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2"/>
  </p:notesMasterIdLst>
  <p:sldIdLst>
    <p:sldId id="256" r:id="rId2"/>
    <p:sldId id="259" r:id="rId3"/>
    <p:sldId id="299" r:id="rId4"/>
    <p:sldId id="260" r:id="rId5"/>
    <p:sldId id="261" r:id="rId6"/>
    <p:sldId id="302" r:id="rId7"/>
    <p:sldId id="303" r:id="rId8"/>
    <p:sldId id="304" r:id="rId9"/>
    <p:sldId id="306" r:id="rId10"/>
    <p:sldId id="305" r:id="rId11"/>
    <p:sldId id="307" r:id="rId12"/>
    <p:sldId id="308" r:id="rId13"/>
    <p:sldId id="309" r:id="rId14"/>
    <p:sldId id="311" r:id="rId15"/>
    <p:sldId id="265" r:id="rId16"/>
    <p:sldId id="312" r:id="rId17"/>
    <p:sldId id="300" r:id="rId18"/>
    <p:sldId id="314" r:id="rId19"/>
    <p:sldId id="315" r:id="rId20"/>
    <p:sldId id="318" r:id="rId21"/>
    <p:sldId id="316" r:id="rId22"/>
    <p:sldId id="317" r:id="rId23"/>
    <p:sldId id="310" r:id="rId24"/>
    <p:sldId id="320" r:id="rId25"/>
    <p:sldId id="321" r:id="rId26"/>
    <p:sldId id="322" r:id="rId27"/>
    <p:sldId id="323" r:id="rId28"/>
    <p:sldId id="324" r:id="rId29"/>
    <p:sldId id="331" r:id="rId30"/>
    <p:sldId id="325" r:id="rId31"/>
    <p:sldId id="326" r:id="rId32"/>
    <p:sldId id="328" r:id="rId33"/>
    <p:sldId id="327" r:id="rId34"/>
    <p:sldId id="264" r:id="rId35"/>
    <p:sldId id="263" r:id="rId36"/>
    <p:sldId id="334" r:id="rId37"/>
    <p:sldId id="335" r:id="rId38"/>
    <p:sldId id="337" r:id="rId39"/>
    <p:sldId id="338" r:id="rId40"/>
    <p:sldId id="269" r:id="rId41"/>
  </p:sldIdLst>
  <p:sldSz cx="9144000" cy="5143500" type="screen16x9"/>
  <p:notesSz cx="6858000" cy="9144000"/>
  <p:embeddedFontLst>
    <p:embeddedFont>
      <p:font typeface="Anton" charset="0"/>
      <p:regular r:id="rId43"/>
    </p:embeddedFont>
    <p:embeddedFont>
      <p:font typeface="Space Mono" charset="0"/>
      <p:regular r:id="rId44"/>
      <p:bold r:id="rId45"/>
      <p:italic r:id="rId46"/>
      <p:boldItalic r:id="rId47"/>
    </p:embeddedFont>
    <p:embeddedFont>
      <p:font typeface="Arial Rounded MT Bold" pitchFamily="34" charset="0"/>
      <p:regular r:id="rId48"/>
    </p:embeddedFont>
    <p:embeddedFont>
      <p:font typeface="Aharoni" pitchFamily="2" charset="-79"/>
      <p:bold r:id="rId49"/>
    </p:embeddedFont>
    <p:embeddedFont>
      <p:font typeface="SimSun-ExtB" pitchFamily="49" charset="-12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5525E41-3055-42AF-8833-065ADE201DC6}">
  <a:tblStyle styleId="{65525E41-3055-42AF-8833-065ADE201D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>
        <p:scale>
          <a:sx n="102" d="100"/>
          <a:sy n="102" d="100"/>
        </p:scale>
        <p:origin x="-48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506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dca8d15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2dca8d15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4bc52ab8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4bc52ab8b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bc52ab8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bc52ab8b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4bc52ab8b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4bc52ab8b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bc52ab8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bc52ab8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dca8d15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dca8d15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bc52ab8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bc52ab8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25900" y="2033725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ton"/>
              <a:buNone/>
              <a:defRPr sz="5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82300" y="3933925"/>
            <a:ext cx="437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1_4_2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428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9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-127000" y="1453007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1_1_1_1_1_2">
    <p:bg>
      <p:bgPr>
        <a:solidFill>
          <a:schemeClr val="accent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357850" y="1741875"/>
            <a:ext cx="3512700" cy="2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">
    <p:bg>
      <p:bgPr>
        <a:solidFill>
          <a:schemeClr val="accent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"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LANK_1_1_1_1_1_1">
    <p:bg>
      <p:bgPr>
        <a:solidFill>
          <a:schemeClr val="accent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1_1_1_1_1_2_1">
    <p:bg>
      <p:bgPr>
        <a:solidFill>
          <a:schemeClr val="accent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20700" y="567550"/>
            <a:ext cx="5502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371900" y="1541775"/>
            <a:ext cx="6878100" cy="3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marL="914400" lvl="1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marL="1371600" lvl="2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marL="1828800" lvl="3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marL="2286000" lvl="4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marL="2743200" lvl="5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marL="3200400" lvl="6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marL="3657600" lvl="7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marL="4114800" lvl="8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758900" y="2437225"/>
            <a:ext cx="562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01400" y="3279025"/>
            <a:ext cx="35412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>
            <a:off x="-187950" y="468658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5785425" y="3952046"/>
            <a:ext cx="2327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2" hasCustomPrompt="1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48" name="Google Shape;48;p6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9" name="Google Shape;49;p6"/>
          <p:cNvCxnSpPr/>
          <p:nvPr/>
        </p:nvCxnSpPr>
        <p:spPr>
          <a:xfrm rot="10800000">
            <a:off x="9031225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HEADER_1">
    <p:bg>
      <p:bgPr>
        <a:solidFill>
          <a:schemeClr val="accent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662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2820173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 idx="2"/>
          </p:nvPr>
        </p:nvSpPr>
        <p:spPr>
          <a:xfrm>
            <a:off x="2700617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3"/>
          </p:nvPr>
        </p:nvSpPr>
        <p:spPr>
          <a:xfrm>
            <a:off x="4776748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 idx="4"/>
          </p:nvPr>
        </p:nvSpPr>
        <p:spPr>
          <a:xfrm>
            <a:off x="4657183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5"/>
          </p:nvPr>
        </p:nvSpPr>
        <p:spPr>
          <a:xfrm>
            <a:off x="6733297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 idx="6"/>
          </p:nvPr>
        </p:nvSpPr>
        <p:spPr>
          <a:xfrm>
            <a:off x="66137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0" name="Google Shape;60;p7"/>
          <p:cNvCxnSpPr/>
          <p:nvPr/>
        </p:nvCxnSpPr>
        <p:spPr>
          <a:xfrm>
            <a:off x="-31175" y="192793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1" name="Google Shape;61;p7"/>
          <p:cNvSpPr txBox="1">
            <a:spLocks noGrp="1"/>
          </p:cNvSpPr>
          <p:nvPr>
            <p:ph type="subTitle" idx="7"/>
          </p:nvPr>
        </p:nvSpPr>
        <p:spPr>
          <a:xfrm>
            <a:off x="863600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 idx="8"/>
          </p:nvPr>
        </p:nvSpPr>
        <p:spPr>
          <a:xfrm>
            <a:off x="7440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1_2">
    <p:bg>
      <p:bgPr>
        <a:solidFill>
          <a:schemeClr val="accent4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3770863" y="3298575"/>
            <a:ext cx="16023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770861" y="2983975"/>
            <a:ext cx="1602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5982993" y="3298575"/>
            <a:ext cx="16023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 idx="3"/>
          </p:nvPr>
        </p:nvSpPr>
        <p:spPr>
          <a:xfrm>
            <a:off x="5982996" y="2983975"/>
            <a:ext cx="1602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73" name="Google Shape;73;p9"/>
          <p:cNvCxnSpPr/>
          <p:nvPr/>
        </p:nvCxnSpPr>
        <p:spPr>
          <a:xfrm>
            <a:off x="-105725" y="257514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4" name="Google Shape;74;p9"/>
          <p:cNvSpPr txBox="1">
            <a:spLocks noGrp="1"/>
          </p:cNvSpPr>
          <p:nvPr>
            <p:ph type="subTitle" idx="4"/>
          </p:nvPr>
        </p:nvSpPr>
        <p:spPr>
          <a:xfrm>
            <a:off x="1558736" y="3298575"/>
            <a:ext cx="16023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 idx="5"/>
          </p:nvPr>
        </p:nvSpPr>
        <p:spPr>
          <a:xfrm>
            <a:off x="1558725" y="2983975"/>
            <a:ext cx="1602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76" name="Google Shape;76;p9"/>
          <p:cNvCxnSpPr/>
          <p:nvPr/>
        </p:nvCxnSpPr>
        <p:spPr>
          <a:xfrm>
            <a:off x="-40475" y="487694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7" name="Google Shape;77;p9"/>
          <p:cNvSpPr txBox="1">
            <a:spLocks noGrp="1"/>
          </p:cNvSpPr>
          <p:nvPr>
            <p:ph type="title" idx="6"/>
          </p:nvPr>
        </p:nvSpPr>
        <p:spPr>
          <a:xfrm>
            <a:off x="2271600" y="575400"/>
            <a:ext cx="4600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SECTION_HEADER_1_3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724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-187950" y="446015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" name="Google Shape;82;p10"/>
          <p:cNvCxnSpPr/>
          <p:nvPr/>
        </p:nvCxnSpPr>
        <p:spPr>
          <a:xfrm>
            <a:off x="-127000" y="137460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1_4">
    <p:bg>
      <p:bgPr>
        <a:solidFill>
          <a:schemeClr val="accent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96300" y="575400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6" name="Google Shape;86;p11"/>
          <p:cNvCxnSpPr/>
          <p:nvPr/>
        </p:nvCxnSpPr>
        <p:spPr>
          <a:xfrm rot="10800000">
            <a:off x="63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7" name="Google Shape;87;p11"/>
          <p:cNvCxnSpPr/>
          <p:nvPr/>
        </p:nvCxnSpPr>
        <p:spPr>
          <a:xfrm rot="10800000">
            <a:off x="3270750" y="-34900"/>
            <a:ext cx="0" cy="51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_2_1">
    <p:bg>
      <p:bgPr>
        <a:solidFill>
          <a:schemeClr val="accent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2">
            <a:alphaModFix amt="21000"/>
          </a:blip>
          <a:srcRect t="18615" b="31504"/>
          <a:stretch/>
        </p:blipFill>
        <p:spPr>
          <a:xfrm>
            <a:off x="-105725" y="-1"/>
            <a:ext cx="935545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5"/>
          <p:cNvCxnSpPr/>
          <p:nvPr/>
        </p:nvCxnSpPr>
        <p:spPr>
          <a:xfrm>
            <a:off x="-105725" y="126844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2407799" y="1962452"/>
            <a:ext cx="43284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ton"/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3678890" y="2972822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pace Mono"/>
              <a:buNone/>
              <a:defRPr sz="11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-40475" y="3875040"/>
            <a:ext cx="951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ce Mono"/>
              <a:buChar char="●"/>
              <a:defRPr sz="18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  <p:sldLayoutId id="2147483665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3687450" y="546956"/>
            <a:ext cx="1769100" cy="176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5"/>
          <p:cNvSpPr/>
          <p:nvPr/>
        </p:nvSpPr>
        <p:spPr>
          <a:xfrm>
            <a:off x="3781050" y="640556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ctrTitle"/>
          </p:nvPr>
        </p:nvSpPr>
        <p:spPr>
          <a:xfrm>
            <a:off x="1146956" y="1579776"/>
            <a:ext cx="68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The Adrenal Glands</a:t>
            </a:r>
            <a:endParaRPr sz="6600"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subTitle" idx="1"/>
          </p:nvPr>
        </p:nvSpPr>
        <p:spPr>
          <a:xfrm>
            <a:off x="2257241" y="3691328"/>
            <a:ext cx="467164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/>
              <a:t>A paired </a:t>
            </a:r>
            <a:r>
              <a:rPr lang="en-US" sz="2000" b="1" dirty="0"/>
              <a:t>endocrine </a:t>
            </a:r>
            <a:r>
              <a:rPr lang="en-US" sz="2000" b="1" dirty="0" smtClean="0"/>
              <a:t>organs; </a:t>
            </a:r>
            <a:r>
              <a:rPr lang="en-US" sz="2000" b="1" dirty="0"/>
              <a:t>the cortex </a:t>
            </a:r>
            <a:r>
              <a:rPr lang="en-US" sz="2000" b="1" dirty="0" smtClean="0"/>
              <a:t>&amp; medulla</a:t>
            </a:r>
            <a:endParaRPr sz="2000" b="1" dirty="0"/>
          </a:p>
        </p:txBody>
      </p:sp>
      <p:grpSp>
        <p:nvGrpSpPr>
          <p:cNvPr id="204" name="Google Shape;204;p35"/>
          <p:cNvGrpSpPr/>
          <p:nvPr/>
        </p:nvGrpSpPr>
        <p:grpSpPr>
          <a:xfrm>
            <a:off x="4150878" y="1055482"/>
            <a:ext cx="842244" cy="872360"/>
            <a:chOff x="1280775" y="238125"/>
            <a:chExt cx="5049425" cy="5229975"/>
          </a:xfrm>
        </p:grpSpPr>
        <p:sp>
          <p:nvSpPr>
            <p:cNvPr id="205" name="Google Shape;205;p35"/>
            <p:cNvSpPr/>
            <p:nvPr/>
          </p:nvSpPr>
          <p:spPr>
            <a:xfrm>
              <a:off x="2565675" y="2231475"/>
              <a:ext cx="827750" cy="1149900"/>
            </a:xfrm>
            <a:custGeom>
              <a:avLst/>
              <a:gdLst/>
              <a:ahLst/>
              <a:cxnLst/>
              <a:rect l="l" t="t" r="r" b="b"/>
              <a:pathLst>
                <a:path w="33110" h="45996" extrusionOk="0">
                  <a:moveTo>
                    <a:pt x="17204" y="6719"/>
                  </a:moveTo>
                  <a:cubicBezTo>
                    <a:pt x="19188" y="6719"/>
                    <a:pt x="20811" y="8342"/>
                    <a:pt x="20811" y="10362"/>
                  </a:cubicBezTo>
                  <a:cubicBezTo>
                    <a:pt x="20811" y="12418"/>
                    <a:pt x="19188" y="14041"/>
                    <a:pt x="17204" y="14041"/>
                  </a:cubicBezTo>
                  <a:cubicBezTo>
                    <a:pt x="15185" y="14041"/>
                    <a:pt x="13598" y="12381"/>
                    <a:pt x="13598" y="10362"/>
                  </a:cubicBezTo>
                  <a:cubicBezTo>
                    <a:pt x="13598" y="8342"/>
                    <a:pt x="15185" y="6719"/>
                    <a:pt x="17204" y="6719"/>
                  </a:cubicBezTo>
                  <a:close/>
                  <a:moveTo>
                    <a:pt x="21488" y="1"/>
                  </a:moveTo>
                  <a:cubicBezTo>
                    <a:pt x="17457" y="1"/>
                    <a:pt x="12790" y="1783"/>
                    <a:pt x="8765" y="5348"/>
                  </a:cubicBezTo>
                  <a:cubicBezTo>
                    <a:pt x="1551" y="11588"/>
                    <a:pt x="0" y="18116"/>
                    <a:pt x="0" y="25005"/>
                  </a:cubicBezTo>
                  <a:cubicBezTo>
                    <a:pt x="0" y="29838"/>
                    <a:pt x="1551" y="38494"/>
                    <a:pt x="11001" y="45996"/>
                  </a:cubicBezTo>
                  <a:cubicBezTo>
                    <a:pt x="15473" y="42570"/>
                    <a:pt x="20811" y="39720"/>
                    <a:pt x="26870" y="37664"/>
                  </a:cubicBezTo>
                  <a:lnTo>
                    <a:pt x="26943" y="37628"/>
                  </a:lnTo>
                  <a:cubicBezTo>
                    <a:pt x="22290" y="35681"/>
                    <a:pt x="16231" y="31858"/>
                    <a:pt x="14752" y="27061"/>
                  </a:cubicBezTo>
                  <a:cubicBezTo>
                    <a:pt x="17313" y="26520"/>
                    <a:pt x="20018" y="25366"/>
                    <a:pt x="22542" y="23526"/>
                  </a:cubicBezTo>
                  <a:cubicBezTo>
                    <a:pt x="29864" y="18224"/>
                    <a:pt x="33110" y="9568"/>
                    <a:pt x="29792" y="4158"/>
                  </a:cubicBezTo>
                  <a:cubicBezTo>
                    <a:pt x="28102" y="1387"/>
                    <a:pt x="25042" y="1"/>
                    <a:pt x="2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2814525" y="2231475"/>
              <a:ext cx="2234400" cy="3236625"/>
            </a:xfrm>
            <a:custGeom>
              <a:avLst/>
              <a:gdLst/>
              <a:ahLst/>
              <a:cxnLst/>
              <a:rect l="l" t="t" r="r" b="b"/>
              <a:pathLst>
                <a:path w="89376" h="129465" extrusionOk="0">
                  <a:moveTo>
                    <a:pt x="72171" y="6719"/>
                  </a:moveTo>
                  <a:cubicBezTo>
                    <a:pt x="74155" y="6719"/>
                    <a:pt x="75778" y="8342"/>
                    <a:pt x="75778" y="10362"/>
                  </a:cubicBezTo>
                  <a:cubicBezTo>
                    <a:pt x="75778" y="12381"/>
                    <a:pt x="74155" y="14041"/>
                    <a:pt x="72171" y="14041"/>
                  </a:cubicBezTo>
                  <a:cubicBezTo>
                    <a:pt x="70151" y="14041"/>
                    <a:pt x="68565" y="12381"/>
                    <a:pt x="68565" y="10362"/>
                  </a:cubicBezTo>
                  <a:cubicBezTo>
                    <a:pt x="68565" y="8342"/>
                    <a:pt x="70151" y="6719"/>
                    <a:pt x="72171" y="6719"/>
                  </a:cubicBezTo>
                  <a:close/>
                  <a:moveTo>
                    <a:pt x="67852" y="1"/>
                  </a:moveTo>
                  <a:cubicBezTo>
                    <a:pt x="64298" y="1"/>
                    <a:pt x="61238" y="1387"/>
                    <a:pt x="59548" y="4158"/>
                  </a:cubicBezTo>
                  <a:cubicBezTo>
                    <a:pt x="56266" y="9568"/>
                    <a:pt x="59476" y="18224"/>
                    <a:pt x="66797" y="23526"/>
                  </a:cubicBezTo>
                  <a:cubicBezTo>
                    <a:pt x="69322" y="25366"/>
                    <a:pt x="72027" y="26520"/>
                    <a:pt x="74588" y="27061"/>
                  </a:cubicBezTo>
                  <a:cubicBezTo>
                    <a:pt x="73686" y="29946"/>
                    <a:pt x="70981" y="32904"/>
                    <a:pt x="66833" y="35356"/>
                  </a:cubicBezTo>
                  <a:cubicBezTo>
                    <a:pt x="61135" y="38783"/>
                    <a:pt x="58033" y="39179"/>
                    <a:pt x="21569" y="51298"/>
                  </a:cubicBezTo>
                  <a:cubicBezTo>
                    <a:pt x="8044" y="55914"/>
                    <a:pt x="1" y="65003"/>
                    <a:pt x="1" y="75715"/>
                  </a:cubicBezTo>
                  <a:cubicBezTo>
                    <a:pt x="1" y="83325"/>
                    <a:pt x="3896" y="89168"/>
                    <a:pt x="9306" y="93496"/>
                  </a:cubicBezTo>
                  <a:cubicBezTo>
                    <a:pt x="12697" y="89998"/>
                    <a:pt x="16952" y="86932"/>
                    <a:pt x="21894" y="84516"/>
                  </a:cubicBezTo>
                  <a:cubicBezTo>
                    <a:pt x="16195" y="81630"/>
                    <a:pt x="14428" y="79430"/>
                    <a:pt x="14428" y="75715"/>
                  </a:cubicBezTo>
                  <a:cubicBezTo>
                    <a:pt x="14428" y="69512"/>
                    <a:pt x="26799" y="65977"/>
                    <a:pt x="32497" y="64102"/>
                  </a:cubicBezTo>
                  <a:lnTo>
                    <a:pt x="32497" y="79755"/>
                  </a:lnTo>
                  <a:lnTo>
                    <a:pt x="46924" y="73299"/>
                  </a:lnTo>
                  <a:lnTo>
                    <a:pt x="46924" y="64102"/>
                  </a:lnTo>
                  <a:cubicBezTo>
                    <a:pt x="52623" y="66013"/>
                    <a:pt x="64922" y="69548"/>
                    <a:pt x="64922" y="75715"/>
                  </a:cubicBezTo>
                  <a:cubicBezTo>
                    <a:pt x="64922" y="85958"/>
                    <a:pt x="35563" y="92018"/>
                    <a:pt x="23048" y="100638"/>
                  </a:cubicBezTo>
                  <a:cubicBezTo>
                    <a:pt x="16989" y="104821"/>
                    <a:pt x="13742" y="110195"/>
                    <a:pt x="13742" y="116471"/>
                  </a:cubicBezTo>
                  <a:cubicBezTo>
                    <a:pt x="13742" y="120078"/>
                    <a:pt x="14139" y="124550"/>
                    <a:pt x="20487" y="128986"/>
                  </a:cubicBezTo>
                  <a:cubicBezTo>
                    <a:pt x="20904" y="129320"/>
                    <a:pt x="21358" y="129465"/>
                    <a:pt x="21795" y="129465"/>
                  </a:cubicBezTo>
                  <a:cubicBezTo>
                    <a:pt x="23247" y="129465"/>
                    <a:pt x="24512" y="127870"/>
                    <a:pt x="23625" y="126317"/>
                  </a:cubicBezTo>
                  <a:cubicBezTo>
                    <a:pt x="19441" y="117950"/>
                    <a:pt x="23877" y="113766"/>
                    <a:pt x="32497" y="110123"/>
                  </a:cubicBezTo>
                  <a:lnTo>
                    <a:pt x="32497" y="122242"/>
                  </a:lnTo>
                  <a:cubicBezTo>
                    <a:pt x="32497" y="126209"/>
                    <a:pt x="35743" y="129455"/>
                    <a:pt x="39711" y="129455"/>
                  </a:cubicBezTo>
                  <a:cubicBezTo>
                    <a:pt x="43678" y="129455"/>
                    <a:pt x="46924" y="126209"/>
                    <a:pt x="46924" y="122242"/>
                  </a:cubicBezTo>
                  <a:lnTo>
                    <a:pt x="46924" y="110123"/>
                  </a:lnTo>
                  <a:cubicBezTo>
                    <a:pt x="55220" y="113622"/>
                    <a:pt x="60413" y="118527"/>
                    <a:pt x="55797" y="126317"/>
                  </a:cubicBezTo>
                  <a:cubicBezTo>
                    <a:pt x="54907" y="127846"/>
                    <a:pt x="56160" y="129460"/>
                    <a:pt x="57606" y="129460"/>
                  </a:cubicBezTo>
                  <a:cubicBezTo>
                    <a:pt x="58037" y="129460"/>
                    <a:pt x="58485" y="129317"/>
                    <a:pt x="58899" y="128986"/>
                  </a:cubicBezTo>
                  <a:cubicBezTo>
                    <a:pt x="65030" y="124334"/>
                    <a:pt x="65535" y="120366"/>
                    <a:pt x="65535" y="116543"/>
                  </a:cubicBezTo>
                  <a:cubicBezTo>
                    <a:pt x="65535" y="110700"/>
                    <a:pt x="62325" y="105038"/>
                    <a:pt x="56230" y="100674"/>
                  </a:cubicBezTo>
                  <a:cubicBezTo>
                    <a:pt x="68528" y="96238"/>
                    <a:pt x="79385" y="88772"/>
                    <a:pt x="79385" y="75715"/>
                  </a:cubicBezTo>
                  <a:cubicBezTo>
                    <a:pt x="79385" y="66699"/>
                    <a:pt x="73650" y="58800"/>
                    <a:pt x="63732" y="53787"/>
                  </a:cubicBezTo>
                  <a:cubicBezTo>
                    <a:pt x="68384" y="52127"/>
                    <a:pt x="70692" y="51009"/>
                    <a:pt x="73794" y="49134"/>
                  </a:cubicBezTo>
                  <a:cubicBezTo>
                    <a:pt x="87355" y="41055"/>
                    <a:pt x="89375" y="30523"/>
                    <a:pt x="89375" y="25005"/>
                  </a:cubicBezTo>
                  <a:cubicBezTo>
                    <a:pt x="89339" y="18116"/>
                    <a:pt x="87824" y="11588"/>
                    <a:pt x="80575" y="5348"/>
                  </a:cubicBezTo>
                  <a:cubicBezTo>
                    <a:pt x="76550" y="1783"/>
                    <a:pt x="71883" y="1"/>
                    <a:pt x="67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3444800" y="238125"/>
              <a:ext cx="2885400" cy="2820450"/>
            </a:xfrm>
            <a:custGeom>
              <a:avLst/>
              <a:gdLst/>
              <a:ahLst/>
              <a:cxnLst/>
              <a:rect l="l" t="t" r="r" b="b"/>
              <a:pathLst>
                <a:path w="115416" h="112818" extrusionOk="0">
                  <a:moveTo>
                    <a:pt x="14428" y="0"/>
                  </a:moveTo>
                  <a:cubicBezTo>
                    <a:pt x="6457" y="0"/>
                    <a:pt x="1" y="6456"/>
                    <a:pt x="1" y="14427"/>
                  </a:cubicBezTo>
                  <a:cubicBezTo>
                    <a:pt x="1" y="19765"/>
                    <a:pt x="2922" y="24345"/>
                    <a:pt x="7214" y="26870"/>
                  </a:cubicBezTo>
                  <a:lnTo>
                    <a:pt x="7214" y="112818"/>
                  </a:lnTo>
                  <a:cubicBezTo>
                    <a:pt x="11687" y="111411"/>
                    <a:pt x="16556" y="109824"/>
                    <a:pt x="21641" y="108201"/>
                  </a:cubicBezTo>
                  <a:lnTo>
                    <a:pt x="21641" y="72062"/>
                  </a:lnTo>
                  <a:cubicBezTo>
                    <a:pt x="24779" y="70511"/>
                    <a:pt x="27304" y="67950"/>
                    <a:pt x="28855" y="64813"/>
                  </a:cubicBezTo>
                  <a:cubicBezTo>
                    <a:pt x="31343" y="69105"/>
                    <a:pt x="36140" y="72134"/>
                    <a:pt x="41442" y="72134"/>
                  </a:cubicBezTo>
                  <a:cubicBezTo>
                    <a:pt x="46852" y="72134"/>
                    <a:pt x="51469" y="69141"/>
                    <a:pt x="53957" y="64777"/>
                  </a:cubicBezTo>
                  <a:cubicBezTo>
                    <a:pt x="58218" y="69037"/>
                    <a:pt x="64334" y="71193"/>
                    <a:pt x="70433" y="71193"/>
                  </a:cubicBezTo>
                  <a:cubicBezTo>
                    <a:pt x="76417" y="71193"/>
                    <a:pt x="82383" y="69118"/>
                    <a:pt x="86562" y="64921"/>
                  </a:cubicBezTo>
                  <a:lnTo>
                    <a:pt x="74299" y="52694"/>
                  </a:lnTo>
                  <a:lnTo>
                    <a:pt x="79926" y="55002"/>
                  </a:lnTo>
                  <a:cubicBezTo>
                    <a:pt x="82637" y="56128"/>
                    <a:pt x="85446" y="56661"/>
                    <a:pt x="88209" y="56661"/>
                  </a:cubicBezTo>
                  <a:cubicBezTo>
                    <a:pt x="96694" y="56661"/>
                    <a:pt x="104747" y="51633"/>
                    <a:pt x="108202" y="43281"/>
                  </a:cubicBezTo>
                  <a:lnTo>
                    <a:pt x="90782" y="36067"/>
                  </a:lnTo>
                  <a:cubicBezTo>
                    <a:pt x="107661" y="36067"/>
                    <a:pt x="115416" y="25499"/>
                    <a:pt x="115416" y="14427"/>
                  </a:cubicBezTo>
                  <a:lnTo>
                    <a:pt x="66004" y="14427"/>
                  </a:lnTo>
                  <a:cubicBezTo>
                    <a:pt x="56338" y="14427"/>
                    <a:pt x="49052" y="18719"/>
                    <a:pt x="42813" y="24995"/>
                  </a:cubicBezTo>
                  <a:cubicBezTo>
                    <a:pt x="35996" y="31775"/>
                    <a:pt x="32461" y="46887"/>
                    <a:pt x="21641" y="46887"/>
                  </a:cubicBezTo>
                  <a:lnTo>
                    <a:pt x="21641" y="26870"/>
                  </a:lnTo>
                  <a:cubicBezTo>
                    <a:pt x="25933" y="24345"/>
                    <a:pt x="28855" y="19765"/>
                    <a:pt x="28855" y="14427"/>
                  </a:cubicBezTo>
                  <a:cubicBezTo>
                    <a:pt x="28855" y="6456"/>
                    <a:pt x="22399" y="0"/>
                    <a:pt x="14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1280775" y="598775"/>
              <a:ext cx="2164050" cy="1442725"/>
            </a:xfrm>
            <a:custGeom>
              <a:avLst/>
              <a:gdLst/>
              <a:ahLst/>
              <a:cxnLst/>
              <a:rect l="l" t="t" r="r" b="b"/>
              <a:pathLst>
                <a:path w="86562" h="57709" extrusionOk="0">
                  <a:moveTo>
                    <a:pt x="1" y="1"/>
                  </a:moveTo>
                  <a:cubicBezTo>
                    <a:pt x="1" y="11073"/>
                    <a:pt x="7755" y="21641"/>
                    <a:pt x="24635" y="21641"/>
                  </a:cubicBezTo>
                  <a:lnTo>
                    <a:pt x="7214" y="28855"/>
                  </a:lnTo>
                  <a:cubicBezTo>
                    <a:pt x="10669" y="37207"/>
                    <a:pt x="18722" y="42235"/>
                    <a:pt x="27207" y="42235"/>
                  </a:cubicBezTo>
                  <a:cubicBezTo>
                    <a:pt x="29970" y="42235"/>
                    <a:pt x="32780" y="41702"/>
                    <a:pt x="35491" y="40576"/>
                  </a:cubicBezTo>
                  <a:lnTo>
                    <a:pt x="41117" y="38268"/>
                  </a:lnTo>
                  <a:lnTo>
                    <a:pt x="28854" y="50495"/>
                  </a:lnTo>
                  <a:cubicBezTo>
                    <a:pt x="33034" y="54692"/>
                    <a:pt x="39000" y="56767"/>
                    <a:pt x="44983" y="56767"/>
                  </a:cubicBezTo>
                  <a:cubicBezTo>
                    <a:pt x="51082" y="56767"/>
                    <a:pt x="57199" y="54611"/>
                    <a:pt x="61459" y="50351"/>
                  </a:cubicBezTo>
                  <a:cubicBezTo>
                    <a:pt x="63948" y="54715"/>
                    <a:pt x="68600" y="57708"/>
                    <a:pt x="73974" y="57708"/>
                  </a:cubicBezTo>
                  <a:lnTo>
                    <a:pt x="74155" y="57708"/>
                  </a:lnTo>
                  <a:cubicBezTo>
                    <a:pt x="81188" y="57636"/>
                    <a:pt x="86562" y="51288"/>
                    <a:pt x="86562" y="44219"/>
                  </a:cubicBezTo>
                  <a:lnTo>
                    <a:pt x="86562" y="29720"/>
                  </a:lnTo>
                  <a:cubicBezTo>
                    <a:pt x="80899" y="25031"/>
                    <a:pt x="77617" y="15546"/>
                    <a:pt x="72640" y="10569"/>
                  </a:cubicBezTo>
                  <a:cubicBezTo>
                    <a:pt x="66364" y="4293"/>
                    <a:pt x="59079" y="1"/>
                    <a:pt x="49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Overview of Adrenal Function - Endocrine and Metabolic Disorde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575" y="4558725"/>
            <a:ext cx="224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Ghadeer</a:t>
            </a:r>
            <a:r>
              <a:rPr lang="en-US" sz="1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Hayel</a:t>
            </a:r>
            <a:r>
              <a:rPr lang="en-US" sz="1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M.D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April 27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2021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574" y="240978"/>
            <a:ext cx="6688818" cy="841800"/>
          </a:xfrm>
        </p:spPr>
        <p:txBody>
          <a:bodyPr/>
          <a:lstStyle/>
          <a:p>
            <a:r>
              <a:rPr lang="en-US" dirty="0" smtClean="0"/>
              <a:t>Morphology </a:t>
            </a:r>
            <a:r>
              <a:rPr lang="en-US" dirty="0"/>
              <a:t>- </a:t>
            </a:r>
            <a:r>
              <a:rPr lang="en-US" dirty="0">
                <a:sym typeface="Arial"/>
              </a:rPr>
              <a:t>Cortical </a:t>
            </a:r>
            <a:r>
              <a:rPr lang="en-US" dirty="0" smtClean="0">
                <a:sym typeface="Arial"/>
              </a:rPr>
              <a:t>atrophy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1" y="1101011"/>
            <a:ext cx="4058816" cy="3341401"/>
          </a:xfrm>
        </p:spPr>
        <p:txBody>
          <a:bodyPr/>
          <a:lstStyle/>
          <a:p>
            <a:r>
              <a:rPr lang="en-US" sz="1800" dirty="0"/>
              <a:t>S</a:t>
            </a:r>
            <a:r>
              <a:rPr lang="en-US" sz="1800" dirty="0" smtClean="0"/>
              <a:t>yndrome </a:t>
            </a:r>
            <a:r>
              <a:rPr lang="en-US" sz="1800" dirty="0"/>
              <a:t>results from </a:t>
            </a:r>
            <a:r>
              <a:rPr lang="en-US" sz="1800" dirty="0" smtClean="0"/>
              <a:t>exogenous glucocorticoids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suppression of endogenous ACTH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bilateral </a:t>
            </a:r>
            <a:r>
              <a:rPr lang="en-US" sz="1800" b="1" dirty="0"/>
              <a:t>cortical atrophy, </a:t>
            </a:r>
            <a:r>
              <a:rPr lang="en-US" sz="1800" dirty="0"/>
              <a:t>due to a lack of stimulation of </a:t>
            </a:r>
            <a:r>
              <a:rPr lang="en-US" sz="1800" dirty="0" err="1" smtClean="0"/>
              <a:t>zona</a:t>
            </a:r>
            <a:r>
              <a:rPr lang="en-US" sz="1800" dirty="0" smtClean="0"/>
              <a:t> </a:t>
            </a:r>
            <a:r>
              <a:rPr lang="en-US" sz="1800" dirty="0" err="1"/>
              <a:t>fasciculata</a:t>
            </a:r>
            <a:r>
              <a:rPr lang="en-US" sz="1800" dirty="0"/>
              <a:t> and </a:t>
            </a:r>
            <a:r>
              <a:rPr lang="en-US" sz="1800" dirty="0" err="1"/>
              <a:t>zona</a:t>
            </a:r>
            <a:r>
              <a:rPr lang="en-US" sz="1800" dirty="0"/>
              <a:t> </a:t>
            </a:r>
            <a:r>
              <a:rPr lang="en-US" sz="1800" dirty="0" err="1"/>
              <a:t>reticularis</a:t>
            </a:r>
            <a:r>
              <a:rPr lang="en-US" sz="1800" dirty="0"/>
              <a:t> by ACTH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3" y="3116424"/>
            <a:ext cx="4873896" cy="1642189"/>
          </a:xfrm>
          <a:prstGeom prst="rect">
            <a:avLst/>
          </a:prstGeom>
        </p:spPr>
      </p:pic>
      <p:pic>
        <p:nvPicPr>
          <p:cNvPr id="11266" name="Picture 2" descr="Adrenal cortical atro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3" y="895738"/>
            <a:ext cx="4800600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34" y="268970"/>
            <a:ext cx="6688818" cy="841800"/>
          </a:xfrm>
        </p:spPr>
        <p:txBody>
          <a:bodyPr/>
          <a:lstStyle/>
          <a:p>
            <a:r>
              <a:rPr lang="en-US" dirty="0" smtClean="0"/>
              <a:t>Morphology </a:t>
            </a:r>
            <a:r>
              <a:rPr lang="en-US" dirty="0"/>
              <a:t>- </a:t>
            </a:r>
            <a:r>
              <a:rPr lang="en-US" dirty="0">
                <a:sym typeface="Arial"/>
              </a:rPr>
              <a:t>Diffuse </a:t>
            </a:r>
            <a:r>
              <a:rPr lang="en-US" dirty="0" smtClean="0">
                <a:sym typeface="Arial"/>
              </a:rPr>
              <a:t>hyperplasia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85" y="989045"/>
            <a:ext cx="4758610" cy="3611987"/>
          </a:xfrm>
        </p:spPr>
        <p:txBody>
          <a:bodyPr/>
          <a:lstStyle/>
          <a:p>
            <a:r>
              <a:rPr lang="en-US" sz="1800" dirty="0" smtClean="0"/>
              <a:t>ACTH-dependent Cushing syndrome. </a:t>
            </a:r>
          </a:p>
          <a:p>
            <a:r>
              <a:rPr lang="en-US" sz="1800" dirty="0" smtClean="0"/>
              <a:t>Both </a:t>
            </a:r>
            <a:r>
              <a:rPr lang="en-US" sz="1800" dirty="0"/>
              <a:t>glands </a:t>
            </a:r>
            <a:r>
              <a:rPr lang="en-US" sz="1800" dirty="0" smtClean="0"/>
              <a:t>are enlarged</a:t>
            </a:r>
            <a:r>
              <a:rPr lang="en-US" sz="1800" dirty="0"/>
              <a:t>, </a:t>
            </a:r>
            <a:r>
              <a:rPr lang="en-US" sz="1800" dirty="0" smtClean="0"/>
              <a:t>each </a:t>
            </a:r>
            <a:r>
              <a:rPr lang="en-US" sz="1800" dirty="0"/>
              <a:t>weighing up to 30 g.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ortex </a:t>
            </a:r>
            <a:r>
              <a:rPr lang="en-US" sz="1800" dirty="0"/>
              <a:t>is diffusely thickened </a:t>
            </a:r>
            <a:r>
              <a:rPr lang="en-US" sz="1800" dirty="0" smtClean="0"/>
              <a:t>w subtle nodularity.</a:t>
            </a:r>
            <a:endParaRPr lang="en-US" sz="1800" dirty="0"/>
          </a:p>
          <a:p>
            <a:r>
              <a:rPr lang="en-US" sz="1800" dirty="0" smtClean="0"/>
              <a:t>Yellowish in color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presence of </a:t>
            </a:r>
            <a:r>
              <a:rPr lang="en-US" sz="1800" b="1" dirty="0"/>
              <a:t>lipid-rich </a:t>
            </a:r>
            <a:r>
              <a:rPr lang="en-US" sz="1800" dirty="0" smtClean="0"/>
              <a:t>cells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appear </a:t>
            </a:r>
            <a:r>
              <a:rPr lang="en-US" sz="1800" dirty="0"/>
              <a:t>vacuolated under the microscope.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46" y="1242139"/>
            <a:ext cx="3817386" cy="323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93" y="203656"/>
            <a:ext cx="6688818" cy="841800"/>
          </a:xfrm>
        </p:spPr>
        <p:txBody>
          <a:bodyPr/>
          <a:lstStyle/>
          <a:p>
            <a:r>
              <a:rPr lang="en-US" dirty="0" smtClean="0"/>
              <a:t>Morphology - </a:t>
            </a:r>
            <a:r>
              <a:rPr lang="en-US" dirty="0" smtClean="0">
                <a:sym typeface="Arial"/>
              </a:rPr>
              <a:t>Nodular </a:t>
            </a:r>
            <a:r>
              <a:rPr lang="en-US" dirty="0">
                <a:sym typeface="Arial"/>
              </a:rPr>
              <a:t>hyperplasia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3" y="1214145"/>
            <a:ext cx="4394715" cy="3341401"/>
          </a:xfrm>
        </p:spPr>
        <p:txBody>
          <a:bodyPr/>
          <a:lstStyle/>
          <a:p>
            <a:r>
              <a:rPr lang="en-US" sz="1800" dirty="0"/>
              <a:t>In </a:t>
            </a:r>
            <a:r>
              <a:rPr lang="en-US" sz="1800" b="1" dirty="0"/>
              <a:t>primary cortical hyperplasia, </a:t>
            </a:r>
            <a:r>
              <a:rPr lang="en-US" sz="1800" dirty="0"/>
              <a:t>the cortex is </a:t>
            </a:r>
            <a:r>
              <a:rPr lang="en-US" sz="1800" dirty="0" smtClean="0"/>
              <a:t>replaced almost </a:t>
            </a:r>
            <a:r>
              <a:rPr lang="en-US" sz="1800" dirty="0"/>
              <a:t>entirely by </a:t>
            </a:r>
            <a:r>
              <a:rPr lang="en-US" sz="1800" b="1" dirty="0" err="1"/>
              <a:t>macronodules</a:t>
            </a:r>
            <a:r>
              <a:rPr lang="en-US" sz="1800" b="1" dirty="0"/>
              <a:t> </a:t>
            </a:r>
            <a:r>
              <a:rPr lang="en-US" sz="1800" dirty="0"/>
              <a:t>or 1- to 3-mm darkly </a:t>
            </a:r>
            <a:r>
              <a:rPr lang="en-US" sz="1800" dirty="0" smtClean="0"/>
              <a:t>pigmented </a:t>
            </a:r>
            <a:r>
              <a:rPr lang="en-US" sz="1800" b="1" dirty="0" err="1" smtClean="0"/>
              <a:t>micronodules</a:t>
            </a:r>
            <a:endParaRPr lang="en-US" sz="1800" b="1" dirty="0"/>
          </a:p>
          <a:p>
            <a:r>
              <a:rPr lang="en-US" sz="1800" dirty="0" smtClean="0"/>
              <a:t>The </a:t>
            </a:r>
            <a:r>
              <a:rPr lang="en-US" sz="1800" dirty="0"/>
              <a:t>pigment is believed </a:t>
            </a:r>
            <a:r>
              <a:rPr lang="en-US" sz="1800" dirty="0" smtClean="0"/>
              <a:t>to be </a:t>
            </a:r>
            <a:r>
              <a:rPr lang="en-US" sz="1800" dirty="0" err="1"/>
              <a:t>lipofuscin</a:t>
            </a:r>
            <a:r>
              <a:rPr lang="en-US" sz="1800" dirty="0"/>
              <a:t>, a wear-and-tear pigment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00" y="1139500"/>
            <a:ext cx="4479861" cy="1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02" y="2640563"/>
            <a:ext cx="4479861" cy="229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50" y="221891"/>
            <a:ext cx="7397945" cy="841800"/>
          </a:xfrm>
        </p:spPr>
        <p:txBody>
          <a:bodyPr/>
          <a:lstStyle/>
          <a:p>
            <a:r>
              <a:rPr lang="en-US" dirty="0" smtClean="0"/>
              <a:t>Morphology - </a:t>
            </a:r>
            <a:r>
              <a:rPr lang="en-US" dirty="0">
                <a:sym typeface="Arial"/>
              </a:rPr>
              <a:t>A</a:t>
            </a:r>
            <a:r>
              <a:rPr lang="en-US" dirty="0" smtClean="0">
                <a:sym typeface="Arial"/>
              </a:rPr>
              <a:t>denoma </a:t>
            </a:r>
            <a:r>
              <a:rPr lang="en-US" dirty="0">
                <a:sym typeface="Arial"/>
              </a:rPr>
              <a:t>or carcinoma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51" y="969862"/>
            <a:ext cx="4394715" cy="3341401"/>
          </a:xfrm>
        </p:spPr>
        <p:txBody>
          <a:bodyPr/>
          <a:lstStyle/>
          <a:p>
            <a:r>
              <a:rPr lang="en-US" sz="1800" dirty="0"/>
              <a:t>Both </a:t>
            </a:r>
            <a:r>
              <a:rPr lang="en-US" sz="1800" dirty="0" smtClean="0"/>
              <a:t>are </a:t>
            </a:r>
            <a:r>
              <a:rPr lang="en-US" sz="1800" dirty="0"/>
              <a:t>more common in women in their </a:t>
            </a:r>
            <a:r>
              <a:rPr lang="en-US" sz="1800" dirty="0" smtClean="0"/>
              <a:t>30s -50s.</a:t>
            </a:r>
          </a:p>
          <a:p>
            <a:r>
              <a:rPr lang="en-US" sz="1800" dirty="0" smtClean="0"/>
              <a:t>Only </a:t>
            </a:r>
            <a:r>
              <a:rPr lang="en-US" sz="1800" dirty="0"/>
              <a:t>definitive criteria for malignancy are distant metastasis or local </a:t>
            </a:r>
            <a:r>
              <a:rPr lang="en-US" sz="1800" dirty="0" smtClean="0"/>
              <a:t>Invasion.</a:t>
            </a:r>
          </a:p>
          <a:p>
            <a:r>
              <a:rPr lang="en-US" sz="1800" dirty="0" smtClean="0"/>
              <a:t>Functioning </a:t>
            </a:r>
            <a:r>
              <a:rPr lang="en-US" sz="1800" dirty="0"/>
              <a:t>tumors, </a:t>
            </a:r>
            <a:r>
              <a:rPr lang="en-US" sz="1800" dirty="0" smtClean="0"/>
              <a:t>both benign &amp; malignant</a:t>
            </a:r>
            <a:r>
              <a:rPr lang="en-US" sz="1800" dirty="0"/>
              <a:t>, </a:t>
            </a:r>
            <a:r>
              <a:rPr lang="en-US" sz="1800" dirty="0" smtClean="0"/>
              <a:t>causes adjacent </a:t>
            </a:r>
            <a:r>
              <a:rPr lang="en-US" sz="1800" dirty="0"/>
              <a:t>adrenal cortex </a:t>
            </a:r>
            <a:r>
              <a:rPr lang="en-US" sz="1800" dirty="0" smtClean="0"/>
              <a:t>&amp; contralateral </a:t>
            </a:r>
            <a:r>
              <a:rPr lang="en-US" sz="1800" dirty="0"/>
              <a:t>adrenal gland are </a:t>
            </a:r>
            <a:r>
              <a:rPr lang="en-US" sz="1800" dirty="0" smtClean="0"/>
              <a:t>atrophic.</a:t>
            </a:r>
            <a:endParaRPr lang="en-US" sz="1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688" y="-328030"/>
            <a:ext cx="1868453" cy="440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65" y="2810844"/>
            <a:ext cx="4409297" cy="215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57844" y="271841"/>
            <a:ext cx="2212500" cy="111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Clinical Features</a:t>
            </a:r>
            <a:endParaRPr sz="4000" dirty="0"/>
          </a:p>
        </p:txBody>
      </p:sp>
      <p:grpSp>
        <p:nvGrpSpPr>
          <p:cNvPr id="361" name="Google Shape;361;p44"/>
          <p:cNvGrpSpPr/>
          <p:nvPr/>
        </p:nvGrpSpPr>
        <p:grpSpPr>
          <a:xfrm>
            <a:off x="3369383" y="692742"/>
            <a:ext cx="1737462" cy="3757996"/>
            <a:chOff x="2528625" y="238100"/>
            <a:chExt cx="2561925" cy="5237625"/>
          </a:xfrm>
        </p:grpSpPr>
        <p:sp>
          <p:nvSpPr>
            <p:cNvPr id="362" name="Google Shape;362;p44"/>
            <p:cNvSpPr/>
            <p:nvPr/>
          </p:nvSpPr>
          <p:spPr>
            <a:xfrm>
              <a:off x="3224600" y="5046175"/>
              <a:ext cx="569425" cy="429525"/>
            </a:xfrm>
            <a:custGeom>
              <a:avLst/>
              <a:gdLst/>
              <a:ahLst/>
              <a:cxnLst/>
              <a:rect l="l" t="t" r="r" b="b"/>
              <a:pathLst>
                <a:path w="22777" h="17181" extrusionOk="0">
                  <a:moveTo>
                    <a:pt x="15661" y="1"/>
                  </a:moveTo>
                  <a:cubicBezTo>
                    <a:pt x="14283" y="1"/>
                    <a:pt x="13233" y="301"/>
                    <a:pt x="13231" y="301"/>
                  </a:cubicBezTo>
                  <a:cubicBezTo>
                    <a:pt x="13231" y="301"/>
                    <a:pt x="13231" y="301"/>
                    <a:pt x="13231" y="301"/>
                  </a:cubicBezTo>
                  <a:lnTo>
                    <a:pt x="13231" y="301"/>
                  </a:lnTo>
                  <a:cubicBezTo>
                    <a:pt x="13333" y="1760"/>
                    <a:pt x="13564" y="2297"/>
                    <a:pt x="10826" y="3756"/>
                  </a:cubicBezTo>
                  <a:cubicBezTo>
                    <a:pt x="8087" y="5215"/>
                    <a:pt x="3967" y="9361"/>
                    <a:pt x="3967" y="9361"/>
                  </a:cubicBezTo>
                  <a:cubicBezTo>
                    <a:pt x="0" y="11869"/>
                    <a:pt x="1331" y="12150"/>
                    <a:pt x="1331" y="12150"/>
                  </a:cubicBezTo>
                  <a:cubicBezTo>
                    <a:pt x="1389" y="12230"/>
                    <a:pt x="1494" y="12264"/>
                    <a:pt x="1630" y="12264"/>
                  </a:cubicBezTo>
                  <a:cubicBezTo>
                    <a:pt x="2446" y="12264"/>
                    <a:pt x="4402" y="11024"/>
                    <a:pt x="4402" y="11024"/>
                  </a:cubicBezTo>
                  <a:lnTo>
                    <a:pt x="4402" y="11024"/>
                  </a:lnTo>
                  <a:cubicBezTo>
                    <a:pt x="1997" y="12610"/>
                    <a:pt x="1358" y="13839"/>
                    <a:pt x="1638" y="14376"/>
                  </a:cubicBezTo>
                  <a:cubicBezTo>
                    <a:pt x="1720" y="14531"/>
                    <a:pt x="1854" y="14586"/>
                    <a:pt x="2003" y="14586"/>
                  </a:cubicBezTo>
                  <a:cubicBezTo>
                    <a:pt x="2374" y="14586"/>
                    <a:pt x="2841" y="14248"/>
                    <a:pt x="2841" y="14248"/>
                  </a:cubicBezTo>
                  <a:lnTo>
                    <a:pt x="5367" y="12412"/>
                  </a:lnTo>
                  <a:lnTo>
                    <a:pt x="5367" y="12412"/>
                  </a:lnTo>
                  <a:cubicBezTo>
                    <a:pt x="4267" y="13342"/>
                    <a:pt x="2736" y="14975"/>
                    <a:pt x="3199" y="15401"/>
                  </a:cubicBezTo>
                  <a:cubicBezTo>
                    <a:pt x="3381" y="15568"/>
                    <a:pt x="3582" y="15627"/>
                    <a:pt x="3774" y="15627"/>
                  </a:cubicBezTo>
                  <a:cubicBezTo>
                    <a:pt x="4228" y="15627"/>
                    <a:pt x="4632" y="15298"/>
                    <a:pt x="4632" y="15298"/>
                  </a:cubicBezTo>
                  <a:lnTo>
                    <a:pt x="7729" y="12380"/>
                  </a:lnTo>
                  <a:lnTo>
                    <a:pt x="7729" y="12380"/>
                  </a:lnTo>
                  <a:cubicBezTo>
                    <a:pt x="7729" y="12381"/>
                    <a:pt x="5912" y="14249"/>
                    <a:pt x="5350" y="15272"/>
                  </a:cubicBezTo>
                  <a:cubicBezTo>
                    <a:pt x="4992" y="15923"/>
                    <a:pt x="5409" y="16284"/>
                    <a:pt x="5852" y="16284"/>
                  </a:cubicBezTo>
                  <a:cubicBezTo>
                    <a:pt x="6107" y="16284"/>
                    <a:pt x="6371" y="16164"/>
                    <a:pt x="6501" y="15912"/>
                  </a:cubicBezTo>
                  <a:cubicBezTo>
                    <a:pt x="6859" y="15222"/>
                    <a:pt x="9905" y="12918"/>
                    <a:pt x="9905" y="12918"/>
                  </a:cubicBezTo>
                  <a:cubicBezTo>
                    <a:pt x="10314" y="10743"/>
                    <a:pt x="14153" y="8849"/>
                    <a:pt x="14154" y="8849"/>
                  </a:cubicBezTo>
                  <a:lnTo>
                    <a:pt x="14154" y="8849"/>
                  </a:lnTo>
                  <a:cubicBezTo>
                    <a:pt x="13591" y="9566"/>
                    <a:pt x="10059" y="13097"/>
                    <a:pt x="10059" y="13097"/>
                  </a:cubicBezTo>
                  <a:cubicBezTo>
                    <a:pt x="9572" y="13199"/>
                    <a:pt x="6782" y="16398"/>
                    <a:pt x="8343" y="17089"/>
                  </a:cubicBezTo>
                  <a:cubicBezTo>
                    <a:pt x="8485" y="17152"/>
                    <a:pt x="8625" y="17181"/>
                    <a:pt x="8762" y="17181"/>
                  </a:cubicBezTo>
                  <a:cubicBezTo>
                    <a:pt x="10127" y="17181"/>
                    <a:pt x="11184" y="14326"/>
                    <a:pt x="11184" y="14326"/>
                  </a:cubicBezTo>
                  <a:cubicBezTo>
                    <a:pt x="11290" y="14334"/>
                    <a:pt x="11395" y="14338"/>
                    <a:pt x="11499" y="14338"/>
                  </a:cubicBezTo>
                  <a:cubicBezTo>
                    <a:pt x="14713" y="14338"/>
                    <a:pt x="17018" y="10589"/>
                    <a:pt x="17736" y="9003"/>
                  </a:cubicBezTo>
                  <a:cubicBezTo>
                    <a:pt x="18478" y="7366"/>
                    <a:pt x="19706" y="7672"/>
                    <a:pt x="21242" y="6853"/>
                  </a:cubicBezTo>
                  <a:cubicBezTo>
                    <a:pt x="22777" y="6035"/>
                    <a:pt x="21703" y="4243"/>
                    <a:pt x="21703" y="4243"/>
                  </a:cubicBezTo>
                  <a:cubicBezTo>
                    <a:pt x="20637" y="701"/>
                    <a:pt x="17766" y="1"/>
                    <a:pt x="156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3818600" y="5046175"/>
              <a:ext cx="569475" cy="429550"/>
            </a:xfrm>
            <a:custGeom>
              <a:avLst/>
              <a:gdLst/>
              <a:ahLst/>
              <a:cxnLst/>
              <a:rect l="l" t="t" r="r" b="b"/>
              <a:pathLst>
                <a:path w="22779" h="17182" extrusionOk="0">
                  <a:moveTo>
                    <a:pt x="7118" y="1"/>
                  </a:moveTo>
                  <a:cubicBezTo>
                    <a:pt x="5012" y="1"/>
                    <a:pt x="2142" y="701"/>
                    <a:pt x="1075" y="4243"/>
                  </a:cubicBezTo>
                  <a:cubicBezTo>
                    <a:pt x="1075" y="4243"/>
                    <a:pt x="0" y="6035"/>
                    <a:pt x="1536" y="6853"/>
                  </a:cubicBezTo>
                  <a:cubicBezTo>
                    <a:pt x="3071" y="7672"/>
                    <a:pt x="4299" y="7366"/>
                    <a:pt x="5042" y="9003"/>
                  </a:cubicBezTo>
                  <a:cubicBezTo>
                    <a:pt x="5761" y="10589"/>
                    <a:pt x="8064" y="14338"/>
                    <a:pt x="11279" y="14338"/>
                  </a:cubicBezTo>
                  <a:cubicBezTo>
                    <a:pt x="11382" y="14338"/>
                    <a:pt x="11487" y="14334"/>
                    <a:pt x="11593" y="14326"/>
                  </a:cubicBezTo>
                  <a:cubicBezTo>
                    <a:pt x="11593" y="14326"/>
                    <a:pt x="12650" y="17182"/>
                    <a:pt x="14016" y="17182"/>
                  </a:cubicBezTo>
                  <a:cubicBezTo>
                    <a:pt x="14152" y="17182"/>
                    <a:pt x="14292" y="17153"/>
                    <a:pt x="14434" y="17090"/>
                  </a:cubicBezTo>
                  <a:cubicBezTo>
                    <a:pt x="15995" y="16399"/>
                    <a:pt x="13206" y="13199"/>
                    <a:pt x="12720" y="13097"/>
                  </a:cubicBezTo>
                  <a:cubicBezTo>
                    <a:pt x="12720" y="13097"/>
                    <a:pt x="9188" y="9567"/>
                    <a:pt x="8625" y="8849"/>
                  </a:cubicBezTo>
                  <a:lnTo>
                    <a:pt x="8625" y="8849"/>
                  </a:lnTo>
                  <a:cubicBezTo>
                    <a:pt x="8625" y="8849"/>
                    <a:pt x="12463" y="10744"/>
                    <a:pt x="12873" y="12918"/>
                  </a:cubicBezTo>
                  <a:cubicBezTo>
                    <a:pt x="12873" y="12918"/>
                    <a:pt x="15918" y="15222"/>
                    <a:pt x="16276" y="15913"/>
                  </a:cubicBezTo>
                  <a:cubicBezTo>
                    <a:pt x="16407" y="16165"/>
                    <a:pt x="16671" y="16284"/>
                    <a:pt x="16926" y="16284"/>
                  </a:cubicBezTo>
                  <a:cubicBezTo>
                    <a:pt x="17369" y="16284"/>
                    <a:pt x="17786" y="15923"/>
                    <a:pt x="17428" y="15274"/>
                  </a:cubicBezTo>
                  <a:cubicBezTo>
                    <a:pt x="16866" y="14249"/>
                    <a:pt x="15049" y="12382"/>
                    <a:pt x="15048" y="12381"/>
                  </a:cubicBezTo>
                  <a:lnTo>
                    <a:pt x="15048" y="12381"/>
                  </a:lnTo>
                  <a:lnTo>
                    <a:pt x="18145" y="15299"/>
                  </a:lnTo>
                  <a:cubicBezTo>
                    <a:pt x="18145" y="15299"/>
                    <a:pt x="18550" y="15628"/>
                    <a:pt x="19003" y="15628"/>
                  </a:cubicBezTo>
                  <a:cubicBezTo>
                    <a:pt x="19195" y="15628"/>
                    <a:pt x="19396" y="15569"/>
                    <a:pt x="19578" y="15402"/>
                  </a:cubicBezTo>
                  <a:cubicBezTo>
                    <a:pt x="20042" y="14976"/>
                    <a:pt x="18510" y="13343"/>
                    <a:pt x="17411" y="12412"/>
                  </a:cubicBezTo>
                  <a:lnTo>
                    <a:pt x="17411" y="12412"/>
                  </a:lnTo>
                  <a:lnTo>
                    <a:pt x="19937" y="14249"/>
                  </a:lnTo>
                  <a:cubicBezTo>
                    <a:pt x="19937" y="14249"/>
                    <a:pt x="20404" y="14587"/>
                    <a:pt x="20775" y="14587"/>
                  </a:cubicBezTo>
                  <a:cubicBezTo>
                    <a:pt x="20924" y="14587"/>
                    <a:pt x="21059" y="14531"/>
                    <a:pt x="21140" y="14376"/>
                  </a:cubicBezTo>
                  <a:cubicBezTo>
                    <a:pt x="21421" y="13839"/>
                    <a:pt x="20781" y="12610"/>
                    <a:pt x="18376" y="11024"/>
                  </a:cubicBezTo>
                  <a:lnTo>
                    <a:pt x="18376" y="11024"/>
                  </a:lnTo>
                  <a:cubicBezTo>
                    <a:pt x="18377" y="11024"/>
                    <a:pt x="20332" y="12264"/>
                    <a:pt x="21149" y="12264"/>
                  </a:cubicBezTo>
                  <a:cubicBezTo>
                    <a:pt x="21285" y="12264"/>
                    <a:pt x="21389" y="12230"/>
                    <a:pt x="21447" y="12150"/>
                  </a:cubicBezTo>
                  <a:cubicBezTo>
                    <a:pt x="21447" y="12150"/>
                    <a:pt x="22778" y="11869"/>
                    <a:pt x="18812" y="9361"/>
                  </a:cubicBezTo>
                  <a:cubicBezTo>
                    <a:pt x="18812" y="9361"/>
                    <a:pt x="14691" y="5215"/>
                    <a:pt x="11953" y="3756"/>
                  </a:cubicBezTo>
                  <a:cubicBezTo>
                    <a:pt x="9214" y="2298"/>
                    <a:pt x="9445" y="1760"/>
                    <a:pt x="9548" y="301"/>
                  </a:cubicBezTo>
                  <a:lnTo>
                    <a:pt x="9548" y="301"/>
                  </a:lnTo>
                  <a:cubicBezTo>
                    <a:pt x="9548" y="301"/>
                    <a:pt x="9548" y="301"/>
                    <a:pt x="9548" y="301"/>
                  </a:cubicBezTo>
                  <a:cubicBezTo>
                    <a:pt x="9546" y="301"/>
                    <a:pt x="8496" y="1"/>
                    <a:pt x="7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3266300" y="2209175"/>
              <a:ext cx="1086625" cy="586125"/>
            </a:xfrm>
            <a:custGeom>
              <a:avLst/>
              <a:gdLst/>
              <a:ahLst/>
              <a:cxnLst/>
              <a:rect l="l" t="t" r="r" b="b"/>
              <a:pathLst>
                <a:path w="43465" h="23445" extrusionOk="0">
                  <a:moveTo>
                    <a:pt x="11396" y="1"/>
                  </a:moveTo>
                  <a:cubicBezTo>
                    <a:pt x="10267" y="1"/>
                    <a:pt x="9002" y="283"/>
                    <a:pt x="7599" y="976"/>
                  </a:cubicBezTo>
                  <a:cubicBezTo>
                    <a:pt x="0" y="4732"/>
                    <a:pt x="2372" y="9058"/>
                    <a:pt x="6037" y="11024"/>
                  </a:cubicBezTo>
                  <a:cubicBezTo>
                    <a:pt x="9701" y="12992"/>
                    <a:pt x="10934" y="15574"/>
                    <a:pt x="12134" y="17737"/>
                  </a:cubicBezTo>
                  <a:cubicBezTo>
                    <a:pt x="12655" y="18675"/>
                    <a:pt x="13103" y="18811"/>
                    <a:pt x="13590" y="18811"/>
                  </a:cubicBezTo>
                  <a:cubicBezTo>
                    <a:pt x="13788" y="18811"/>
                    <a:pt x="13993" y="18788"/>
                    <a:pt x="14212" y="18788"/>
                  </a:cubicBezTo>
                  <a:cubicBezTo>
                    <a:pt x="14695" y="18788"/>
                    <a:pt x="15247" y="18898"/>
                    <a:pt x="15949" y="19600"/>
                  </a:cubicBezTo>
                  <a:cubicBezTo>
                    <a:pt x="17688" y="21337"/>
                    <a:pt x="19253" y="23293"/>
                    <a:pt x="21601" y="23431"/>
                  </a:cubicBezTo>
                  <a:lnTo>
                    <a:pt x="21601" y="23444"/>
                  </a:lnTo>
                  <a:cubicBezTo>
                    <a:pt x="21645" y="23444"/>
                    <a:pt x="21688" y="23439"/>
                    <a:pt x="21731" y="23438"/>
                  </a:cubicBezTo>
                  <a:cubicBezTo>
                    <a:pt x="21775" y="23439"/>
                    <a:pt x="21818" y="23444"/>
                    <a:pt x="21863" y="23444"/>
                  </a:cubicBezTo>
                  <a:lnTo>
                    <a:pt x="21863" y="23431"/>
                  </a:lnTo>
                  <a:cubicBezTo>
                    <a:pt x="24211" y="23293"/>
                    <a:pt x="25776" y="21337"/>
                    <a:pt x="27515" y="19600"/>
                  </a:cubicBezTo>
                  <a:cubicBezTo>
                    <a:pt x="28217" y="18897"/>
                    <a:pt x="28768" y="18788"/>
                    <a:pt x="29251" y="18788"/>
                  </a:cubicBezTo>
                  <a:cubicBezTo>
                    <a:pt x="29470" y="18788"/>
                    <a:pt x="29675" y="18810"/>
                    <a:pt x="29874" y="18810"/>
                  </a:cubicBezTo>
                  <a:cubicBezTo>
                    <a:pt x="30360" y="18810"/>
                    <a:pt x="30808" y="18674"/>
                    <a:pt x="31329" y="17737"/>
                  </a:cubicBezTo>
                  <a:cubicBezTo>
                    <a:pt x="32530" y="15574"/>
                    <a:pt x="33762" y="12992"/>
                    <a:pt x="37426" y="11024"/>
                  </a:cubicBezTo>
                  <a:cubicBezTo>
                    <a:pt x="41092" y="9058"/>
                    <a:pt x="43465" y="4732"/>
                    <a:pt x="35865" y="976"/>
                  </a:cubicBezTo>
                  <a:cubicBezTo>
                    <a:pt x="34462" y="283"/>
                    <a:pt x="33197" y="1"/>
                    <a:pt x="32068" y="1"/>
                  </a:cubicBezTo>
                  <a:cubicBezTo>
                    <a:pt x="27079" y="1"/>
                    <a:pt x="24725" y="5513"/>
                    <a:pt x="24725" y="5513"/>
                  </a:cubicBezTo>
                  <a:cubicBezTo>
                    <a:pt x="24725" y="5513"/>
                    <a:pt x="22882" y="8260"/>
                    <a:pt x="24113" y="8260"/>
                  </a:cubicBezTo>
                  <a:cubicBezTo>
                    <a:pt x="24280" y="8260"/>
                    <a:pt x="24503" y="8210"/>
                    <a:pt x="24796" y="8095"/>
                  </a:cubicBezTo>
                  <a:cubicBezTo>
                    <a:pt x="25177" y="7945"/>
                    <a:pt x="25545" y="7874"/>
                    <a:pt x="25895" y="7874"/>
                  </a:cubicBezTo>
                  <a:cubicBezTo>
                    <a:pt x="27792" y="7874"/>
                    <a:pt x="29169" y="9955"/>
                    <a:pt x="29346" y="12871"/>
                  </a:cubicBezTo>
                  <a:cubicBezTo>
                    <a:pt x="29557" y="16325"/>
                    <a:pt x="27364" y="15094"/>
                    <a:pt x="24796" y="18247"/>
                  </a:cubicBezTo>
                  <a:cubicBezTo>
                    <a:pt x="23553" y="19773"/>
                    <a:pt x="22766" y="20166"/>
                    <a:pt x="22285" y="20166"/>
                  </a:cubicBezTo>
                  <a:cubicBezTo>
                    <a:pt x="22103" y="20166"/>
                    <a:pt x="21966" y="20111"/>
                    <a:pt x="21863" y="20039"/>
                  </a:cubicBezTo>
                  <a:lnTo>
                    <a:pt x="21863" y="19719"/>
                  </a:lnTo>
                  <a:cubicBezTo>
                    <a:pt x="21831" y="19794"/>
                    <a:pt x="21787" y="19863"/>
                    <a:pt x="21731" y="19924"/>
                  </a:cubicBezTo>
                  <a:cubicBezTo>
                    <a:pt x="21677" y="19863"/>
                    <a:pt x="21633" y="19794"/>
                    <a:pt x="21601" y="19719"/>
                  </a:cubicBezTo>
                  <a:lnTo>
                    <a:pt x="21601" y="20039"/>
                  </a:lnTo>
                  <a:cubicBezTo>
                    <a:pt x="21498" y="20111"/>
                    <a:pt x="21360" y="20166"/>
                    <a:pt x="21179" y="20166"/>
                  </a:cubicBezTo>
                  <a:cubicBezTo>
                    <a:pt x="20697" y="20166"/>
                    <a:pt x="19911" y="19773"/>
                    <a:pt x="18668" y="18247"/>
                  </a:cubicBezTo>
                  <a:cubicBezTo>
                    <a:pt x="16100" y="15094"/>
                    <a:pt x="13907" y="16325"/>
                    <a:pt x="14117" y="12871"/>
                  </a:cubicBezTo>
                  <a:cubicBezTo>
                    <a:pt x="14295" y="9955"/>
                    <a:pt x="15672" y="7874"/>
                    <a:pt x="17569" y="7874"/>
                  </a:cubicBezTo>
                  <a:cubicBezTo>
                    <a:pt x="17919" y="7874"/>
                    <a:pt x="18287" y="7945"/>
                    <a:pt x="18668" y="8095"/>
                  </a:cubicBezTo>
                  <a:cubicBezTo>
                    <a:pt x="18961" y="8210"/>
                    <a:pt x="19184" y="8260"/>
                    <a:pt x="19351" y="8260"/>
                  </a:cubicBezTo>
                  <a:cubicBezTo>
                    <a:pt x="20581" y="8260"/>
                    <a:pt x="18739" y="5513"/>
                    <a:pt x="18739" y="5513"/>
                  </a:cubicBezTo>
                  <a:cubicBezTo>
                    <a:pt x="18739" y="5513"/>
                    <a:pt x="16385" y="1"/>
                    <a:pt x="11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3754000" y="23203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09" y="2777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3754000" y="22948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3754000" y="22190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3754000" y="21935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3754000" y="21177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3754000" y="20922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3754000" y="20164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3754000" y="19909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3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3754000" y="19152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3754000" y="18897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8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3754000" y="1813875"/>
              <a:ext cx="117750" cy="75850"/>
            </a:xfrm>
            <a:custGeom>
              <a:avLst/>
              <a:gdLst/>
              <a:ahLst/>
              <a:cxnLst/>
              <a:rect l="l" t="t" r="r" b="b"/>
              <a:pathLst>
                <a:path w="4710" h="3034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3754000" y="178840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1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1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3754000" y="17126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1"/>
                  </a:moveTo>
                  <a:cubicBezTo>
                    <a:pt x="254" y="1"/>
                    <a:pt x="1" y="256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09" y="255"/>
                    <a:pt x="4455" y="1"/>
                    <a:pt x="4141" y="1"/>
                  </a:cubicBezTo>
                  <a:lnTo>
                    <a:pt x="569" y="1"/>
                  </a:lnTo>
                  <a:cubicBezTo>
                    <a:pt x="568" y="1"/>
                    <a:pt x="568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3754000" y="16871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3754000" y="16113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3754000" y="15858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3754000" y="15100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3754000" y="14845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3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3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3754000" y="140872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4" y="3032"/>
                    <a:pt x="567" y="3032"/>
                  </a:cubicBezTo>
                  <a:cubicBezTo>
                    <a:pt x="568" y="3032"/>
                    <a:pt x="568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3754000" y="13832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8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3754000" y="130742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3754000" y="12819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3754000" y="120615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3754000" y="118065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1"/>
                    <a:pt x="228" y="1019"/>
                    <a:pt x="508" y="1019"/>
                  </a:cubicBezTo>
                  <a:cubicBezTo>
                    <a:pt x="509" y="1019"/>
                    <a:pt x="510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3754000" y="11048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3754000" y="10793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3754000" y="10035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3754000" y="978075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08" y="0"/>
                  </a:moveTo>
                  <a:cubicBezTo>
                    <a:pt x="228" y="0"/>
                    <a:pt x="1" y="229"/>
                    <a:pt x="1" y="510"/>
                  </a:cubicBezTo>
                  <a:cubicBezTo>
                    <a:pt x="1" y="792"/>
                    <a:pt x="229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0"/>
                    <a:pt x="4201" y="0"/>
                  </a:cubicBezTo>
                  <a:cubicBezTo>
                    <a:pt x="4201" y="0"/>
                    <a:pt x="4200" y="0"/>
                    <a:pt x="4199" y="0"/>
                  </a:cubicBezTo>
                  <a:lnTo>
                    <a:pt x="510" y="0"/>
                  </a:lnTo>
                  <a:cubicBezTo>
                    <a:pt x="510" y="0"/>
                    <a:pt x="509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3754000" y="9022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3871725" y="22403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3710775" y="22403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3871725" y="21391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710775" y="21391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3871725" y="203780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710775" y="203780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871725" y="1936525"/>
              <a:ext cx="43250" cy="33150"/>
            </a:xfrm>
            <a:custGeom>
              <a:avLst/>
              <a:gdLst/>
              <a:ahLst/>
              <a:cxnLst/>
              <a:rect l="l" t="t" r="r" b="b"/>
              <a:pathLst>
                <a:path w="1730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30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3710775" y="1936525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3871725" y="183522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710775" y="183522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3871725" y="17339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3710775" y="1733950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68" y="0"/>
                  </a:moveTo>
                  <a:cubicBezTo>
                    <a:pt x="255" y="0"/>
                    <a:pt x="1" y="255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lnTo>
                    <a:pt x="570" y="0"/>
                  </a:lnTo>
                  <a:cubicBezTo>
                    <a:pt x="569" y="0"/>
                    <a:pt x="569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871725" y="16326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3710775" y="16326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871725" y="15313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3710775" y="15313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871725" y="143007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4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3710775" y="143007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3871725" y="13287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3710775" y="132875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3871725" y="12274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2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710775" y="1227450"/>
              <a:ext cx="44425" cy="33200"/>
            </a:xfrm>
            <a:custGeom>
              <a:avLst/>
              <a:gdLst/>
              <a:ahLst/>
              <a:cxnLst/>
              <a:rect l="l" t="t" r="r" b="b"/>
              <a:pathLst>
                <a:path w="1777" h="1328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9"/>
                  </a:lnTo>
                  <a:cubicBezTo>
                    <a:pt x="1" y="1072"/>
                    <a:pt x="256" y="1327"/>
                    <a:pt x="570" y="1327"/>
                  </a:cubicBezTo>
                  <a:lnTo>
                    <a:pt x="1777" y="1327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871725" y="11261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710775" y="11261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871725" y="10248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710775" y="10248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871725" y="9236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710775" y="9236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226375" y="1062600"/>
              <a:ext cx="589575" cy="377750"/>
            </a:xfrm>
            <a:custGeom>
              <a:avLst/>
              <a:gdLst/>
              <a:ahLst/>
              <a:cxnLst/>
              <a:rect l="l" t="t" r="r" b="b"/>
              <a:pathLst>
                <a:path w="23583" h="15110" extrusionOk="0">
                  <a:moveTo>
                    <a:pt x="7264" y="0"/>
                  </a:moveTo>
                  <a:cubicBezTo>
                    <a:pt x="3997" y="0"/>
                    <a:pt x="1" y="814"/>
                    <a:pt x="34" y="3265"/>
                  </a:cubicBezTo>
                  <a:cubicBezTo>
                    <a:pt x="50" y="4522"/>
                    <a:pt x="481" y="4895"/>
                    <a:pt x="1082" y="4895"/>
                  </a:cubicBezTo>
                  <a:cubicBezTo>
                    <a:pt x="1956" y="4895"/>
                    <a:pt x="3190" y="4107"/>
                    <a:pt x="4036" y="4107"/>
                  </a:cubicBezTo>
                  <a:cubicBezTo>
                    <a:pt x="4328" y="4107"/>
                    <a:pt x="4573" y="4201"/>
                    <a:pt x="4742" y="4453"/>
                  </a:cubicBezTo>
                  <a:cubicBezTo>
                    <a:pt x="5733" y="5940"/>
                    <a:pt x="5187" y="10847"/>
                    <a:pt x="3452" y="10847"/>
                  </a:cubicBezTo>
                  <a:cubicBezTo>
                    <a:pt x="1718" y="10847"/>
                    <a:pt x="6377" y="15109"/>
                    <a:pt x="6377" y="15109"/>
                  </a:cubicBezTo>
                  <a:cubicBezTo>
                    <a:pt x="6377" y="15109"/>
                    <a:pt x="11977" y="15011"/>
                    <a:pt x="15050" y="11591"/>
                  </a:cubicBezTo>
                  <a:cubicBezTo>
                    <a:pt x="18123" y="8171"/>
                    <a:pt x="20777" y="8864"/>
                    <a:pt x="19376" y="6089"/>
                  </a:cubicBezTo>
                  <a:cubicBezTo>
                    <a:pt x="18229" y="3819"/>
                    <a:pt x="21405" y="2941"/>
                    <a:pt x="22761" y="2941"/>
                  </a:cubicBezTo>
                  <a:cubicBezTo>
                    <a:pt x="23063" y="2941"/>
                    <a:pt x="23275" y="2985"/>
                    <a:pt x="23328" y="3066"/>
                  </a:cubicBezTo>
                  <a:cubicBezTo>
                    <a:pt x="23350" y="3099"/>
                    <a:pt x="23369" y="3114"/>
                    <a:pt x="23384" y="3114"/>
                  </a:cubicBezTo>
                  <a:cubicBezTo>
                    <a:pt x="23583" y="3114"/>
                    <a:pt x="23328" y="686"/>
                    <a:pt x="23328" y="686"/>
                  </a:cubicBezTo>
                  <a:lnTo>
                    <a:pt x="20799" y="984"/>
                  </a:lnTo>
                  <a:cubicBezTo>
                    <a:pt x="20799" y="984"/>
                    <a:pt x="18741" y="1115"/>
                    <a:pt x="16481" y="1115"/>
                  </a:cubicBezTo>
                  <a:cubicBezTo>
                    <a:pt x="14333" y="1115"/>
                    <a:pt x="12003" y="997"/>
                    <a:pt x="11085" y="538"/>
                  </a:cubicBezTo>
                  <a:cubicBezTo>
                    <a:pt x="10443" y="217"/>
                    <a:pt x="8951" y="0"/>
                    <a:pt x="7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3803250" y="1062600"/>
              <a:ext cx="589550" cy="377750"/>
            </a:xfrm>
            <a:custGeom>
              <a:avLst/>
              <a:gdLst/>
              <a:ahLst/>
              <a:cxnLst/>
              <a:rect l="l" t="t" r="r" b="b"/>
              <a:pathLst>
                <a:path w="23582" h="15110" extrusionOk="0">
                  <a:moveTo>
                    <a:pt x="16319" y="0"/>
                  </a:moveTo>
                  <a:cubicBezTo>
                    <a:pt x="14631" y="0"/>
                    <a:pt x="13139" y="217"/>
                    <a:pt x="12497" y="538"/>
                  </a:cubicBezTo>
                  <a:cubicBezTo>
                    <a:pt x="11580" y="997"/>
                    <a:pt x="9250" y="1115"/>
                    <a:pt x="7102" y="1115"/>
                  </a:cubicBezTo>
                  <a:cubicBezTo>
                    <a:pt x="4842" y="1115"/>
                    <a:pt x="2784" y="984"/>
                    <a:pt x="2784" y="984"/>
                  </a:cubicBezTo>
                  <a:lnTo>
                    <a:pt x="253" y="686"/>
                  </a:lnTo>
                  <a:cubicBezTo>
                    <a:pt x="253" y="686"/>
                    <a:pt x="0" y="3114"/>
                    <a:pt x="198" y="3114"/>
                  </a:cubicBezTo>
                  <a:cubicBezTo>
                    <a:pt x="214" y="3114"/>
                    <a:pt x="232" y="3099"/>
                    <a:pt x="253" y="3066"/>
                  </a:cubicBezTo>
                  <a:cubicBezTo>
                    <a:pt x="307" y="2985"/>
                    <a:pt x="519" y="2941"/>
                    <a:pt x="821" y="2941"/>
                  </a:cubicBezTo>
                  <a:cubicBezTo>
                    <a:pt x="2177" y="2941"/>
                    <a:pt x="5353" y="3819"/>
                    <a:pt x="4207" y="6089"/>
                  </a:cubicBezTo>
                  <a:cubicBezTo>
                    <a:pt x="2806" y="8864"/>
                    <a:pt x="5460" y="8171"/>
                    <a:pt x="8533" y="11591"/>
                  </a:cubicBezTo>
                  <a:cubicBezTo>
                    <a:pt x="11605" y="15011"/>
                    <a:pt x="17206" y="15109"/>
                    <a:pt x="17206" y="15109"/>
                  </a:cubicBezTo>
                  <a:cubicBezTo>
                    <a:pt x="17206" y="15109"/>
                    <a:pt x="21865" y="10847"/>
                    <a:pt x="20130" y="10847"/>
                  </a:cubicBezTo>
                  <a:cubicBezTo>
                    <a:pt x="18396" y="10847"/>
                    <a:pt x="17850" y="5940"/>
                    <a:pt x="18841" y="4453"/>
                  </a:cubicBezTo>
                  <a:cubicBezTo>
                    <a:pt x="19010" y="4201"/>
                    <a:pt x="19255" y="4107"/>
                    <a:pt x="19547" y="4107"/>
                  </a:cubicBezTo>
                  <a:cubicBezTo>
                    <a:pt x="20393" y="4107"/>
                    <a:pt x="21627" y="4895"/>
                    <a:pt x="22501" y="4895"/>
                  </a:cubicBezTo>
                  <a:cubicBezTo>
                    <a:pt x="23102" y="4895"/>
                    <a:pt x="23533" y="4522"/>
                    <a:pt x="23549" y="3265"/>
                  </a:cubicBezTo>
                  <a:cubicBezTo>
                    <a:pt x="23582" y="814"/>
                    <a:pt x="19585" y="0"/>
                    <a:pt x="16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4594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7" y="0"/>
                  </a:moveTo>
                  <a:cubicBezTo>
                    <a:pt x="1252" y="0"/>
                    <a:pt x="1" y="2245"/>
                    <a:pt x="1" y="5014"/>
                  </a:cubicBezTo>
                  <a:cubicBezTo>
                    <a:pt x="1" y="6343"/>
                    <a:pt x="295" y="7619"/>
                    <a:pt x="820" y="8558"/>
                  </a:cubicBezTo>
                  <a:cubicBezTo>
                    <a:pt x="1344" y="9499"/>
                    <a:pt x="2055" y="10027"/>
                    <a:pt x="2797" y="10027"/>
                  </a:cubicBezTo>
                  <a:cubicBezTo>
                    <a:pt x="3539" y="10027"/>
                    <a:pt x="4250" y="9499"/>
                    <a:pt x="4775" y="8558"/>
                  </a:cubicBezTo>
                  <a:cubicBezTo>
                    <a:pt x="5299" y="7619"/>
                    <a:pt x="5594" y="6343"/>
                    <a:pt x="5594" y="5014"/>
                  </a:cubicBezTo>
                  <a:cubicBezTo>
                    <a:pt x="5594" y="2245"/>
                    <a:pt x="4342" y="0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209475" y="1182675"/>
              <a:ext cx="159575" cy="155875"/>
            </a:xfrm>
            <a:custGeom>
              <a:avLst/>
              <a:gdLst/>
              <a:ahLst/>
              <a:cxnLst/>
              <a:rect l="l" t="t" r="r" b="b"/>
              <a:pathLst>
                <a:path w="6383" h="6235" extrusionOk="0">
                  <a:moveTo>
                    <a:pt x="2644" y="0"/>
                  </a:moveTo>
                  <a:cubicBezTo>
                    <a:pt x="2234" y="0"/>
                    <a:pt x="1836" y="103"/>
                    <a:pt x="1482" y="319"/>
                  </a:cubicBezTo>
                  <a:cubicBezTo>
                    <a:pt x="241" y="1077"/>
                    <a:pt x="1" y="2944"/>
                    <a:pt x="944" y="4490"/>
                  </a:cubicBezTo>
                  <a:cubicBezTo>
                    <a:pt x="1617" y="5593"/>
                    <a:pt x="2714" y="6235"/>
                    <a:pt x="3738" y="6235"/>
                  </a:cubicBezTo>
                  <a:cubicBezTo>
                    <a:pt x="4148" y="6235"/>
                    <a:pt x="4546" y="6132"/>
                    <a:pt x="4901" y="5915"/>
                  </a:cubicBezTo>
                  <a:cubicBezTo>
                    <a:pt x="6142" y="5157"/>
                    <a:pt x="6382" y="3290"/>
                    <a:pt x="5439" y="1745"/>
                  </a:cubicBezTo>
                  <a:cubicBezTo>
                    <a:pt x="4765" y="641"/>
                    <a:pt x="3668" y="0"/>
                    <a:pt x="2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012900" y="2039975"/>
              <a:ext cx="173125" cy="114675"/>
            </a:xfrm>
            <a:custGeom>
              <a:avLst/>
              <a:gdLst/>
              <a:ahLst/>
              <a:cxnLst/>
              <a:rect l="l" t="t" r="r" b="b"/>
              <a:pathLst>
                <a:path w="6925" h="4587" extrusionOk="0">
                  <a:moveTo>
                    <a:pt x="2441" y="1"/>
                  </a:moveTo>
                  <a:cubicBezTo>
                    <a:pt x="1498" y="1"/>
                    <a:pt x="728" y="352"/>
                    <a:pt x="449" y="1004"/>
                  </a:cubicBezTo>
                  <a:cubicBezTo>
                    <a:pt x="1" y="2051"/>
                    <a:pt x="988" y="3476"/>
                    <a:pt x="2652" y="4189"/>
                  </a:cubicBezTo>
                  <a:cubicBezTo>
                    <a:pt x="3280" y="4458"/>
                    <a:pt x="3914" y="4586"/>
                    <a:pt x="4485" y="4586"/>
                  </a:cubicBezTo>
                  <a:cubicBezTo>
                    <a:pt x="5428" y="4586"/>
                    <a:pt x="6198" y="4235"/>
                    <a:pt x="6477" y="3583"/>
                  </a:cubicBezTo>
                  <a:cubicBezTo>
                    <a:pt x="6925" y="2537"/>
                    <a:pt x="5939" y="1111"/>
                    <a:pt x="4274" y="398"/>
                  </a:cubicBezTo>
                  <a:cubicBezTo>
                    <a:pt x="3646" y="130"/>
                    <a:pt x="3012" y="1"/>
                    <a:pt x="2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354605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2762950" y="2742375"/>
              <a:ext cx="203750" cy="136200"/>
            </a:xfrm>
            <a:custGeom>
              <a:avLst/>
              <a:gdLst/>
              <a:ahLst/>
              <a:cxnLst/>
              <a:rect l="l" t="t" r="r" b="b"/>
              <a:pathLst>
                <a:path w="8150" h="5448" extrusionOk="0">
                  <a:moveTo>
                    <a:pt x="4059" y="0"/>
                  </a:moveTo>
                  <a:cubicBezTo>
                    <a:pt x="3308" y="0"/>
                    <a:pt x="2570" y="299"/>
                    <a:pt x="1944" y="796"/>
                  </a:cubicBezTo>
                  <a:cubicBezTo>
                    <a:pt x="1944" y="796"/>
                    <a:pt x="1" y="1210"/>
                    <a:pt x="474" y="2748"/>
                  </a:cubicBezTo>
                  <a:cubicBezTo>
                    <a:pt x="947" y="4285"/>
                    <a:pt x="3904" y="4049"/>
                    <a:pt x="4731" y="5112"/>
                  </a:cubicBezTo>
                  <a:cubicBezTo>
                    <a:pt x="4910" y="5342"/>
                    <a:pt x="5184" y="5448"/>
                    <a:pt x="5490" y="5448"/>
                  </a:cubicBezTo>
                  <a:cubicBezTo>
                    <a:pt x="6607" y="5448"/>
                    <a:pt x="8150" y="4042"/>
                    <a:pt x="7036" y="2068"/>
                  </a:cubicBezTo>
                  <a:cubicBezTo>
                    <a:pt x="6206" y="596"/>
                    <a:pt x="5119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2988325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9431" y="0"/>
                  </a:moveTo>
                  <a:cubicBezTo>
                    <a:pt x="9321" y="0"/>
                    <a:pt x="9203" y="9"/>
                    <a:pt x="9078" y="28"/>
                  </a:cubicBezTo>
                  <a:cubicBezTo>
                    <a:pt x="6477" y="427"/>
                    <a:pt x="7245" y="3864"/>
                    <a:pt x="7836" y="5959"/>
                  </a:cubicBezTo>
                  <a:cubicBezTo>
                    <a:pt x="8428" y="8055"/>
                    <a:pt x="6181" y="26065"/>
                    <a:pt x="4703" y="27881"/>
                  </a:cubicBezTo>
                  <a:cubicBezTo>
                    <a:pt x="3245" y="29672"/>
                    <a:pt x="1" y="34624"/>
                    <a:pt x="5256" y="34624"/>
                  </a:cubicBezTo>
                  <a:cubicBezTo>
                    <a:pt x="5326" y="34624"/>
                    <a:pt x="5398" y="34623"/>
                    <a:pt x="5472" y="34621"/>
                  </a:cubicBezTo>
                  <a:cubicBezTo>
                    <a:pt x="5472" y="34621"/>
                    <a:pt x="6648" y="36120"/>
                    <a:pt x="8177" y="36120"/>
                  </a:cubicBezTo>
                  <a:cubicBezTo>
                    <a:pt x="8430" y="36120"/>
                    <a:pt x="8692" y="36079"/>
                    <a:pt x="8960" y="35984"/>
                  </a:cubicBezTo>
                  <a:cubicBezTo>
                    <a:pt x="10852" y="35312"/>
                    <a:pt x="8132" y="30663"/>
                    <a:pt x="8960" y="27370"/>
                  </a:cubicBezTo>
                  <a:cubicBezTo>
                    <a:pt x="9788" y="24078"/>
                    <a:pt x="10675" y="8985"/>
                    <a:pt x="10675" y="8985"/>
                  </a:cubicBezTo>
                  <a:cubicBezTo>
                    <a:pt x="10675" y="8985"/>
                    <a:pt x="14269" y="3378"/>
                    <a:pt x="12036" y="3378"/>
                  </a:cubicBezTo>
                  <a:cubicBezTo>
                    <a:pt x="11806" y="3378"/>
                    <a:pt x="11513" y="3438"/>
                    <a:pt x="11147" y="3570"/>
                  </a:cubicBezTo>
                  <a:cubicBezTo>
                    <a:pt x="11147" y="3570"/>
                    <a:pt x="11147" y="3570"/>
                    <a:pt x="11147" y="3570"/>
                  </a:cubicBezTo>
                  <a:cubicBezTo>
                    <a:pt x="11089" y="3570"/>
                    <a:pt x="11618" y="0"/>
                    <a:pt x="9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2799925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9905" y="6386"/>
                  </a:moveTo>
                  <a:cubicBezTo>
                    <a:pt x="9905" y="6386"/>
                    <a:pt x="8928" y="12999"/>
                    <a:pt x="8041" y="16074"/>
                  </a:cubicBezTo>
                  <a:cubicBezTo>
                    <a:pt x="7154" y="19149"/>
                    <a:pt x="5262" y="25062"/>
                    <a:pt x="5262" y="25062"/>
                  </a:cubicBezTo>
                  <a:cubicBezTo>
                    <a:pt x="5262" y="25062"/>
                    <a:pt x="4848" y="18557"/>
                    <a:pt x="6090" y="14419"/>
                  </a:cubicBezTo>
                  <a:cubicBezTo>
                    <a:pt x="7331" y="10280"/>
                    <a:pt x="9905" y="6386"/>
                    <a:pt x="9905" y="6386"/>
                  </a:cubicBezTo>
                  <a:close/>
                  <a:moveTo>
                    <a:pt x="9061" y="0"/>
                  </a:moveTo>
                  <a:cubicBezTo>
                    <a:pt x="8789" y="0"/>
                    <a:pt x="8538" y="88"/>
                    <a:pt x="8337" y="309"/>
                  </a:cubicBezTo>
                  <a:cubicBezTo>
                    <a:pt x="7331" y="1411"/>
                    <a:pt x="8041" y="5524"/>
                    <a:pt x="6090" y="7901"/>
                  </a:cubicBezTo>
                  <a:cubicBezTo>
                    <a:pt x="4139" y="10280"/>
                    <a:pt x="2602" y="21395"/>
                    <a:pt x="1715" y="22696"/>
                  </a:cubicBezTo>
                  <a:cubicBezTo>
                    <a:pt x="828" y="23997"/>
                    <a:pt x="0" y="25948"/>
                    <a:pt x="769" y="26657"/>
                  </a:cubicBezTo>
                  <a:cubicBezTo>
                    <a:pt x="986" y="26858"/>
                    <a:pt x="1246" y="26926"/>
                    <a:pt x="1533" y="26926"/>
                  </a:cubicBezTo>
                  <a:cubicBezTo>
                    <a:pt x="2141" y="26926"/>
                    <a:pt x="2870" y="26618"/>
                    <a:pt x="3564" y="26618"/>
                  </a:cubicBezTo>
                  <a:cubicBezTo>
                    <a:pt x="3698" y="26618"/>
                    <a:pt x="3831" y="26630"/>
                    <a:pt x="3961" y="26657"/>
                  </a:cubicBezTo>
                  <a:cubicBezTo>
                    <a:pt x="4984" y="26873"/>
                    <a:pt x="4825" y="27871"/>
                    <a:pt x="5725" y="27871"/>
                  </a:cubicBezTo>
                  <a:cubicBezTo>
                    <a:pt x="5815" y="27871"/>
                    <a:pt x="5915" y="27861"/>
                    <a:pt x="6027" y="27839"/>
                  </a:cubicBezTo>
                  <a:cubicBezTo>
                    <a:pt x="7272" y="27603"/>
                    <a:pt x="7627" y="22341"/>
                    <a:pt x="8988" y="20213"/>
                  </a:cubicBezTo>
                  <a:cubicBezTo>
                    <a:pt x="10347" y="18084"/>
                    <a:pt x="12003" y="5550"/>
                    <a:pt x="13658" y="3540"/>
                  </a:cubicBezTo>
                  <a:cubicBezTo>
                    <a:pt x="14887" y="2047"/>
                    <a:pt x="14064" y="1011"/>
                    <a:pt x="12881" y="1011"/>
                  </a:cubicBezTo>
                  <a:cubicBezTo>
                    <a:pt x="12470" y="1011"/>
                    <a:pt x="12015" y="1136"/>
                    <a:pt x="11588" y="1411"/>
                  </a:cubicBezTo>
                  <a:cubicBezTo>
                    <a:pt x="11588" y="1411"/>
                    <a:pt x="10151" y="0"/>
                    <a:pt x="9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2657225" y="2797675"/>
              <a:ext cx="119400" cy="30950"/>
            </a:xfrm>
            <a:custGeom>
              <a:avLst/>
              <a:gdLst/>
              <a:ahLst/>
              <a:cxnLst/>
              <a:rect l="l" t="t" r="r" b="b"/>
              <a:pathLst>
                <a:path w="4776" h="1238" extrusionOk="0">
                  <a:moveTo>
                    <a:pt x="4629" y="1"/>
                  </a:moveTo>
                  <a:cubicBezTo>
                    <a:pt x="4629" y="1"/>
                    <a:pt x="1" y="276"/>
                    <a:pt x="161" y="942"/>
                  </a:cubicBezTo>
                  <a:cubicBezTo>
                    <a:pt x="215" y="1164"/>
                    <a:pt x="745" y="1238"/>
                    <a:pt x="1429" y="1238"/>
                  </a:cubicBezTo>
                  <a:cubicBezTo>
                    <a:pt x="2796" y="1238"/>
                    <a:pt x="4776" y="942"/>
                    <a:pt x="4776" y="94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2528625" y="2815450"/>
              <a:ext cx="140400" cy="91450"/>
            </a:xfrm>
            <a:custGeom>
              <a:avLst/>
              <a:gdLst/>
              <a:ahLst/>
              <a:cxnLst/>
              <a:rect l="l" t="t" r="r" b="b"/>
              <a:pathLst>
                <a:path w="5616" h="3658" extrusionOk="0">
                  <a:moveTo>
                    <a:pt x="5145" y="1"/>
                  </a:moveTo>
                  <a:cubicBezTo>
                    <a:pt x="5145" y="1"/>
                    <a:pt x="1" y="2503"/>
                    <a:pt x="712" y="3491"/>
                  </a:cubicBezTo>
                  <a:cubicBezTo>
                    <a:pt x="795" y="3606"/>
                    <a:pt x="926" y="3658"/>
                    <a:pt x="1092" y="3658"/>
                  </a:cubicBezTo>
                  <a:cubicBezTo>
                    <a:pt x="2347" y="3658"/>
                    <a:pt x="5616" y="726"/>
                    <a:pt x="5510" y="407"/>
                  </a:cubicBezTo>
                  <a:cubicBezTo>
                    <a:pt x="5390" y="47"/>
                    <a:pt x="5145" y="1"/>
                    <a:pt x="5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2697050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0" y="1"/>
                  </a:moveTo>
                  <a:cubicBezTo>
                    <a:pt x="3416" y="1"/>
                    <a:pt x="3385" y="11"/>
                    <a:pt x="3385" y="11"/>
                  </a:cubicBezTo>
                  <a:cubicBezTo>
                    <a:pt x="3385" y="11"/>
                    <a:pt x="0" y="4622"/>
                    <a:pt x="1089" y="5163"/>
                  </a:cubicBezTo>
                  <a:cubicBezTo>
                    <a:pt x="1143" y="5190"/>
                    <a:pt x="1198" y="5202"/>
                    <a:pt x="1256" y="5202"/>
                  </a:cubicBezTo>
                  <a:cubicBezTo>
                    <a:pt x="2369" y="5202"/>
                    <a:pt x="4158" y="450"/>
                    <a:pt x="3897" y="199"/>
                  </a:cubicBezTo>
                  <a:cubicBezTo>
                    <a:pt x="3723" y="32"/>
                    <a:pt x="3563" y="1"/>
                    <a:pt x="3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6369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3471" y="1"/>
                  </a:moveTo>
                  <a:cubicBezTo>
                    <a:pt x="3417" y="1"/>
                    <a:pt x="3385" y="11"/>
                    <a:pt x="3385" y="11"/>
                  </a:cubicBezTo>
                  <a:cubicBezTo>
                    <a:pt x="3385" y="11"/>
                    <a:pt x="1" y="4621"/>
                    <a:pt x="1090" y="5163"/>
                  </a:cubicBezTo>
                  <a:cubicBezTo>
                    <a:pt x="1144" y="5190"/>
                    <a:pt x="1200" y="5202"/>
                    <a:pt x="1257" y="5202"/>
                  </a:cubicBezTo>
                  <a:cubicBezTo>
                    <a:pt x="2371" y="5202"/>
                    <a:pt x="4159" y="449"/>
                    <a:pt x="3898" y="199"/>
                  </a:cubicBezTo>
                  <a:cubicBezTo>
                    <a:pt x="3724" y="31"/>
                    <a:pt x="3564" y="1"/>
                    <a:pt x="3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2576650" y="307315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1" y="0"/>
                  </a:moveTo>
                  <a:cubicBezTo>
                    <a:pt x="3418" y="0"/>
                    <a:pt x="3386" y="10"/>
                    <a:pt x="3386" y="10"/>
                  </a:cubicBezTo>
                  <a:cubicBezTo>
                    <a:pt x="3386" y="10"/>
                    <a:pt x="0" y="4620"/>
                    <a:pt x="1091" y="5163"/>
                  </a:cubicBezTo>
                  <a:cubicBezTo>
                    <a:pt x="1144" y="5190"/>
                    <a:pt x="1200" y="5203"/>
                    <a:pt x="1257" y="5203"/>
                  </a:cubicBezTo>
                  <a:cubicBezTo>
                    <a:pt x="2370" y="5203"/>
                    <a:pt x="4159" y="448"/>
                    <a:pt x="3899" y="198"/>
                  </a:cubicBezTo>
                  <a:cubicBezTo>
                    <a:pt x="3724" y="31"/>
                    <a:pt x="3565" y="0"/>
                    <a:pt x="3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2741700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3582" y="1"/>
                  </a:moveTo>
                  <a:cubicBezTo>
                    <a:pt x="3508" y="1"/>
                    <a:pt x="3464" y="17"/>
                    <a:pt x="3464" y="17"/>
                  </a:cubicBezTo>
                  <a:cubicBezTo>
                    <a:pt x="3464" y="17"/>
                    <a:pt x="1" y="5303"/>
                    <a:pt x="1235" y="5836"/>
                  </a:cubicBezTo>
                  <a:cubicBezTo>
                    <a:pt x="1289" y="5859"/>
                    <a:pt x="1343" y="5870"/>
                    <a:pt x="1399" y="5870"/>
                  </a:cubicBezTo>
                  <a:cubicBezTo>
                    <a:pt x="2628" y="5870"/>
                    <a:pt x="4345" y="457"/>
                    <a:pt x="4040" y="196"/>
                  </a:cubicBezTo>
                  <a:cubicBezTo>
                    <a:pt x="3853" y="34"/>
                    <a:pt x="3687" y="1"/>
                    <a:pt x="3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2682750" y="2987350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2" y="0"/>
                  </a:moveTo>
                  <a:cubicBezTo>
                    <a:pt x="3507" y="0"/>
                    <a:pt x="3463" y="17"/>
                    <a:pt x="3463" y="17"/>
                  </a:cubicBezTo>
                  <a:cubicBezTo>
                    <a:pt x="3463" y="17"/>
                    <a:pt x="1" y="5302"/>
                    <a:pt x="1233" y="5836"/>
                  </a:cubicBezTo>
                  <a:cubicBezTo>
                    <a:pt x="1286" y="5859"/>
                    <a:pt x="1341" y="5870"/>
                    <a:pt x="1397" y="5870"/>
                  </a:cubicBezTo>
                  <a:cubicBezTo>
                    <a:pt x="2626" y="5870"/>
                    <a:pt x="4343" y="457"/>
                    <a:pt x="4039" y="194"/>
                  </a:cubicBezTo>
                  <a:cubicBezTo>
                    <a:pt x="3853" y="34"/>
                    <a:pt x="3687" y="0"/>
                    <a:pt x="3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2623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5" y="0"/>
                  </a:moveTo>
                  <a:cubicBezTo>
                    <a:pt x="3509" y="0"/>
                    <a:pt x="3464" y="18"/>
                    <a:pt x="3464" y="18"/>
                  </a:cubicBezTo>
                  <a:cubicBezTo>
                    <a:pt x="3464" y="18"/>
                    <a:pt x="0" y="5302"/>
                    <a:pt x="1234" y="5835"/>
                  </a:cubicBezTo>
                  <a:cubicBezTo>
                    <a:pt x="1287" y="5858"/>
                    <a:pt x="1342" y="5869"/>
                    <a:pt x="1397" y="5869"/>
                  </a:cubicBezTo>
                  <a:cubicBezTo>
                    <a:pt x="2627" y="5869"/>
                    <a:pt x="4344" y="456"/>
                    <a:pt x="4039" y="194"/>
                  </a:cubicBezTo>
                  <a:cubicBezTo>
                    <a:pt x="3854" y="34"/>
                    <a:pt x="3690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2804475" y="2865375"/>
              <a:ext cx="87525" cy="137100"/>
            </a:xfrm>
            <a:custGeom>
              <a:avLst/>
              <a:gdLst/>
              <a:ahLst/>
              <a:cxnLst/>
              <a:rect l="l" t="t" r="r" b="b"/>
              <a:pathLst>
                <a:path w="3501" h="5484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1" y="5089"/>
                    <a:pt x="1160" y="5465"/>
                  </a:cubicBezTo>
                  <a:cubicBezTo>
                    <a:pt x="1198" y="5478"/>
                    <a:pt x="1236" y="5484"/>
                    <a:pt x="1274" y="5484"/>
                  </a:cubicBezTo>
                  <a:cubicBezTo>
                    <a:pt x="2395" y="5484"/>
                    <a:pt x="3500" y="352"/>
                    <a:pt x="3201" y="139"/>
                  </a:cubicBezTo>
                  <a:cubicBezTo>
                    <a:pt x="3044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2763550" y="2998050"/>
              <a:ext cx="87500" cy="137075"/>
            </a:xfrm>
            <a:custGeom>
              <a:avLst/>
              <a:gdLst/>
              <a:ahLst/>
              <a:cxnLst/>
              <a:rect l="l" t="t" r="r" b="b"/>
              <a:pathLst>
                <a:path w="3500" h="5483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0" y="5089"/>
                    <a:pt x="1159" y="5464"/>
                  </a:cubicBezTo>
                  <a:cubicBezTo>
                    <a:pt x="1197" y="5476"/>
                    <a:pt x="1236" y="5482"/>
                    <a:pt x="1274" y="5482"/>
                  </a:cubicBezTo>
                  <a:cubicBezTo>
                    <a:pt x="2394" y="5482"/>
                    <a:pt x="3500" y="351"/>
                    <a:pt x="3200" y="138"/>
                  </a:cubicBezTo>
                  <a:cubicBezTo>
                    <a:pt x="3045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2721650" y="3125025"/>
              <a:ext cx="87550" cy="137075"/>
            </a:xfrm>
            <a:custGeom>
              <a:avLst/>
              <a:gdLst/>
              <a:ahLst/>
              <a:cxnLst/>
              <a:rect l="l" t="t" r="r" b="b"/>
              <a:pathLst>
                <a:path w="3502" h="5483" extrusionOk="0">
                  <a:moveTo>
                    <a:pt x="2816" y="1"/>
                  </a:moveTo>
                  <a:cubicBezTo>
                    <a:pt x="2722" y="1"/>
                    <a:pt x="2665" y="28"/>
                    <a:pt x="2665" y="28"/>
                  </a:cubicBezTo>
                  <a:cubicBezTo>
                    <a:pt x="2665" y="28"/>
                    <a:pt x="1" y="5090"/>
                    <a:pt x="1158" y="5464"/>
                  </a:cubicBezTo>
                  <a:cubicBezTo>
                    <a:pt x="1197" y="5476"/>
                    <a:pt x="1235" y="5482"/>
                    <a:pt x="1273" y="5482"/>
                  </a:cubicBezTo>
                  <a:cubicBezTo>
                    <a:pt x="2395" y="5482"/>
                    <a:pt x="3501" y="351"/>
                    <a:pt x="3201" y="138"/>
                  </a:cubicBezTo>
                  <a:cubicBezTo>
                    <a:pt x="3045" y="28"/>
                    <a:pt x="2911" y="1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872375" y="2865400"/>
              <a:ext cx="65400" cy="116775"/>
            </a:xfrm>
            <a:custGeom>
              <a:avLst/>
              <a:gdLst/>
              <a:ahLst/>
              <a:cxnLst/>
              <a:rect l="l" t="t" r="r" b="b"/>
              <a:pathLst>
                <a:path w="2616" h="4671" extrusionOk="0">
                  <a:moveTo>
                    <a:pt x="2054" y="0"/>
                  </a:moveTo>
                  <a:cubicBezTo>
                    <a:pt x="1954" y="0"/>
                    <a:pt x="1896" y="34"/>
                    <a:pt x="1896" y="34"/>
                  </a:cubicBezTo>
                  <a:cubicBezTo>
                    <a:pt x="1896" y="34"/>
                    <a:pt x="1" y="4427"/>
                    <a:pt x="990" y="4662"/>
                  </a:cubicBezTo>
                  <a:cubicBezTo>
                    <a:pt x="1014" y="4668"/>
                    <a:pt x="1039" y="4671"/>
                    <a:pt x="1063" y="4671"/>
                  </a:cubicBezTo>
                  <a:cubicBezTo>
                    <a:pt x="2011" y="4671"/>
                    <a:pt x="2616" y="249"/>
                    <a:pt x="2349" y="91"/>
                  </a:cubicBezTo>
                  <a:cubicBezTo>
                    <a:pt x="2231" y="20"/>
                    <a:pt x="2130" y="0"/>
                    <a:pt x="2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846800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2055" y="1"/>
                  </a:moveTo>
                  <a:cubicBezTo>
                    <a:pt x="1954" y="1"/>
                    <a:pt x="1896" y="36"/>
                    <a:pt x="1896" y="36"/>
                  </a:cubicBezTo>
                  <a:cubicBezTo>
                    <a:pt x="1896" y="36"/>
                    <a:pt x="1" y="4428"/>
                    <a:pt x="990" y="4664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1" y="4672"/>
                    <a:pt x="2616" y="251"/>
                    <a:pt x="2349" y="91"/>
                  </a:cubicBezTo>
                  <a:cubicBezTo>
                    <a:pt x="2231" y="21"/>
                    <a:pt x="213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2820025" y="3087175"/>
              <a:ext cx="65375" cy="116800"/>
            </a:xfrm>
            <a:custGeom>
              <a:avLst/>
              <a:gdLst/>
              <a:ahLst/>
              <a:cxnLst/>
              <a:rect l="l" t="t" r="r" b="b"/>
              <a:pathLst>
                <a:path w="2615" h="4672" extrusionOk="0">
                  <a:moveTo>
                    <a:pt x="2054" y="1"/>
                  </a:moveTo>
                  <a:cubicBezTo>
                    <a:pt x="1954" y="1"/>
                    <a:pt x="1896" y="35"/>
                    <a:pt x="1896" y="35"/>
                  </a:cubicBezTo>
                  <a:cubicBezTo>
                    <a:pt x="1896" y="35"/>
                    <a:pt x="0" y="4427"/>
                    <a:pt x="989" y="4663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0" y="4672"/>
                    <a:pt x="2615" y="250"/>
                    <a:pt x="2349" y="91"/>
                  </a:cubicBezTo>
                  <a:cubicBezTo>
                    <a:pt x="2231" y="21"/>
                    <a:pt x="2130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325652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7843" y="1"/>
                  </a:moveTo>
                  <a:cubicBezTo>
                    <a:pt x="7111" y="1"/>
                    <a:pt x="6077" y="477"/>
                    <a:pt x="4616" y="1869"/>
                  </a:cubicBezTo>
                  <a:cubicBezTo>
                    <a:pt x="0" y="6273"/>
                    <a:pt x="5469" y="9905"/>
                    <a:pt x="5469" y="9905"/>
                  </a:cubicBezTo>
                  <a:cubicBezTo>
                    <a:pt x="5469" y="9905"/>
                    <a:pt x="12149" y="38608"/>
                    <a:pt x="12149" y="43156"/>
                  </a:cubicBezTo>
                  <a:cubicBezTo>
                    <a:pt x="12149" y="47705"/>
                    <a:pt x="9306" y="52111"/>
                    <a:pt x="11225" y="52966"/>
                  </a:cubicBezTo>
                  <a:cubicBezTo>
                    <a:pt x="11475" y="53077"/>
                    <a:pt x="11703" y="53126"/>
                    <a:pt x="11917" y="53126"/>
                  </a:cubicBezTo>
                  <a:cubicBezTo>
                    <a:pt x="13350" y="53126"/>
                    <a:pt x="14113" y="50946"/>
                    <a:pt x="15845" y="50761"/>
                  </a:cubicBezTo>
                  <a:cubicBezTo>
                    <a:pt x="15934" y="50751"/>
                    <a:pt x="16018" y="50746"/>
                    <a:pt x="16099" y="50746"/>
                  </a:cubicBezTo>
                  <a:cubicBezTo>
                    <a:pt x="17813" y="50746"/>
                    <a:pt x="17635" y="52827"/>
                    <a:pt x="19468" y="52963"/>
                  </a:cubicBezTo>
                  <a:cubicBezTo>
                    <a:pt x="19488" y="52964"/>
                    <a:pt x="19508" y="52965"/>
                    <a:pt x="19527" y="52965"/>
                  </a:cubicBezTo>
                  <a:cubicBezTo>
                    <a:pt x="21357" y="52965"/>
                    <a:pt x="19884" y="46265"/>
                    <a:pt x="18900" y="44578"/>
                  </a:cubicBezTo>
                  <a:cubicBezTo>
                    <a:pt x="17905" y="42872"/>
                    <a:pt x="8596" y="8336"/>
                    <a:pt x="10230" y="7341"/>
                  </a:cubicBezTo>
                  <a:cubicBezTo>
                    <a:pt x="11865" y="6346"/>
                    <a:pt x="11367" y="3575"/>
                    <a:pt x="9591" y="2224"/>
                  </a:cubicBezTo>
                  <a:cubicBezTo>
                    <a:pt x="9591" y="2224"/>
                    <a:pt x="9424" y="1"/>
                    <a:pt x="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454825" y="3950850"/>
              <a:ext cx="363925" cy="1215100"/>
            </a:xfrm>
            <a:custGeom>
              <a:avLst/>
              <a:gdLst/>
              <a:ahLst/>
              <a:cxnLst/>
              <a:rect l="l" t="t" r="r" b="b"/>
              <a:pathLst>
                <a:path w="14557" h="48604" extrusionOk="0">
                  <a:moveTo>
                    <a:pt x="4575" y="8136"/>
                  </a:moveTo>
                  <a:cubicBezTo>
                    <a:pt x="7116" y="11851"/>
                    <a:pt x="7047" y="36499"/>
                    <a:pt x="6995" y="36499"/>
                  </a:cubicBezTo>
                  <a:cubicBezTo>
                    <a:pt x="6993" y="36499"/>
                    <a:pt x="6992" y="36465"/>
                    <a:pt x="6990" y="36396"/>
                  </a:cubicBezTo>
                  <a:cubicBezTo>
                    <a:pt x="6943" y="34452"/>
                    <a:pt x="5159" y="23629"/>
                    <a:pt x="4575" y="21230"/>
                  </a:cubicBezTo>
                  <a:cubicBezTo>
                    <a:pt x="3992" y="18831"/>
                    <a:pt x="4575" y="8136"/>
                    <a:pt x="4575" y="8136"/>
                  </a:cubicBezTo>
                  <a:close/>
                  <a:moveTo>
                    <a:pt x="4585" y="1"/>
                  </a:moveTo>
                  <a:cubicBezTo>
                    <a:pt x="4303" y="1"/>
                    <a:pt x="3992" y="31"/>
                    <a:pt x="3649" y="98"/>
                  </a:cubicBezTo>
                  <a:cubicBezTo>
                    <a:pt x="1" y="811"/>
                    <a:pt x="2437" y="5544"/>
                    <a:pt x="2437" y="5544"/>
                  </a:cubicBezTo>
                  <a:cubicBezTo>
                    <a:pt x="2437" y="5544"/>
                    <a:pt x="3280" y="8072"/>
                    <a:pt x="3084" y="17794"/>
                  </a:cubicBezTo>
                  <a:cubicBezTo>
                    <a:pt x="2890" y="27518"/>
                    <a:pt x="7881" y="36074"/>
                    <a:pt x="4769" y="39767"/>
                  </a:cubicBezTo>
                  <a:cubicBezTo>
                    <a:pt x="1658" y="43461"/>
                    <a:pt x="5741" y="45990"/>
                    <a:pt x="5741" y="45990"/>
                  </a:cubicBezTo>
                  <a:cubicBezTo>
                    <a:pt x="5741" y="45990"/>
                    <a:pt x="8168" y="48603"/>
                    <a:pt x="10567" y="48603"/>
                  </a:cubicBezTo>
                  <a:cubicBezTo>
                    <a:pt x="10995" y="48603"/>
                    <a:pt x="11422" y="48520"/>
                    <a:pt x="11834" y="48324"/>
                  </a:cubicBezTo>
                  <a:cubicBezTo>
                    <a:pt x="14557" y="47027"/>
                    <a:pt x="10992" y="40675"/>
                    <a:pt x="10992" y="40675"/>
                  </a:cubicBezTo>
                  <a:cubicBezTo>
                    <a:pt x="10992" y="40675"/>
                    <a:pt x="10603" y="13710"/>
                    <a:pt x="10538" y="11701"/>
                  </a:cubicBezTo>
                  <a:cubicBezTo>
                    <a:pt x="10473" y="9692"/>
                    <a:pt x="13196" y="4311"/>
                    <a:pt x="12030" y="1914"/>
                  </a:cubicBezTo>
                  <a:cubicBezTo>
                    <a:pt x="11719" y="1275"/>
                    <a:pt x="11243" y="1041"/>
                    <a:pt x="10712" y="1041"/>
                  </a:cubicBezTo>
                  <a:cubicBezTo>
                    <a:pt x="9247" y="1041"/>
                    <a:pt x="7363" y="2822"/>
                    <a:pt x="7363" y="2822"/>
                  </a:cubicBezTo>
                  <a:cubicBezTo>
                    <a:pt x="7363" y="2822"/>
                    <a:pt x="7309" y="1"/>
                    <a:pt x="4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40198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6" y="0"/>
                  </a:moveTo>
                  <a:cubicBezTo>
                    <a:pt x="1252" y="0"/>
                    <a:pt x="0" y="2245"/>
                    <a:pt x="0" y="5014"/>
                  </a:cubicBezTo>
                  <a:cubicBezTo>
                    <a:pt x="0" y="7783"/>
                    <a:pt x="1252" y="10027"/>
                    <a:pt x="2796" y="10027"/>
                  </a:cubicBezTo>
                  <a:cubicBezTo>
                    <a:pt x="4341" y="10027"/>
                    <a:pt x="5593" y="7783"/>
                    <a:pt x="5593" y="5014"/>
                  </a:cubicBezTo>
                  <a:cubicBezTo>
                    <a:pt x="5593" y="2245"/>
                    <a:pt x="4341" y="0"/>
                    <a:pt x="2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4250125" y="1182675"/>
              <a:ext cx="159600" cy="155875"/>
            </a:xfrm>
            <a:custGeom>
              <a:avLst/>
              <a:gdLst/>
              <a:ahLst/>
              <a:cxnLst/>
              <a:rect l="l" t="t" r="r" b="b"/>
              <a:pathLst>
                <a:path w="6384" h="6235" extrusionOk="0">
                  <a:moveTo>
                    <a:pt x="3740" y="0"/>
                  </a:moveTo>
                  <a:cubicBezTo>
                    <a:pt x="2716" y="0"/>
                    <a:pt x="1619" y="641"/>
                    <a:pt x="945" y="1745"/>
                  </a:cubicBezTo>
                  <a:cubicBezTo>
                    <a:pt x="1" y="3290"/>
                    <a:pt x="242" y="5157"/>
                    <a:pt x="1483" y="5915"/>
                  </a:cubicBezTo>
                  <a:cubicBezTo>
                    <a:pt x="1838" y="6132"/>
                    <a:pt x="2236" y="6235"/>
                    <a:pt x="2646" y="6235"/>
                  </a:cubicBezTo>
                  <a:cubicBezTo>
                    <a:pt x="3670" y="6235"/>
                    <a:pt x="4767" y="5593"/>
                    <a:pt x="5440" y="4490"/>
                  </a:cubicBezTo>
                  <a:cubicBezTo>
                    <a:pt x="6383" y="2944"/>
                    <a:pt x="6142" y="1077"/>
                    <a:pt x="4902" y="319"/>
                  </a:cubicBezTo>
                  <a:cubicBezTo>
                    <a:pt x="4547" y="103"/>
                    <a:pt x="4150" y="0"/>
                    <a:pt x="3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4433150" y="2039975"/>
              <a:ext cx="173150" cy="114675"/>
            </a:xfrm>
            <a:custGeom>
              <a:avLst/>
              <a:gdLst/>
              <a:ahLst/>
              <a:cxnLst/>
              <a:rect l="l" t="t" r="r" b="b"/>
              <a:pathLst>
                <a:path w="6926" h="4587" extrusionOk="0">
                  <a:moveTo>
                    <a:pt x="4485" y="1"/>
                  </a:moveTo>
                  <a:cubicBezTo>
                    <a:pt x="3914" y="1"/>
                    <a:pt x="3280" y="130"/>
                    <a:pt x="2652" y="398"/>
                  </a:cubicBezTo>
                  <a:cubicBezTo>
                    <a:pt x="987" y="1111"/>
                    <a:pt x="0" y="2537"/>
                    <a:pt x="449" y="3583"/>
                  </a:cubicBezTo>
                  <a:cubicBezTo>
                    <a:pt x="728" y="4235"/>
                    <a:pt x="1498" y="4586"/>
                    <a:pt x="2441" y="4586"/>
                  </a:cubicBezTo>
                  <a:cubicBezTo>
                    <a:pt x="3012" y="4586"/>
                    <a:pt x="3646" y="4458"/>
                    <a:pt x="4274" y="4189"/>
                  </a:cubicBezTo>
                  <a:cubicBezTo>
                    <a:pt x="5938" y="3476"/>
                    <a:pt x="6925" y="2051"/>
                    <a:pt x="6477" y="1004"/>
                  </a:cubicBezTo>
                  <a:cubicBezTo>
                    <a:pt x="6197" y="352"/>
                    <a:pt x="5428" y="1"/>
                    <a:pt x="4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388440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4652500" y="2742375"/>
              <a:ext cx="203725" cy="136200"/>
            </a:xfrm>
            <a:custGeom>
              <a:avLst/>
              <a:gdLst/>
              <a:ahLst/>
              <a:cxnLst/>
              <a:rect l="l" t="t" r="r" b="b"/>
              <a:pathLst>
                <a:path w="8149" h="5448" extrusionOk="0">
                  <a:moveTo>
                    <a:pt x="4091" y="0"/>
                  </a:moveTo>
                  <a:cubicBezTo>
                    <a:pt x="3030" y="0"/>
                    <a:pt x="1944" y="596"/>
                    <a:pt x="1113" y="2068"/>
                  </a:cubicBezTo>
                  <a:cubicBezTo>
                    <a:pt x="0" y="4042"/>
                    <a:pt x="1543" y="5448"/>
                    <a:pt x="2659" y="5448"/>
                  </a:cubicBezTo>
                  <a:cubicBezTo>
                    <a:pt x="2966" y="5448"/>
                    <a:pt x="3240" y="5342"/>
                    <a:pt x="3419" y="5112"/>
                  </a:cubicBezTo>
                  <a:cubicBezTo>
                    <a:pt x="4246" y="4049"/>
                    <a:pt x="7203" y="4285"/>
                    <a:pt x="7676" y="2748"/>
                  </a:cubicBezTo>
                  <a:cubicBezTo>
                    <a:pt x="8149" y="1210"/>
                    <a:pt x="6206" y="796"/>
                    <a:pt x="6206" y="796"/>
                  </a:cubicBezTo>
                  <a:cubicBezTo>
                    <a:pt x="5580" y="299"/>
                    <a:pt x="4842" y="0"/>
                    <a:pt x="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3601450" y="667200"/>
              <a:ext cx="416325" cy="281250"/>
            </a:xfrm>
            <a:custGeom>
              <a:avLst/>
              <a:gdLst/>
              <a:ahLst/>
              <a:cxnLst/>
              <a:rect l="l" t="t" r="r" b="b"/>
              <a:pathLst>
                <a:path w="16653" h="11250" extrusionOk="0">
                  <a:moveTo>
                    <a:pt x="496" y="0"/>
                  </a:moveTo>
                  <a:cubicBezTo>
                    <a:pt x="496" y="1"/>
                    <a:pt x="0" y="3469"/>
                    <a:pt x="1537" y="7385"/>
                  </a:cubicBezTo>
                  <a:cubicBezTo>
                    <a:pt x="2930" y="10935"/>
                    <a:pt x="7365" y="11224"/>
                    <a:pt x="8183" y="11247"/>
                  </a:cubicBezTo>
                  <a:lnTo>
                    <a:pt x="8183" y="11248"/>
                  </a:lnTo>
                  <a:lnTo>
                    <a:pt x="8195" y="11248"/>
                  </a:lnTo>
                  <a:cubicBezTo>
                    <a:pt x="8272" y="11250"/>
                    <a:pt x="8325" y="11250"/>
                    <a:pt x="8325" y="11250"/>
                  </a:cubicBezTo>
                  <a:lnTo>
                    <a:pt x="8325" y="11245"/>
                  </a:lnTo>
                  <a:cubicBezTo>
                    <a:pt x="9155" y="11222"/>
                    <a:pt x="13719" y="10939"/>
                    <a:pt x="15116" y="7384"/>
                  </a:cubicBezTo>
                  <a:cubicBezTo>
                    <a:pt x="16653" y="3469"/>
                    <a:pt x="16156" y="1"/>
                    <a:pt x="16156" y="0"/>
                  </a:cubicBezTo>
                  <a:lnTo>
                    <a:pt x="16156" y="0"/>
                  </a:lnTo>
                  <a:lnTo>
                    <a:pt x="13927" y="2032"/>
                  </a:lnTo>
                  <a:cubicBezTo>
                    <a:pt x="13927" y="2032"/>
                    <a:pt x="14188" y="6096"/>
                    <a:pt x="12917" y="7087"/>
                  </a:cubicBezTo>
                  <a:cubicBezTo>
                    <a:pt x="11647" y="8078"/>
                    <a:pt x="8327" y="8078"/>
                    <a:pt x="8327" y="8078"/>
                  </a:cubicBezTo>
                  <a:cubicBezTo>
                    <a:pt x="8327" y="8078"/>
                    <a:pt x="5006" y="8078"/>
                    <a:pt x="3736" y="7087"/>
                  </a:cubicBezTo>
                  <a:cubicBezTo>
                    <a:pt x="2465" y="6096"/>
                    <a:pt x="2726" y="2032"/>
                    <a:pt x="2726" y="2032"/>
                  </a:cubicBezTo>
                  <a:lnTo>
                    <a:pt x="4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3540725" y="238100"/>
              <a:ext cx="537750" cy="561700"/>
            </a:xfrm>
            <a:custGeom>
              <a:avLst/>
              <a:gdLst/>
              <a:ahLst/>
              <a:cxnLst/>
              <a:rect l="l" t="t" r="r" b="b"/>
              <a:pathLst>
                <a:path w="21510" h="22468" extrusionOk="0">
                  <a:moveTo>
                    <a:pt x="9950" y="1"/>
                  </a:moveTo>
                  <a:cubicBezTo>
                    <a:pt x="8628" y="1"/>
                    <a:pt x="5895" y="442"/>
                    <a:pt x="3420" y="3633"/>
                  </a:cubicBezTo>
                  <a:cubicBezTo>
                    <a:pt x="1" y="8044"/>
                    <a:pt x="2379" y="11911"/>
                    <a:pt x="2379" y="11911"/>
                  </a:cubicBezTo>
                  <a:lnTo>
                    <a:pt x="2280" y="14834"/>
                  </a:lnTo>
                  <a:cubicBezTo>
                    <a:pt x="348" y="17411"/>
                    <a:pt x="4361" y="19295"/>
                    <a:pt x="5649" y="19691"/>
                  </a:cubicBezTo>
                  <a:cubicBezTo>
                    <a:pt x="6938" y="20087"/>
                    <a:pt x="6741" y="22467"/>
                    <a:pt x="6741" y="22467"/>
                  </a:cubicBezTo>
                  <a:lnTo>
                    <a:pt x="14769" y="22467"/>
                  </a:lnTo>
                  <a:cubicBezTo>
                    <a:pt x="14769" y="22467"/>
                    <a:pt x="14572" y="20087"/>
                    <a:pt x="15860" y="19691"/>
                  </a:cubicBezTo>
                  <a:cubicBezTo>
                    <a:pt x="17148" y="19295"/>
                    <a:pt x="21162" y="17412"/>
                    <a:pt x="19229" y="14835"/>
                  </a:cubicBezTo>
                  <a:lnTo>
                    <a:pt x="19131" y="11911"/>
                  </a:lnTo>
                  <a:cubicBezTo>
                    <a:pt x="19131" y="11911"/>
                    <a:pt x="21509" y="8044"/>
                    <a:pt x="18090" y="3633"/>
                  </a:cubicBezTo>
                  <a:cubicBezTo>
                    <a:pt x="15614" y="442"/>
                    <a:pt x="12881" y="1"/>
                    <a:pt x="11559" y="1"/>
                  </a:cubicBezTo>
                  <a:cubicBezTo>
                    <a:pt x="11054" y="1"/>
                    <a:pt x="10754" y="65"/>
                    <a:pt x="10754" y="65"/>
                  </a:cubicBezTo>
                  <a:cubicBezTo>
                    <a:pt x="10754" y="65"/>
                    <a:pt x="10455" y="1"/>
                    <a:pt x="9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4274150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4838" y="0"/>
                  </a:moveTo>
                  <a:cubicBezTo>
                    <a:pt x="2651" y="0"/>
                    <a:pt x="3179" y="3570"/>
                    <a:pt x="3121" y="3570"/>
                  </a:cubicBezTo>
                  <a:cubicBezTo>
                    <a:pt x="3121" y="3570"/>
                    <a:pt x="3121" y="3570"/>
                    <a:pt x="3121" y="3570"/>
                  </a:cubicBezTo>
                  <a:cubicBezTo>
                    <a:pt x="2755" y="3438"/>
                    <a:pt x="2463" y="3378"/>
                    <a:pt x="2232" y="3378"/>
                  </a:cubicBezTo>
                  <a:cubicBezTo>
                    <a:pt x="0" y="3378"/>
                    <a:pt x="3594" y="8985"/>
                    <a:pt x="3594" y="8985"/>
                  </a:cubicBezTo>
                  <a:cubicBezTo>
                    <a:pt x="3594" y="8985"/>
                    <a:pt x="4480" y="24078"/>
                    <a:pt x="5308" y="27370"/>
                  </a:cubicBezTo>
                  <a:cubicBezTo>
                    <a:pt x="6136" y="30663"/>
                    <a:pt x="3417" y="35312"/>
                    <a:pt x="5308" y="35984"/>
                  </a:cubicBezTo>
                  <a:cubicBezTo>
                    <a:pt x="5576" y="36079"/>
                    <a:pt x="5839" y="36120"/>
                    <a:pt x="6091" y="36120"/>
                  </a:cubicBezTo>
                  <a:cubicBezTo>
                    <a:pt x="7621" y="36120"/>
                    <a:pt x="8797" y="34621"/>
                    <a:pt x="8797" y="34621"/>
                  </a:cubicBezTo>
                  <a:cubicBezTo>
                    <a:pt x="8871" y="34623"/>
                    <a:pt x="8942" y="34624"/>
                    <a:pt x="9013" y="34624"/>
                  </a:cubicBezTo>
                  <a:cubicBezTo>
                    <a:pt x="14268" y="34624"/>
                    <a:pt x="11024" y="29672"/>
                    <a:pt x="9565" y="27881"/>
                  </a:cubicBezTo>
                  <a:cubicBezTo>
                    <a:pt x="8087" y="26065"/>
                    <a:pt x="5840" y="8055"/>
                    <a:pt x="6432" y="5959"/>
                  </a:cubicBezTo>
                  <a:cubicBezTo>
                    <a:pt x="7023" y="3864"/>
                    <a:pt x="7792" y="427"/>
                    <a:pt x="5191" y="28"/>
                  </a:cubicBezTo>
                  <a:cubicBezTo>
                    <a:pt x="5066" y="9"/>
                    <a:pt x="4948" y="0"/>
                    <a:pt x="4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4447100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4982" y="6386"/>
                  </a:moveTo>
                  <a:cubicBezTo>
                    <a:pt x="4982" y="6386"/>
                    <a:pt x="7555" y="10280"/>
                    <a:pt x="8797" y="14419"/>
                  </a:cubicBezTo>
                  <a:cubicBezTo>
                    <a:pt x="10039" y="18557"/>
                    <a:pt x="9625" y="25062"/>
                    <a:pt x="9625" y="25062"/>
                  </a:cubicBezTo>
                  <a:cubicBezTo>
                    <a:pt x="9625" y="25062"/>
                    <a:pt x="7733" y="19149"/>
                    <a:pt x="6846" y="16074"/>
                  </a:cubicBezTo>
                  <a:cubicBezTo>
                    <a:pt x="5959" y="12999"/>
                    <a:pt x="4982" y="6386"/>
                    <a:pt x="4982" y="6386"/>
                  </a:cubicBezTo>
                  <a:close/>
                  <a:moveTo>
                    <a:pt x="5826" y="0"/>
                  </a:moveTo>
                  <a:cubicBezTo>
                    <a:pt x="4736" y="0"/>
                    <a:pt x="3299" y="1411"/>
                    <a:pt x="3299" y="1411"/>
                  </a:cubicBezTo>
                  <a:cubicBezTo>
                    <a:pt x="2872" y="1136"/>
                    <a:pt x="2418" y="1011"/>
                    <a:pt x="2007" y="1011"/>
                  </a:cubicBezTo>
                  <a:cubicBezTo>
                    <a:pt x="824" y="1011"/>
                    <a:pt x="0" y="2048"/>
                    <a:pt x="1229" y="3540"/>
                  </a:cubicBezTo>
                  <a:cubicBezTo>
                    <a:pt x="2884" y="5550"/>
                    <a:pt x="4540" y="18084"/>
                    <a:pt x="5900" y="20213"/>
                  </a:cubicBezTo>
                  <a:cubicBezTo>
                    <a:pt x="7260" y="22341"/>
                    <a:pt x="7615" y="27603"/>
                    <a:pt x="8860" y="27839"/>
                  </a:cubicBezTo>
                  <a:cubicBezTo>
                    <a:pt x="8973" y="27861"/>
                    <a:pt x="9072" y="27871"/>
                    <a:pt x="9162" y="27871"/>
                  </a:cubicBezTo>
                  <a:cubicBezTo>
                    <a:pt x="10063" y="27871"/>
                    <a:pt x="9903" y="26873"/>
                    <a:pt x="10926" y="26657"/>
                  </a:cubicBezTo>
                  <a:cubicBezTo>
                    <a:pt x="11056" y="26630"/>
                    <a:pt x="11188" y="26618"/>
                    <a:pt x="11322" y="26618"/>
                  </a:cubicBezTo>
                  <a:cubicBezTo>
                    <a:pt x="12016" y="26618"/>
                    <a:pt x="12745" y="26926"/>
                    <a:pt x="13354" y="26926"/>
                  </a:cubicBezTo>
                  <a:cubicBezTo>
                    <a:pt x="13640" y="26926"/>
                    <a:pt x="13901" y="26858"/>
                    <a:pt x="14118" y="26657"/>
                  </a:cubicBezTo>
                  <a:cubicBezTo>
                    <a:pt x="14887" y="25948"/>
                    <a:pt x="14059" y="23997"/>
                    <a:pt x="13173" y="22696"/>
                  </a:cubicBezTo>
                  <a:cubicBezTo>
                    <a:pt x="12285" y="21395"/>
                    <a:pt x="10748" y="10280"/>
                    <a:pt x="8797" y="7901"/>
                  </a:cubicBezTo>
                  <a:cubicBezTo>
                    <a:pt x="6846" y="5524"/>
                    <a:pt x="7555" y="1411"/>
                    <a:pt x="6550" y="309"/>
                  </a:cubicBezTo>
                  <a:cubicBezTo>
                    <a:pt x="6349" y="88"/>
                    <a:pt x="6098" y="0"/>
                    <a:pt x="5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4842550" y="2797675"/>
              <a:ext cx="119425" cy="30950"/>
            </a:xfrm>
            <a:custGeom>
              <a:avLst/>
              <a:gdLst/>
              <a:ahLst/>
              <a:cxnLst/>
              <a:rect l="l" t="t" r="r" b="b"/>
              <a:pathLst>
                <a:path w="4777" h="1238" extrusionOk="0">
                  <a:moveTo>
                    <a:pt x="148" y="1"/>
                  </a:moveTo>
                  <a:lnTo>
                    <a:pt x="0" y="942"/>
                  </a:lnTo>
                  <a:cubicBezTo>
                    <a:pt x="0" y="942"/>
                    <a:pt x="1980" y="1238"/>
                    <a:pt x="3348" y="1238"/>
                  </a:cubicBezTo>
                  <a:cubicBezTo>
                    <a:pt x="4032" y="1238"/>
                    <a:pt x="4562" y="1164"/>
                    <a:pt x="4616" y="942"/>
                  </a:cubicBezTo>
                  <a:cubicBezTo>
                    <a:pt x="4776" y="276"/>
                    <a:pt x="14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4950175" y="2815450"/>
              <a:ext cx="140375" cy="91450"/>
            </a:xfrm>
            <a:custGeom>
              <a:avLst/>
              <a:gdLst/>
              <a:ahLst/>
              <a:cxnLst/>
              <a:rect l="l" t="t" r="r" b="b"/>
              <a:pathLst>
                <a:path w="5615" h="3658" extrusionOk="0">
                  <a:moveTo>
                    <a:pt x="471" y="1"/>
                  </a:moveTo>
                  <a:cubicBezTo>
                    <a:pt x="471" y="1"/>
                    <a:pt x="226" y="47"/>
                    <a:pt x="106" y="407"/>
                  </a:cubicBezTo>
                  <a:cubicBezTo>
                    <a:pt x="0" y="726"/>
                    <a:pt x="3269" y="3658"/>
                    <a:pt x="4524" y="3658"/>
                  </a:cubicBezTo>
                  <a:cubicBezTo>
                    <a:pt x="4690" y="3658"/>
                    <a:pt x="4821" y="3606"/>
                    <a:pt x="4904" y="3491"/>
                  </a:cubicBezTo>
                  <a:cubicBezTo>
                    <a:pt x="5615" y="2503"/>
                    <a:pt x="471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818175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689" y="1"/>
                  </a:moveTo>
                  <a:cubicBezTo>
                    <a:pt x="596" y="1"/>
                    <a:pt x="436" y="32"/>
                    <a:pt x="262" y="199"/>
                  </a:cubicBezTo>
                  <a:cubicBezTo>
                    <a:pt x="1" y="450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2"/>
                    <a:pt x="774" y="11"/>
                    <a:pt x="774" y="11"/>
                  </a:cubicBezTo>
                  <a:cubicBezTo>
                    <a:pt x="774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48783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689" y="1"/>
                  </a:moveTo>
                  <a:cubicBezTo>
                    <a:pt x="596" y="1"/>
                    <a:pt x="436" y="31"/>
                    <a:pt x="262" y="199"/>
                  </a:cubicBezTo>
                  <a:cubicBezTo>
                    <a:pt x="1" y="449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1"/>
                    <a:pt x="775" y="11"/>
                    <a:pt x="775" y="11"/>
                  </a:cubicBezTo>
                  <a:cubicBezTo>
                    <a:pt x="775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4938575" y="3073150"/>
              <a:ext cx="103950" cy="130075"/>
            </a:xfrm>
            <a:custGeom>
              <a:avLst/>
              <a:gdLst/>
              <a:ahLst/>
              <a:cxnLst/>
              <a:rect l="l" t="t" r="r" b="b"/>
              <a:pathLst>
                <a:path w="4158" h="5203" extrusionOk="0">
                  <a:moveTo>
                    <a:pt x="688" y="0"/>
                  </a:moveTo>
                  <a:cubicBezTo>
                    <a:pt x="594" y="0"/>
                    <a:pt x="435" y="31"/>
                    <a:pt x="260" y="198"/>
                  </a:cubicBezTo>
                  <a:cubicBezTo>
                    <a:pt x="0" y="448"/>
                    <a:pt x="1789" y="5203"/>
                    <a:pt x="2902" y="5203"/>
                  </a:cubicBezTo>
                  <a:cubicBezTo>
                    <a:pt x="2959" y="5203"/>
                    <a:pt x="3015" y="5190"/>
                    <a:pt x="3068" y="5163"/>
                  </a:cubicBezTo>
                  <a:cubicBezTo>
                    <a:pt x="4158" y="4620"/>
                    <a:pt x="773" y="10"/>
                    <a:pt x="773" y="10"/>
                  </a:cubicBezTo>
                  <a:cubicBezTo>
                    <a:pt x="773" y="10"/>
                    <a:pt x="74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4768875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1"/>
                  </a:moveTo>
                  <a:cubicBezTo>
                    <a:pt x="658" y="1"/>
                    <a:pt x="492" y="34"/>
                    <a:pt x="305" y="196"/>
                  </a:cubicBezTo>
                  <a:cubicBezTo>
                    <a:pt x="0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3"/>
                    <a:pt x="881" y="17"/>
                    <a:pt x="881" y="17"/>
                  </a:cubicBezTo>
                  <a:cubicBezTo>
                    <a:pt x="881" y="17"/>
                    <a:pt x="837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827825" y="29873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0"/>
                  </a:moveTo>
                  <a:cubicBezTo>
                    <a:pt x="657" y="0"/>
                    <a:pt x="491" y="34"/>
                    <a:pt x="305" y="194"/>
                  </a:cubicBezTo>
                  <a:cubicBezTo>
                    <a:pt x="1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2"/>
                    <a:pt x="882" y="17"/>
                    <a:pt x="882" y="17"/>
                  </a:cubicBezTo>
                  <a:cubicBezTo>
                    <a:pt x="882" y="17"/>
                    <a:pt x="837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4887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759" y="0"/>
                  </a:moveTo>
                  <a:cubicBezTo>
                    <a:pt x="654" y="0"/>
                    <a:pt x="490" y="34"/>
                    <a:pt x="305" y="194"/>
                  </a:cubicBezTo>
                  <a:cubicBezTo>
                    <a:pt x="0" y="456"/>
                    <a:pt x="1717" y="5869"/>
                    <a:pt x="2947" y="5869"/>
                  </a:cubicBezTo>
                  <a:cubicBezTo>
                    <a:pt x="3002" y="5869"/>
                    <a:pt x="3057" y="5858"/>
                    <a:pt x="3110" y="5835"/>
                  </a:cubicBezTo>
                  <a:cubicBezTo>
                    <a:pt x="4344" y="5302"/>
                    <a:pt x="880" y="18"/>
                    <a:pt x="880" y="18"/>
                  </a:cubicBezTo>
                  <a:cubicBezTo>
                    <a:pt x="880" y="18"/>
                    <a:pt x="835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727200" y="286537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4" y="0"/>
                  </a:moveTo>
                  <a:cubicBezTo>
                    <a:pt x="590" y="0"/>
                    <a:pt x="456" y="28"/>
                    <a:pt x="300" y="138"/>
                  </a:cubicBezTo>
                  <a:cubicBezTo>
                    <a:pt x="1" y="352"/>
                    <a:pt x="1106" y="5483"/>
                    <a:pt x="2227" y="5483"/>
                  </a:cubicBezTo>
                  <a:cubicBezTo>
                    <a:pt x="2265" y="5483"/>
                    <a:pt x="2303" y="5477"/>
                    <a:pt x="2341" y="5464"/>
                  </a:cubicBezTo>
                  <a:cubicBezTo>
                    <a:pt x="3500" y="5089"/>
                    <a:pt x="835" y="28"/>
                    <a:pt x="835" y="28"/>
                  </a:cubicBezTo>
                  <a:cubicBezTo>
                    <a:pt x="835" y="28"/>
                    <a:pt x="779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4768125" y="2998050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1" y="138"/>
                  </a:cubicBezTo>
                  <a:cubicBezTo>
                    <a:pt x="0" y="351"/>
                    <a:pt x="1107" y="5482"/>
                    <a:pt x="2227" y="5482"/>
                  </a:cubicBezTo>
                  <a:cubicBezTo>
                    <a:pt x="2265" y="5482"/>
                    <a:pt x="2304" y="5476"/>
                    <a:pt x="2342" y="5464"/>
                  </a:cubicBezTo>
                  <a:cubicBezTo>
                    <a:pt x="3500" y="5089"/>
                    <a:pt x="836" y="28"/>
                    <a:pt x="836" y="28"/>
                  </a:cubicBezTo>
                  <a:cubicBezTo>
                    <a:pt x="836" y="28"/>
                    <a:pt x="780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4810025" y="312502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0" y="138"/>
                  </a:cubicBezTo>
                  <a:cubicBezTo>
                    <a:pt x="1" y="351"/>
                    <a:pt x="1106" y="5482"/>
                    <a:pt x="2228" y="5482"/>
                  </a:cubicBezTo>
                  <a:cubicBezTo>
                    <a:pt x="2266" y="5482"/>
                    <a:pt x="2304" y="5476"/>
                    <a:pt x="2342" y="5464"/>
                  </a:cubicBezTo>
                  <a:cubicBezTo>
                    <a:pt x="3500" y="5090"/>
                    <a:pt x="836" y="28"/>
                    <a:pt x="836" y="28"/>
                  </a:cubicBezTo>
                  <a:cubicBezTo>
                    <a:pt x="836" y="28"/>
                    <a:pt x="779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4681400" y="2865400"/>
              <a:ext cx="65425" cy="116775"/>
            </a:xfrm>
            <a:custGeom>
              <a:avLst/>
              <a:gdLst/>
              <a:ahLst/>
              <a:cxnLst/>
              <a:rect l="l" t="t" r="r" b="b"/>
              <a:pathLst>
                <a:path w="2617" h="4671" extrusionOk="0">
                  <a:moveTo>
                    <a:pt x="563" y="0"/>
                  </a:moveTo>
                  <a:cubicBezTo>
                    <a:pt x="487" y="0"/>
                    <a:pt x="386" y="20"/>
                    <a:pt x="268" y="91"/>
                  </a:cubicBezTo>
                  <a:cubicBezTo>
                    <a:pt x="1" y="249"/>
                    <a:pt x="606" y="4671"/>
                    <a:pt x="1553" y="4671"/>
                  </a:cubicBezTo>
                  <a:cubicBezTo>
                    <a:pt x="1577" y="4671"/>
                    <a:pt x="1602" y="4668"/>
                    <a:pt x="1626" y="4662"/>
                  </a:cubicBezTo>
                  <a:cubicBezTo>
                    <a:pt x="2616" y="4427"/>
                    <a:pt x="720" y="34"/>
                    <a:pt x="720" y="34"/>
                  </a:cubicBezTo>
                  <a:cubicBezTo>
                    <a:pt x="720" y="34"/>
                    <a:pt x="663" y="0"/>
                    <a:pt x="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4707025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561" y="1"/>
                  </a:moveTo>
                  <a:cubicBezTo>
                    <a:pt x="485" y="1"/>
                    <a:pt x="384" y="21"/>
                    <a:pt x="267" y="91"/>
                  </a:cubicBezTo>
                  <a:cubicBezTo>
                    <a:pt x="0" y="251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5" y="4664"/>
                  </a:cubicBezTo>
                  <a:cubicBezTo>
                    <a:pt x="2615" y="4428"/>
                    <a:pt x="720" y="36"/>
                    <a:pt x="720" y="36"/>
                  </a:cubicBezTo>
                  <a:cubicBezTo>
                    <a:pt x="720" y="36"/>
                    <a:pt x="661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4733800" y="3087175"/>
              <a:ext cx="65400" cy="116800"/>
            </a:xfrm>
            <a:custGeom>
              <a:avLst/>
              <a:gdLst/>
              <a:ahLst/>
              <a:cxnLst/>
              <a:rect l="l" t="t" r="r" b="b"/>
              <a:pathLst>
                <a:path w="2616" h="4672" extrusionOk="0">
                  <a:moveTo>
                    <a:pt x="561" y="1"/>
                  </a:moveTo>
                  <a:cubicBezTo>
                    <a:pt x="485" y="1"/>
                    <a:pt x="384" y="21"/>
                    <a:pt x="266" y="91"/>
                  </a:cubicBezTo>
                  <a:cubicBezTo>
                    <a:pt x="0" y="250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6" y="4663"/>
                  </a:cubicBezTo>
                  <a:cubicBezTo>
                    <a:pt x="2616" y="4427"/>
                    <a:pt x="720" y="35"/>
                    <a:pt x="720" y="35"/>
                  </a:cubicBezTo>
                  <a:cubicBezTo>
                    <a:pt x="720" y="35"/>
                    <a:pt x="662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3587225" y="2347000"/>
              <a:ext cx="444750" cy="275600"/>
            </a:xfrm>
            <a:custGeom>
              <a:avLst/>
              <a:gdLst/>
              <a:ahLst/>
              <a:cxnLst/>
              <a:rect l="l" t="t" r="r" b="b"/>
              <a:pathLst>
                <a:path w="17790" h="11024" extrusionOk="0">
                  <a:moveTo>
                    <a:pt x="5933" y="1"/>
                  </a:moveTo>
                  <a:cubicBezTo>
                    <a:pt x="4299" y="1"/>
                    <a:pt x="1" y="3695"/>
                    <a:pt x="5456" y="6097"/>
                  </a:cubicBezTo>
                  <a:cubicBezTo>
                    <a:pt x="5456" y="6097"/>
                    <a:pt x="4765" y="7898"/>
                    <a:pt x="5831" y="8680"/>
                  </a:cubicBezTo>
                  <a:cubicBezTo>
                    <a:pt x="6671" y="9295"/>
                    <a:pt x="8165" y="8762"/>
                    <a:pt x="8764" y="9795"/>
                  </a:cubicBezTo>
                  <a:lnTo>
                    <a:pt x="8764" y="11023"/>
                  </a:lnTo>
                  <a:cubicBezTo>
                    <a:pt x="8764" y="10636"/>
                    <a:pt x="8813" y="10337"/>
                    <a:pt x="8894" y="10092"/>
                  </a:cubicBezTo>
                  <a:cubicBezTo>
                    <a:pt x="8976" y="10337"/>
                    <a:pt x="9026" y="10636"/>
                    <a:pt x="9026" y="11023"/>
                  </a:cubicBezTo>
                  <a:lnTo>
                    <a:pt x="9026" y="9795"/>
                  </a:lnTo>
                  <a:cubicBezTo>
                    <a:pt x="9625" y="8762"/>
                    <a:pt x="11119" y="9295"/>
                    <a:pt x="11959" y="8680"/>
                  </a:cubicBezTo>
                  <a:cubicBezTo>
                    <a:pt x="13025" y="7898"/>
                    <a:pt x="12333" y="6097"/>
                    <a:pt x="12333" y="6097"/>
                  </a:cubicBezTo>
                  <a:cubicBezTo>
                    <a:pt x="17789" y="3694"/>
                    <a:pt x="13490" y="1"/>
                    <a:pt x="11857" y="1"/>
                  </a:cubicBezTo>
                  <a:cubicBezTo>
                    <a:pt x="11611" y="1"/>
                    <a:pt x="11425" y="85"/>
                    <a:pt x="11342" y="269"/>
                  </a:cubicBezTo>
                  <a:cubicBezTo>
                    <a:pt x="10808" y="1464"/>
                    <a:pt x="9338" y="1850"/>
                    <a:pt x="8894" y="1942"/>
                  </a:cubicBezTo>
                  <a:cubicBezTo>
                    <a:pt x="8452" y="1850"/>
                    <a:pt x="6981" y="1464"/>
                    <a:pt x="6448" y="269"/>
                  </a:cubicBezTo>
                  <a:cubicBezTo>
                    <a:pt x="6365" y="84"/>
                    <a:pt x="6179" y="1"/>
                    <a:pt x="5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382877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13513" y="1"/>
                  </a:moveTo>
                  <a:cubicBezTo>
                    <a:pt x="11932" y="1"/>
                    <a:pt x="11765" y="2224"/>
                    <a:pt x="11765" y="2224"/>
                  </a:cubicBezTo>
                  <a:cubicBezTo>
                    <a:pt x="9990" y="3575"/>
                    <a:pt x="9492" y="6346"/>
                    <a:pt x="11126" y="7341"/>
                  </a:cubicBezTo>
                  <a:cubicBezTo>
                    <a:pt x="12760" y="8336"/>
                    <a:pt x="3451" y="42872"/>
                    <a:pt x="2456" y="44578"/>
                  </a:cubicBezTo>
                  <a:cubicBezTo>
                    <a:pt x="1472" y="46265"/>
                    <a:pt x="0" y="52965"/>
                    <a:pt x="1829" y="52965"/>
                  </a:cubicBezTo>
                  <a:cubicBezTo>
                    <a:pt x="1848" y="52965"/>
                    <a:pt x="1868" y="52964"/>
                    <a:pt x="1888" y="52963"/>
                  </a:cubicBezTo>
                  <a:cubicBezTo>
                    <a:pt x="3720" y="52827"/>
                    <a:pt x="3543" y="50746"/>
                    <a:pt x="5257" y="50746"/>
                  </a:cubicBezTo>
                  <a:cubicBezTo>
                    <a:pt x="5338" y="50746"/>
                    <a:pt x="5422" y="50751"/>
                    <a:pt x="5511" y="50761"/>
                  </a:cubicBezTo>
                  <a:cubicBezTo>
                    <a:pt x="7244" y="50946"/>
                    <a:pt x="8006" y="53126"/>
                    <a:pt x="9439" y="53126"/>
                  </a:cubicBezTo>
                  <a:cubicBezTo>
                    <a:pt x="9653" y="53126"/>
                    <a:pt x="9881" y="53077"/>
                    <a:pt x="10131" y="52966"/>
                  </a:cubicBezTo>
                  <a:cubicBezTo>
                    <a:pt x="12050" y="52111"/>
                    <a:pt x="9208" y="47705"/>
                    <a:pt x="9208" y="43156"/>
                  </a:cubicBezTo>
                  <a:cubicBezTo>
                    <a:pt x="9208" y="38608"/>
                    <a:pt x="15887" y="9905"/>
                    <a:pt x="15887" y="9905"/>
                  </a:cubicBezTo>
                  <a:cubicBezTo>
                    <a:pt x="15887" y="9905"/>
                    <a:pt x="21357" y="6273"/>
                    <a:pt x="16740" y="1869"/>
                  </a:cubicBezTo>
                  <a:cubicBezTo>
                    <a:pt x="15279" y="477"/>
                    <a:pt x="14245" y="1"/>
                    <a:pt x="1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3800425" y="3950850"/>
              <a:ext cx="363950" cy="1215100"/>
            </a:xfrm>
            <a:custGeom>
              <a:avLst/>
              <a:gdLst/>
              <a:ahLst/>
              <a:cxnLst/>
              <a:rect l="l" t="t" r="r" b="b"/>
              <a:pathLst>
                <a:path w="14558" h="48604" extrusionOk="0">
                  <a:moveTo>
                    <a:pt x="9983" y="8136"/>
                  </a:moveTo>
                  <a:cubicBezTo>
                    <a:pt x="9983" y="8136"/>
                    <a:pt x="10566" y="18831"/>
                    <a:pt x="9983" y="21230"/>
                  </a:cubicBezTo>
                  <a:cubicBezTo>
                    <a:pt x="9400" y="23629"/>
                    <a:pt x="7615" y="34452"/>
                    <a:pt x="7568" y="36396"/>
                  </a:cubicBezTo>
                  <a:cubicBezTo>
                    <a:pt x="7566" y="36465"/>
                    <a:pt x="7565" y="36498"/>
                    <a:pt x="7563" y="36498"/>
                  </a:cubicBezTo>
                  <a:cubicBezTo>
                    <a:pt x="7511" y="36498"/>
                    <a:pt x="7442" y="11851"/>
                    <a:pt x="9983" y="8136"/>
                  </a:cubicBezTo>
                  <a:close/>
                  <a:moveTo>
                    <a:pt x="9973" y="1"/>
                  </a:moveTo>
                  <a:cubicBezTo>
                    <a:pt x="7249" y="1"/>
                    <a:pt x="7195" y="2822"/>
                    <a:pt x="7195" y="2822"/>
                  </a:cubicBezTo>
                  <a:cubicBezTo>
                    <a:pt x="7195" y="2822"/>
                    <a:pt x="5311" y="1041"/>
                    <a:pt x="3847" y="1041"/>
                  </a:cubicBezTo>
                  <a:cubicBezTo>
                    <a:pt x="3315" y="1041"/>
                    <a:pt x="2840" y="1275"/>
                    <a:pt x="2529" y="1914"/>
                  </a:cubicBezTo>
                  <a:cubicBezTo>
                    <a:pt x="1362" y="4311"/>
                    <a:pt x="4085" y="9692"/>
                    <a:pt x="4020" y="11701"/>
                  </a:cubicBezTo>
                  <a:cubicBezTo>
                    <a:pt x="3954" y="13710"/>
                    <a:pt x="3566" y="40675"/>
                    <a:pt x="3566" y="40675"/>
                  </a:cubicBezTo>
                  <a:cubicBezTo>
                    <a:pt x="3566" y="40675"/>
                    <a:pt x="0" y="47027"/>
                    <a:pt x="2723" y="48324"/>
                  </a:cubicBezTo>
                  <a:cubicBezTo>
                    <a:pt x="3135" y="48520"/>
                    <a:pt x="3562" y="48603"/>
                    <a:pt x="3990" y="48603"/>
                  </a:cubicBezTo>
                  <a:cubicBezTo>
                    <a:pt x="6389" y="48603"/>
                    <a:pt x="8816" y="45990"/>
                    <a:pt x="8816" y="45990"/>
                  </a:cubicBezTo>
                  <a:cubicBezTo>
                    <a:pt x="8816" y="45990"/>
                    <a:pt x="12900" y="43462"/>
                    <a:pt x="9789" y="39767"/>
                  </a:cubicBezTo>
                  <a:cubicBezTo>
                    <a:pt x="6677" y="36073"/>
                    <a:pt x="11668" y="27517"/>
                    <a:pt x="11474" y="17794"/>
                  </a:cubicBezTo>
                  <a:cubicBezTo>
                    <a:pt x="11280" y="8072"/>
                    <a:pt x="12121" y="5544"/>
                    <a:pt x="12121" y="5544"/>
                  </a:cubicBezTo>
                  <a:cubicBezTo>
                    <a:pt x="12121" y="5544"/>
                    <a:pt x="14557" y="811"/>
                    <a:pt x="10909" y="98"/>
                  </a:cubicBezTo>
                  <a:cubicBezTo>
                    <a:pt x="10566" y="31"/>
                    <a:pt x="10255" y="1"/>
                    <a:pt x="9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3297075" y="1071775"/>
              <a:ext cx="1025050" cy="976200"/>
            </a:xfrm>
            <a:custGeom>
              <a:avLst/>
              <a:gdLst/>
              <a:ahLst/>
              <a:cxnLst/>
              <a:rect l="l" t="t" r="r" b="b"/>
              <a:pathLst>
                <a:path w="41002" h="39048" extrusionOk="0">
                  <a:moveTo>
                    <a:pt x="20502" y="1136"/>
                  </a:moveTo>
                  <a:cubicBezTo>
                    <a:pt x="25904" y="1314"/>
                    <a:pt x="30640" y="2321"/>
                    <a:pt x="30640" y="3293"/>
                  </a:cubicBezTo>
                  <a:cubicBezTo>
                    <a:pt x="30640" y="3351"/>
                    <a:pt x="30622" y="3408"/>
                    <a:pt x="30602" y="3467"/>
                  </a:cubicBezTo>
                  <a:cubicBezTo>
                    <a:pt x="26930" y="2229"/>
                    <a:pt x="22007" y="1924"/>
                    <a:pt x="20465" y="1855"/>
                  </a:cubicBezTo>
                  <a:lnTo>
                    <a:pt x="20465" y="1848"/>
                  </a:lnTo>
                  <a:cubicBezTo>
                    <a:pt x="20442" y="1849"/>
                    <a:pt x="20410" y="1850"/>
                    <a:pt x="20385" y="1851"/>
                  </a:cubicBezTo>
                  <a:lnTo>
                    <a:pt x="20381" y="1851"/>
                  </a:lnTo>
                  <a:cubicBezTo>
                    <a:pt x="18844" y="1920"/>
                    <a:pt x="14071" y="2229"/>
                    <a:pt x="10401" y="3467"/>
                  </a:cubicBezTo>
                  <a:cubicBezTo>
                    <a:pt x="10381" y="3408"/>
                    <a:pt x="10362" y="3351"/>
                    <a:pt x="10362" y="3293"/>
                  </a:cubicBezTo>
                  <a:cubicBezTo>
                    <a:pt x="10362" y="2321"/>
                    <a:pt x="15098" y="1314"/>
                    <a:pt x="20502" y="1136"/>
                  </a:cubicBezTo>
                  <a:close/>
                  <a:moveTo>
                    <a:pt x="30418" y="5211"/>
                  </a:moveTo>
                  <a:cubicBezTo>
                    <a:pt x="32244" y="5854"/>
                    <a:pt x="33478" y="6672"/>
                    <a:pt x="33478" y="7656"/>
                  </a:cubicBezTo>
                  <a:cubicBezTo>
                    <a:pt x="33478" y="7744"/>
                    <a:pt x="33468" y="7834"/>
                    <a:pt x="33450" y="7921"/>
                  </a:cubicBezTo>
                  <a:cubicBezTo>
                    <a:pt x="32345" y="7443"/>
                    <a:pt x="30975" y="7053"/>
                    <a:pt x="29341" y="6752"/>
                  </a:cubicBezTo>
                  <a:cubicBezTo>
                    <a:pt x="28771" y="6649"/>
                    <a:pt x="28206" y="6563"/>
                    <a:pt x="27655" y="6491"/>
                  </a:cubicBezTo>
                  <a:cubicBezTo>
                    <a:pt x="28688" y="6137"/>
                    <a:pt x="29671" y="5711"/>
                    <a:pt x="30418" y="5211"/>
                  </a:cubicBezTo>
                  <a:close/>
                  <a:moveTo>
                    <a:pt x="10583" y="5212"/>
                  </a:moveTo>
                  <a:cubicBezTo>
                    <a:pt x="11331" y="5711"/>
                    <a:pt x="12315" y="6137"/>
                    <a:pt x="13348" y="6492"/>
                  </a:cubicBezTo>
                  <a:cubicBezTo>
                    <a:pt x="12796" y="6564"/>
                    <a:pt x="12231" y="6649"/>
                    <a:pt x="11661" y="6753"/>
                  </a:cubicBezTo>
                  <a:cubicBezTo>
                    <a:pt x="10024" y="7052"/>
                    <a:pt x="8654" y="7442"/>
                    <a:pt x="7552" y="7922"/>
                  </a:cubicBezTo>
                  <a:cubicBezTo>
                    <a:pt x="7534" y="7834"/>
                    <a:pt x="7524" y="7745"/>
                    <a:pt x="7524" y="7656"/>
                  </a:cubicBezTo>
                  <a:cubicBezTo>
                    <a:pt x="7524" y="6673"/>
                    <a:pt x="8758" y="5855"/>
                    <a:pt x="10583" y="5212"/>
                  </a:cubicBezTo>
                  <a:close/>
                  <a:moveTo>
                    <a:pt x="7068" y="10109"/>
                  </a:moveTo>
                  <a:cubicBezTo>
                    <a:pt x="7716" y="10630"/>
                    <a:pt x="8583" y="11021"/>
                    <a:pt x="9560" y="11309"/>
                  </a:cubicBezTo>
                  <a:lnTo>
                    <a:pt x="9559" y="11309"/>
                  </a:lnTo>
                  <a:cubicBezTo>
                    <a:pt x="8261" y="11634"/>
                    <a:pt x="7011" y="12036"/>
                    <a:pt x="5948" y="12536"/>
                  </a:cubicBezTo>
                  <a:cubicBezTo>
                    <a:pt x="5876" y="12355"/>
                    <a:pt x="5839" y="12162"/>
                    <a:pt x="5839" y="11967"/>
                  </a:cubicBezTo>
                  <a:cubicBezTo>
                    <a:pt x="5839" y="11215"/>
                    <a:pt x="6333" y="10605"/>
                    <a:pt x="7068" y="10109"/>
                  </a:cubicBezTo>
                  <a:close/>
                  <a:moveTo>
                    <a:pt x="33933" y="10108"/>
                  </a:moveTo>
                  <a:cubicBezTo>
                    <a:pt x="34669" y="10605"/>
                    <a:pt x="35163" y="11214"/>
                    <a:pt x="35163" y="11966"/>
                  </a:cubicBezTo>
                  <a:cubicBezTo>
                    <a:pt x="35163" y="12162"/>
                    <a:pt x="35126" y="12355"/>
                    <a:pt x="35053" y="12536"/>
                  </a:cubicBezTo>
                  <a:cubicBezTo>
                    <a:pt x="33990" y="12036"/>
                    <a:pt x="32740" y="11634"/>
                    <a:pt x="31442" y="11309"/>
                  </a:cubicBezTo>
                  <a:cubicBezTo>
                    <a:pt x="32420" y="11021"/>
                    <a:pt x="33285" y="10630"/>
                    <a:pt x="33933" y="10108"/>
                  </a:cubicBezTo>
                  <a:close/>
                  <a:moveTo>
                    <a:pt x="4541" y="18780"/>
                  </a:moveTo>
                  <a:cubicBezTo>
                    <a:pt x="7303" y="20433"/>
                    <a:pt x="12912" y="20707"/>
                    <a:pt x="16283" y="20707"/>
                  </a:cubicBezTo>
                  <a:cubicBezTo>
                    <a:pt x="17011" y="20707"/>
                    <a:pt x="17629" y="20694"/>
                    <a:pt x="18095" y="20680"/>
                  </a:cubicBezTo>
                  <a:lnTo>
                    <a:pt x="18095" y="20680"/>
                  </a:lnTo>
                  <a:cubicBezTo>
                    <a:pt x="17838" y="21230"/>
                    <a:pt x="17430" y="21953"/>
                    <a:pt x="16793" y="22873"/>
                  </a:cubicBezTo>
                  <a:cubicBezTo>
                    <a:pt x="15461" y="22937"/>
                    <a:pt x="14264" y="22965"/>
                    <a:pt x="13190" y="22965"/>
                  </a:cubicBezTo>
                  <a:cubicBezTo>
                    <a:pt x="5608" y="22965"/>
                    <a:pt x="4098" y="21535"/>
                    <a:pt x="3815" y="20847"/>
                  </a:cubicBezTo>
                  <a:cubicBezTo>
                    <a:pt x="3548" y="20194"/>
                    <a:pt x="4074" y="19340"/>
                    <a:pt x="4541" y="18780"/>
                  </a:cubicBezTo>
                  <a:close/>
                  <a:moveTo>
                    <a:pt x="36461" y="18780"/>
                  </a:moveTo>
                  <a:cubicBezTo>
                    <a:pt x="36928" y="19340"/>
                    <a:pt x="37454" y="20194"/>
                    <a:pt x="37186" y="20847"/>
                  </a:cubicBezTo>
                  <a:cubicBezTo>
                    <a:pt x="36904" y="21535"/>
                    <a:pt x="35394" y="22965"/>
                    <a:pt x="27812" y="22965"/>
                  </a:cubicBezTo>
                  <a:cubicBezTo>
                    <a:pt x="26737" y="22965"/>
                    <a:pt x="25540" y="22937"/>
                    <a:pt x="24208" y="22873"/>
                  </a:cubicBezTo>
                  <a:cubicBezTo>
                    <a:pt x="23571" y="21953"/>
                    <a:pt x="23163" y="21230"/>
                    <a:pt x="22906" y="20680"/>
                  </a:cubicBezTo>
                  <a:lnTo>
                    <a:pt x="22907" y="20680"/>
                  </a:lnTo>
                  <a:cubicBezTo>
                    <a:pt x="23372" y="20694"/>
                    <a:pt x="23991" y="20707"/>
                    <a:pt x="24719" y="20707"/>
                  </a:cubicBezTo>
                  <a:cubicBezTo>
                    <a:pt x="28090" y="20707"/>
                    <a:pt x="33698" y="20433"/>
                    <a:pt x="36461" y="18780"/>
                  </a:cubicBezTo>
                  <a:close/>
                  <a:moveTo>
                    <a:pt x="27155" y="26528"/>
                  </a:moveTo>
                  <a:cubicBezTo>
                    <a:pt x="27156" y="26528"/>
                    <a:pt x="27156" y="26528"/>
                    <a:pt x="27156" y="26528"/>
                  </a:cubicBezTo>
                  <a:lnTo>
                    <a:pt x="27156" y="26528"/>
                  </a:lnTo>
                  <a:lnTo>
                    <a:pt x="27156" y="26528"/>
                  </a:lnTo>
                  <a:close/>
                  <a:moveTo>
                    <a:pt x="3463" y="22922"/>
                  </a:moveTo>
                  <a:cubicBezTo>
                    <a:pt x="5169" y="24092"/>
                    <a:pt x="8406" y="24672"/>
                    <a:pt x="13251" y="24672"/>
                  </a:cubicBezTo>
                  <a:cubicBezTo>
                    <a:pt x="13955" y="24672"/>
                    <a:pt x="14697" y="24658"/>
                    <a:pt x="15469" y="24633"/>
                  </a:cubicBezTo>
                  <a:lnTo>
                    <a:pt x="15469" y="24633"/>
                  </a:lnTo>
                  <a:cubicBezTo>
                    <a:pt x="15003" y="25212"/>
                    <a:pt x="14465" y="25845"/>
                    <a:pt x="13846" y="26535"/>
                  </a:cubicBezTo>
                  <a:lnTo>
                    <a:pt x="13846" y="26528"/>
                  </a:lnTo>
                  <a:cubicBezTo>
                    <a:pt x="13513" y="26533"/>
                    <a:pt x="13192" y="26535"/>
                    <a:pt x="12880" y="26535"/>
                  </a:cubicBezTo>
                  <a:cubicBezTo>
                    <a:pt x="4571" y="26535"/>
                    <a:pt x="3277" y="24914"/>
                    <a:pt x="3077" y="24400"/>
                  </a:cubicBezTo>
                  <a:cubicBezTo>
                    <a:pt x="2895" y="23938"/>
                    <a:pt x="3154" y="23373"/>
                    <a:pt x="3463" y="22922"/>
                  </a:cubicBezTo>
                  <a:close/>
                  <a:moveTo>
                    <a:pt x="37538" y="22922"/>
                  </a:moveTo>
                  <a:cubicBezTo>
                    <a:pt x="37848" y="23372"/>
                    <a:pt x="38107" y="23938"/>
                    <a:pt x="37925" y="24400"/>
                  </a:cubicBezTo>
                  <a:cubicBezTo>
                    <a:pt x="37725" y="24914"/>
                    <a:pt x="36430" y="26535"/>
                    <a:pt x="28121" y="26535"/>
                  </a:cubicBezTo>
                  <a:cubicBezTo>
                    <a:pt x="27810" y="26535"/>
                    <a:pt x="27488" y="26533"/>
                    <a:pt x="27156" y="26528"/>
                  </a:cubicBezTo>
                  <a:lnTo>
                    <a:pt x="27156" y="26528"/>
                  </a:lnTo>
                  <a:lnTo>
                    <a:pt x="27156" y="26535"/>
                  </a:lnTo>
                  <a:cubicBezTo>
                    <a:pt x="26538" y="25845"/>
                    <a:pt x="25999" y="25212"/>
                    <a:pt x="25532" y="24633"/>
                  </a:cubicBezTo>
                  <a:lnTo>
                    <a:pt x="25532" y="24633"/>
                  </a:lnTo>
                  <a:cubicBezTo>
                    <a:pt x="26305" y="24657"/>
                    <a:pt x="27046" y="24671"/>
                    <a:pt x="27750" y="24671"/>
                  </a:cubicBezTo>
                  <a:cubicBezTo>
                    <a:pt x="32596" y="24671"/>
                    <a:pt x="35833" y="24092"/>
                    <a:pt x="37538" y="22922"/>
                  </a:cubicBezTo>
                  <a:close/>
                  <a:moveTo>
                    <a:pt x="2877" y="26570"/>
                  </a:moveTo>
                  <a:cubicBezTo>
                    <a:pt x="4592" y="27648"/>
                    <a:pt x="7728" y="28198"/>
                    <a:pt x="12354" y="28236"/>
                  </a:cubicBezTo>
                  <a:cubicBezTo>
                    <a:pt x="11766" y="28945"/>
                    <a:pt x="11216" y="29685"/>
                    <a:pt x="10706" y="30452"/>
                  </a:cubicBezTo>
                  <a:cubicBezTo>
                    <a:pt x="9570" y="30554"/>
                    <a:pt x="8588" y="30599"/>
                    <a:pt x="7739" y="30599"/>
                  </a:cubicBezTo>
                  <a:cubicBezTo>
                    <a:pt x="3744" y="30599"/>
                    <a:pt x="2690" y="29618"/>
                    <a:pt x="2416" y="29109"/>
                  </a:cubicBezTo>
                  <a:cubicBezTo>
                    <a:pt x="2011" y="28360"/>
                    <a:pt x="2438" y="27304"/>
                    <a:pt x="2877" y="26570"/>
                  </a:cubicBezTo>
                  <a:close/>
                  <a:moveTo>
                    <a:pt x="38125" y="26570"/>
                  </a:moveTo>
                  <a:cubicBezTo>
                    <a:pt x="38563" y="27305"/>
                    <a:pt x="38990" y="28360"/>
                    <a:pt x="38586" y="29109"/>
                  </a:cubicBezTo>
                  <a:cubicBezTo>
                    <a:pt x="38312" y="29618"/>
                    <a:pt x="37258" y="30599"/>
                    <a:pt x="33263" y="30599"/>
                  </a:cubicBezTo>
                  <a:cubicBezTo>
                    <a:pt x="32414" y="30599"/>
                    <a:pt x="31432" y="30554"/>
                    <a:pt x="30296" y="30452"/>
                  </a:cubicBezTo>
                  <a:cubicBezTo>
                    <a:pt x="29786" y="29685"/>
                    <a:pt x="29236" y="28945"/>
                    <a:pt x="28647" y="28236"/>
                  </a:cubicBezTo>
                  <a:cubicBezTo>
                    <a:pt x="33273" y="28198"/>
                    <a:pt x="36409" y="27648"/>
                    <a:pt x="38125" y="26570"/>
                  </a:cubicBezTo>
                  <a:close/>
                  <a:moveTo>
                    <a:pt x="2518" y="31400"/>
                  </a:moveTo>
                  <a:cubicBezTo>
                    <a:pt x="3708" y="32006"/>
                    <a:pt x="5433" y="32308"/>
                    <a:pt x="7716" y="32308"/>
                  </a:cubicBezTo>
                  <a:cubicBezTo>
                    <a:pt x="8314" y="32308"/>
                    <a:pt x="8951" y="32287"/>
                    <a:pt x="9627" y="32245"/>
                  </a:cubicBezTo>
                  <a:lnTo>
                    <a:pt x="9627" y="32245"/>
                  </a:lnTo>
                  <a:cubicBezTo>
                    <a:pt x="9528" y="32429"/>
                    <a:pt x="9435" y="32606"/>
                    <a:pt x="9346" y="32780"/>
                  </a:cubicBezTo>
                  <a:cubicBezTo>
                    <a:pt x="7142" y="33370"/>
                    <a:pt x="5638" y="33563"/>
                    <a:pt x="4613" y="33563"/>
                  </a:cubicBezTo>
                  <a:cubicBezTo>
                    <a:pt x="3145" y="33563"/>
                    <a:pt x="2661" y="33168"/>
                    <a:pt x="2515" y="32977"/>
                  </a:cubicBezTo>
                  <a:cubicBezTo>
                    <a:pt x="2230" y="32602"/>
                    <a:pt x="2328" y="31958"/>
                    <a:pt x="2518" y="31400"/>
                  </a:cubicBezTo>
                  <a:close/>
                  <a:moveTo>
                    <a:pt x="38484" y="31399"/>
                  </a:moveTo>
                  <a:cubicBezTo>
                    <a:pt x="38675" y="31957"/>
                    <a:pt x="38772" y="32602"/>
                    <a:pt x="38487" y="32977"/>
                  </a:cubicBezTo>
                  <a:cubicBezTo>
                    <a:pt x="38341" y="33168"/>
                    <a:pt x="37857" y="33563"/>
                    <a:pt x="36389" y="33563"/>
                  </a:cubicBezTo>
                  <a:cubicBezTo>
                    <a:pt x="35364" y="33563"/>
                    <a:pt x="33860" y="33370"/>
                    <a:pt x="31656" y="32780"/>
                  </a:cubicBezTo>
                  <a:cubicBezTo>
                    <a:pt x="31567" y="32606"/>
                    <a:pt x="31474" y="32429"/>
                    <a:pt x="31375" y="32245"/>
                  </a:cubicBezTo>
                  <a:lnTo>
                    <a:pt x="31375" y="32245"/>
                  </a:lnTo>
                  <a:cubicBezTo>
                    <a:pt x="32050" y="32286"/>
                    <a:pt x="32688" y="32307"/>
                    <a:pt x="33286" y="32307"/>
                  </a:cubicBezTo>
                  <a:cubicBezTo>
                    <a:pt x="35568" y="32307"/>
                    <a:pt x="37294" y="32006"/>
                    <a:pt x="38484" y="31399"/>
                  </a:cubicBezTo>
                  <a:close/>
                  <a:moveTo>
                    <a:pt x="8418" y="34768"/>
                  </a:moveTo>
                  <a:lnTo>
                    <a:pt x="8418" y="34768"/>
                  </a:lnTo>
                  <a:cubicBezTo>
                    <a:pt x="7579" y="36643"/>
                    <a:pt x="7235" y="37225"/>
                    <a:pt x="4946" y="37333"/>
                  </a:cubicBezTo>
                  <a:cubicBezTo>
                    <a:pt x="4828" y="37339"/>
                    <a:pt x="4705" y="37342"/>
                    <a:pt x="4580" y="37342"/>
                  </a:cubicBezTo>
                  <a:cubicBezTo>
                    <a:pt x="3810" y="37342"/>
                    <a:pt x="2962" y="37211"/>
                    <a:pt x="2633" y="36697"/>
                  </a:cubicBezTo>
                  <a:cubicBezTo>
                    <a:pt x="2349" y="36252"/>
                    <a:pt x="2447" y="35554"/>
                    <a:pt x="2613" y="34990"/>
                  </a:cubicBezTo>
                  <a:lnTo>
                    <a:pt x="2613" y="34990"/>
                  </a:lnTo>
                  <a:cubicBezTo>
                    <a:pt x="3167" y="35175"/>
                    <a:pt x="3831" y="35271"/>
                    <a:pt x="4616" y="35271"/>
                  </a:cubicBezTo>
                  <a:cubicBezTo>
                    <a:pt x="5669" y="35271"/>
                    <a:pt x="6937" y="35103"/>
                    <a:pt x="8418" y="34768"/>
                  </a:cubicBezTo>
                  <a:close/>
                  <a:moveTo>
                    <a:pt x="32585" y="34768"/>
                  </a:moveTo>
                  <a:lnTo>
                    <a:pt x="32585" y="34768"/>
                  </a:lnTo>
                  <a:cubicBezTo>
                    <a:pt x="34065" y="35101"/>
                    <a:pt x="35333" y="35269"/>
                    <a:pt x="36387" y="35271"/>
                  </a:cubicBezTo>
                  <a:cubicBezTo>
                    <a:pt x="37171" y="35271"/>
                    <a:pt x="37836" y="35175"/>
                    <a:pt x="38390" y="34990"/>
                  </a:cubicBezTo>
                  <a:lnTo>
                    <a:pt x="38390" y="34990"/>
                  </a:lnTo>
                  <a:cubicBezTo>
                    <a:pt x="38555" y="35554"/>
                    <a:pt x="38653" y="36252"/>
                    <a:pt x="38369" y="36697"/>
                  </a:cubicBezTo>
                  <a:cubicBezTo>
                    <a:pt x="38039" y="37211"/>
                    <a:pt x="37192" y="37342"/>
                    <a:pt x="36422" y="37342"/>
                  </a:cubicBezTo>
                  <a:cubicBezTo>
                    <a:pt x="36297" y="37342"/>
                    <a:pt x="36174" y="37339"/>
                    <a:pt x="36056" y="37333"/>
                  </a:cubicBezTo>
                  <a:cubicBezTo>
                    <a:pt x="33767" y="37225"/>
                    <a:pt x="33422" y="36643"/>
                    <a:pt x="32585" y="34768"/>
                  </a:cubicBezTo>
                  <a:close/>
                  <a:moveTo>
                    <a:pt x="20519" y="0"/>
                  </a:moveTo>
                  <a:cubicBezTo>
                    <a:pt x="17134" y="109"/>
                    <a:pt x="9224" y="651"/>
                    <a:pt x="9224" y="3294"/>
                  </a:cubicBezTo>
                  <a:cubicBezTo>
                    <a:pt x="9224" y="3493"/>
                    <a:pt x="9268" y="3683"/>
                    <a:pt x="9341" y="3867"/>
                  </a:cubicBezTo>
                  <a:cubicBezTo>
                    <a:pt x="7304" y="4724"/>
                    <a:pt x="5817" y="5936"/>
                    <a:pt x="5817" y="7656"/>
                  </a:cubicBezTo>
                  <a:cubicBezTo>
                    <a:pt x="5818" y="8028"/>
                    <a:pt x="5889" y="8398"/>
                    <a:pt x="6027" y="8744"/>
                  </a:cubicBezTo>
                  <a:cubicBezTo>
                    <a:pt x="4767" y="9616"/>
                    <a:pt x="4133" y="10692"/>
                    <a:pt x="4133" y="11967"/>
                  </a:cubicBezTo>
                  <a:cubicBezTo>
                    <a:pt x="4131" y="12462"/>
                    <a:pt x="4243" y="12950"/>
                    <a:pt x="4460" y="13394"/>
                  </a:cubicBezTo>
                  <a:cubicBezTo>
                    <a:pt x="3436" y="14135"/>
                    <a:pt x="2796" y="15036"/>
                    <a:pt x="2796" y="16131"/>
                  </a:cubicBezTo>
                  <a:cubicBezTo>
                    <a:pt x="2796" y="16670"/>
                    <a:pt x="2965" y="17180"/>
                    <a:pt x="3274" y="17641"/>
                  </a:cubicBezTo>
                  <a:cubicBezTo>
                    <a:pt x="2585" y="18454"/>
                    <a:pt x="1615" y="19963"/>
                    <a:pt x="2236" y="21489"/>
                  </a:cubicBezTo>
                  <a:cubicBezTo>
                    <a:pt x="2255" y="21536"/>
                    <a:pt x="2283" y="21580"/>
                    <a:pt x="2306" y="21627"/>
                  </a:cubicBezTo>
                  <a:cubicBezTo>
                    <a:pt x="1710" y="22376"/>
                    <a:pt x="962" y="23669"/>
                    <a:pt x="1486" y="25016"/>
                  </a:cubicBezTo>
                  <a:cubicBezTo>
                    <a:pt x="1531" y="25127"/>
                    <a:pt x="1584" y="25233"/>
                    <a:pt x="1642" y="25337"/>
                  </a:cubicBezTo>
                  <a:cubicBezTo>
                    <a:pt x="1026" y="26264"/>
                    <a:pt x="1" y="28216"/>
                    <a:pt x="912" y="29914"/>
                  </a:cubicBezTo>
                  <a:cubicBezTo>
                    <a:pt x="978" y="30035"/>
                    <a:pt x="1053" y="30152"/>
                    <a:pt x="1135" y="30264"/>
                  </a:cubicBezTo>
                  <a:cubicBezTo>
                    <a:pt x="737" y="31124"/>
                    <a:pt x="212" y="32749"/>
                    <a:pt x="1148" y="33996"/>
                  </a:cubicBezTo>
                  <a:cubicBezTo>
                    <a:pt x="823" y="34834"/>
                    <a:pt x="413" y="36386"/>
                    <a:pt x="1193" y="37610"/>
                  </a:cubicBezTo>
                  <a:cubicBezTo>
                    <a:pt x="1800" y="38565"/>
                    <a:pt x="2943" y="39047"/>
                    <a:pt x="4594" y="39047"/>
                  </a:cubicBezTo>
                  <a:cubicBezTo>
                    <a:pt x="4734" y="39047"/>
                    <a:pt x="4878" y="39044"/>
                    <a:pt x="5026" y="39038"/>
                  </a:cubicBezTo>
                  <a:cubicBezTo>
                    <a:pt x="8455" y="38875"/>
                    <a:pt x="9100" y="37427"/>
                    <a:pt x="10077" y="35236"/>
                  </a:cubicBezTo>
                  <a:cubicBezTo>
                    <a:pt x="10467" y="34357"/>
                    <a:pt x="10936" y="33306"/>
                    <a:pt x="11696" y="32066"/>
                  </a:cubicBezTo>
                  <a:cubicBezTo>
                    <a:pt x="11768" y="32058"/>
                    <a:pt x="11837" y="32053"/>
                    <a:pt x="11909" y="32044"/>
                  </a:cubicBezTo>
                  <a:lnTo>
                    <a:pt x="11878" y="31771"/>
                  </a:lnTo>
                  <a:cubicBezTo>
                    <a:pt x="12554" y="30706"/>
                    <a:pt x="13447" y="29506"/>
                    <a:pt x="14685" y="28156"/>
                  </a:cubicBezTo>
                  <a:cubicBezTo>
                    <a:pt x="21036" y="21228"/>
                    <a:pt x="20431" y="18868"/>
                    <a:pt x="19876" y="18175"/>
                  </a:cubicBezTo>
                  <a:lnTo>
                    <a:pt x="19876" y="18175"/>
                  </a:lnTo>
                  <a:lnTo>
                    <a:pt x="18825" y="19016"/>
                  </a:lnTo>
                  <a:lnTo>
                    <a:pt x="18822" y="18946"/>
                  </a:lnTo>
                  <a:cubicBezTo>
                    <a:pt x="18211" y="18976"/>
                    <a:pt x="17392" y="18997"/>
                    <a:pt x="16453" y="18997"/>
                  </a:cubicBezTo>
                  <a:cubicBezTo>
                    <a:pt x="12581" y="18997"/>
                    <a:pt x="6666" y="18630"/>
                    <a:pt x="4904" y="16951"/>
                  </a:cubicBezTo>
                  <a:cubicBezTo>
                    <a:pt x="4542" y="16606"/>
                    <a:pt x="4500" y="16317"/>
                    <a:pt x="4500" y="16131"/>
                  </a:cubicBezTo>
                  <a:cubicBezTo>
                    <a:pt x="4500" y="15607"/>
                    <a:pt x="4886" y="15123"/>
                    <a:pt x="5544" y="14681"/>
                  </a:cubicBezTo>
                  <a:cubicBezTo>
                    <a:pt x="7476" y="16160"/>
                    <a:pt x="11136" y="16508"/>
                    <a:pt x="14126" y="16508"/>
                  </a:cubicBezTo>
                  <a:cubicBezTo>
                    <a:pt x="16401" y="16508"/>
                    <a:pt x="18289" y="16309"/>
                    <a:pt x="18725" y="16259"/>
                  </a:cubicBezTo>
                  <a:lnTo>
                    <a:pt x="18531" y="14565"/>
                  </a:lnTo>
                  <a:cubicBezTo>
                    <a:pt x="17565" y="14675"/>
                    <a:pt x="15962" y="14790"/>
                    <a:pt x="14213" y="14790"/>
                  </a:cubicBezTo>
                  <a:cubicBezTo>
                    <a:pt x="11768" y="14790"/>
                    <a:pt x="9039" y="14566"/>
                    <a:pt x="7362" y="13789"/>
                  </a:cubicBezTo>
                  <a:cubicBezTo>
                    <a:pt x="9400" y="13015"/>
                    <a:pt x="12256" y="12432"/>
                    <a:pt x="15020" y="12074"/>
                  </a:cubicBezTo>
                  <a:cubicBezTo>
                    <a:pt x="15527" y="12092"/>
                    <a:pt x="16010" y="12101"/>
                    <a:pt x="16453" y="12101"/>
                  </a:cubicBezTo>
                  <a:cubicBezTo>
                    <a:pt x="17705" y="12101"/>
                    <a:pt x="18643" y="12044"/>
                    <a:pt x="18923" y="12025"/>
                  </a:cubicBezTo>
                  <a:lnTo>
                    <a:pt x="18805" y="10324"/>
                  </a:lnTo>
                  <a:cubicBezTo>
                    <a:pt x="18748" y="10327"/>
                    <a:pt x="18676" y="10331"/>
                    <a:pt x="18613" y="10334"/>
                  </a:cubicBezTo>
                  <a:lnTo>
                    <a:pt x="18596" y="10026"/>
                  </a:lnTo>
                  <a:cubicBezTo>
                    <a:pt x="17922" y="10063"/>
                    <a:pt x="16563" y="10156"/>
                    <a:pt x="14914" y="10356"/>
                  </a:cubicBezTo>
                  <a:cubicBezTo>
                    <a:pt x="12748" y="10264"/>
                    <a:pt x="10345" y="9966"/>
                    <a:pt x="8863" y="9238"/>
                  </a:cubicBezTo>
                  <a:cubicBezTo>
                    <a:pt x="9913" y="8857"/>
                    <a:pt x="11051" y="8598"/>
                    <a:pt x="11949" y="8433"/>
                  </a:cubicBezTo>
                  <a:cubicBezTo>
                    <a:pt x="15248" y="7829"/>
                    <a:pt x="18607" y="7822"/>
                    <a:pt x="18643" y="7822"/>
                  </a:cubicBezTo>
                  <a:lnTo>
                    <a:pt x="18644" y="6117"/>
                  </a:lnTo>
                  <a:lnTo>
                    <a:pt x="18644" y="6117"/>
                  </a:lnTo>
                  <a:cubicBezTo>
                    <a:pt x="18576" y="6122"/>
                    <a:pt x="17748" y="6125"/>
                    <a:pt x="16527" y="6195"/>
                  </a:cubicBezTo>
                  <a:cubicBezTo>
                    <a:pt x="14838" y="5793"/>
                    <a:pt x="13250" y="5280"/>
                    <a:pt x="12105" y="4749"/>
                  </a:cubicBezTo>
                  <a:cubicBezTo>
                    <a:pt x="14655" y="4076"/>
                    <a:pt x="17841" y="3671"/>
                    <a:pt x="20500" y="3552"/>
                  </a:cubicBezTo>
                  <a:cubicBezTo>
                    <a:pt x="23161" y="3671"/>
                    <a:pt x="26346" y="4076"/>
                    <a:pt x="28897" y="4749"/>
                  </a:cubicBezTo>
                  <a:cubicBezTo>
                    <a:pt x="27752" y="5280"/>
                    <a:pt x="26164" y="5793"/>
                    <a:pt x="24475" y="6195"/>
                  </a:cubicBezTo>
                  <a:cubicBezTo>
                    <a:pt x="23254" y="6125"/>
                    <a:pt x="22426" y="6122"/>
                    <a:pt x="22358" y="6117"/>
                  </a:cubicBezTo>
                  <a:lnTo>
                    <a:pt x="22358" y="6117"/>
                  </a:lnTo>
                  <a:lnTo>
                    <a:pt x="22359" y="7822"/>
                  </a:lnTo>
                  <a:cubicBezTo>
                    <a:pt x="22395" y="7822"/>
                    <a:pt x="25755" y="7829"/>
                    <a:pt x="29053" y="8433"/>
                  </a:cubicBezTo>
                  <a:cubicBezTo>
                    <a:pt x="29951" y="8598"/>
                    <a:pt x="31089" y="8857"/>
                    <a:pt x="32139" y="9238"/>
                  </a:cubicBezTo>
                  <a:cubicBezTo>
                    <a:pt x="30657" y="9966"/>
                    <a:pt x="28254" y="10264"/>
                    <a:pt x="26088" y="10356"/>
                  </a:cubicBezTo>
                  <a:cubicBezTo>
                    <a:pt x="24439" y="10156"/>
                    <a:pt x="23080" y="10063"/>
                    <a:pt x="22406" y="10026"/>
                  </a:cubicBezTo>
                  <a:lnTo>
                    <a:pt x="22389" y="10334"/>
                  </a:lnTo>
                  <a:cubicBezTo>
                    <a:pt x="22326" y="10331"/>
                    <a:pt x="22254" y="10327"/>
                    <a:pt x="22195" y="10324"/>
                  </a:cubicBezTo>
                  <a:lnTo>
                    <a:pt x="22078" y="12025"/>
                  </a:lnTo>
                  <a:cubicBezTo>
                    <a:pt x="22359" y="12044"/>
                    <a:pt x="23297" y="12101"/>
                    <a:pt x="24549" y="12101"/>
                  </a:cubicBezTo>
                  <a:cubicBezTo>
                    <a:pt x="24992" y="12101"/>
                    <a:pt x="25475" y="12092"/>
                    <a:pt x="25980" y="12074"/>
                  </a:cubicBezTo>
                  <a:cubicBezTo>
                    <a:pt x="28745" y="12432"/>
                    <a:pt x="31602" y="13016"/>
                    <a:pt x="33639" y="13789"/>
                  </a:cubicBezTo>
                  <a:cubicBezTo>
                    <a:pt x="31963" y="14566"/>
                    <a:pt x="29233" y="14790"/>
                    <a:pt x="26789" y="14790"/>
                  </a:cubicBezTo>
                  <a:cubicBezTo>
                    <a:pt x="25039" y="14790"/>
                    <a:pt x="23436" y="14675"/>
                    <a:pt x="22470" y="14565"/>
                  </a:cubicBezTo>
                  <a:lnTo>
                    <a:pt x="22276" y="16259"/>
                  </a:lnTo>
                  <a:cubicBezTo>
                    <a:pt x="22713" y="16309"/>
                    <a:pt x="24600" y="16509"/>
                    <a:pt x="26875" y="16509"/>
                  </a:cubicBezTo>
                  <a:cubicBezTo>
                    <a:pt x="29866" y="16509"/>
                    <a:pt x="33525" y="16162"/>
                    <a:pt x="35458" y="14681"/>
                  </a:cubicBezTo>
                  <a:cubicBezTo>
                    <a:pt x="36116" y="15123"/>
                    <a:pt x="36502" y="15608"/>
                    <a:pt x="36502" y="16131"/>
                  </a:cubicBezTo>
                  <a:cubicBezTo>
                    <a:pt x="36502" y="16317"/>
                    <a:pt x="36459" y="16606"/>
                    <a:pt x="36098" y="16951"/>
                  </a:cubicBezTo>
                  <a:cubicBezTo>
                    <a:pt x="34336" y="18630"/>
                    <a:pt x="28421" y="18997"/>
                    <a:pt x="24549" y="18997"/>
                  </a:cubicBezTo>
                  <a:cubicBezTo>
                    <a:pt x="23610" y="18997"/>
                    <a:pt x="22791" y="18976"/>
                    <a:pt x="22180" y="18946"/>
                  </a:cubicBezTo>
                  <a:lnTo>
                    <a:pt x="22177" y="19016"/>
                  </a:lnTo>
                  <a:lnTo>
                    <a:pt x="21125" y="18175"/>
                  </a:lnTo>
                  <a:lnTo>
                    <a:pt x="21125" y="18175"/>
                  </a:lnTo>
                  <a:cubicBezTo>
                    <a:pt x="20571" y="18868"/>
                    <a:pt x="19966" y="21228"/>
                    <a:pt x="26317" y="28156"/>
                  </a:cubicBezTo>
                  <a:cubicBezTo>
                    <a:pt x="27555" y="29506"/>
                    <a:pt x="28448" y="30706"/>
                    <a:pt x="29123" y="31771"/>
                  </a:cubicBezTo>
                  <a:lnTo>
                    <a:pt x="29093" y="32044"/>
                  </a:lnTo>
                  <a:cubicBezTo>
                    <a:pt x="29165" y="32053"/>
                    <a:pt x="29234" y="32058"/>
                    <a:pt x="29305" y="32066"/>
                  </a:cubicBezTo>
                  <a:cubicBezTo>
                    <a:pt x="30065" y="33307"/>
                    <a:pt x="30533" y="34357"/>
                    <a:pt x="30925" y="35236"/>
                  </a:cubicBezTo>
                  <a:cubicBezTo>
                    <a:pt x="31901" y="37427"/>
                    <a:pt x="32546" y="38875"/>
                    <a:pt x="35976" y="39038"/>
                  </a:cubicBezTo>
                  <a:cubicBezTo>
                    <a:pt x="36124" y="39044"/>
                    <a:pt x="36267" y="39047"/>
                    <a:pt x="36407" y="39047"/>
                  </a:cubicBezTo>
                  <a:cubicBezTo>
                    <a:pt x="38058" y="39047"/>
                    <a:pt x="39201" y="38566"/>
                    <a:pt x="39808" y="37610"/>
                  </a:cubicBezTo>
                  <a:cubicBezTo>
                    <a:pt x="40588" y="36386"/>
                    <a:pt x="40179" y="34834"/>
                    <a:pt x="39853" y="33997"/>
                  </a:cubicBezTo>
                  <a:cubicBezTo>
                    <a:pt x="40789" y="32749"/>
                    <a:pt x="40264" y="31124"/>
                    <a:pt x="39867" y="30264"/>
                  </a:cubicBezTo>
                  <a:cubicBezTo>
                    <a:pt x="39949" y="30152"/>
                    <a:pt x="40024" y="30035"/>
                    <a:pt x="40090" y="29914"/>
                  </a:cubicBezTo>
                  <a:cubicBezTo>
                    <a:pt x="41001" y="28216"/>
                    <a:pt x="39976" y="26264"/>
                    <a:pt x="39359" y="25338"/>
                  </a:cubicBezTo>
                  <a:cubicBezTo>
                    <a:pt x="39418" y="25233"/>
                    <a:pt x="39471" y="25127"/>
                    <a:pt x="39516" y="25017"/>
                  </a:cubicBezTo>
                  <a:cubicBezTo>
                    <a:pt x="40040" y="23670"/>
                    <a:pt x="39292" y="22376"/>
                    <a:pt x="38696" y="21627"/>
                  </a:cubicBezTo>
                  <a:cubicBezTo>
                    <a:pt x="38719" y="21580"/>
                    <a:pt x="38747" y="21536"/>
                    <a:pt x="38766" y="21489"/>
                  </a:cubicBezTo>
                  <a:cubicBezTo>
                    <a:pt x="39388" y="19963"/>
                    <a:pt x="38417" y="18454"/>
                    <a:pt x="37728" y="17641"/>
                  </a:cubicBezTo>
                  <a:cubicBezTo>
                    <a:pt x="38037" y="17180"/>
                    <a:pt x="38206" y="16670"/>
                    <a:pt x="38206" y="16131"/>
                  </a:cubicBezTo>
                  <a:cubicBezTo>
                    <a:pt x="38206" y="15036"/>
                    <a:pt x="37566" y="14135"/>
                    <a:pt x="36542" y="13394"/>
                  </a:cubicBezTo>
                  <a:cubicBezTo>
                    <a:pt x="36758" y="12950"/>
                    <a:pt x="36870" y="12462"/>
                    <a:pt x="36868" y="11967"/>
                  </a:cubicBezTo>
                  <a:cubicBezTo>
                    <a:pt x="36868" y="10692"/>
                    <a:pt x="36234" y="9616"/>
                    <a:pt x="34974" y="8744"/>
                  </a:cubicBezTo>
                  <a:cubicBezTo>
                    <a:pt x="35112" y="8398"/>
                    <a:pt x="35184" y="8028"/>
                    <a:pt x="35184" y="7656"/>
                  </a:cubicBezTo>
                  <a:cubicBezTo>
                    <a:pt x="35184" y="5936"/>
                    <a:pt x="33697" y="4724"/>
                    <a:pt x="31659" y="3867"/>
                  </a:cubicBezTo>
                  <a:cubicBezTo>
                    <a:pt x="31733" y="3683"/>
                    <a:pt x="31777" y="3493"/>
                    <a:pt x="31777" y="3294"/>
                  </a:cubicBezTo>
                  <a:cubicBezTo>
                    <a:pt x="31777" y="651"/>
                    <a:pt x="23903" y="109"/>
                    <a:pt x="20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3753825" y="1209900"/>
              <a:ext cx="111550" cy="494375"/>
            </a:xfrm>
            <a:custGeom>
              <a:avLst/>
              <a:gdLst/>
              <a:ahLst/>
              <a:cxnLst/>
              <a:rect l="l" t="t" r="r" b="b"/>
              <a:pathLst>
                <a:path w="4462" h="19775" extrusionOk="0">
                  <a:moveTo>
                    <a:pt x="2230" y="0"/>
                  </a:moveTo>
                  <a:cubicBezTo>
                    <a:pt x="2230" y="0"/>
                    <a:pt x="992" y="148"/>
                    <a:pt x="644" y="347"/>
                  </a:cubicBezTo>
                  <a:cubicBezTo>
                    <a:pt x="297" y="545"/>
                    <a:pt x="0" y="5153"/>
                    <a:pt x="595" y="5650"/>
                  </a:cubicBezTo>
                  <a:cubicBezTo>
                    <a:pt x="1189" y="6145"/>
                    <a:pt x="213" y="6889"/>
                    <a:pt x="255" y="8128"/>
                  </a:cubicBezTo>
                  <a:cubicBezTo>
                    <a:pt x="297" y="9367"/>
                    <a:pt x="594" y="13431"/>
                    <a:pt x="892" y="14076"/>
                  </a:cubicBezTo>
                  <a:cubicBezTo>
                    <a:pt x="1189" y="14720"/>
                    <a:pt x="1142" y="19775"/>
                    <a:pt x="2230" y="19775"/>
                  </a:cubicBezTo>
                  <a:cubicBezTo>
                    <a:pt x="3320" y="19775"/>
                    <a:pt x="3272" y="14720"/>
                    <a:pt x="3570" y="14075"/>
                  </a:cubicBezTo>
                  <a:cubicBezTo>
                    <a:pt x="3868" y="13431"/>
                    <a:pt x="4165" y="9367"/>
                    <a:pt x="4207" y="8128"/>
                  </a:cubicBezTo>
                  <a:cubicBezTo>
                    <a:pt x="4249" y="6889"/>
                    <a:pt x="3273" y="6145"/>
                    <a:pt x="3867" y="5650"/>
                  </a:cubicBezTo>
                  <a:cubicBezTo>
                    <a:pt x="4462" y="5153"/>
                    <a:pt x="4165" y="545"/>
                    <a:pt x="3818" y="347"/>
                  </a:cubicBezTo>
                  <a:cubicBezTo>
                    <a:pt x="3470" y="148"/>
                    <a:pt x="2230" y="0"/>
                    <a:pt x="2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3649000" y="500675"/>
              <a:ext cx="147350" cy="143975"/>
            </a:xfrm>
            <a:custGeom>
              <a:avLst/>
              <a:gdLst/>
              <a:ahLst/>
              <a:cxnLst/>
              <a:rect l="l" t="t" r="r" b="b"/>
              <a:pathLst>
                <a:path w="5894" h="5759" extrusionOk="0">
                  <a:moveTo>
                    <a:pt x="3775" y="1"/>
                  </a:moveTo>
                  <a:cubicBezTo>
                    <a:pt x="2813" y="1"/>
                    <a:pt x="1141" y="493"/>
                    <a:pt x="585" y="1121"/>
                  </a:cubicBezTo>
                  <a:cubicBezTo>
                    <a:pt x="0" y="1783"/>
                    <a:pt x="0" y="4069"/>
                    <a:pt x="406" y="4603"/>
                  </a:cubicBezTo>
                  <a:cubicBezTo>
                    <a:pt x="755" y="5059"/>
                    <a:pt x="1494" y="5758"/>
                    <a:pt x="2352" y="5758"/>
                  </a:cubicBezTo>
                  <a:cubicBezTo>
                    <a:pt x="2497" y="5758"/>
                    <a:pt x="2644" y="5739"/>
                    <a:pt x="2794" y="5695"/>
                  </a:cubicBezTo>
                  <a:cubicBezTo>
                    <a:pt x="3837" y="5389"/>
                    <a:pt x="4929" y="3205"/>
                    <a:pt x="5411" y="2671"/>
                  </a:cubicBezTo>
                  <a:cubicBezTo>
                    <a:pt x="5894" y="2138"/>
                    <a:pt x="5285" y="80"/>
                    <a:pt x="3913" y="4"/>
                  </a:cubicBezTo>
                  <a:cubicBezTo>
                    <a:pt x="3868" y="2"/>
                    <a:pt x="3822" y="1"/>
                    <a:pt x="3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829375" y="500675"/>
              <a:ext cx="147400" cy="143975"/>
            </a:xfrm>
            <a:custGeom>
              <a:avLst/>
              <a:gdLst/>
              <a:ahLst/>
              <a:cxnLst/>
              <a:rect l="l" t="t" r="r" b="b"/>
              <a:pathLst>
                <a:path w="5896" h="5759" extrusionOk="0">
                  <a:moveTo>
                    <a:pt x="2120" y="1"/>
                  </a:moveTo>
                  <a:cubicBezTo>
                    <a:pt x="2072" y="1"/>
                    <a:pt x="2026" y="2"/>
                    <a:pt x="1982" y="4"/>
                  </a:cubicBezTo>
                  <a:cubicBezTo>
                    <a:pt x="611" y="80"/>
                    <a:pt x="1" y="2138"/>
                    <a:pt x="484" y="2671"/>
                  </a:cubicBezTo>
                  <a:cubicBezTo>
                    <a:pt x="966" y="3205"/>
                    <a:pt x="2058" y="5389"/>
                    <a:pt x="3100" y="5695"/>
                  </a:cubicBezTo>
                  <a:cubicBezTo>
                    <a:pt x="3250" y="5739"/>
                    <a:pt x="3398" y="5758"/>
                    <a:pt x="3543" y="5758"/>
                  </a:cubicBezTo>
                  <a:cubicBezTo>
                    <a:pt x="4402" y="5758"/>
                    <a:pt x="5141" y="5059"/>
                    <a:pt x="5488" y="4603"/>
                  </a:cubicBezTo>
                  <a:cubicBezTo>
                    <a:pt x="5895" y="4069"/>
                    <a:pt x="5895" y="1783"/>
                    <a:pt x="5311" y="1121"/>
                  </a:cubicBezTo>
                  <a:cubicBezTo>
                    <a:pt x="4755" y="493"/>
                    <a:pt x="3082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760800" y="613175"/>
              <a:ext cx="110525" cy="89125"/>
            </a:xfrm>
            <a:custGeom>
              <a:avLst/>
              <a:gdLst/>
              <a:ahLst/>
              <a:cxnLst/>
              <a:rect l="l" t="t" r="r" b="b"/>
              <a:pathLst>
                <a:path w="4421" h="3565" extrusionOk="0">
                  <a:moveTo>
                    <a:pt x="2210" y="1"/>
                  </a:moveTo>
                  <a:cubicBezTo>
                    <a:pt x="1651" y="1"/>
                    <a:pt x="0" y="3050"/>
                    <a:pt x="966" y="3456"/>
                  </a:cubicBezTo>
                  <a:cubicBezTo>
                    <a:pt x="1150" y="3533"/>
                    <a:pt x="1309" y="3565"/>
                    <a:pt x="1446" y="3565"/>
                  </a:cubicBezTo>
                  <a:cubicBezTo>
                    <a:pt x="2027" y="3565"/>
                    <a:pt x="2210" y="3000"/>
                    <a:pt x="2210" y="3000"/>
                  </a:cubicBezTo>
                  <a:cubicBezTo>
                    <a:pt x="2210" y="3000"/>
                    <a:pt x="2393" y="3565"/>
                    <a:pt x="2975" y="3565"/>
                  </a:cubicBezTo>
                  <a:cubicBezTo>
                    <a:pt x="3112" y="3565"/>
                    <a:pt x="3271" y="3533"/>
                    <a:pt x="3455" y="3456"/>
                  </a:cubicBezTo>
                  <a:cubicBezTo>
                    <a:pt x="4421" y="3050"/>
                    <a:pt x="2770" y="1"/>
                    <a:pt x="2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503853" y="1632532"/>
            <a:ext cx="2865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+ an exaggeration of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glucocorticoids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known actions.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+ Develops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gradually &amp; may be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subtle in early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stages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+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A major exception is Cushing syndrome ass/w lung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small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cell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Carcinoma.</a:t>
            </a: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5199314" y="477649"/>
            <a:ext cx="306044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sp>
        <p:nvSpPr>
          <p:cNvPr id="150" name="Text Placeholder 2"/>
          <p:cNvSpPr txBox="1">
            <a:spLocks/>
          </p:cNvSpPr>
          <p:nvPr/>
        </p:nvSpPr>
        <p:spPr>
          <a:xfrm>
            <a:off x="4860355" y="335159"/>
            <a:ext cx="4208999" cy="45448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Hypertension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Selective atrophy of fast-twitch (type II) </a:t>
            </a:r>
            <a:r>
              <a:rPr lang="en-US" sz="1800" b="1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myofibers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↓↓ 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muscle mass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proximal limb weakness.</a:t>
            </a:r>
          </a:p>
          <a:p>
            <a:pPr marL="457200" indent="-28575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900"/>
              <a:buFont typeface="Space Mono"/>
              <a:buChar char="●"/>
            </a:pP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Induce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gluconeogenesis + inhibit glucose 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uptake by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cells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secondary 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DM (</a:t>
            </a:r>
            <a:r>
              <a:rPr lang="en-US" sz="1800" b="1" dirty="0" err="1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hyperglycemia,glucosuria</a:t>
            </a:r>
            <a:r>
              <a:rPr lang="en-US" sz="1800" b="1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 &amp; polydipsia</a:t>
            </a:r>
            <a:r>
              <a:rPr lang="en-US" sz="1800" b="1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.)</a:t>
            </a:r>
            <a:endParaRPr lang="en-US" sz="1800" b="1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endParaRPr lang="en-US" sz="24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19815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57844" y="271841"/>
            <a:ext cx="2212500" cy="111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/>
              <a:t>Clinical Features- </a:t>
            </a:r>
            <a:r>
              <a:rPr lang="en-US" sz="3200" u="sng" dirty="0"/>
              <a:t>weight gain</a:t>
            </a:r>
            <a:endParaRPr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5794310" y="559059"/>
            <a:ext cx="3349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characteristic </a:t>
            </a:r>
            <a:r>
              <a:rPr lang="en-US" sz="2000" b="1" u="sng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centripetal redistribution </a:t>
            </a: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adipose tissue </a:t>
            </a: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becomes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apparent with time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truncal</a:t>
            </a:r>
            <a:r>
              <a:rPr lang="en-US" sz="2000" b="1" dirty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 obesity</a:t>
            </a:r>
            <a:r>
              <a:rPr lang="en-US" sz="2000" b="1" dirty="0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, “</a:t>
            </a:r>
            <a:r>
              <a:rPr lang="en-US" sz="2000" b="1" dirty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moon </a:t>
            </a:r>
            <a:r>
              <a:rPr lang="en-US" sz="2000" b="1" dirty="0" err="1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facies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” &amp; accumulation </a:t>
            </a: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fat in the posterior</a:t>
            </a:r>
          </a:p>
          <a:p>
            <a:pPr marL="1143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neck </a:t>
            </a:r>
            <a:r>
              <a:rPr lang="en-US" sz="20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&amp; back </a:t>
            </a:r>
            <a:r>
              <a:rPr lang="en-US" sz="2000" b="1" dirty="0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“</a:t>
            </a:r>
            <a:r>
              <a:rPr lang="en-US" sz="2000" b="1" dirty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buffalo hump</a:t>
            </a:r>
            <a:r>
              <a:rPr lang="en-US" sz="2000" b="1" dirty="0" smtClean="0">
                <a:solidFill>
                  <a:schemeClr val="bg1"/>
                </a:solidFill>
                <a:latin typeface="Space Mono"/>
                <a:ea typeface="Space Mono"/>
                <a:cs typeface="Space Mono"/>
              </a:rPr>
              <a:t>”.</a:t>
            </a:r>
            <a:endParaRPr lang="en-US" sz="2000" b="1" dirty="0">
              <a:solidFill>
                <a:schemeClr val="bg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5199314" y="477649"/>
            <a:ext cx="306044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24" y="636269"/>
            <a:ext cx="2669268" cy="35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1.bp.blogspot.com/-41m-uz8vZjA/Wfr_cl0fRtI/AAAAAAAAMgk/cuHaj9vCHQAu11ccqTPiqY6pHwcK7Z1ngCLcBGAs/s1600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9" y="1971092"/>
            <a:ext cx="2642895" cy="3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57844" y="271841"/>
            <a:ext cx="2212500" cy="111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Clinical </a:t>
            </a:r>
            <a:r>
              <a:rPr lang="en-US" dirty="0" smtClean="0"/>
              <a:t>Features: </a:t>
            </a:r>
            <a:endParaRPr u="sng" dirty="0"/>
          </a:p>
        </p:txBody>
      </p:sp>
      <p:sp>
        <p:nvSpPr>
          <p:cNvPr id="5" name="Rectangle 4"/>
          <p:cNvSpPr/>
          <p:nvPr/>
        </p:nvSpPr>
        <p:spPr>
          <a:xfrm>
            <a:off x="662472" y="2094316"/>
            <a:ext cx="2639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Catabolic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effects of insulin resistance on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proteins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loss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of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collagen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skin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is thin, fragile,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&amp; easily bruised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cutaneous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striae</a:t>
            </a:r>
            <a:r>
              <a:rPr lang="en-US" sz="1800" dirty="0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(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common in abdominal area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ea typeface="Space Mono"/>
                <a:cs typeface="Space Mono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ea typeface="Space Mono"/>
              <a:cs typeface="Space Mono"/>
              <a:sym typeface="Space Mono"/>
            </a:endParaRP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5199314" y="477649"/>
            <a:ext cx="306044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23" y="1508700"/>
            <a:ext cx="2669268" cy="3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42754" y="185261"/>
            <a:ext cx="5437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+ Cortisol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/>
              <a:t>resorption</a:t>
            </a:r>
            <a:r>
              <a:rPr lang="en-US" sz="1800" dirty="0" smtClean="0"/>
              <a:t> of bone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development of </a:t>
            </a:r>
            <a:r>
              <a:rPr lang="en-US" sz="1800" b="1" dirty="0">
                <a:solidFill>
                  <a:schemeClr val="bg1"/>
                </a:solidFill>
              </a:rPr>
              <a:t>O</a:t>
            </a:r>
            <a:r>
              <a:rPr lang="en-US" sz="1800" b="1" dirty="0" smtClean="0">
                <a:solidFill>
                  <a:schemeClr val="bg1"/>
                </a:solidFill>
              </a:rPr>
              <a:t>steoporosis</a:t>
            </a:r>
            <a:r>
              <a:rPr lang="en-US" sz="1800" i="1" dirty="0" smtClean="0"/>
              <a:t>  </a:t>
            </a:r>
            <a:r>
              <a:rPr lang="en-US" sz="1800" i="1" dirty="0" smtClean="0">
                <a:sym typeface="Wingdings" pitchFamily="2" charset="2"/>
              </a:rPr>
              <a:t></a:t>
            </a:r>
            <a:r>
              <a:rPr lang="en-US" sz="1800" dirty="0" smtClean="0"/>
              <a:t> ↑↑ susceptibility </a:t>
            </a:r>
            <a:r>
              <a:rPr lang="en-US" sz="1800" dirty="0"/>
              <a:t>to fractures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+ Glucocorticoids </a:t>
            </a:r>
            <a:r>
              <a:rPr lang="en-US" sz="1800" b="1" u="sng" dirty="0"/>
              <a:t>suppress</a:t>
            </a:r>
            <a:r>
              <a:rPr lang="en-US" sz="1800" dirty="0"/>
              <a:t> </a:t>
            </a:r>
            <a:r>
              <a:rPr lang="en-US" sz="1800" dirty="0" smtClean="0"/>
              <a:t>immune response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 ↑↑ risk </a:t>
            </a:r>
            <a:r>
              <a:rPr lang="en-US" sz="1800" dirty="0"/>
              <a:t>for </a:t>
            </a:r>
            <a:r>
              <a:rPr lang="en-US" sz="1800" dirty="0" smtClean="0"/>
              <a:t>a variety </a:t>
            </a:r>
            <a:r>
              <a:rPr lang="en-US" sz="1800" dirty="0"/>
              <a:t>of infections</a:t>
            </a:r>
            <a:endParaRPr lang="en-US" sz="1800" dirty="0">
              <a:solidFill>
                <a:schemeClr val="bg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0" y="1556671"/>
            <a:ext cx="2967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hirsutism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 </a:t>
            </a: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menstrual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abnormalities.</a:t>
            </a:r>
            <a:endParaRPr lang="en-US" sz="1800" dirty="0">
              <a:solidFill>
                <a:schemeClr val="dk1"/>
              </a:solidFill>
              <a:latin typeface="+mj-lt"/>
              <a:ea typeface="Space Mono"/>
              <a:cs typeface="Space Mono"/>
            </a:endParaRP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psychiatric symptoms </a:t>
            </a: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+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In </a:t>
            </a:r>
            <a:r>
              <a:rPr lang="en-US" sz="1800" dirty="0">
                <a:solidFill>
                  <a:schemeClr val="dk1"/>
                </a:solidFill>
                <a:ea typeface="Space Mono"/>
                <a:cs typeface="Space Mono"/>
              </a:rPr>
              <a:t>pituitary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Cushing syndrome or ectopic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ACTH secretion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ass+-/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w  skin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pigmentation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2ndary to</a:t>
            </a:r>
            <a:endParaRPr lang="en-US" sz="1800" dirty="0">
              <a:solidFill>
                <a:schemeClr val="dk1"/>
              </a:solidFill>
              <a:latin typeface="+mj-lt"/>
              <a:ea typeface="Space Mono"/>
              <a:cs typeface="Space Mono"/>
            </a:endParaRP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melanocyte-stimulating activity in the ACTH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precursor molecule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Space Mono"/>
                <a:cs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8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37524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Hyperaldosteronism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606490" y="266559"/>
            <a:ext cx="4925750" cy="3215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Hyperaldosteronism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may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be primary, or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secondary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to an </a:t>
            </a:r>
            <a:r>
              <a:rPr lang="en-US" sz="2000" b="1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extraadrenal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cause:</a:t>
            </a:r>
          </a:p>
          <a:p>
            <a:pPr marL="0"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  <a:p>
            <a:pPr marL="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Primary: Autonomous overproduction of aldosterone with resultant suppression of the renin-angiotensin system &amp; decreased plasma renin activity.</a:t>
            </a:r>
          </a:p>
          <a:p>
            <a:pPr marL="0"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marL="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Secondary: Aldosterone release occurs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in response to activation of the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renin-angiotensin system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.</a:t>
            </a:r>
            <a:endParaRPr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449078" y="3482400"/>
            <a:ext cx="344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chemeClr val="dk2"/>
              </a:buClr>
              <a:buSzPts val="1100"/>
            </a:pP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A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 group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of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conditions characterized 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by chronic 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↑↑↑ aldosterone secretion</a:t>
            </a:r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72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Bilateral idiopathic </a:t>
            </a:r>
            <a:r>
              <a:rPr lang="en-US" sz="2800" dirty="0" err="1">
                <a:latin typeface="Arial Rounded MT Bold" pitchFamily="34" charset="0"/>
              </a:rPr>
              <a:t>hyperaldosteronism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02933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Bilateral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nodular hyperplasia of the adrenal glands.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most common underlying cause of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primary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hyperaldosteronism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60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cases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 </a:t>
            </a:r>
            <a:endParaRPr lang="en-US" sz="24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pathogenesis is unclear (idiopathic),a subset harbors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germline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mutations in the KCNJ5 gene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encodes a potassium channel protein that is expressed in the adrenal gland.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27957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Adrenocortical neoplasm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680214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An aldosterone-producing adenoma (most common cause) or, rarely, an adrenocortical carcinoma.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35% of primary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hyperaldosteronism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is caused by a solitary aldosterone-secreting adenoma (Conn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Somatic mutations of KCNJ5 are also present in a subset of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sesecreting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adenomas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1795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1690929" y="2743200"/>
            <a:ext cx="562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Adrenal Cortex</a:t>
            </a:r>
            <a:endParaRPr dirty="0"/>
          </a:p>
        </p:txBody>
      </p:sp>
      <p:sp>
        <p:nvSpPr>
          <p:cNvPr id="248" name="Google Shape;248;p38"/>
          <p:cNvSpPr txBox="1">
            <a:spLocks noGrp="1"/>
          </p:cNvSpPr>
          <p:nvPr>
            <p:ph type="subTitle" idx="1"/>
          </p:nvPr>
        </p:nvSpPr>
        <p:spPr>
          <a:xfrm>
            <a:off x="401216" y="3437646"/>
            <a:ext cx="841621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 smtClean="0"/>
              <a:t>Synthesizes </a:t>
            </a:r>
            <a:r>
              <a:rPr lang="en-US" sz="1800" b="1" dirty="0"/>
              <a:t>three different types of steroids:</a:t>
            </a:r>
          </a:p>
          <a:p>
            <a:pPr algn="l"/>
            <a:r>
              <a:rPr lang="en-US" sz="1800" b="1" dirty="0"/>
              <a:t>• Glucocorticoids (cortisol),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fasciculata</a:t>
            </a:r>
            <a:r>
              <a:rPr lang="en-US" sz="1800" b="1" dirty="0"/>
              <a:t>,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reticularis</a:t>
            </a:r>
            <a:r>
              <a:rPr lang="en-US" sz="1800" b="1" dirty="0"/>
              <a:t> (small contribution)</a:t>
            </a:r>
          </a:p>
          <a:p>
            <a:pPr algn="l"/>
            <a:r>
              <a:rPr lang="en-US" sz="1800" b="1" dirty="0" smtClean="0"/>
              <a:t>• </a:t>
            </a:r>
            <a:r>
              <a:rPr lang="en-US" sz="1800" b="1" dirty="0"/>
              <a:t>Mineralocorticoids (aldosterone)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glomerulosa</a:t>
            </a:r>
            <a:endParaRPr lang="en-US" sz="1800" b="1" dirty="0"/>
          </a:p>
          <a:p>
            <a:pPr algn="l"/>
            <a:r>
              <a:rPr lang="en-US" sz="1800" b="1" dirty="0"/>
              <a:t>• Sex steroids (estrogens and androgens), </a:t>
            </a:r>
            <a:r>
              <a:rPr lang="en-US" sz="1800" b="1" dirty="0" err="1"/>
              <a:t>zona</a:t>
            </a:r>
            <a:r>
              <a:rPr lang="en-US" sz="1800" b="1" dirty="0"/>
              <a:t> </a:t>
            </a:r>
            <a:r>
              <a:rPr lang="en-US" sz="1800" b="1" dirty="0" err="1"/>
              <a:t>reticularis</a:t>
            </a:r>
            <a:endParaRPr sz="1800" b="1" dirty="0"/>
          </a:p>
        </p:txBody>
      </p:sp>
      <p:pic>
        <p:nvPicPr>
          <p:cNvPr id="1026" name="Picture 2" descr="http://www.vivo.colostate.edu/hbooks/pathphys/endocrine/adrenal/histo_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79" y="438539"/>
            <a:ext cx="5524500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Adrenocortical neoplasm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680214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1026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536926"/>
            <a:ext cx="3844212" cy="33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1379299"/>
            <a:ext cx="47026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Solitary,small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(&lt;2 cm)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Composed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lipid-laden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cells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more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resembling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fasciculata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 than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glomerulosa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Aldosterone-producing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adenomas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has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eosinophilic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cytoplasmic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inclusions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spironolactone bodies)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treatment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with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spironolactone(drug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choice in primary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hyperaldosteronism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786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>
                <a:latin typeface="Arial Rounded MT Bold" pitchFamily="34" charset="0"/>
              </a:rPr>
              <a:t>Familial </a:t>
            </a:r>
            <a:r>
              <a:rPr lang="en-US" sz="2800" dirty="0" err="1">
                <a:latin typeface="Arial Rounded MT Bold" pitchFamily="34" charset="0"/>
              </a:rPr>
              <a:t>hyperaldosteronism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597160" y="1670882"/>
            <a:ext cx="7044611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8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Rare, genetic </a:t>
            </a: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defect that leads to </a:t>
            </a:r>
            <a:r>
              <a:rPr lang="en-US" sz="28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overactivity</a:t>
            </a: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of the </a:t>
            </a:r>
            <a:r>
              <a:rPr lang="en-US" sz="28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 synthase </a:t>
            </a: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gene, CYP11B2.</a:t>
            </a:r>
            <a:endParaRPr lang="en-US" sz="28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7902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u="sng" dirty="0">
                <a:latin typeface="Arial Rounded MT Bold" pitchFamily="34" charset="0"/>
              </a:rPr>
              <a:t>Primary </a:t>
            </a:r>
            <a:r>
              <a:rPr lang="en-US" sz="2800" u="sng" dirty="0" err="1">
                <a:latin typeface="Arial Rounded MT Bold" pitchFamily="34" charset="0"/>
              </a:rPr>
              <a:t>hyperaldosteronism</a:t>
            </a:r>
            <a:r>
              <a:rPr lang="en-US" sz="2800" u="sng" dirty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:</a:t>
            </a:r>
            <a:br>
              <a:rPr lang="en-US" sz="2800" u="sng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Secondary </a:t>
            </a:r>
            <a:r>
              <a:rPr lang="en-US" sz="2800" dirty="0" err="1" smtClean="0">
                <a:latin typeface="Arial Rounded MT Bold" pitchFamily="34" charset="0"/>
              </a:rPr>
              <a:t>hyperaldosteronism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94523" y="1502931"/>
            <a:ext cx="8425542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Activation of the renin-angiotensin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system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 release.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Characterized by ↑↑ levels of plasma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renin,in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ass/with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:</a:t>
            </a:r>
          </a:p>
          <a:p>
            <a:pPr marL="615950" indent="-457200">
              <a:spcBef>
                <a:spcPts val="600"/>
              </a:spcBef>
              <a:buClr>
                <a:schemeClr val="bg1"/>
              </a:buClr>
              <a:buSzPts val="11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Decreased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renal perfusion (arteriolar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nephrosclerosis,renal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artery stenosis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</a:p>
          <a:p>
            <a:pPr marL="615950" indent="-457200">
              <a:spcBef>
                <a:spcPts val="600"/>
              </a:spcBef>
              <a:buClr>
                <a:schemeClr val="bg1"/>
              </a:buClr>
              <a:buSzPts val="11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Arterial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hypovolemia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edema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(congestive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heart failure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cirrhosis,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nephrotic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syndrome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</a:t>
            </a:r>
          </a:p>
          <a:p>
            <a:pPr marL="615950" indent="-457200">
              <a:spcBef>
                <a:spcPts val="600"/>
              </a:spcBef>
              <a:buClr>
                <a:schemeClr val="bg1"/>
              </a:buClr>
              <a:buSzPts val="11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Pregnancy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(caused by estrogen-induced increases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plasma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renin substrate)</a:t>
            </a:r>
          </a:p>
          <a:p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2055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831675" y="352609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Clinical Features</a:t>
            </a:r>
            <a:endParaRPr dirty="0"/>
          </a:p>
        </p:txBody>
      </p:sp>
      <p:grpSp>
        <p:nvGrpSpPr>
          <p:cNvPr id="361" name="Google Shape;361;p44"/>
          <p:cNvGrpSpPr/>
          <p:nvPr/>
        </p:nvGrpSpPr>
        <p:grpSpPr>
          <a:xfrm>
            <a:off x="3283947" y="684733"/>
            <a:ext cx="1642752" cy="3757996"/>
            <a:chOff x="2528625" y="238100"/>
            <a:chExt cx="2561925" cy="5237625"/>
          </a:xfrm>
        </p:grpSpPr>
        <p:sp>
          <p:nvSpPr>
            <p:cNvPr id="362" name="Google Shape;362;p44"/>
            <p:cNvSpPr/>
            <p:nvPr/>
          </p:nvSpPr>
          <p:spPr>
            <a:xfrm>
              <a:off x="3224600" y="5046175"/>
              <a:ext cx="569425" cy="429525"/>
            </a:xfrm>
            <a:custGeom>
              <a:avLst/>
              <a:gdLst/>
              <a:ahLst/>
              <a:cxnLst/>
              <a:rect l="l" t="t" r="r" b="b"/>
              <a:pathLst>
                <a:path w="22777" h="17181" extrusionOk="0">
                  <a:moveTo>
                    <a:pt x="15661" y="1"/>
                  </a:moveTo>
                  <a:cubicBezTo>
                    <a:pt x="14283" y="1"/>
                    <a:pt x="13233" y="301"/>
                    <a:pt x="13231" y="301"/>
                  </a:cubicBezTo>
                  <a:cubicBezTo>
                    <a:pt x="13231" y="301"/>
                    <a:pt x="13231" y="301"/>
                    <a:pt x="13231" y="301"/>
                  </a:cubicBezTo>
                  <a:lnTo>
                    <a:pt x="13231" y="301"/>
                  </a:lnTo>
                  <a:cubicBezTo>
                    <a:pt x="13333" y="1760"/>
                    <a:pt x="13564" y="2297"/>
                    <a:pt x="10826" y="3756"/>
                  </a:cubicBezTo>
                  <a:cubicBezTo>
                    <a:pt x="8087" y="5215"/>
                    <a:pt x="3967" y="9361"/>
                    <a:pt x="3967" y="9361"/>
                  </a:cubicBezTo>
                  <a:cubicBezTo>
                    <a:pt x="0" y="11869"/>
                    <a:pt x="1331" y="12150"/>
                    <a:pt x="1331" y="12150"/>
                  </a:cubicBezTo>
                  <a:cubicBezTo>
                    <a:pt x="1389" y="12230"/>
                    <a:pt x="1494" y="12264"/>
                    <a:pt x="1630" y="12264"/>
                  </a:cubicBezTo>
                  <a:cubicBezTo>
                    <a:pt x="2446" y="12264"/>
                    <a:pt x="4402" y="11024"/>
                    <a:pt x="4402" y="11024"/>
                  </a:cubicBezTo>
                  <a:lnTo>
                    <a:pt x="4402" y="11024"/>
                  </a:lnTo>
                  <a:cubicBezTo>
                    <a:pt x="1997" y="12610"/>
                    <a:pt x="1358" y="13839"/>
                    <a:pt x="1638" y="14376"/>
                  </a:cubicBezTo>
                  <a:cubicBezTo>
                    <a:pt x="1720" y="14531"/>
                    <a:pt x="1854" y="14586"/>
                    <a:pt x="2003" y="14586"/>
                  </a:cubicBezTo>
                  <a:cubicBezTo>
                    <a:pt x="2374" y="14586"/>
                    <a:pt x="2841" y="14248"/>
                    <a:pt x="2841" y="14248"/>
                  </a:cubicBezTo>
                  <a:lnTo>
                    <a:pt x="5367" y="12412"/>
                  </a:lnTo>
                  <a:lnTo>
                    <a:pt x="5367" y="12412"/>
                  </a:lnTo>
                  <a:cubicBezTo>
                    <a:pt x="4267" y="13342"/>
                    <a:pt x="2736" y="14975"/>
                    <a:pt x="3199" y="15401"/>
                  </a:cubicBezTo>
                  <a:cubicBezTo>
                    <a:pt x="3381" y="15568"/>
                    <a:pt x="3582" y="15627"/>
                    <a:pt x="3774" y="15627"/>
                  </a:cubicBezTo>
                  <a:cubicBezTo>
                    <a:pt x="4228" y="15627"/>
                    <a:pt x="4632" y="15298"/>
                    <a:pt x="4632" y="15298"/>
                  </a:cubicBezTo>
                  <a:lnTo>
                    <a:pt x="7729" y="12380"/>
                  </a:lnTo>
                  <a:lnTo>
                    <a:pt x="7729" y="12380"/>
                  </a:lnTo>
                  <a:cubicBezTo>
                    <a:pt x="7729" y="12381"/>
                    <a:pt x="5912" y="14249"/>
                    <a:pt x="5350" y="15272"/>
                  </a:cubicBezTo>
                  <a:cubicBezTo>
                    <a:pt x="4992" y="15923"/>
                    <a:pt x="5409" y="16284"/>
                    <a:pt x="5852" y="16284"/>
                  </a:cubicBezTo>
                  <a:cubicBezTo>
                    <a:pt x="6107" y="16284"/>
                    <a:pt x="6371" y="16164"/>
                    <a:pt x="6501" y="15912"/>
                  </a:cubicBezTo>
                  <a:cubicBezTo>
                    <a:pt x="6859" y="15222"/>
                    <a:pt x="9905" y="12918"/>
                    <a:pt x="9905" y="12918"/>
                  </a:cubicBezTo>
                  <a:cubicBezTo>
                    <a:pt x="10314" y="10743"/>
                    <a:pt x="14153" y="8849"/>
                    <a:pt x="14154" y="8849"/>
                  </a:cubicBezTo>
                  <a:lnTo>
                    <a:pt x="14154" y="8849"/>
                  </a:lnTo>
                  <a:cubicBezTo>
                    <a:pt x="13591" y="9566"/>
                    <a:pt x="10059" y="13097"/>
                    <a:pt x="10059" y="13097"/>
                  </a:cubicBezTo>
                  <a:cubicBezTo>
                    <a:pt x="9572" y="13199"/>
                    <a:pt x="6782" y="16398"/>
                    <a:pt x="8343" y="17089"/>
                  </a:cubicBezTo>
                  <a:cubicBezTo>
                    <a:pt x="8485" y="17152"/>
                    <a:pt x="8625" y="17181"/>
                    <a:pt x="8762" y="17181"/>
                  </a:cubicBezTo>
                  <a:cubicBezTo>
                    <a:pt x="10127" y="17181"/>
                    <a:pt x="11184" y="14326"/>
                    <a:pt x="11184" y="14326"/>
                  </a:cubicBezTo>
                  <a:cubicBezTo>
                    <a:pt x="11290" y="14334"/>
                    <a:pt x="11395" y="14338"/>
                    <a:pt x="11499" y="14338"/>
                  </a:cubicBezTo>
                  <a:cubicBezTo>
                    <a:pt x="14713" y="14338"/>
                    <a:pt x="17018" y="10589"/>
                    <a:pt x="17736" y="9003"/>
                  </a:cubicBezTo>
                  <a:cubicBezTo>
                    <a:pt x="18478" y="7366"/>
                    <a:pt x="19706" y="7672"/>
                    <a:pt x="21242" y="6853"/>
                  </a:cubicBezTo>
                  <a:cubicBezTo>
                    <a:pt x="22777" y="6035"/>
                    <a:pt x="21703" y="4243"/>
                    <a:pt x="21703" y="4243"/>
                  </a:cubicBezTo>
                  <a:cubicBezTo>
                    <a:pt x="20637" y="701"/>
                    <a:pt x="17766" y="1"/>
                    <a:pt x="156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3818600" y="5046175"/>
              <a:ext cx="569475" cy="429550"/>
            </a:xfrm>
            <a:custGeom>
              <a:avLst/>
              <a:gdLst/>
              <a:ahLst/>
              <a:cxnLst/>
              <a:rect l="l" t="t" r="r" b="b"/>
              <a:pathLst>
                <a:path w="22779" h="17182" extrusionOk="0">
                  <a:moveTo>
                    <a:pt x="7118" y="1"/>
                  </a:moveTo>
                  <a:cubicBezTo>
                    <a:pt x="5012" y="1"/>
                    <a:pt x="2142" y="701"/>
                    <a:pt x="1075" y="4243"/>
                  </a:cubicBezTo>
                  <a:cubicBezTo>
                    <a:pt x="1075" y="4243"/>
                    <a:pt x="0" y="6035"/>
                    <a:pt x="1536" y="6853"/>
                  </a:cubicBezTo>
                  <a:cubicBezTo>
                    <a:pt x="3071" y="7672"/>
                    <a:pt x="4299" y="7366"/>
                    <a:pt x="5042" y="9003"/>
                  </a:cubicBezTo>
                  <a:cubicBezTo>
                    <a:pt x="5761" y="10589"/>
                    <a:pt x="8064" y="14338"/>
                    <a:pt x="11279" y="14338"/>
                  </a:cubicBezTo>
                  <a:cubicBezTo>
                    <a:pt x="11382" y="14338"/>
                    <a:pt x="11487" y="14334"/>
                    <a:pt x="11593" y="14326"/>
                  </a:cubicBezTo>
                  <a:cubicBezTo>
                    <a:pt x="11593" y="14326"/>
                    <a:pt x="12650" y="17182"/>
                    <a:pt x="14016" y="17182"/>
                  </a:cubicBezTo>
                  <a:cubicBezTo>
                    <a:pt x="14152" y="17182"/>
                    <a:pt x="14292" y="17153"/>
                    <a:pt x="14434" y="17090"/>
                  </a:cubicBezTo>
                  <a:cubicBezTo>
                    <a:pt x="15995" y="16399"/>
                    <a:pt x="13206" y="13199"/>
                    <a:pt x="12720" y="13097"/>
                  </a:cubicBezTo>
                  <a:cubicBezTo>
                    <a:pt x="12720" y="13097"/>
                    <a:pt x="9188" y="9567"/>
                    <a:pt x="8625" y="8849"/>
                  </a:cubicBezTo>
                  <a:lnTo>
                    <a:pt x="8625" y="8849"/>
                  </a:lnTo>
                  <a:cubicBezTo>
                    <a:pt x="8625" y="8849"/>
                    <a:pt x="12463" y="10744"/>
                    <a:pt x="12873" y="12918"/>
                  </a:cubicBezTo>
                  <a:cubicBezTo>
                    <a:pt x="12873" y="12918"/>
                    <a:pt x="15918" y="15222"/>
                    <a:pt x="16276" y="15913"/>
                  </a:cubicBezTo>
                  <a:cubicBezTo>
                    <a:pt x="16407" y="16165"/>
                    <a:pt x="16671" y="16284"/>
                    <a:pt x="16926" y="16284"/>
                  </a:cubicBezTo>
                  <a:cubicBezTo>
                    <a:pt x="17369" y="16284"/>
                    <a:pt x="17786" y="15923"/>
                    <a:pt x="17428" y="15274"/>
                  </a:cubicBezTo>
                  <a:cubicBezTo>
                    <a:pt x="16866" y="14249"/>
                    <a:pt x="15049" y="12382"/>
                    <a:pt x="15048" y="12381"/>
                  </a:cubicBezTo>
                  <a:lnTo>
                    <a:pt x="15048" y="12381"/>
                  </a:lnTo>
                  <a:lnTo>
                    <a:pt x="18145" y="15299"/>
                  </a:lnTo>
                  <a:cubicBezTo>
                    <a:pt x="18145" y="15299"/>
                    <a:pt x="18550" y="15628"/>
                    <a:pt x="19003" y="15628"/>
                  </a:cubicBezTo>
                  <a:cubicBezTo>
                    <a:pt x="19195" y="15628"/>
                    <a:pt x="19396" y="15569"/>
                    <a:pt x="19578" y="15402"/>
                  </a:cubicBezTo>
                  <a:cubicBezTo>
                    <a:pt x="20042" y="14976"/>
                    <a:pt x="18510" y="13343"/>
                    <a:pt x="17411" y="12412"/>
                  </a:cubicBezTo>
                  <a:lnTo>
                    <a:pt x="17411" y="12412"/>
                  </a:lnTo>
                  <a:lnTo>
                    <a:pt x="19937" y="14249"/>
                  </a:lnTo>
                  <a:cubicBezTo>
                    <a:pt x="19937" y="14249"/>
                    <a:pt x="20404" y="14587"/>
                    <a:pt x="20775" y="14587"/>
                  </a:cubicBezTo>
                  <a:cubicBezTo>
                    <a:pt x="20924" y="14587"/>
                    <a:pt x="21059" y="14531"/>
                    <a:pt x="21140" y="14376"/>
                  </a:cubicBezTo>
                  <a:cubicBezTo>
                    <a:pt x="21421" y="13839"/>
                    <a:pt x="20781" y="12610"/>
                    <a:pt x="18376" y="11024"/>
                  </a:cubicBezTo>
                  <a:lnTo>
                    <a:pt x="18376" y="11024"/>
                  </a:lnTo>
                  <a:cubicBezTo>
                    <a:pt x="18377" y="11024"/>
                    <a:pt x="20332" y="12264"/>
                    <a:pt x="21149" y="12264"/>
                  </a:cubicBezTo>
                  <a:cubicBezTo>
                    <a:pt x="21285" y="12264"/>
                    <a:pt x="21389" y="12230"/>
                    <a:pt x="21447" y="12150"/>
                  </a:cubicBezTo>
                  <a:cubicBezTo>
                    <a:pt x="21447" y="12150"/>
                    <a:pt x="22778" y="11869"/>
                    <a:pt x="18812" y="9361"/>
                  </a:cubicBezTo>
                  <a:cubicBezTo>
                    <a:pt x="18812" y="9361"/>
                    <a:pt x="14691" y="5215"/>
                    <a:pt x="11953" y="3756"/>
                  </a:cubicBezTo>
                  <a:cubicBezTo>
                    <a:pt x="9214" y="2298"/>
                    <a:pt x="9445" y="1760"/>
                    <a:pt x="9548" y="301"/>
                  </a:cubicBezTo>
                  <a:lnTo>
                    <a:pt x="9548" y="301"/>
                  </a:lnTo>
                  <a:cubicBezTo>
                    <a:pt x="9548" y="301"/>
                    <a:pt x="9548" y="301"/>
                    <a:pt x="9548" y="301"/>
                  </a:cubicBezTo>
                  <a:cubicBezTo>
                    <a:pt x="9546" y="301"/>
                    <a:pt x="8496" y="1"/>
                    <a:pt x="7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3266300" y="2209175"/>
              <a:ext cx="1086625" cy="586125"/>
            </a:xfrm>
            <a:custGeom>
              <a:avLst/>
              <a:gdLst/>
              <a:ahLst/>
              <a:cxnLst/>
              <a:rect l="l" t="t" r="r" b="b"/>
              <a:pathLst>
                <a:path w="43465" h="23445" extrusionOk="0">
                  <a:moveTo>
                    <a:pt x="11396" y="1"/>
                  </a:moveTo>
                  <a:cubicBezTo>
                    <a:pt x="10267" y="1"/>
                    <a:pt x="9002" y="283"/>
                    <a:pt x="7599" y="976"/>
                  </a:cubicBezTo>
                  <a:cubicBezTo>
                    <a:pt x="0" y="4732"/>
                    <a:pt x="2372" y="9058"/>
                    <a:pt x="6037" y="11024"/>
                  </a:cubicBezTo>
                  <a:cubicBezTo>
                    <a:pt x="9701" y="12992"/>
                    <a:pt x="10934" y="15574"/>
                    <a:pt x="12134" y="17737"/>
                  </a:cubicBezTo>
                  <a:cubicBezTo>
                    <a:pt x="12655" y="18675"/>
                    <a:pt x="13103" y="18811"/>
                    <a:pt x="13590" y="18811"/>
                  </a:cubicBezTo>
                  <a:cubicBezTo>
                    <a:pt x="13788" y="18811"/>
                    <a:pt x="13993" y="18788"/>
                    <a:pt x="14212" y="18788"/>
                  </a:cubicBezTo>
                  <a:cubicBezTo>
                    <a:pt x="14695" y="18788"/>
                    <a:pt x="15247" y="18898"/>
                    <a:pt x="15949" y="19600"/>
                  </a:cubicBezTo>
                  <a:cubicBezTo>
                    <a:pt x="17688" y="21337"/>
                    <a:pt x="19253" y="23293"/>
                    <a:pt x="21601" y="23431"/>
                  </a:cubicBezTo>
                  <a:lnTo>
                    <a:pt x="21601" y="23444"/>
                  </a:lnTo>
                  <a:cubicBezTo>
                    <a:pt x="21645" y="23444"/>
                    <a:pt x="21688" y="23439"/>
                    <a:pt x="21731" y="23438"/>
                  </a:cubicBezTo>
                  <a:cubicBezTo>
                    <a:pt x="21775" y="23439"/>
                    <a:pt x="21818" y="23444"/>
                    <a:pt x="21863" y="23444"/>
                  </a:cubicBezTo>
                  <a:lnTo>
                    <a:pt x="21863" y="23431"/>
                  </a:lnTo>
                  <a:cubicBezTo>
                    <a:pt x="24211" y="23293"/>
                    <a:pt x="25776" y="21337"/>
                    <a:pt x="27515" y="19600"/>
                  </a:cubicBezTo>
                  <a:cubicBezTo>
                    <a:pt x="28217" y="18897"/>
                    <a:pt x="28768" y="18788"/>
                    <a:pt x="29251" y="18788"/>
                  </a:cubicBezTo>
                  <a:cubicBezTo>
                    <a:pt x="29470" y="18788"/>
                    <a:pt x="29675" y="18810"/>
                    <a:pt x="29874" y="18810"/>
                  </a:cubicBezTo>
                  <a:cubicBezTo>
                    <a:pt x="30360" y="18810"/>
                    <a:pt x="30808" y="18674"/>
                    <a:pt x="31329" y="17737"/>
                  </a:cubicBezTo>
                  <a:cubicBezTo>
                    <a:pt x="32530" y="15574"/>
                    <a:pt x="33762" y="12992"/>
                    <a:pt x="37426" y="11024"/>
                  </a:cubicBezTo>
                  <a:cubicBezTo>
                    <a:pt x="41092" y="9058"/>
                    <a:pt x="43465" y="4732"/>
                    <a:pt x="35865" y="976"/>
                  </a:cubicBezTo>
                  <a:cubicBezTo>
                    <a:pt x="34462" y="283"/>
                    <a:pt x="33197" y="1"/>
                    <a:pt x="32068" y="1"/>
                  </a:cubicBezTo>
                  <a:cubicBezTo>
                    <a:pt x="27079" y="1"/>
                    <a:pt x="24725" y="5513"/>
                    <a:pt x="24725" y="5513"/>
                  </a:cubicBezTo>
                  <a:cubicBezTo>
                    <a:pt x="24725" y="5513"/>
                    <a:pt x="22882" y="8260"/>
                    <a:pt x="24113" y="8260"/>
                  </a:cubicBezTo>
                  <a:cubicBezTo>
                    <a:pt x="24280" y="8260"/>
                    <a:pt x="24503" y="8210"/>
                    <a:pt x="24796" y="8095"/>
                  </a:cubicBezTo>
                  <a:cubicBezTo>
                    <a:pt x="25177" y="7945"/>
                    <a:pt x="25545" y="7874"/>
                    <a:pt x="25895" y="7874"/>
                  </a:cubicBezTo>
                  <a:cubicBezTo>
                    <a:pt x="27792" y="7874"/>
                    <a:pt x="29169" y="9955"/>
                    <a:pt x="29346" y="12871"/>
                  </a:cubicBezTo>
                  <a:cubicBezTo>
                    <a:pt x="29557" y="16325"/>
                    <a:pt x="27364" y="15094"/>
                    <a:pt x="24796" y="18247"/>
                  </a:cubicBezTo>
                  <a:cubicBezTo>
                    <a:pt x="23553" y="19773"/>
                    <a:pt x="22766" y="20166"/>
                    <a:pt x="22285" y="20166"/>
                  </a:cubicBezTo>
                  <a:cubicBezTo>
                    <a:pt x="22103" y="20166"/>
                    <a:pt x="21966" y="20111"/>
                    <a:pt x="21863" y="20039"/>
                  </a:cubicBezTo>
                  <a:lnTo>
                    <a:pt x="21863" y="19719"/>
                  </a:lnTo>
                  <a:cubicBezTo>
                    <a:pt x="21831" y="19794"/>
                    <a:pt x="21787" y="19863"/>
                    <a:pt x="21731" y="19924"/>
                  </a:cubicBezTo>
                  <a:cubicBezTo>
                    <a:pt x="21677" y="19863"/>
                    <a:pt x="21633" y="19794"/>
                    <a:pt x="21601" y="19719"/>
                  </a:cubicBezTo>
                  <a:lnTo>
                    <a:pt x="21601" y="20039"/>
                  </a:lnTo>
                  <a:cubicBezTo>
                    <a:pt x="21498" y="20111"/>
                    <a:pt x="21360" y="20166"/>
                    <a:pt x="21179" y="20166"/>
                  </a:cubicBezTo>
                  <a:cubicBezTo>
                    <a:pt x="20697" y="20166"/>
                    <a:pt x="19911" y="19773"/>
                    <a:pt x="18668" y="18247"/>
                  </a:cubicBezTo>
                  <a:cubicBezTo>
                    <a:pt x="16100" y="15094"/>
                    <a:pt x="13907" y="16325"/>
                    <a:pt x="14117" y="12871"/>
                  </a:cubicBezTo>
                  <a:cubicBezTo>
                    <a:pt x="14295" y="9955"/>
                    <a:pt x="15672" y="7874"/>
                    <a:pt x="17569" y="7874"/>
                  </a:cubicBezTo>
                  <a:cubicBezTo>
                    <a:pt x="17919" y="7874"/>
                    <a:pt x="18287" y="7945"/>
                    <a:pt x="18668" y="8095"/>
                  </a:cubicBezTo>
                  <a:cubicBezTo>
                    <a:pt x="18961" y="8210"/>
                    <a:pt x="19184" y="8260"/>
                    <a:pt x="19351" y="8260"/>
                  </a:cubicBezTo>
                  <a:cubicBezTo>
                    <a:pt x="20581" y="8260"/>
                    <a:pt x="18739" y="5513"/>
                    <a:pt x="18739" y="5513"/>
                  </a:cubicBezTo>
                  <a:cubicBezTo>
                    <a:pt x="18739" y="5513"/>
                    <a:pt x="16385" y="1"/>
                    <a:pt x="11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3754000" y="23203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09" y="2777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3754000" y="22948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3754000" y="22190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3754000" y="21935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3754000" y="21177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3754000" y="20922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3754000" y="20164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3754000" y="199097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3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3754000" y="19152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3754000" y="18897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8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3754000" y="1813875"/>
              <a:ext cx="117750" cy="75850"/>
            </a:xfrm>
            <a:custGeom>
              <a:avLst/>
              <a:gdLst/>
              <a:ahLst/>
              <a:cxnLst/>
              <a:rect l="l" t="t" r="r" b="b"/>
              <a:pathLst>
                <a:path w="4710" h="3034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3754000" y="178840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10" y="0"/>
                  </a:moveTo>
                  <a:cubicBezTo>
                    <a:pt x="229" y="0"/>
                    <a:pt x="1" y="229"/>
                    <a:pt x="1" y="511"/>
                  </a:cubicBezTo>
                  <a:cubicBezTo>
                    <a:pt x="1" y="791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1"/>
                    <a:pt x="4710" y="511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3754000" y="171260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1"/>
                  </a:moveTo>
                  <a:cubicBezTo>
                    <a:pt x="254" y="1"/>
                    <a:pt x="1" y="256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09" y="255"/>
                    <a:pt x="4455" y="1"/>
                    <a:pt x="4141" y="1"/>
                  </a:cubicBezTo>
                  <a:lnTo>
                    <a:pt x="569" y="1"/>
                  </a:lnTo>
                  <a:cubicBezTo>
                    <a:pt x="568" y="1"/>
                    <a:pt x="568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3754000" y="16871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3754000" y="16113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3754000" y="15858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3754000" y="151000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5"/>
                  </a:lnTo>
                  <a:cubicBezTo>
                    <a:pt x="1" y="2779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9"/>
                    <a:pt x="4710" y="2465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3754000" y="148450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3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3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3754000" y="140872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1"/>
                  </a:moveTo>
                  <a:cubicBezTo>
                    <a:pt x="255" y="1"/>
                    <a:pt x="1" y="255"/>
                    <a:pt x="1" y="569"/>
                  </a:cubicBezTo>
                  <a:lnTo>
                    <a:pt x="1" y="2464"/>
                  </a:lnTo>
                  <a:cubicBezTo>
                    <a:pt x="1" y="2777"/>
                    <a:pt x="254" y="3032"/>
                    <a:pt x="567" y="3032"/>
                  </a:cubicBezTo>
                  <a:cubicBezTo>
                    <a:pt x="568" y="3032"/>
                    <a:pt x="568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8"/>
                    <a:pt x="4710" y="2464"/>
                  </a:cubicBezTo>
                  <a:lnTo>
                    <a:pt x="4710" y="569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3754000" y="13832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0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0"/>
                  </a:cubicBezTo>
                  <a:cubicBezTo>
                    <a:pt x="4710" y="228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3754000" y="130742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1"/>
                  </a:moveTo>
                  <a:cubicBezTo>
                    <a:pt x="255" y="1"/>
                    <a:pt x="1" y="255"/>
                    <a:pt x="1" y="570"/>
                  </a:cubicBezTo>
                  <a:lnTo>
                    <a:pt x="1" y="2464"/>
                  </a:lnTo>
                  <a:cubicBezTo>
                    <a:pt x="1" y="2778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8"/>
                    <a:pt x="4710" y="2464"/>
                  </a:cubicBezTo>
                  <a:lnTo>
                    <a:pt x="4710" y="570"/>
                  </a:lnTo>
                  <a:cubicBezTo>
                    <a:pt x="4710" y="255"/>
                    <a:pt x="4455" y="1"/>
                    <a:pt x="4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3754000" y="1281925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1"/>
                  </a:moveTo>
                  <a:cubicBezTo>
                    <a:pt x="229" y="1"/>
                    <a:pt x="1" y="229"/>
                    <a:pt x="1" y="511"/>
                  </a:cubicBezTo>
                  <a:cubicBezTo>
                    <a:pt x="1" y="792"/>
                    <a:pt x="229" y="1021"/>
                    <a:pt x="510" y="1021"/>
                  </a:cubicBezTo>
                  <a:lnTo>
                    <a:pt x="4199" y="1021"/>
                  </a:lnTo>
                  <a:cubicBezTo>
                    <a:pt x="4481" y="1021"/>
                    <a:pt x="4710" y="792"/>
                    <a:pt x="4710" y="511"/>
                  </a:cubicBezTo>
                  <a:cubicBezTo>
                    <a:pt x="4710" y="229"/>
                    <a:pt x="4481" y="1"/>
                    <a:pt x="4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3754000" y="1206150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7" y="0"/>
                  </a:moveTo>
                  <a:cubicBezTo>
                    <a:pt x="254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6" y="0"/>
                    <a:pt x="4143" y="0"/>
                  </a:cubicBezTo>
                  <a:cubicBezTo>
                    <a:pt x="4142" y="0"/>
                    <a:pt x="4141" y="0"/>
                    <a:pt x="4141" y="0"/>
                  </a:cubicBezTo>
                  <a:lnTo>
                    <a:pt x="569" y="0"/>
                  </a:lnTo>
                  <a:cubicBezTo>
                    <a:pt x="568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3754000" y="1180650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4201" y="1"/>
                  </a:moveTo>
                  <a:cubicBezTo>
                    <a:pt x="4201" y="1"/>
                    <a:pt x="4200" y="1"/>
                    <a:pt x="4199" y="1"/>
                  </a:cubicBezTo>
                  <a:lnTo>
                    <a:pt x="510" y="1"/>
                  </a:lnTo>
                  <a:cubicBezTo>
                    <a:pt x="229" y="1"/>
                    <a:pt x="1" y="228"/>
                    <a:pt x="1" y="510"/>
                  </a:cubicBezTo>
                  <a:cubicBezTo>
                    <a:pt x="1" y="791"/>
                    <a:pt x="228" y="1019"/>
                    <a:pt x="508" y="1019"/>
                  </a:cubicBezTo>
                  <a:cubicBezTo>
                    <a:pt x="509" y="1019"/>
                    <a:pt x="510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1"/>
                    <a:pt x="4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3754000" y="1104850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3"/>
                    <a:pt x="569" y="3033"/>
                  </a:cubicBezTo>
                  <a:lnTo>
                    <a:pt x="4141" y="3033"/>
                  </a:lnTo>
                  <a:cubicBezTo>
                    <a:pt x="4455" y="3033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3754000" y="1079350"/>
              <a:ext cx="117750" cy="25525"/>
            </a:xfrm>
            <a:custGeom>
              <a:avLst/>
              <a:gdLst/>
              <a:ahLst/>
              <a:cxnLst/>
              <a:rect l="l" t="t" r="r" b="b"/>
              <a:pathLst>
                <a:path w="4710" h="1021" extrusionOk="0">
                  <a:moveTo>
                    <a:pt x="510" y="0"/>
                  </a:moveTo>
                  <a:cubicBezTo>
                    <a:pt x="229" y="0"/>
                    <a:pt x="1" y="229"/>
                    <a:pt x="1" y="510"/>
                  </a:cubicBezTo>
                  <a:cubicBezTo>
                    <a:pt x="1" y="792"/>
                    <a:pt x="229" y="1020"/>
                    <a:pt x="510" y="1020"/>
                  </a:cubicBezTo>
                  <a:lnTo>
                    <a:pt x="4199" y="1020"/>
                  </a:lnTo>
                  <a:cubicBezTo>
                    <a:pt x="4481" y="1020"/>
                    <a:pt x="4710" y="792"/>
                    <a:pt x="4710" y="510"/>
                  </a:cubicBezTo>
                  <a:cubicBezTo>
                    <a:pt x="4710" y="229"/>
                    <a:pt x="4481" y="0"/>
                    <a:pt x="4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3754000" y="1003575"/>
              <a:ext cx="117750" cy="75800"/>
            </a:xfrm>
            <a:custGeom>
              <a:avLst/>
              <a:gdLst/>
              <a:ahLst/>
              <a:cxnLst/>
              <a:rect l="l" t="t" r="r" b="b"/>
              <a:pathLst>
                <a:path w="4710" h="3032" extrusionOk="0">
                  <a:moveTo>
                    <a:pt x="569" y="0"/>
                  </a:moveTo>
                  <a:cubicBezTo>
                    <a:pt x="255" y="0"/>
                    <a:pt x="1" y="255"/>
                    <a:pt x="1" y="569"/>
                  </a:cubicBezTo>
                  <a:lnTo>
                    <a:pt x="1" y="2463"/>
                  </a:lnTo>
                  <a:cubicBezTo>
                    <a:pt x="1" y="2777"/>
                    <a:pt x="255" y="3031"/>
                    <a:pt x="569" y="3031"/>
                  </a:cubicBezTo>
                  <a:lnTo>
                    <a:pt x="4141" y="3031"/>
                  </a:lnTo>
                  <a:cubicBezTo>
                    <a:pt x="4455" y="3031"/>
                    <a:pt x="4710" y="2777"/>
                    <a:pt x="4710" y="2463"/>
                  </a:cubicBezTo>
                  <a:lnTo>
                    <a:pt x="4710" y="569"/>
                  </a:lnTo>
                  <a:cubicBezTo>
                    <a:pt x="4710" y="255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3754000" y="978075"/>
              <a:ext cx="117750" cy="25500"/>
            </a:xfrm>
            <a:custGeom>
              <a:avLst/>
              <a:gdLst/>
              <a:ahLst/>
              <a:cxnLst/>
              <a:rect l="l" t="t" r="r" b="b"/>
              <a:pathLst>
                <a:path w="4710" h="1020" extrusionOk="0">
                  <a:moveTo>
                    <a:pt x="508" y="0"/>
                  </a:moveTo>
                  <a:cubicBezTo>
                    <a:pt x="228" y="0"/>
                    <a:pt x="1" y="229"/>
                    <a:pt x="1" y="510"/>
                  </a:cubicBezTo>
                  <a:cubicBezTo>
                    <a:pt x="1" y="792"/>
                    <a:pt x="229" y="1019"/>
                    <a:pt x="510" y="1019"/>
                  </a:cubicBezTo>
                  <a:lnTo>
                    <a:pt x="4199" y="1019"/>
                  </a:lnTo>
                  <a:cubicBezTo>
                    <a:pt x="4200" y="1019"/>
                    <a:pt x="4201" y="1019"/>
                    <a:pt x="4201" y="1019"/>
                  </a:cubicBezTo>
                  <a:cubicBezTo>
                    <a:pt x="4482" y="1019"/>
                    <a:pt x="4710" y="791"/>
                    <a:pt x="4710" y="510"/>
                  </a:cubicBezTo>
                  <a:cubicBezTo>
                    <a:pt x="4710" y="229"/>
                    <a:pt x="4482" y="0"/>
                    <a:pt x="4201" y="0"/>
                  </a:cubicBezTo>
                  <a:cubicBezTo>
                    <a:pt x="4201" y="0"/>
                    <a:pt x="4200" y="0"/>
                    <a:pt x="4199" y="0"/>
                  </a:cubicBezTo>
                  <a:lnTo>
                    <a:pt x="510" y="0"/>
                  </a:lnTo>
                  <a:cubicBezTo>
                    <a:pt x="510" y="0"/>
                    <a:pt x="509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3754000" y="902275"/>
              <a:ext cx="117750" cy="75825"/>
            </a:xfrm>
            <a:custGeom>
              <a:avLst/>
              <a:gdLst/>
              <a:ahLst/>
              <a:cxnLst/>
              <a:rect l="l" t="t" r="r" b="b"/>
              <a:pathLst>
                <a:path w="4710" h="30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lnTo>
                    <a:pt x="1" y="2463"/>
                  </a:lnTo>
                  <a:cubicBezTo>
                    <a:pt x="1" y="2777"/>
                    <a:pt x="255" y="3032"/>
                    <a:pt x="569" y="3032"/>
                  </a:cubicBezTo>
                  <a:lnTo>
                    <a:pt x="4141" y="3032"/>
                  </a:lnTo>
                  <a:cubicBezTo>
                    <a:pt x="4455" y="3032"/>
                    <a:pt x="4710" y="2777"/>
                    <a:pt x="4710" y="2463"/>
                  </a:cubicBezTo>
                  <a:lnTo>
                    <a:pt x="4710" y="568"/>
                  </a:lnTo>
                  <a:cubicBezTo>
                    <a:pt x="4710" y="254"/>
                    <a:pt x="4455" y="0"/>
                    <a:pt x="4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3871725" y="22403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3710775" y="22403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3871725" y="21391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710775" y="21391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3871725" y="203780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710775" y="203780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871725" y="1936525"/>
              <a:ext cx="43250" cy="33150"/>
            </a:xfrm>
            <a:custGeom>
              <a:avLst/>
              <a:gdLst/>
              <a:ahLst/>
              <a:cxnLst/>
              <a:rect l="l" t="t" r="r" b="b"/>
              <a:pathLst>
                <a:path w="1730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30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3710775" y="1936525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3871725" y="183522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710775" y="183522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3871725" y="17339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3710775" y="1733950"/>
              <a:ext cx="44425" cy="33125"/>
            </a:xfrm>
            <a:custGeom>
              <a:avLst/>
              <a:gdLst/>
              <a:ahLst/>
              <a:cxnLst/>
              <a:rect l="l" t="t" r="r" b="b"/>
              <a:pathLst>
                <a:path w="1777" h="1325" extrusionOk="0">
                  <a:moveTo>
                    <a:pt x="568" y="0"/>
                  </a:moveTo>
                  <a:cubicBezTo>
                    <a:pt x="255" y="0"/>
                    <a:pt x="1" y="255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lnTo>
                    <a:pt x="570" y="0"/>
                  </a:lnTo>
                  <a:cubicBezTo>
                    <a:pt x="569" y="0"/>
                    <a:pt x="569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871725" y="16326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3710775" y="16326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871725" y="1531350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3710775" y="1531350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871725" y="1430075"/>
              <a:ext cx="43225" cy="33150"/>
            </a:xfrm>
            <a:custGeom>
              <a:avLst/>
              <a:gdLst/>
              <a:ahLst/>
              <a:cxnLst/>
              <a:rect l="l" t="t" r="r" b="b"/>
              <a:pathLst>
                <a:path w="1729" h="1326" extrusionOk="0">
                  <a:moveTo>
                    <a:pt x="1" y="0"/>
                  </a:moveTo>
                  <a:lnTo>
                    <a:pt x="1" y="1325"/>
                  </a:lnTo>
                  <a:lnTo>
                    <a:pt x="1161" y="1325"/>
                  </a:lnTo>
                  <a:cubicBezTo>
                    <a:pt x="1475" y="1324"/>
                    <a:pt x="1729" y="1070"/>
                    <a:pt x="1729" y="756"/>
                  </a:cubicBezTo>
                  <a:lnTo>
                    <a:pt x="1729" y="568"/>
                  </a:lnTo>
                  <a:cubicBezTo>
                    <a:pt x="1729" y="254"/>
                    <a:pt x="1475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3710775" y="1430075"/>
              <a:ext cx="44425" cy="33150"/>
            </a:xfrm>
            <a:custGeom>
              <a:avLst/>
              <a:gdLst/>
              <a:ahLst/>
              <a:cxnLst/>
              <a:rect l="l" t="t" r="r" b="b"/>
              <a:pathLst>
                <a:path w="1777" h="1326" extrusionOk="0">
                  <a:moveTo>
                    <a:pt x="570" y="0"/>
                  </a:moveTo>
                  <a:cubicBezTo>
                    <a:pt x="256" y="0"/>
                    <a:pt x="1" y="254"/>
                    <a:pt x="2" y="568"/>
                  </a:cubicBezTo>
                  <a:lnTo>
                    <a:pt x="2" y="756"/>
                  </a:lnTo>
                  <a:cubicBezTo>
                    <a:pt x="1" y="1070"/>
                    <a:pt x="256" y="1325"/>
                    <a:pt x="570" y="1325"/>
                  </a:cubicBezTo>
                  <a:lnTo>
                    <a:pt x="1777" y="13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3871725" y="13287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3710775" y="132875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3871725" y="122745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2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710775" y="1227450"/>
              <a:ext cx="44425" cy="33200"/>
            </a:xfrm>
            <a:custGeom>
              <a:avLst/>
              <a:gdLst/>
              <a:ahLst/>
              <a:cxnLst/>
              <a:rect l="l" t="t" r="r" b="b"/>
              <a:pathLst>
                <a:path w="1777" h="1328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9"/>
                  </a:lnTo>
                  <a:cubicBezTo>
                    <a:pt x="1" y="1072"/>
                    <a:pt x="256" y="1327"/>
                    <a:pt x="570" y="1327"/>
                  </a:cubicBezTo>
                  <a:lnTo>
                    <a:pt x="1777" y="1327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871725" y="11261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1"/>
                    <a:pt x="1729" y="758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710775" y="11261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8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871725" y="1024875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6"/>
                    <a:pt x="1729" y="1072"/>
                    <a:pt x="1729" y="758"/>
                  </a:cubicBezTo>
                  <a:lnTo>
                    <a:pt x="1729" y="570"/>
                  </a:lnTo>
                  <a:cubicBezTo>
                    <a:pt x="1729" y="256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710775" y="1024875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6"/>
                    <a:pt x="2" y="570"/>
                  </a:cubicBezTo>
                  <a:lnTo>
                    <a:pt x="2" y="758"/>
                  </a:lnTo>
                  <a:cubicBezTo>
                    <a:pt x="1" y="1072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871725" y="923600"/>
              <a:ext cx="43225" cy="33175"/>
            </a:xfrm>
            <a:custGeom>
              <a:avLst/>
              <a:gdLst/>
              <a:ahLst/>
              <a:cxnLst/>
              <a:rect l="l" t="t" r="r" b="b"/>
              <a:pathLst>
                <a:path w="1729" h="1327" extrusionOk="0">
                  <a:moveTo>
                    <a:pt x="1" y="1"/>
                  </a:moveTo>
                  <a:lnTo>
                    <a:pt x="1" y="1326"/>
                  </a:lnTo>
                  <a:lnTo>
                    <a:pt x="1161" y="1326"/>
                  </a:lnTo>
                  <a:cubicBezTo>
                    <a:pt x="1475" y="1325"/>
                    <a:pt x="1729" y="1071"/>
                    <a:pt x="1729" y="757"/>
                  </a:cubicBezTo>
                  <a:lnTo>
                    <a:pt x="1729" y="569"/>
                  </a:lnTo>
                  <a:cubicBezTo>
                    <a:pt x="1729" y="255"/>
                    <a:pt x="1475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710775" y="923600"/>
              <a:ext cx="44425" cy="33175"/>
            </a:xfrm>
            <a:custGeom>
              <a:avLst/>
              <a:gdLst/>
              <a:ahLst/>
              <a:cxnLst/>
              <a:rect l="l" t="t" r="r" b="b"/>
              <a:pathLst>
                <a:path w="1777" h="1327" extrusionOk="0">
                  <a:moveTo>
                    <a:pt x="570" y="1"/>
                  </a:moveTo>
                  <a:cubicBezTo>
                    <a:pt x="256" y="1"/>
                    <a:pt x="1" y="255"/>
                    <a:pt x="2" y="569"/>
                  </a:cubicBezTo>
                  <a:lnTo>
                    <a:pt x="2" y="757"/>
                  </a:lnTo>
                  <a:cubicBezTo>
                    <a:pt x="1" y="1071"/>
                    <a:pt x="256" y="1326"/>
                    <a:pt x="570" y="1326"/>
                  </a:cubicBezTo>
                  <a:lnTo>
                    <a:pt x="1777" y="132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226375" y="1062600"/>
              <a:ext cx="589575" cy="377750"/>
            </a:xfrm>
            <a:custGeom>
              <a:avLst/>
              <a:gdLst/>
              <a:ahLst/>
              <a:cxnLst/>
              <a:rect l="l" t="t" r="r" b="b"/>
              <a:pathLst>
                <a:path w="23583" h="15110" extrusionOk="0">
                  <a:moveTo>
                    <a:pt x="7264" y="0"/>
                  </a:moveTo>
                  <a:cubicBezTo>
                    <a:pt x="3997" y="0"/>
                    <a:pt x="1" y="814"/>
                    <a:pt x="34" y="3265"/>
                  </a:cubicBezTo>
                  <a:cubicBezTo>
                    <a:pt x="50" y="4522"/>
                    <a:pt x="481" y="4895"/>
                    <a:pt x="1082" y="4895"/>
                  </a:cubicBezTo>
                  <a:cubicBezTo>
                    <a:pt x="1956" y="4895"/>
                    <a:pt x="3190" y="4107"/>
                    <a:pt x="4036" y="4107"/>
                  </a:cubicBezTo>
                  <a:cubicBezTo>
                    <a:pt x="4328" y="4107"/>
                    <a:pt x="4573" y="4201"/>
                    <a:pt x="4742" y="4453"/>
                  </a:cubicBezTo>
                  <a:cubicBezTo>
                    <a:pt x="5733" y="5940"/>
                    <a:pt x="5187" y="10847"/>
                    <a:pt x="3452" y="10847"/>
                  </a:cubicBezTo>
                  <a:cubicBezTo>
                    <a:pt x="1718" y="10847"/>
                    <a:pt x="6377" y="15109"/>
                    <a:pt x="6377" y="15109"/>
                  </a:cubicBezTo>
                  <a:cubicBezTo>
                    <a:pt x="6377" y="15109"/>
                    <a:pt x="11977" y="15011"/>
                    <a:pt x="15050" y="11591"/>
                  </a:cubicBezTo>
                  <a:cubicBezTo>
                    <a:pt x="18123" y="8171"/>
                    <a:pt x="20777" y="8864"/>
                    <a:pt x="19376" y="6089"/>
                  </a:cubicBezTo>
                  <a:cubicBezTo>
                    <a:pt x="18229" y="3819"/>
                    <a:pt x="21405" y="2941"/>
                    <a:pt x="22761" y="2941"/>
                  </a:cubicBezTo>
                  <a:cubicBezTo>
                    <a:pt x="23063" y="2941"/>
                    <a:pt x="23275" y="2985"/>
                    <a:pt x="23328" y="3066"/>
                  </a:cubicBezTo>
                  <a:cubicBezTo>
                    <a:pt x="23350" y="3099"/>
                    <a:pt x="23369" y="3114"/>
                    <a:pt x="23384" y="3114"/>
                  </a:cubicBezTo>
                  <a:cubicBezTo>
                    <a:pt x="23583" y="3114"/>
                    <a:pt x="23328" y="686"/>
                    <a:pt x="23328" y="686"/>
                  </a:cubicBezTo>
                  <a:lnTo>
                    <a:pt x="20799" y="984"/>
                  </a:lnTo>
                  <a:cubicBezTo>
                    <a:pt x="20799" y="984"/>
                    <a:pt x="18741" y="1115"/>
                    <a:pt x="16481" y="1115"/>
                  </a:cubicBezTo>
                  <a:cubicBezTo>
                    <a:pt x="14333" y="1115"/>
                    <a:pt x="12003" y="997"/>
                    <a:pt x="11085" y="538"/>
                  </a:cubicBezTo>
                  <a:cubicBezTo>
                    <a:pt x="10443" y="217"/>
                    <a:pt x="8951" y="0"/>
                    <a:pt x="7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3803250" y="1062600"/>
              <a:ext cx="589550" cy="377750"/>
            </a:xfrm>
            <a:custGeom>
              <a:avLst/>
              <a:gdLst/>
              <a:ahLst/>
              <a:cxnLst/>
              <a:rect l="l" t="t" r="r" b="b"/>
              <a:pathLst>
                <a:path w="23582" h="15110" extrusionOk="0">
                  <a:moveTo>
                    <a:pt x="16319" y="0"/>
                  </a:moveTo>
                  <a:cubicBezTo>
                    <a:pt x="14631" y="0"/>
                    <a:pt x="13139" y="217"/>
                    <a:pt x="12497" y="538"/>
                  </a:cubicBezTo>
                  <a:cubicBezTo>
                    <a:pt x="11580" y="997"/>
                    <a:pt x="9250" y="1115"/>
                    <a:pt x="7102" y="1115"/>
                  </a:cubicBezTo>
                  <a:cubicBezTo>
                    <a:pt x="4842" y="1115"/>
                    <a:pt x="2784" y="984"/>
                    <a:pt x="2784" y="984"/>
                  </a:cubicBezTo>
                  <a:lnTo>
                    <a:pt x="253" y="686"/>
                  </a:lnTo>
                  <a:cubicBezTo>
                    <a:pt x="253" y="686"/>
                    <a:pt x="0" y="3114"/>
                    <a:pt x="198" y="3114"/>
                  </a:cubicBezTo>
                  <a:cubicBezTo>
                    <a:pt x="214" y="3114"/>
                    <a:pt x="232" y="3099"/>
                    <a:pt x="253" y="3066"/>
                  </a:cubicBezTo>
                  <a:cubicBezTo>
                    <a:pt x="307" y="2985"/>
                    <a:pt x="519" y="2941"/>
                    <a:pt x="821" y="2941"/>
                  </a:cubicBezTo>
                  <a:cubicBezTo>
                    <a:pt x="2177" y="2941"/>
                    <a:pt x="5353" y="3819"/>
                    <a:pt x="4207" y="6089"/>
                  </a:cubicBezTo>
                  <a:cubicBezTo>
                    <a:pt x="2806" y="8864"/>
                    <a:pt x="5460" y="8171"/>
                    <a:pt x="8533" y="11591"/>
                  </a:cubicBezTo>
                  <a:cubicBezTo>
                    <a:pt x="11605" y="15011"/>
                    <a:pt x="17206" y="15109"/>
                    <a:pt x="17206" y="15109"/>
                  </a:cubicBezTo>
                  <a:cubicBezTo>
                    <a:pt x="17206" y="15109"/>
                    <a:pt x="21865" y="10847"/>
                    <a:pt x="20130" y="10847"/>
                  </a:cubicBezTo>
                  <a:cubicBezTo>
                    <a:pt x="18396" y="10847"/>
                    <a:pt x="17850" y="5940"/>
                    <a:pt x="18841" y="4453"/>
                  </a:cubicBezTo>
                  <a:cubicBezTo>
                    <a:pt x="19010" y="4201"/>
                    <a:pt x="19255" y="4107"/>
                    <a:pt x="19547" y="4107"/>
                  </a:cubicBezTo>
                  <a:cubicBezTo>
                    <a:pt x="20393" y="4107"/>
                    <a:pt x="21627" y="4895"/>
                    <a:pt x="22501" y="4895"/>
                  </a:cubicBezTo>
                  <a:cubicBezTo>
                    <a:pt x="23102" y="4895"/>
                    <a:pt x="23533" y="4522"/>
                    <a:pt x="23549" y="3265"/>
                  </a:cubicBezTo>
                  <a:cubicBezTo>
                    <a:pt x="23582" y="814"/>
                    <a:pt x="19585" y="0"/>
                    <a:pt x="16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4594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7" y="0"/>
                  </a:moveTo>
                  <a:cubicBezTo>
                    <a:pt x="1252" y="0"/>
                    <a:pt x="1" y="2245"/>
                    <a:pt x="1" y="5014"/>
                  </a:cubicBezTo>
                  <a:cubicBezTo>
                    <a:pt x="1" y="6343"/>
                    <a:pt x="295" y="7619"/>
                    <a:pt x="820" y="8558"/>
                  </a:cubicBezTo>
                  <a:cubicBezTo>
                    <a:pt x="1344" y="9499"/>
                    <a:pt x="2055" y="10027"/>
                    <a:pt x="2797" y="10027"/>
                  </a:cubicBezTo>
                  <a:cubicBezTo>
                    <a:pt x="3539" y="10027"/>
                    <a:pt x="4250" y="9499"/>
                    <a:pt x="4775" y="8558"/>
                  </a:cubicBezTo>
                  <a:cubicBezTo>
                    <a:pt x="5299" y="7619"/>
                    <a:pt x="5594" y="6343"/>
                    <a:pt x="5594" y="5014"/>
                  </a:cubicBezTo>
                  <a:cubicBezTo>
                    <a:pt x="5594" y="2245"/>
                    <a:pt x="4342" y="0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209475" y="1182675"/>
              <a:ext cx="159575" cy="155875"/>
            </a:xfrm>
            <a:custGeom>
              <a:avLst/>
              <a:gdLst/>
              <a:ahLst/>
              <a:cxnLst/>
              <a:rect l="l" t="t" r="r" b="b"/>
              <a:pathLst>
                <a:path w="6383" h="6235" extrusionOk="0">
                  <a:moveTo>
                    <a:pt x="2644" y="0"/>
                  </a:moveTo>
                  <a:cubicBezTo>
                    <a:pt x="2234" y="0"/>
                    <a:pt x="1836" y="103"/>
                    <a:pt x="1482" y="319"/>
                  </a:cubicBezTo>
                  <a:cubicBezTo>
                    <a:pt x="241" y="1077"/>
                    <a:pt x="1" y="2944"/>
                    <a:pt x="944" y="4490"/>
                  </a:cubicBezTo>
                  <a:cubicBezTo>
                    <a:pt x="1617" y="5593"/>
                    <a:pt x="2714" y="6235"/>
                    <a:pt x="3738" y="6235"/>
                  </a:cubicBezTo>
                  <a:cubicBezTo>
                    <a:pt x="4148" y="6235"/>
                    <a:pt x="4546" y="6132"/>
                    <a:pt x="4901" y="5915"/>
                  </a:cubicBezTo>
                  <a:cubicBezTo>
                    <a:pt x="6142" y="5157"/>
                    <a:pt x="6382" y="3290"/>
                    <a:pt x="5439" y="1745"/>
                  </a:cubicBezTo>
                  <a:cubicBezTo>
                    <a:pt x="4765" y="641"/>
                    <a:pt x="3668" y="0"/>
                    <a:pt x="2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012900" y="2039975"/>
              <a:ext cx="173125" cy="114675"/>
            </a:xfrm>
            <a:custGeom>
              <a:avLst/>
              <a:gdLst/>
              <a:ahLst/>
              <a:cxnLst/>
              <a:rect l="l" t="t" r="r" b="b"/>
              <a:pathLst>
                <a:path w="6925" h="4587" extrusionOk="0">
                  <a:moveTo>
                    <a:pt x="2441" y="1"/>
                  </a:moveTo>
                  <a:cubicBezTo>
                    <a:pt x="1498" y="1"/>
                    <a:pt x="728" y="352"/>
                    <a:pt x="449" y="1004"/>
                  </a:cubicBezTo>
                  <a:cubicBezTo>
                    <a:pt x="1" y="2051"/>
                    <a:pt x="988" y="3476"/>
                    <a:pt x="2652" y="4189"/>
                  </a:cubicBezTo>
                  <a:cubicBezTo>
                    <a:pt x="3280" y="4458"/>
                    <a:pt x="3914" y="4586"/>
                    <a:pt x="4485" y="4586"/>
                  </a:cubicBezTo>
                  <a:cubicBezTo>
                    <a:pt x="5428" y="4586"/>
                    <a:pt x="6198" y="4235"/>
                    <a:pt x="6477" y="3583"/>
                  </a:cubicBezTo>
                  <a:cubicBezTo>
                    <a:pt x="6925" y="2537"/>
                    <a:pt x="5939" y="1111"/>
                    <a:pt x="4274" y="398"/>
                  </a:cubicBezTo>
                  <a:cubicBezTo>
                    <a:pt x="3646" y="130"/>
                    <a:pt x="3012" y="1"/>
                    <a:pt x="2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354605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2762950" y="2742375"/>
              <a:ext cx="203750" cy="136200"/>
            </a:xfrm>
            <a:custGeom>
              <a:avLst/>
              <a:gdLst/>
              <a:ahLst/>
              <a:cxnLst/>
              <a:rect l="l" t="t" r="r" b="b"/>
              <a:pathLst>
                <a:path w="8150" h="5448" extrusionOk="0">
                  <a:moveTo>
                    <a:pt x="4059" y="0"/>
                  </a:moveTo>
                  <a:cubicBezTo>
                    <a:pt x="3308" y="0"/>
                    <a:pt x="2570" y="299"/>
                    <a:pt x="1944" y="796"/>
                  </a:cubicBezTo>
                  <a:cubicBezTo>
                    <a:pt x="1944" y="796"/>
                    <a:pt x="1" y="1210"/>
                    <a:pt x="474" y="2748"/>
                  </a:cubicBezTo>
                  <a:cubicBezTo>
                    <a:pt x="947" y="4285"/>
                    <a:pt x="3904" y="4049"/>
                    <a:pt x="4731" y="5112"/>
                  </a:cubicBezTo>
                  <a:cubicBezTo>
                    <a:pt x="4910" y="5342"/>
                    <a:pt x="5184" y="5448"/>
                    <a:pt x="5490" y="5448"/>
                  </a:cubicBezTo>
                  <a:cubicBezTo>
                    <a:pt x="6607" y="5448"/>
                    <a:pt x="8150" y="4042"/>
                    <a:pt x="7036" y="2068"/>
                  </a:cubicBezTo>
                  <a:cubicBezTo>
                    <a:pt x="6206" y="596"/>
                    <a:pt x="5119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2988325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9431" y="0"/>
                  </a:moveTo>
                  <a:cubicBezTo>
                    <a:pt x="9321" y="0"/>
                    <a:pt x="9203" y="9"/>
                    <a:pt x="9078" y="28"/>
                  </a:cubicBezTo>
                  <a:cubicBezTo>
                    <a:pt x="6477" y="427"/>
                    <a:pt x="7245" y="3864"/>
                    <a:pt x="7836" y="5959"/>
                  </a:cubicBezTo>
                  <a:cubicBezTo>
                    <a:pt x="8428" y="8055"/>
                    <a:pt x="6181" y="26065"/>
                    <a:pt x="4703" y="27881"/>
                  </a:cubicBezTo>
                  <a:cubicBezTo>
                    <a:pt x="3245" y="29672"/>
                    <a:pt x="1" y="34624"/>
                    <a:pt x="5256" y="34624"/>
                  </a:cubicBezTo>
                  <a:cubicBezTo>
                    <a:pt x="5326" y="34624"/>
                    <a:pt x="5398" y="34623"/>
                    <a:pt x="5472" y="34621"/>
                  </a:cubicBezTo>
                  <a:cubicBezTo>
                    <a:pt x="5472" y="34621"/>
                    <a:pt x="6648" y="36120"/>
                    <a:pt x="8177" y="36120"/>
                  </a:cubicBezTo>
                  <a:cubicBezTo>
                    <a:pt x="8430" y="36120"/>
                    <a:pt x="8692" y="36079"/>
                    <a:pt x="8960" y="35984"/>
                  </a:cubicBezTo>
                  <a:cubicBezTo>
                    <a:pt x="10852" y="35312"/>
                    <a:pt x="8132" y="30663"/>
                    <a:pt x="8960" y="27370"/>
                  </a:cubicBezTo>
                  <a:cubicBezTo>
                    <a:pt x="9788" y="24078"/>
                    <a:pt x="10675" y="8985"/>
                    <a:pt x="10675" y="8985"/>
                  </a:cubicBezTo>
                  <a:cubicBezTo>
                    <a:pt x="10675" y="8985"/>
                    <a:pt x="14269" y="3378"/>
                    <a:pt x="12036" y="3378"/>
                  </a:cubicBezTo>
                  <a:cubicBezTo>
                    <a:pt x="11806" y="3378"/>
                    <a:pt x="11513" y="3438"/>
                    <a:pt x="11147" y="3570"/>
                  </a:cubicBezTo>
                  <a:cubicBezTo>
                    <a:pt x="11147" y="3570"/>
                    <a:pt x="11147" y="3570"/>
                    <a:pt x="11147" y="3570"/>
                  </a:cubicBezTo>
                  <a:cubicBezTo>
                    <a:pt x="11089" y="3570"/>
                    <a:pt x="11618" y="0"/>
                    <a:pt x="9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2799925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9905" y="6386"/>
                  </a:moveTo>
                  <a:cubicBezTo>
                    <a:pt x="9905" y="6386"/>
                    <a:pt x="8928" y="12999"/>
                    <a:pt x="8041" y="16074"/>
                  </a:cubicBezTo>
                  <a:cubicBezTo>
                    <a:pt x="7154" y="19149"/>
                    <a:pt x="5262" y="25062"/>
                    <a:pt x="5262" y="25062"/>
                  </a:cubicBezTo>
                  <a:cubicBezTo>
                    <a:pt x="5262" y="25062"/>
                    <a:pt x="4848" y="18557"/>
                    <a:pt x="6090" y="14419"/>
                  </a:cubicBezTo>
                  <a:cubicBezTo>
                    <a:pt x="7331" y="10280"/>
                    <a:pt x="9905" y="6386"/>
                    <a:pt x="9905" y="6386"/>
                  </a:cubicBezTo>
                  <a:close/>
                  <a:moveTo>
                    <a:pt x="9061" y="0"/>
                  </a:moveTo>
                  <a:cubicBezTo>
                    <a:pt x="8789" y="0"/>
                    <a:pt x="8538" y="88"/>
                    <a:pt x="8337" y="309"/>
                  </a:cubicBezTo>
                  <a:cubicBezTo>
                    <a:pt x="7331" y="1411"/>
                    <a:pt x="8041" y="5524"/>
                    <a:pt x="6090" y="7901"/>
                  </a:cubicBezTo>
                  <a:cubicBezTo>
                    <a:pt x="4139" y="10280"/>
                    <a:pt x="2602" y="21395"/>
                    <a:pt x="1715" y="22696"/>
                  </a:cubicBezTo>
                  <a:cubicBezTo>
                    <a:pt x="828" y="23997"/>
                    <a:pt x="0" y="25948"/>
                    <a:pt x="769" y="26657"/>
                  </a:cubicBezTo>
                  <a:cubicBezTo>
                    <a:pt x="986" y="26858"/>
                    <a:pt x="1246" y="26926"/>
                    <a:pt x="1533" y="26926"/>
                  </a:cubicBezTo>
                  <a:cubicBezTo>
                    <a:pt x="2141" y="26926"/>
                    <a:pt x="2870" y="26618"/>
                    <a:pt x="3564" y="26618"/>
                  </a:cubicBezTo>
                  <a:cubicBezTo>
                    <a:pt x="3698" y="26618"/>
                    <a:pt x="3831" y="26630"/>
                    <a:pt x="3961" y="26657"/>
                  </a:cubicBezTo>
                  <a:cubicBezTo>
                    <a:pt x="4984" y="26873"/>
                    <a:pt x="4825" y="27871"/>
                    <a:pt x="5725" y="27871"/>
                  </a:cubicBezTo>
                  <a:cubicBezTo>
                    <a:pt x="5815" y="27871"/>
                    <a:pt x="5915" y="27861"/>
                    <a:pt x="6027" y="27839"/>
                  </a:cubicBezTo>
                  <a:cubicBezTo>
                    <a:pt x="7272" y="27603"/>
                    <a:pt x="7627" y="22341"/>
                    <a:pt x="8988" y="20213"/>
                  </a:cubicBezTo>
                  <a:cubicBezTo>
                    <a:pt x="10347" y="18084"/>
                    <a:pt x="12003" y="5550"/>
                    <a:pt x="13658" y="3540"/>
                  </a:cubicBezTo>
                  <a:cubicBezTo>
                    <a:pt x="14887" y="2047"/>
                    <a:pt x="14064" y="1011"/>
                    <a:pt x="12881" y="1011"/>
                  </a:cubicBezTo>
                  <a:cubicBezTo>
                    <a:pt x="12470" y="1011"/>
                    <a:pt x="12015" y="1136"/>
                    <a:pt x="11588" y="1411"/>
                  </a:cubicBezTo>
                  <a:cubicBezTo>
                    <a:pt x="11588" y="1411"/>
                    <a:pt x="10151" y="0"/>
                    <a:pt x="9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2657225" y="2797675"/>
              <a:ext cx="119400" cy="30950"/>
            </a:xfrm>
            <a:custGeom>
              <a:avLst/>
              <a:gdLst/>
              <a:ahLst/>
              <a:cxnLst/>
              <a:rect l="l" t="t" r="r" b="b"/>
              <a:pathLst>
                <a:path w="4776" h="1238" extrusionOk="0">
                  <a:moveTo>
                    <a:pt x="4629" y="1"/>
                  </a:moveTo>
                  <a:cubicBezTo>
                    <a:pt x="4629" y="1"/>
                    <a:pt x="1" y="276"/>
                    <a:pt x="161" y="942"/>
                  </a:cubicBezTo>
                  <a:cubicBezTo>
                    <a:pt x="215" y="1164"/>
                    <a:pt x="745" y="1238"/>
                    <a:pt x="1429" y="1238"/>
                  </a:cubicBezTo>
                  <a:cubicBezTo>
                    <a:pt x="2796" y="1238"/>
                    <a:pt x="4776" y="942"/>
                    <a:pt x="4776" y="94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2528625" y="2815450"/>
              <a:ext cx="140400" cy="91450"/>
            </a:xfrm>
            <a:custGeom>
              <a:avLst/>
              <a:gdLst/>
              <a:ahLst/>
              <a:cxnLst/>
              <a:rect l="l" t="t" r="r" b="b"/>
              <a:pathLst>
                <a:path w="5616" h="3658" extrusionOk="0">
                  <a:moveTo>
                    <a:pt x="5145" y="1"/>
                  </a:moveTo>
                  <a:cubicBezTo>
                    <a:pt x="5145" y="1"/>
                    <a:pt x="1" y="2503"/>
                    <a:pt x="712" y="3491"/>
                  </a:cubicBezTo>
                  <a:cubicBezTo>
                    <a:pt x="795" y="3606"/>
                    <a:pt x="926" y="3658"/>
                    <a:pt x="1092" y="3658"/>
                  </a:cubicBezTo>
                  <a:cubicBezTo>
                    <a:pt x="2347" y="3658"/>
                    <a:pt x="5616" y="726"/>
                    <a:pt x="5510" y="407"/>
                  </a:cubicBezTo>
                  <a:cubicBezTo>
                    <a:pt x="5390" y="47"/>
                    <a:pt x="5145" y="1"/>
                    <a:pt x="5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2697050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0" y="1"/>
                  </a:moveTo>
                  <a:cubicBezTo>
                    <a:pt x="3416" y="1"/>
                    <a:pt x="3385" y="11"/>
                    <a:pt x="3385" y="11"/>
                  </a:cubicBezTo>
                  <a:cubicBezTo>
                    <a:pt x="3385" y="11"/>
                    <a:pt x="0" y="4622"/>
                    <a:pt x="1089" y="5163"/>
                  </a:cubicBezTo>
                  <a:cubicBezTo>
                    <a:pt x="1143" y="5190"/>
                    <a:pt x="1198" y="5202"/>
                    <a:pt x="1256" y="5202"/>
                  </a:cubicBezTo>
                  <a:cubicBezTo>
                    <a:pt x="2369" y="5202"/>
                    <a:pt x="4158" y="450"/>
                    <a:pt x="3897" y="199"/>
                  </a:cubicBezTo>
                  <a:cubicBezTo>
                    <a:pt x="3723" y="32"/>
                    <a:pt x="3563" y="1"/>
                    <a:pt x="3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6369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3471" y="1"/>
                  </a:moveTo>
                  <a:cubicBezTo>
                    <a:pt x="3417" y="1"/>
                    <a:pt x="3385" y="11"/>
                    <a:pt x="3385" y="11"/>
                  </a:cubicBezTo>
                  <a:cubicBezTo>
                    <a:pt x="3385" y="11"/>
                    <a:pt x="1" y="4621"/>
                    <a:pt x="1090" y="5163"/>
                  </a:cubicBezTo>
                  <a:cubicBezTo>
                    <a:pt x="1144" y="5190"/>
                    <a:pt x="1200" y="5202"/>
                    <a:pt x="1257" y="5202"/>
                  </a:cubicBezTo>
                  <a:cubicBezTo>
                    <a:pt x="2371" y="5202"/>
                    <a:pt x="4159" y="449"/>
                    <a:pt x="3898" y="199"/>
                  </a:cubicBezTo>
                  <a:cubicBezTo>
                    <a:pt x="3724" y="31"/>
                    <a:pt x="3564" y="1"/>
                    <a:pt x="3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2576650" y="307315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3471" y="0"/>
                  </a:moveTo>
                  <a:cubicBezTo>
                    <a:pt x="3418" y="0"/>
                    <a:pt x="3386" y="10"/>
                    <a:pt x="3386" y="10"/>
                  </a:cubicBezTo>
                  <a:cubicBezTo>
                    <a:pt x="3386" y="10"/>
                    <a:pt x="0" y="4620"/>
                    <a:pt x="1091" y="5163"/>
                  </a:cubicBezTo>
                  <a:cubicBezTo>
                    <a:pt x="1144" y="5190"/>
                    <a:pt x="1200" y="5203"/>
                    <a:pt x="1257" y="5203"/>
                  </a:cubicBezTo>
                  <a:cubicBezTo>
                    <a:pt x="2370" y="5203"/>
                    <a:pt x="4159" y="448"/>
                    <a:pt x="3899" y="198"/>
                  </a:cubicBezTo>
                  <a:cubicBezTo>
                    <a:pt x="3724" y="31"/>
                    <a:pt x="3565" y="0"/>
                    <a:pt x="3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2741700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3582" y="1"/>
                  </a:moveTo>
                  <a:cubicBezTo>
                    <a:pt x="3508" y="1"/>
                    <a:pt x="3464" y="17"/>
                    <a:pt x="3464" y="17"/>
                  </a:cubicBezTo>
                  <a:cubicBezTo>
                    <a:pt x="3464" y="17"/>
                    <a:pt x="1" y="5303"/>
                    <a:pt x="1235" y="5836"/>
                  </a:cubicBezTo>
                  <a:cubicBezTo>
                    <a:pt x="1289" y="5859"/>
                    <a:pt x="1343" y="5870"/>
                    <a:pt x="1399" y="5870"/>
                  </a:cubicBezTo>
                  <a:cubicBezTo>
                    <a:pt x="2628" y="5870"/>
                    <a:pt x="4345" y="457"/>
                    <a:pt x="4040" y="196"/>
                  </a:cubicBezTo>
                  <a:cubicBezTo>
                    <a:pt x="3853" y="34"/>
                    <a:pt x="3687" y="1"/>
                    <a:pt x="3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2682750" y="2987350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2" y="0"/>
                  </a:moveTo>
                  <a:cubicBezTo>
                    <a:pt x="3507" y="0"/>
                    <a:pt x="3463" y="17"/>
                    <a:pt x="3463" y="17"/>
                  </a:cubicBezTo>
                  <a:cubicBezTo>
                    <a:pt x="3463" y="17"/>
                    <a:pt x="1" y="5302"/>
                    <a:pt x="1233" y="5836"/>
                  </a:cubicBezTo>
                  <a:cubicBezTo>
                    <a:pt x="1286" y="5859"/>
                    <a:pt x="1341" y="5870"/>
                    <a:pt x="1397" y="5870"/>
                  </a:cubicBezTo>
                  <a:cubicBezTo>
                    <a:pt x="2626" y="5870"/>
                    <a:pt x="4343" y="457"/>
                    <a:pt x="4039" y="194"/>
                  </a:cubicBezTo>
                  <a:cubicBezTo>
                    <a:pt x="3853" y="34"/>
                    <a:pt x="3687" y="0"/>
                    <a:pt x="3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2623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3585" y="0"/>
                  </a:moveTo>
                  <a:cubicBezTo>
                    <a:pt x="3509" y="0"/>
                    <a:pt x="3464" y="18"/>
                    <a:pt x="3464" y="18"/>
                  </a:cubicBezTo>
                  <a:cubicBezTo>
                    <a:pt x="3464" y="18"/>
                    <a:pt x="0" y="5302"/>
                    <a:pt x="1234" y="5835"/>
                  </a:cubicBezTo>
                  <a:cubicBezTo>
                    <a:pt x="1287" y="5858"/>
                    <a:pt x="1342" y="5869"/>
                    <a:pt x="1397" y="5869"/>
                  </a:cubicBezTo>
                  <a:cubicBezTo>
                    <a:pt x="2627" y="5869"/>
                    <a:pt x="4344" y="456"/>
                    <a:pt x="4039" y="194"/>
                  </a:cubicBezTo>
                  <a:cubicBezTo>
                    <a:pt x="3854" y="34"/>
                    <a:pt x="3690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2804475" y="2865375"/>
              <a:ext cx="87525" cy="137100"/>
            </a:xfrm>
            <a:custGeom>
              <a:avLst/>
              <a:gdLst/>
              <a:ahLst/>
              <a:cxnLst/>
              <a:rect l="l" t="t" r="r" b="b"/>
              <a:pathLst>
                <a:path w="3501" h="5484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1" y="5089"/>
                    <a:pt x="1160" y="5465"/>
                  </a:cubicBezTo>
                  <a:cubicBezTo>
                    <a:pt x="1198" y="5478"/>
                    <a:pt x="1236" y="5484"/>
                    <a:pt x="1274" y="5484"/>
                  </a:cubicBezTo>
                  <a:cubicBezTo>
                    <a:pt x="2395" y="5484"/>
                    <a:pt x="3500" y="352"/>
                    <a:pt x="3201" y="139"/>
                  </a:cubicBezTo>
                  <a:cubicBezTo>
                    <a:pt x="3044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2763550" y="2998050"/>
              <a:ext cx="87500" cy="137075"/>
            </a:xfrm>
            <a:custGeom>
              <a:avLst/>
              <a:gdLst/>
              <a:ahLst/>
              <a:cxnLst/>
              <a:rect l="l" t="t" r="r" b="b"/>
              <a:pathLst>
                <a:path w="3500" h="5483" extrusionOk="0">
                  <a:moveTo>
                    <a:pt x="2815" y="1"/>
                  </a:moveTo>
                  <a:cubicBezTo>
                    <a:pt x="2721" y="1"/>
                    <a:pt x="2665" y="28"/>
                    <a:pt x="2665" y="28"/>
                  </a:cubicBezTo>
                  <a:cubicBezTo>
                    <a:pt x="2665" y="28"/>
                    <a:pt x="0" y="5089"/>
                    <a:pt x="1159" y="5464"/>
                  </a:cubicBezTo>
                  <a:cubicBezTo>
                    <a:pt x="1197" y="5476"/>
                    <a:pt x="1236" y="5482"/>
                    <a:pt x="1274" y="5482"/>
                  </a:cubicBezTo>
                  <a:cubicBezTo>
                    <a:pt x="2394" y="5482"/>
                    <a:pt x="3500" y="351"/>
                    <a:pt x="3200" y="138"/>
                  </a:cubicBezTo>
                  <a:cubicBezTo>
                    <a:pt x="3045" y="28"/>
                    <a:pt x="2910" y="1"/>
                    <a:pt x="2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2721650" y="3125025"/>
              <a:ext cx="87550" cy="137075"/>
            </a:xfrm>
            <a:custGeom>
              <a:avLst/>
              <a:gdLst/>
              <a:ahLst/>
              <a:cxnLst/>
              <a:rect l="l" t="t" r="r" b="b"/>
              <a:pathLst>
                <a:path w="3502" h="5483" extrusionOk="0">
                  <a:moveTo>
                    <a:pt x="2816" y="1"/>
                  </a:moveTo>
                  <a:cubicBezTo>
                    <a:pt x="2722" y="1"/>
                    <a:pt x="2665" y="28"/>
                    <a:pt x="2665" y="28"/>
                  </a:cubicBezTo>
                  <a:cubicBezTo>
                    <a:pt x="2665" y="28"/>
                    <a:pt x="1" y="5090"/>
                    <a:pt x="1158" y="5464"/>
                  </a:cubicBezTo>
                  <a:cubicBezTo>
                    <a:pt x="1197" y="5476"/>
                    <a:pt x="1235" y="5482"/>
                    <a:pt x="1273" y="5482"/>
                  </a:cubicBezTo>
                  <a:cubicBezTo>
                    <a:pt x="2395" y="5482"/>
                    <a:pt x="3501" y="351"/>
                    <a:pt x="3201" y="138"/>
                  </a:cubicBezTo>
                  <a:cubicBezTo>
                    <a:pt x="3045" y="28"/>
                    <a:pt x="2911" y="1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872375" y="2865400"/>
              <a:ext cx="65400" cy="116775"/>
            </a:xfrm>
            <a:custGeom>
              <a:avLst/>
              <a:gdLst/>
              <a:ahLst/>
              <a:cxnLst/>
              <a:rect l="l" t="t" r="r" b="b"/>
              <a:pathLst>
                <a:path w="2616" h="4671" extrusionOk="0">
                  <a:moveTo>
                    <a:pt x="2054" y="0"/>
                  </a:moveTo>
                  <a:cubicBezTo>
                    <a:pt x="1954" y="0"/>
                    <a:pt x="1896" y="34"/>
                    <a:pt x="1896" y="34"/>
                  </a:cubicBezTo>
                  <a:cubicBezTo>
                    <a:pt x="1896" y="34"/>
                    <a:pt x="1" y="4427"/>
                    <a:pt x="990" y="4662"/>
                  </a:cubicBezTo>
                  <a:cubicBezTo>
                    <a:pt x="1014" y="4668"/>
                    <a:pt x="1039" y="4671"/>
                    <a:pt x="1063" y="4671"/>
                  </a:cubicBezTo>
                  <a:cubicBezTo>
                    <a:pt x="2011" y="4671"/>
                    <a:pt x="2616" y="249"/>
                    <a:pt x="2349" y="91"/>
                  </a:cubicBezTo>
                  <a:cubicBezTo>
                    <a:pt x="2231" y="20"/>
                    <a:pt x="2130" y="0"/>
                    <a:pt x="2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846800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2055" y="1"/>
                  </a:moveTo>
                  <a:cubicBezTo>
                    <a:pt x="1954" y="1"/>
                    <a:pt x="1896" y="36"/>
                    <a:pt x="1896" y="36"/>
                  </a:cubicBezTo>
                  <a:cubicBezTo>
                    <a:pt x="1896" y="36"/>
                    <a:pt x="1" y="4428"/>
                    <a:pt x="990" y="4664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1" y="4672"/>
                    <a:pt x="2616" y="251"/>
                    <a:pt x="2349" y="91"/>
                  </a:cubicBezTo>
                  <a:cubicBezTo>
                    <a:pt x="2231" y="21"/>
                    <a:pt x="213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2820025" y="3087175"/>
              <a:ext cx="65375" cy="116800"/>
            </a:xfrm>
            <a:custGeom>
              <a:avLst/>
              <a:gdLst/>
              <a:ahLst/>
              <a:cxnLst/>
              <a:rect l="l" t="t" r="r" b="b"/>
              <a:pathLst>
                <a:path w="2615" h="4672" extrusionOk="0">
                  <a:moveTo>
                    <a:pt x="2054" y="1"/>
                  </a:moveTo>
                  <a:cubicBezTo>
                    <a:pt x="1954" y="1"/>
                    <a:pt x="1896" y="35"/>
                    <a:pt x="1896" y="35"/>
                  </a:cubicBezTo>
                  <a:cubicBezTo>
                    <a:pt x="1896" y="35"/>
                    <a:pt x="0" y="4427"/>
                    <a:pt x="989" y="4663"/>
                  </a:cubicBezTo>
                  <a:cubicBezTo>
                    <a:pt x="1014" y="4669"/>
                    <a:pt x="1038" y="4672"/>
                    <a:pt x="1062" y="4672"/>
                  </a:cubicBezTo>
                  <a:cubicBezTo>
                    <a:pt x="2010" y="4672"/>
                    <a:pt x="2615" y="250"/>
                    <a:pt x="2349" y="91"/>
                  </a:cubicBezTo>
                  <a:cubicBezTo>
                    <a:pt x="2231" y="21"/>
                    <a:pt x="2130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325652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7843" y="1"/>
                  </a:moveTo>
                  <a:cubicBezTo>
                    <a:pt x="7111" y="1"/>
                    <a:pt x="6077" y="477"/>
                    <a:pt x="4616" y="1869"/>
                  </a:cubicBezTo>
                  <a:cubicBezTo>
                    <a:pt x="0" y="6273"/>
                    <a:pt x="5469" y="9905"/>
                    <a:pt x="5469" y="9905"/>
                  </a:cubicBezTo>
                  <a:cubicBezTo>
                    <a:pt x="5469" y="9905"/>
                    <a:pt x="12149" y="38608"/>
                    <a:pt x="12149" y="43156"/>
                  </a:cubicBezTo>
                  <a:cubicBezTo>
                    <a:pt x="12149" y="47705"/>
                    <a:pt x="9306" y="52111"/>
                    <a:pt x="11225" y="52966"/>
                  </a:cubicBezTo>
                  <a:cubicBezTo>
                    <a:pt x="11475" y="53077"/>
                    <a:pt x="11703" y="53126"/>
                    <a:pt x="11917" y="53126"/>
                  </a:cubicBezTo>
                  <a:cubicBezTo>
                    <a:pt x="13350" y="53126"/>
                    <a:pt x="14113" y="50946"/>
                    <a:pt x="15845" y="50761"/>
                  </a:cubicBezTo>
                  <a:cubicBezTo>
                    <a:pt x="15934" y="50751"/>
                    <a:pt x="16018" y="50746"/>
                    <a:pt x="16099" y="50746"/>
                  </a:cubicBezTo>
                  <a:cubicBezTo>
                    <a:pt x="17813" y="50746"/>
                    <a:pt x="17635" y="52827"/>
                    <a:pt x="19468" y="52963"/>
                  </a:cubicBezTo>
                  <a:cubicBezTo>
                    <a:pt x="19488" y="52964"/>
                    <a:pt x="19508" y="52965"/>
                    <a:pt x="19527" y="52965"/>
                  </a:cubicBezTo>
                  <a:cubicBezTo>
                    <a:pt x="21357" y="52965"/>
                    <a:pt x="19884" y="46265"/>
                    <a:pt x="18900" y="44578"/>
                  </a:cubicBezTo>
                  <a:cubicBezTo>
                    <a:pt x="17905" y="42872"/>
                    <a:pt x="8596" y="8336"/>
                    <a:pt x="10230" y="7341"/>
                  </a:cubicBezTo>
                  <a:cubicBezTo>
                    <a:pt x="11865" y="6346"/>
                    <a:pt x="11367" y="3575"/>
                    <a:pt x="9591" y="2224"/>
                  </a:cubicBezTo>
                  <a:cubicBezTo>
                    <a:pt x="9591" y="2224"/>
                    <a:pt x="9424" y="1"/>
                    <a:pt x="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454825" y="3950850"/>
              <a:ext cx="363925" cy="1215100"/>
            </a:xfrm>
            <a:custGeom>
              <a:avLst/>
              <a:gdLst/>
              <a:ahLst/>
              <a:cxnLst/>
              <a:rect l="l" t="t" r="r" b="b"/>
              <a:pathLst>
                <a:path w="14557" h="48604" extrusionOk="0">
                  <a:moveTo>
                    <a:pt x="4575" y="8136"/>
                  </a:moveTo>
                  <a:cubicBezTo>
                    <a:pt x="7116" y="11851"/>
                    <a:pt x="7047" y="36499"/>
                    <a:pt x="6995" y="36499"/>
                  </a:cubicBezTo>
                  <a:cubicBezTo>
                    <a:pt x="6993" y="36499"/>
                    <a:pt x="6992" y="36465"/>
                    <a:pt x="6990" y="36396"/>
                  </a:cubicBezTo>
                  <a:cubicBezTo>
                    <a:pt x="6943" y="34452"/>
                    <a:pt x="5159" y="23629"/>
                    <a:pt x="4575" y="21230"/>
                  </a:cubicBezTo>
                  <a:cubicBezTo>
                    <a:pt x="3992" y="18831"/>
                    <a:pt x="4575" y="8136"/>
                    <a:pt x="4575" y="8136"/>
                  </a:cubicBezTo>
                  <a:close/>
                  <a:moveTo>
                    <a:pt x="4585" y="1"/>
                  </a:moveTo>
                  <a:cubicBezTo>
                    <a:pt x="4303" y="1"/>
                    <a:pt x="3992" y="31"/>
                    <a:pt x="3649" y="98"/>
                  </a:cubicBezTo>
                  <a:cubicBezTo>
                    <a:pt x="1" y="811"/>
                    <a:pt x="2437" y="5544"/>
                    <a:pt x="2437" y="5544"/>
                  </a:cubicBezTo>
                  <a:cubicBezTo>
                    <a:pt x="2437" y="5544"/>
                    <a:pt x="3280" y="8072"/>
                    <a:pt x="3084" y="17794"/>
                  </a:cubicBezTo>
                  <a:cubicBezTo>
                    <a:pt x="2890" y="27518"/>
                    <a:pt x="7881" y="36074"/>
                    <a:pt x="4769" y="39767"/>
                  </a:cubicBezTo>
                  <a:cubicBezTo>
                    <a:pt x="1658" y="43461"/>
                    <a:pt x="5741" y="45990"/>
                    <a:pt x="5741" y="45990"/>
                  </a:cubicBezTo>
                  <a:cubicBezTo>
                    <a:pt x="5741" y="45990"/>
                    <a:pt x="8168" y="48603"/>
                    <a:pt x="10567" y="48603"/>
                  </a:cubicBezTo>
                  <a:cubicBezTo>
                    <a:pt x="10995" y="48603"/>
                    <a:pt x="11422" y="48520"/>
                    <a:pt x="11834" y="48324"/>
                  </a:cubicBezTo>
                  <a:cubicBezTo>
                    <a:pt x="14557" y="47027"/>
                    <a:pt x="10992" y="40675"/>
                    <a:pt x="10992" y="40675"/>
                  </a:cubicBezTo>
                  <a:cubicBezTo>
                    <a:pt x="10992" y="40675"/>
                    <a:pt x="10603" y="13710"/>
                    <a:pt x="10538" y="11701"/>
                  </a:cubicBezTo>
                  <a:cubicBezTo>
                    <a:pt x="10473" y="9692"/>
                    <a:pt x="13196" y="4311"/>
                    <a:pt x="12030" y="1914"/>
                  </a:cubicBezTo>
                  <a:cubicBezTo>
                    <a:pt x="11719" y="1275"/>
                    <a:pt x="11243" y="1041"/>
                    <a:pt x="10712" y="1041"/>
                  </a:cubicBezTo>
                  <a:cubicBezTo>
                    <a:pt x="9247" y="1041"/>
                    <a:pt x="7363" y="2822"/>
                    <a:pt x="7363" y="2822"/>
                  </a:cubicBezTo>
                  <a:cubicBezTo>
                    <a:pt x="7363" y="2822"/>
                    <a:pt x="7309" y="1"/>
                    <a:pt x="4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4019875" y="2511450"/>
              <a:ext cx="139850" cy="250675"/>
            </a:xfrm>
            <a:custGeom>
              <a:avLst/>
              <a:gdLst/>
              <a:ahLst/>
              <a:cxnLst/>
              <a:rect l="l" t="t" r="r" b="b"/>
              <a:pathLst>
                <a:path w="5594" h="10027" extrusionOk="0">
                  <a:moveTo>
                    <a:pt x="2796" y="0"/>
                  </a:moveTo>
                  <a:cubicBezTo>
                    <a:pt x="1252" y="0"/>
                    <a:pt x="0" y="2245"/>
                    <a:pt x="0" y="5014"/>
                  </a:cubicBezTo>
                  <a:cubicBezTo>
                    <a:pt x="0" y="7783"/>
                    <a:pt x="1252" y="10027"/>
                    <a:pt x="2796" y="10027"/>
                  </a:cubicBezTo>
                  <a:cubicBezTo>
                    <a:pt x="4341" y="10027"/>
                    <a:pt x="5593" y="7783"/>
                    <a:pt x="5593" y="5014"/>
                  </a:cubicBezTo>
                  <a:cubicBezTo>
                    <a:pt x="5593" y="2245"/>
                    <a:pt x="4341" y="0"/>
                    <a:pt x="2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4250125" y="1182675"/>
              <a:ext cx="159600" cy="155875"/>
            </a:xfrm>
            <a:custGeom>
              <a:avLst/>
              <a:gdLst/>
              <a:ahLst/>
              <a:cxnLst/>
              <a:rect l="l" t="t" r="r" b="b"/>
              <a:pathLst>
                <a:path w="6384" h="6235" extrusionOk="0">
                  <a:moveTo>
                    <a:pt x="3740" y="0"/>
                  </a:moveTo>
                  <a:cubicBezTo>
                    <a:pt x="2716" y="0"/>
                    <a:pt x="1619" y="641"/>
                    <a:pt x="945" y="1745"/>
                  </a:cubicBezTo>
                  <a:cubicBezTo>
                    <a:pt x="1" y="3290"/>
                    <a:pt x="242" y="5157"/>
                    <a:pt x="1483" y="5915"/>
                  </a:cubicBezTo>
                  <a:cubicBezTo>
                    <a:pt x="1838" y="6132"/>
                    <a:pt x="2236" y="6235"/>
                    <a:pt x="2646" y="6235"/>
                  </a:cubicBezTo>
                  <a:cubicBezTo>
                    <a:pt x="3670" y="6235"/>
                    <a:pt x="4767" y="5593"/>
                    <a:pt x="5440" y="4490"/>
                  </a:cubicBezTo>
                  <a:cubicBezTo>
                    <a:pt x="6383" y="2944"/>
                    <a:pt x="6142" y="1077"/>
                    <a:pt x="4902" y="319"/>
                  </a:cubicBezTo>
                  <a:cubicBezTo>
                    <a:pt x="4547" y="103"/>
                    <a:pt x="4150" y="0"/>
                    <a:pt x="3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4433150" y="2039975"/>
              <a:ext cx="173150" cy="114675"/>
            </a:xfrm>
            <a:custGeom>
              <a:avLst/>
              <a:gdLst/>
              <a:ahLst/>
              <a:cxnLst/>
              <a:rect l="l" t="t" r="r" b="b"/>
              <a:pathLst>
                <a:path w="6926" h="4587" extrusionOk="0">
                  <a:moveTo>
                    <a:pt x="4485" y="1"/>
                  </a:moveTo>
                  <a:cubicBezTo>
                    <a:pt x="3914" y="1"/>
                    <a:pt x="3280" y="130"/>
                    <a:pt x="2652" y="398"/>
                  </a:cubicBezTo>
                  <a:cubicBezTo>
                    <a:pt x="987" y="1111"/>
                    <a:pt x="0" y="2537"/>
                    <a:pt x="449" y="3583"/>
                  </a:cubicBezTo>
                  <a:cubicBezTo>
                    <a:pt x="728" y="4235"/>
                    <a:pt x="1498" y="4586"/>
                    <a:pt x="2441" y="4586"/>
                  </a:cubicBezTo>
                  <a:cubicBezTo>
                    <a:pt x="3012" y="4586"/>
                    <a:pt x="3646" y="4458"/>
                    <a:pt x="4274" y="4189"/>
                  </a:cubicBezTo>
                  <a:cubicBezTo>
                    <a:pt x="5938" y="3476"/>
                    <a:pt x="6925" y="2051"/>
                    <a:pt x="6477" y="1004"/>
                  </a:cubicBezTo>
                  <a:cubicBezTo>
                    <a:pt x="6197" y="352"/>
                    <a:pt x="5428" y="1"/>
                    <a:pt x="4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3884400" y="3860525"/>
              <a:ext cx="188750" cy="188775"/>
            </a:xfrm>
            <a:custGeom>
              <a:avLst/>
              <a:gdLst/>
              <a:ahLst/>
              <a:cxnLst/>
              <a:rect l="l" t="t" r="r" b="b"/>
              <a:pathLst>
                <a:path w="7550" h="7551" extrusionOk="0">
                  <a:moveTo>
                    <a:pt x="3774" y="1"/>
                  </a:moveTo>
                  <a:cubicBezTo>
                    <a:pt x="1690" y="1"/>
                    <a:pt x="0" y="1690"/>
                    <a:pt x="0" y="3776"/>
                  </a:cubicBezTo>
                  <a:cubicBezTo>
                    <a:pt x="0" y="5861"/>
                    <a:pt x="1690" y="7551"/>
                    <a:pt x="3774" y="7551"/>
                  </a:cubicBezTo>
                  <a:cubicBezTo>
                    <a:pt x="5860" y="7551"/>
                    <a:pt x="7550" y="5861"/>
                    <a:pt x="7550" y="3776"/>
                  </a:cubicBezTo>
                  <a:cubicBezTo>
                    <a:pt x="7550" y="1690"/>
                    <a:pt x="5860" y="1"/>
                    <a:pt x="3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4652500" y="2742375"/>
              <a:ext cx="203725" cy="136200"/>
            </a:xfrm>
            <a:custGeom>
              <a:avLst/>
              <a:gdLst/>
              <a:ahLst/>
              <a:cxnLst/>
              <a:rect l="l" t="t" r="r" b="b"/>
              <a:pathLst>
                <a:path w="8149" h="5448" extrusionOk="0">
                  <a:moveTo>
                    <a:pt x="4091" y="0"/>
                  </a:moveTo>
                  <a:cubicBezTo>
                    <a:pt x="3030" y="0"/>
                    <a:pt x="1944" y="596"/>
                    <a:pt x="1113" y="2068"/>
                  </a:cubicBezTo>
                  <a:cubicBezTo>
                    <a:pt x="0" y="4042"/>
                    <a:pt x="1543" y="5448"/>
                    <a:pt x="2659" y="5448"/>
                  </a:cubicBezTo>
                  <a:cubicBezTo>
                    <a:pt x="2966" y="5448"/>
                    <a:pt x="3240" y="5342"/>
                    <a:pt x="3419" y="5112"/>
                  </a:cubicBezTo>
                  <a:cubicBezTo>
                    <a:pt x="4246" y="4049"/>
                    <a:pt x="7203" y="4285"/>
                    <a:pt x="7676" y="2748"/>
                  </a:cubicBezTo>
                  <a:cubicBezTo>
                    <a:pt x="8149" y="1210"/>
                    <a:pt x="6206" y="796"/>
                    <a:pt x="6206" y="796"/>
                  </a:cubicBezTo>
                  <a:cubicBezTo>
                    <a:pt x="5580" y="299"/>
                    <a:pt x="4842" y="0"/>
                    <a:pt x="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3601450" y="667200"/>
              <a:ext cx="416325" cy="281250"/>
            </a:xfrm>
            <a:custGeom>
              <a:avLst/>
              <a:gdLst/>
              <a:ahLst/>
              <a:cxnLst/>
              <a:rect l="l" t="t" r="r" b="b"/>
              <a:pathLst>
                <a:path w="16653" h="11250" extrusionOk="0">
                  <a:moveTo>
                    <a:pt x="496" y="0"/>
                  </a:moveTo>
                  <a:cubicBezTo>
                    <a:pt x="496" y="1"/>
                    <a:pt x="0" y="3469"/>
                    <a:pt x="1537" y="7385"/>
                  </a:cubicBezTo>
                  <a:cubicBezTo>
                    <a:pt x="2930" y="10935"/>
                    <a:pt x="7365" y="11224"/>
                    <a:pt x="8183" y="11247"/>
                  </a:cubicBezTo>
                  <a:lnTo>
                    <a:pt x="8183" y="11248"/>
                  </a:lnTo>
                  <a:lnTo>
                    <a:pt x="8195" y="11248"/>
                  </a:lnTo>
                  <a:cubicBezTo>
                    <a:pt x="8272" y="11250"/>
                    <a:pt x="8325" y="11250"/>
                    <a:pt x="8325" y="11250"/>
                  </a:cubicBezTo>
                  <a:lnTo>
                    <a:pt x="8325" y="11245"/>
                  </a:lnTo>
                  <a:cubicBezTo>
                    <a:pt x="9155" y="11222"/>
                    <a:pt x="13719" y="10939"/>
                    <a:pt x="15116" y="7384"/>
                  </a:cubicBezTo>
                  <a:cubicBezTo>
                    <a:pt x="16653" y="3469"/>
                    <a:pt x="16156" y="1"/>
                    <a:pt x="16156" y="0"/>
                  </a:cubicBezTo>
                  <a:lnTo>
                    <a:pt x="16156" y="0"/>
                  </a:lnTo>
                  <a:lnTo>
                    <a:pt x="13927" y="2032"/>
                  </a:lnTo>
                  <a:cubicBezTo>
                    <a:pt x="13927" y="2032"/>
                    <a:pt x="14188" y="6096"/>
                    <a:pt x="12917" y="7087"/>
                  </a:cubicBezTo>
                  <a:cubicBezTo>
                    <a:pt x="11647" y="8078"/>
                    <a:pt x="8327" y="8078"/>
                    <a:pt x="8327" y="8078"/>
                  </a:cubicBezTo>
                  <a:cubicBezTo>
                    <a:pt x="8327" y="8078"/>
                    <a:pt x="5006" y="8078"/>
                    <a:pt x="3736" y="7087"/>
                  </a:cubicBezTo>
                  <a:cubicBezTo>
                    <a:pt x="2465" y="6096"/>
                    <a:pt x="2726" y="2032"/>
                    <a:pt x="2726" y="2032"/>
                  </a:cubicBezTo>
                  <a:lnTo>
                    <a:pt x="4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3540725" y="238100"/>
              <a:ext cx="537750" cy="561700"/>
            </a:xfrm>
            <a:custGeom>
              <a:avLst/>
              <a:gdLst/>
              <a:ahLst/>
              <a:cxnLst/>
              <a:rect l="l" t="t" r="r" b="b"/>
              <a:pathLst>
                <a:path w="21510" h="22468" extrusionOk="0">
                  <a:moveTo>
                    <a:pt x="9950" y="1"/>
                  </a:moveTo>
                  <a:cubicBezTo>
                    <a:pt x="8628" y="1"/>
                    <a:pt x="5895" y="442"/>
                    <a:pt x="3420" y="3633"/>
                  </a:cubicBezTo>
                  <a:cubicBezTo>
                    <a:pt x="1" y="8044"/>
                    <a:pt x="2379" y="11911"/>
                    <a:pt x="2379" y="11911"/>
                  </a:cubicBezTo>
                  <a:lnTo>
                    <a:pt x="2280" y="14834"/>
                  </a:lnTo>
                  <a:cubicBezTo>
                    <a:pt x="348" y="17411"/>
                    <a:pt x="4361" y="19295"/>
                    <a:pt x="5649" y="19691"/>
                  </a:cubicBezTo>
                  <a:cubicBezTo>
                    <a:pt x="6938" y="20087"/>
                    <a:pt x="6741" y="22467"/>
                    <a:pt x="6741" y="22467"/>
                  </a:cubicBezTo>
                  <a:lnTo>
                    <a:pt x="14769" y="22467"/>
                  </a:lnTo>
                  <a:cubicBezTo>
                    <a:pt x="14769" y="22467"/>
                    <a:pt x="14572" y="20087"/>
                    <a:pt x="15860" y="19691"/>
                  </a:cubicBezTo>
                  <a:cubicBezTo>
                    <a:pt x="17148" y="19295"/>
                    <a:pt x="21162" y="17412"/>
                    <a:pt x="19229" y="14835"/>
                  </a:cubicBezTo>
                  <a:lnTo>
                    <a:pt x="19131" y="11911"/>
                  </a:lnTo>
                  <a:cubicBezTo>
                    <a:pt x="19131" y="11911"/>
                    <a:pt x="21509" y="8044"/>
                    <a:pt x="18090" y="3633"/>
                  </a:cubicBezTo>
                  <a:cubicBezTo>
                    <a:pt x="15614" y="442"/>
                    <a:pt x="12881" y="1"/>
                    <a:pt x="11559" y="1"/>
                  </a:cubicBezTo>
                  <a:cubicBezTo>
                    <a:pt x="11054" y="1"/>
                    <a:pt x="10754" y="65"/>
                    <a:pt x="10754" y="65"/>
                  </a:cubicBezTo>
                  <a:cubicBezTo>
                    <a:pt x="10754" y="65"/>
                    <a:pt x="10455" y="1"/>
                    <a:pt x="9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4274150" y="1205450"/>
              <a:ext cx="356725" cy="903000"/>
            </a:xfrm>
            <a:custGeom>
              <a:avLst/>
              <a:gdLst/>
              <a:ahLst/>
              <a:cxnLst/>
              <a:rect l="l" t="t" r="r" b="b"/>
              <a:pathLst>
                <a:path w="14269" h="36120" extrusionOk="0">
                  <a:moveTo>
                    <a:pt x="4838" y="0"/>
                  </a:moveTo>
                  <a:cubicBezTo>
                    <a:pt x="2651" y="0"/>
                    <a:pt x="3179" y="3570"/>
                    <a:pt x="3121" y="3570"/>
                  </a:cubicBezTo>
                  <a:cubicBezTo>
                    <a:pt x="3121" y="3570"/>
                    <a:pt x="3121" y="3570"/>
                    <a:pt x="3121" y="3570"/>
                  </a:cubicBezTo>
                  <a:cubicBezTo>
                    <a:pt x="2755" y="3438"/>
                    <a:pt x="2463" y="3378"/>
                    <a:pt x="2232" y="3378"/>
                  </a:cubicBezTo>
                  <a:cubicBezTo>
                    <a:pt x="0" y="3378"/>
                    <a:pt x="3594" y="8985"/>
                    <a:pt x="3594" y="8985"/>
                  </a:cubicBezTo>
                  <a:cubicBezTo>
                    <a:pt x="3594" y="8985"/>
                    <a:pt x="4480" y="24078"/>
                    <a:pt x="5308" y="27370"/>
                  </a:cubicBezTo>
                  <a:cubicBezTo>
                    <a:pt x="6136" y="30663"/>
                    <a:pt x="3417" y="35312"/>
                    <a:pt x="5308" y="35984"/>
                  </a:cubicBezTo>
                  <a:cubicBezTo>
                    <a:pt x="5576" y="36079"/>
                    <a:pt x="5839" y="36120"/>
                    <a:pt x="6091" y="36120"/>
                  </a:cubicBezTo>
                  <a:cubicBezTo>
                    <a:pt x="7621" y="36120"/>
                    <a:pt x="8797" y="34621"/>
                    <a:pt x="8797" y="34621"/>
                  </a:cubicBezTo>
                  <a:cubicBezTo>
                    <a:pt x="8871" y="34623"/>
                    <a:pt x="8942" y="34624"/>
                    <a:pt x="9013" y="34624"/>
                  </a:cubicBezTo>
                  <a:cubicBezTo>
                    <a:pt x="14268" y="34624"/>
                    <a:pt x="11024" y="29672"/>
                    <a:pt x="9565" y="27881"/>
                  </a:cubicBezTo>
                  <a:cubicBezTo>
                    <a:pt x="8087" y="26065"/>
                    <a:pt x="5840" y="8055"/>
                    <a:pt x="6432" y="5959"/>
                  </a:cubicBezTo>
                  <a:cubicBezTo>
                    <a:pt x="7023" y="3864"/>
                    <a:pt x="7792" y="427"/>
                    <a:pt x="5191" y="28"/>
                  </a:cubicBezTo>
                  <a:cubicBezTo>
                    <a:pt x="5066" y="9"/>
                    <a:pt x="4948" y="0"/>
                    <a:pt x="4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4447100" y="2097325"/>
              <a:ext cx="372175" cy="696775"/>
            </a:xfrm>
            <a:custGeom>
              <a:avLst/>
              <a:gdLst/>
              <a:ahLst/>
              <a:cxnLst/>
              <a:rect l="l" t="t" r="r" b="b"/>
              <a:pathLst>
                <a:path w="14887" h="27871" extrusionOk="0">
                  <a:moveTo>
                    <a:pt x="4982" y="6386"/>
                  </a:moveTo>
                  <a:cubicBezTo>
                    <a:pt x="4982" y="6386"/>
                    <a:pt x="7555" y="10280"/>
                    <a:pt x="8797" y="14419"/>
                  </a:cubicBezTo>
                  <a:cubicBezTo>
                    <a:pt x="10039" y="18557"/>
                    <a:pt x="9625" y="25062"/>
                    <a:pt x="9625" y="25062"/>
                  </a:cubicBezTo>
                  <a:cubicBezTo>
                    <a:pt x="9625" y="25062"/>
                    <a:pt x="7733" y="19149"/>
                    <a:pt x="6846" y="16074"/>
                  </a:cubicBezTo>
                  <a:cubicBezTo>
                    <a:pt x="5959" y="12999"/>
                    <a:pt x="4982" y="6386"/>
                    <a:pt x="4982" y="6386"/>
                  </a:cubicBezTo>
                  <a:close/>
                  <a:moveTo>
                    <a:pt x="5826" y="0"/>
                  </a:moveTo>
                  <a:cubicBezTo>
                    <a:pt x="4736" y="0"/>
                    <a:pt x="3299" y="1411"/>
                    <a:pt x="3299" y="1411"/>
                  </a:cubicBezTo>
                  <a:cubicBezTo>
                    <a:pt x="2872" y="1136"/>
                    <a:pt x="2418" y="1011"/>
                    <a:pt x="2007" y="1011"/>
                  </a:cubicBezTo>
                  <a:cubicBezTo>
                    <a:pt x="824" y="1011"/>
                    <a:pt x="0" y="2048"/>
                    <a:pt x="1229" y="3540"/>
                  </a:cubicBezTo>
                  <a:cubicBezTo>
                    <a:pt x="2884" y="5550"/>
                    <a:pt x="4540" y="18084"/>
                    <a:pt x="5900" y="20213"/>
                  </a:cubicBezTo>
                  <a:cubicBezTo>
                    <a:pt x="7260" y="22341"/>
                    <a:pt x="7615" y="27603"/>
                    <a:pt x="8860" y="27839"/>
                  </a:cubicBezTo>
                  <a:cubicBezTo>
                    <a:pt x="8973" y="27861"/>
                    <a:pt x="9072" y="27871"/>
                    <a:pt x="9162" y="27871"/>
                  </a:cubicBezTo>
                  <a:cubicBezTo>
                    <a:pt x="10063" y="27871"/>
                    <a:pt x="9903" y="26873"/>
                    <a:pt x="10926" y="26657"/>
                  </a:cubicBezTo>
                  <a:cubicBezTo>
                    <a:pt x="11056" y="26630"/>
                    <a:pt x="11188" y="26618"/>
                    <a:pt x="11322" y="26618"/>
                  </a:cubicBezTo>
                  <a:cubicBezTo>
                    <a:pt x="12016" y="26618"/>
                    <a:pt x="12745" y="26926"/>
                    <a:pt x="13354" y="26926"/>
                  </a:cubicBezTo>
                  <a:cubicBezTo>
                    <a:pt x="13640" y="26926"/>
                    <a:pt x="13901" y="26858"/>
                    <a:pt x="14118" y="26657"/>
                  </a:cubicBezTo>
                  <a:cubicBezTo>
                    <a:pt x="14887" y="25948"/>
                    <a:pt x="14059" y="23997"/>
                    <a:pt x="13173" y="22696"/>
                  </a:cubicBezTo>
                  <a:cubicBezTo>
                    <a:pt x="12285" y="21395"/>
                    <a:pt x="10748" y="10280"/>
                    <a:pt x="8797" y="7901"/>
                  </a:cubicBezTo>
                  <a:cubicBezTo>
                    <a:pt x="6846" y="5524"/>
                    <a:pt x="7555" y="1411"/>
                    <a:pt x="6550" y="309"/>
                  </a:cubicBezTo>
                  <a:cubicBezTo>
                    <a:pt x="6349" y="88"/>
                    <a:pt x="6098" y="0"/>
                    <a:pt x="5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4842550" y="2797675"/>
              <a:ext cx="119425" cy="30950"/>
            </a:xfrm>
            <a:custGeom>
              <a:avLst/>
              <a:gdLst/>
              <a:ahLst/>
              <a:cxnLst/>
              <a:rect l="l" t="t" r="r" b="b"/>
              <a:pathLst>
                <a:path w="4777" h="1238" extrusionOk="0">
                  <a:moveTo>
                    <a:pt x="148" y="1"/>
                  </a:moveTo>
                  <a:lnTo>
                    <a:pt x="0" y="942"/>
                  </a:lnTo>
                  <a:cubicBezTo>
                    <a:pt x="0" y="942"/>
                    <a:pt x="1980" y="1238"/>
                    <a:pt x="3348" y="1238"/>
                  </a:cubicBezTo>
                  <a:cubicBezTo>
                    <a:pt x="4032" y="1238"/>
                    <a:pt x="4562" y="1164"/>
                    <a:pt x="4616" y="942"/>
                  </a:cubicBezTo>
                  <a:cubicBezTo>
                    <a:pt x="4776" y="276"/>
                    <a:pt x="14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4950175" y="2815450"/>
              <a:ext cx="140375" cy="91450"/>
            </a:xfrm>
            <a:custGeom>
              <a:avLst/>
              <a:gdLst/>
              <a:ahLst/>
              <a:cxnLst/>
              <a:rect l="l" t="t" r="r" b="b"/>
              <a:pathLst>
                <a:path w="5615" h="3658" extrusionOk="0">
                  <a:moveTo>
                    <a:pt x="471" y="1"/>
                  </a:moveTo>
                  <a:cubicBezTo>
                    <a:pt x="471" y="1"/>
                    <a:pt x="226" y="47"/>
                    <a:pt x="106" y="407"/>
                  </a:cubicBezTo>
                  <a:cubicBezTo>
                    <a:pt x="0" y="726"/>
                    <a:pt x="3269" y="3658"/>
                    <a:pt x="4524" y="3658"/>
                  </a:cubicBezTo>
                  <a:cubicBezTo>
                    <a:pt x="4690" y="3658"/>
                    <a:pt x="4821" y="3606"/>
                    <a:pt x="4904" y="3491"/>
                  </a:cubicBezTo>
                  <a:cubicBezTo>
                    <a:pt x="5615" y="2503"/>
                    <a:pt x="471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818175" y="2828600"/>
              <a:ext cx="103975" cy="130075"/>
            </a:xfrm>
            <a:custGeom>
              <a:avLst/>
              <a:gdLst/>
              <a:ahLst/>
              <a:cxnLst/>
              <a:rect l="l" t="t" r="r" b="b"/>
              <a:pathLst>
                <a:path w="4159" h="5203" extrusionOk="0">
                  <a:moveTo>
                    <a:pt x="689" y="1"/>
                  </a:moveTo>
                  <a:cubicBezTo>
                    <a:pt x="596" y="1"/>
                    <a:pt x="436" y="32"/>
                    <a:pt x="262" y="199"/>
                  </a:cubicBezTo>
                  <a:cubicBezTo>
                    <a:pt x="1" y="450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2"/>
                    <a:pt x="774" y="11"/>
                    <a:pt x="774" y="11"/>
                  </a:cubicBezTo>
                  <a:cubicBezTo>
                    <a:pt x="774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4878300" y="2953750"/>
              <a:ext cx="104000" cy="130075"/>
            </a:xfrm>
            <a:custGeom>
              <a:avLst/>
              <a:gdLst/>
              <a:ahLst/>
              <a:cxnLst/>
              <a:rect l="l" t="t" r="r" b="b"/>
              <a:pathLst>
                <a:path w="4160" h="5203" extrusionOk="0">
                  <a:moveTo>
                    <a:pt x="689" y="1"/>
                  </a:moveTo>
                  <a:cubicBezTo>
                    <a:pt x="596" y="1"/>
                    <a:pt x="436" y="31"/>
                    <a:pt x="262" y="199"/>
                  </a:cubicBezTo>
                  <a:cubicBezTo>
                    <a:pt x="1" y="449"/>
                    <a:pt x="1789" y="5202"/>
                    <a:pt x="2903" y="5202"/>
                  </a:cubicBezTo>
                  <a:cubicBezTo>
                    <a:pt x="2960" y="5202"/>
                    <a:pt x="3016" y="5190"/>
                    <a:pt x="3070" y="5163"/>
                  </a:cubicBezTo>
                  <a:cubicBezTo>
                    <a:pt x="4159" y="4621"/>
                    <a:pt x="775" y="11"/>
                    <a:pt x="775" y="11"/>
                  </a:cubicBezTo>
                  <a:cubicBezTo>
                    <a:pt x="775" y="11"/>
                    <a:pt x="743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4938575" y="3073150"/>
              <a:ext cx="103950" cy="130075"/>
            </a:xfrm>
            <a:custGeom>
              <a:avLst/>
              <a:gdLst/>
              <a:ahLst/>
              <a:cxnLst/>
              <a:rect l="l" t="t" r="r" b="b"/>
              <a:pathLst>
                <a:path w="4158" h="5203" extrusionOk="0">
                  <a:moveTo>
                    <a:pt x="688" y="0"/>
                  </a:moveTo>
                  <a:cubicBezTo>
                    <a:pt x="594" y="0"/>
                    <a:pt x="435" y="31"/>
                    <a:pt x="260" y="198"/>
                  </a:cubicBezTo>
                  <a:cubicBezTo>
                    <a:pt x="0" y="448"/>
                    <a:pt x="1789" y="5203"/>
                    <a:pt x="2902" y="5203"/>
                  </a:cubicBezTo>
                  <a:cubicBezTo>
                    <a:pt x="2959" y="5203"/>
                    <a:pt x="3015" y="5190"/>
                    <a:pt x="3068" y="5163"/>
                  </a:cubicBezTo>
                  <a:cubicBezTo>
                    <a:pt x="4158" y="4620"/>
                    <a:pt x="773" y="10"/>
                    <a:pt x="773" y="10"/>
                  </a:cubicBezTo>
                  <a:cubicBezTo>
                    <a:pt x="773" y="10"/>
                    <a:pt x="741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4768875" y="28457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1"/>
                  </a:moveTo>
                  <a:cubicBezTo>
                    <a:pt x="658" y="1"/>
                    <a:pt x="492" y="34"/>
                    <a:pt x="305" y="196"/>
                  </a:cubicBezTo>
                  <a:cubicBezTo>
                    <a:pt x="0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3"/>
                    <a:pt x="881" y="17"/>
                    <a:pt x="881" y="17"/>
                  </a:cubicBezTo>
                  <a:cubicBezTo>
                    <a:pt x="881" y="17"/>
                    <a:pt x="837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827825" y="2987350"/>
              <a:ext cx="108625" cy="146750"/>
            </a:xfrm>
            <a:custGeom>
              <a:avLst/>
              <a:gdLst/>
              <a:ahLst/>
              <a:cxnLst/>
              <a:rect l="l" t="t" r="r" b="b"/>
              <a:pathLst>
                <a:path w="4345" h="5870" extrusionOk="0">
                  <a:moveTo>
                    <a:pt x="763" y="0"/>
                  </a:moveTo>
                  <a:cubicBezTo>
                    <a:pt x="657" y="0"/>
                    <a:pt x="491" y="34"/>
                    <a:pt x="305" y="194"/>
                  </a:cubicBezTo>
                  <a:cubicBezTo>
                    <a:pt x="1" y="457"/>
                    <a:pt x="1718" y="5870"/>
                    <a:pt x="2947" y="5870"/>
                  </a:cubicBezTo>
                  <a:cubicBezTo>
                    <a:pt x="3003" y="5870"/>
                    <a:pt x="3057" y="5859"/>
                    <a:pt x="3111" y="5836"/>
                  </a:cubicBezTo>
                  <a:cubicBezTo>
                    <a:pt x="4344" y="5302"/>
                    <a:pt x="882" y="17"/>
                    <a:pt x="882" y="17"/>
                  </a:cubicBezTo>
                  <a:cubicBezTo>
                    <a:pt x="882" y="17"/>
                    <a:pt x="837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4887300" y="3122575"/>
              <a:ext cx="108600" cy="146750"/>
            </a:xfrm>
            <a:custGeom>
              <a:avLst/>
              <a:gdLst/>
              <a:ahLst/>
              <a:cxnLst/>
              <a:rect l="l" t="t" r="r" b="b"/>
              <a:pathLst>
                <a:path w="4344" h="5870" extrusionOk="0">
                  <a:moveTo>
                    <a:pt x="759" y="0"/>
                  </a:moveTo>
                  <a:cubicBezTo>
                    <a:pt x="654" y="0"/>
                    <a:pt x="490" y="34"/>
                    <a:pt x="305" y="194"/>
                  </a:cubicBezTo>
                  <a:cubicBezTo>
                    <a:pt x="0" y="456"/>
                    <a:pt x="1717" y="5869"/>
                    <a:pt x="2947" y="5869"/>
                  </a:cubicBezTo>
                  <a:cubicBezTo>
                    <a:pt x="3002" y="5869"/>
                    <a:pt x="3057" y="5858"/>
                    <a:pt x="3110" y="5835"/>
                  </a:cubicBezTo>
                  <a:cubicBezTo>
                    <a:pt x="4344" y="5302"/>
                    <a:pt x="880" y="18"/>
                    <a:pt x="880" y="18"/>
                  </a:cubicBezTo>
                  <a:cubicBezTo>
                    <a:pt x="880" y="18"/>
                    <a:pt x="835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727200" y="286537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4" y="0"/>
                  </a:moveTo>
                  <a:cubicBezTo>
                    <a:pt x="590" y="0"/>
                    <a:pt x="456" y="28"/>
                    <a:pt x="300" y="138"/>
                  </a:cubicBezTo>
                  <a:cubicBezTo>
                    <a:pt x="1" y="352"/>
                    <a:pt x="1106" y="5483"/>
                    <a:pt x="2227" y="5483"/>
                  </a:cubicBezTo>
                  <a:cubicBezTo>
                    <a:pt x="2265" y="5483"/>
                    <a:pt x="2303" y="5477"/>
                    <a:pt x="2341" y="5464"/>
                  </a:cubicBezTo>
                  <a:cubicBezTo>
                    <a:pt x="3500" y="5089"/>
                    <a:pt x="835" y="28"/>
                    <a:pt x="835" y="28"/>
                  </a:cubicBezTo>
                  <a:cubicBezTo>
                    <a:pt x="835" y="28"/>
                    <a:pt x="779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4768125" y="2998050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1" y="138"/>
                  </a:cubicBezTo>
                  <a:cubicBezTo>
                    <a:pt x="0" y="351"/>
                    <a:pt x="1107" y="5482"/>
                    <a:pt x="2227" y="5482"/>
                  </a:cubicBezTo>
                  <a:cubicBezTo>
                    <a:pt x="2265" y="5482"/>
                    <a:pt x="2304" y="5476"/>
                    <a:pt x="2342" y="5464"/>
                  </a:cubicBezTo>
                  <a:cubicBezTo>
                    <a:pt x="3500" y="5089"/>
                    <a:pt x="836" y="28"/>
                    <a:pt x="836" y="28"/>
                  </a:cubicBezTo>
                  <a:cubicBezTo>
                    <a:pt x="836" y="28"/>
                    <a:pt x="780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4810025" y="3125025"/>
              <a:ext cx="87525" cy="137075"/>
            </a:xfrm>
            <a:custGeom>
              <a:avLst/>
              <a:gdLst/>
              <a:ahLst/>
              <a:cxnLst/>
              <a:rect l="l" t="t" r="r" b="b"/>
              <a:pathLst>
                <a:path w="3501" h="5483" extrusionOk="0">
                  <a:moveTo>
                    <a:pt x="685" y="1"/>
                  </a:moveTo>
                  <a:cubicBezTo>
                    <a:pt x="590" y="1"/>
                    <a:pt x="456" y="28"/>
                    <a:pt x="300" y="138"/>
                  </a:cubicBezTo>
                  <a:cubicBezTo>
                    <a:pt x="1" y="351"/>
                    <a:pt x="1106" y="5482"/>
                    <a:pt x="2228" y="5482"/>
                  </a:cubicBezTo>
                  <a:cubicBezTo>
                    <a:pt x="2266" y="5482"/>
                    <a:pt x="2304" y="5476"/>
                    <a:pt x="2342" y="5464"/>
                  </a:cubicBezTo>
                  <a:cubicBezTo>
                    <a:pt x="3500" y="5090"/>
                    <a:pt x="836" y="28"/>
                    <a:pt x="836" y="28"/>
                  </a:cubicBezTo>
                  <a:cubicBezTo>
                    <a:pt x="836" y="28"/>
                    <a:pt x="779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4681400" y="2865400"/>
              <a:ext cx="65425" cy="116775"/>
            </a:xfrm>
            <a:custGeom>
              <a:avLst/>
              <a:gdLst/>
              <a:ahLst/>
              <a:cxnLst/>
              <a:rect l="l" t="t" r="r" b="b"/>
              <a:pathLst>
                <a:path w="2617" h="4671" extrusionOk="0">
                  <a:moveTo>
                    <a:pt x="563" y="0"/>
                  </a:moveTo>
                  <a:cubicBezTo>
                    <a:pt x="487" y="0"/>
                    <a:pt x="386" y="20"/>
                    <a:pt x="268" y="91"/>
                  </a:cubicBezTo>
                  <a:cubicBezTo>
                    <a:pt x="1" y="249"/>
                    <a:pt x="606" y="4671"/>
                    <a:pt x="1553" y="4671"/>
                  </a:cubicBezTo>
                  <a:cubicBezTo>
                    <a:pt x="1577" y="4671"/>
                    <a:pt x="1602" y="4668"/>
                    <a:pt x="1626" y="4662"/>
                  </a:cubicBezTo>
                  <a:cubicBezTo>
                    <a:pt x="2616" y="4427"/>
                    <a:pt x="720" y="34"/>
                    <a:pt x="720" y="34"/>
                  </a:cubicBezTo>
                  <a:cubicBezTo>
                    <a:pt x="720" y="34"/>
                    <a:pt x="663" y="0"/>
                    <a:pt x="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4707025" y="2978600"/>
              <a:ext cx="65400" cy="116825"/>
            </a:xfrm>
            <a:custGeom>
              <a:avLst/>
              <a:gdLst/>
              <a:ahLst/>
              <a:cxnLst/>
              <a:rect l="l" t="t" r="r" b="b"/>
              <a:pathLst>
                <a:path w="2616" h="4673" extrusionOk="0">
                  <a:moveTo>
                    <a:pt x="561" y="1"/>
                  </a:moveTo>
                  <a:cubicBezTo>
                    <a:pt x="485" y="1"/>
                    <a:pt x="384" y="21"/>
                    <a:pt x="267" y="91"/>
                  </a:cubicBezTo>
                  <a:cubicBezTo>
                    <a:pt x="0" y="251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5" y="4664"/>
                  </a:cubicBezTo>
                  <a:cubicBezTo>
                    <a:pt x="2615" y="4428"/>
                    <a:pt x="720" y="36"/>
                    <a:pt x="720" y="36"/>
                  </a:cubicBezTo>
                  <a:cubicBezTo>
                    <a:pt x="720" y="36"/>
                    <a:pt x="661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4733800" y="3087175"/>
              <a:ext cx="65400" cy="116800"/>
            </a:xfrm>
            <a:custGeom>
              <a:avLst/>
              <a:gdLst/>
              <a:ahLst/>
              <a:cxnLst/>
              <a:rect l="l" t="t" r="r" b="b"/>
              <a:pathLst>
                <a:path w="2616" h="4672" extrusionOk="0">
                  <a:moveTo>
                    <a:pt x="561" y="1"/>
                  </a:moveTo>
                  <a:cubicBezTo>
                    <a:pt x="485" y="1"/>
                    <a:pt x="384" y="21"/>
                    <a:pt x="266" y="91"/>
                  </a:cubicBezTo>
                  <a:cubicBezTo>
                    <a:pt x="0" y="250"/>
                    <a:pt x="605" y="4672"/>
                    <a:pt x="1553" y="4672"/>
                  </a:cubicBezTo>
                  <a:cubicBezTo>
                    <a:pt x="1577" y="4672"/>
                    <a:pt x="1601" y="4669"/>
                    <a:pt x="1626" y="4663"/>
                  </a:cubicBezTo>
                  <a:cubicBezTo>
                    <a:pt x="2616" y="4427"/>
                    <a:pt x="720" y="35"/>
                    <a:pt x="720" y="35"/>
                  </a:cubicBezTo>
                  <a:cubicBezTo>
                    <a:pt x="720" y="35"/>
                    <a:pt x="662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3587225" y="2347000"/>
              <a:ext cx="444750" cy="275600"/>
            </a:xfrm>
            <a:custGeom>
              <a:avLst/>
              <a:gdLst/>
              <a:ahLst/>
              <a:cxnLst/>
              <a:rect l="l" t="t" r="r" b="b"/>
              <a:pathLst>
                <a:path w="17790" h="11024" extrusionOk="0">
                  <a:moveTo>
                    <a:pt x="5933" y="1"/>
                  </a:moveTo>
                  <a:cubicBezTo>
                    <a:pt x="4299" y="1"/>
                    <a:pt x="1" y="3695"/>
                    <a:pt x="5456" y="6097"/>
                  </a:cubicBezTo>
                  <a:cubicBezTo>
                    <a:pt x="5456" y="6097"/>
                    <a:pt x="4765" y="7898"/>
                    <a:pt x="5831" y="8680"/>
                  </a:cubicBezTo>
                  <a:cubicBezTo>
                    <a:pt x="6671" y="9295"/>
                    <a:pt x="8165" y="8762"/>
                    <a:pt x="8764" y="9795"/>
                  </a:cubicBezTo>
                  <a:lnTo>
                    <a:pt x="8764" y="11023"/>
                  </a:lnTo>
                  <a:cubicBezTo>
                    <a:pt x="8764" y="10636"/>
                    <a:pt x="8813" y="10337"/>
                    <a:pt x="8894" y="10092"/>
                  </a:cubicBezTo>
                  <a:cubicBezTo>
                    <a:pt x="8976" y="10337"/>
                    <a:pt x="9026" y="10636"/>
                    <a:pt x="9026" y="11023"/>
                  </a:cubicBezTo>
                  <a:lnTo>
                    <a:pt x="9026" y="9795"/>
                  </a:lnTo>
                  <a:cubicBezTo>
                    <a:pt x="9625" y="8762"/>
                    <a:pt x="11119" y="9295"/>
                    <a:pt x="11959" y="8680"/>
                  </a:cubicBezTo>
                  <a:cubicBezTo>
                    <a:pt x="13025" y="7898"/>
                    <a:pt x="12333" y="6097"/>
                    <a:pt x="12333" y="6097"/>
                  </a:cubicBezTo>
                  <a:cubicBezTo>
                    <a:pt x="17789" y="3694"/>
                    <a:pt x="13490" y="1"/>
                    <a:pt x="11857" y="1"/>
                  </a:cubicBezTo>
                  <a:cubicBezTo>
                    <a:pt x="11611" y="1"/>
                    <a:pt x="11425" y="85"/>
                    <a:pt x="11342" y="269"/>
                  </a:cubicBezTo>
                  <a:cubicBezTo>
                    <a:pt x="10808" y="1464"/>
                    <a:pt x="9338" y="1850"/>
                    <a:pt x="8894" y="1942"/>
                  </a:cubicBezTo>
                  <a:cubicBezTo>
                    <a:pt x="8452" y="1850"/>
                    <a:pt x="6981" y="1464"/>
                    <a:pt x="6448" y="269"/>
                  </a:cubicBezTo>
                  <a:cubicBezTo>
                    <a:pt x="6365" y="84"/>
                    <a:pt x="6179" y="1"/>
                    <a:pt x="5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3828775" y="2598150"/>
              <a:ext cx="533925" cy="1328150"/>
            </a:xfrm>
            <a:custGeom>
              <a:avLst/>
              <a:gdLst/>
              <a:ahLst/>
              <a:cxnLst/>
              <a:rect l="l" t="t" r="r" b="b"/>
              <a:pathLst>
                <a:path w="21357" h="53126" extrusionOk="0">
                  <a:moveTo>
                    <a:pt x="13513" y="1"/>
                  </a:moveTo>
                  <a:cubicBezTo>
                    <a:pt x="11932" y="1"/>
                    <a:pt x="11765" y="2224"/>
                    <a:pt x="11765" y="2224"/>
                  </a:cubicBezTo>
                  <a:cubicBezTo>
                    <a:pt x="9990" y="3575"/>
                    <a:pt x="9492" y="6346"/>
                    <a:pt x="11126" y="7341"/>
                  </a:cubicBezTo>
                  <a:cubicBezTo>
                    <a:pt x="12760" y="8336"/>
                    <a:pt x="3451" y="42872"/>
                    <a:pt x="2456" y="44578"/>
                  </a:cubicBezTo>
                  <a:cubicBezTo>
                    <a:pt x="1472" y="46265"/>
                    <a:pt x="0" y="52965"/>
                    <a:pt x="1829" y="52965"/>
                  </a:cubicBezTo>
                  <a:cubicBezTo>
                    <a:pt x="1848" y="52965"/>
                    <a:pt x="1868" y="52964"/>
                    <a:pt x="1888" y="52963"/>
                  </a:cubicBezTo>
                  <a:cubicBezTo>
                    <a:pt x="3720" y="52827"/>
                    <a:pt x="3543" y="50746"/>
                    <a:pt x="5257" y="50746"/>
                  </a:cubicBezTo>
                  <a:cubicBezTo>
                    <a:pt x="5338" y="50746"/>
                    <a:pt x="5422" y="50751"/>
                    <a:pt x="5511" y="50761"/>
                  </a:cubicBezTo>
                  <a:cubicBezTo>
                    <a:pt x="7244" y="50946"/>
                    <a:pt x="8006" y="53126"/>
                    <a:pt x="9439" y="53126"/>
                  </a:cubicBezTo>
                  <a:cubicBezTo>
                    <a:pt x="9653" y="53126"/>
                    <a:pt x="9881" y="53077"/>
                    <a:pt x="10131" y="52966"/>
                  </a:cubicBezTo>
                  <a:cubicBezTo>
                    <a:pt x="12050" y="52111"/>
                    <a:pt x="9208" y="47705"/>
                    <a:pt x="9208" y="43156"/>
                  </a:cubicBezTo>
                  <a:cubicBezTo>
                    <a:pt x="9208" y="38608"/>
                    <a:pt x="15887" y="9905"/>
                    <a:pt x="15887" y="9905"/>
                  </a:cubicBezTo>
                  <a:cubicBezTo>
                    <a:pt x="15887" y="9905"/>
                    <a:pt x="21357" y="6273"/>
                    <a:pt x="16740" y="1869"/>
                  </a:cubicBezTo>
                  <a:cubicBezTo>
                    <a:pt x="15279" y="477"/>
                    <a:pt x="14245" y="1"/>
                    <a:pt x="1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3800425" y="3950850"/>
              <a:ext cx="363950" cy="1215100"/>
            </a:xfrm>
            <a:custGeom>
              <a:avLst/>
              <a:gdLst/>
              <a:ahLst/>
              <a:cxnLst/>
              <a:rect l="l" t="t" r="r" b="b"/>
              <a:pathLst>
                <a:path w="14558" h="48604" extrusionOk="0">
                  <a:moveTo>
                    <a:pt x="9983" y="8136"/>
                  </a:moveTo>
                  <a:cubicBezTo>
                    <a:pt x="9983" y="8136"/>
                    <a:pt x="10566" y="18831"/>
                    <a:pt x="9983" y="21230"/>
                  </a:cubicBezTo>
                  <a:cubicBezTo>
                    <a:pt x="9400" y="23629"/>
                    <a:pt x="7615" y="34452"/>
                    <a:pt x="7568" y="36396"/>
                  </a:cubicBezTo>
                  <a:cubicBezTo>
                    <a:pt x="7566" y="36465"/>
                    <a:pt x="7565" y="36498"/>
                    <a:pt x="7563" y="36498"/>
                  </a:cubicBezTo>
                  <a:cubicBezTo>
                    <a:pt x="7511" y="36498"/>
                    <a:pt x="7442" y="11851"/>
                    <a:pt x="9983" y="8136"/>
                  </a:cubicBezTo>
                  <a:close/>
                  <a:moveTo>
                    <a:pt x="9973" y="1"/>
                  </a:moveTo>
                  <a:cubicBezTo>
                    <a:pt x="7249" y="1"/>
                    <a:pt x="7195" y="2822"/>
                    <a:pt x="7195" y="2822"/>
                  </a:cubicBezTo>
                  <a:cubicBezTo>
                    <a:pt x="7195" y="2822"/>
                    <a:pt x="5311" y="1041"/>
                    <a:pt x="3847" y="1041"/>
                  </a:cubicBezTo>
                  <a:cubicBezTo>
                    <a:pt x="3315" y="1041"/>
                    <a:pt x="2840" y="1275"/>
                    <a:pt x="2529" y="1914"/>
                  </a:cubicBezTo>
                  <a:cubicBezTo>
                    <a:pt x="1362" y="4311"/>
                    <a:pt x="4085" y="9692"/>
                    <a:pt x="4020" y="11701"/>
                  </a:cubicBezTo>
                  <a:cubicBezTo>
                    <a:pt x="3954" y="13710"/>
                    <a:pt x="3566" y="40675"/>
                    <a:pt x="3566" y="40675"/>
                  </a:cubicBezTo>
                  <a:cubicBezTo>
                    <a:pt x="3566" y="40675"/>
                    <a:pt x="0" y="47027"/>
                    <a:pt x="2723" y="48324"/>
                  </a:cubicBezTo>
                  <a:cubicBezTo>
                    <a:pt x="3135" y="48520"/>
                    <a:pt x="3562" y="48603"/>
                    <a:pt x="3990" y="48603"/>
                  </a:cubicBezTo>
                  <a:cubicBezTo>
                    <a:pt x="6389" y="48603"/>
                    <a:pt x="8816" y="45990"/>
                    <a:pt x="8816" y="45990"/>
                  </a:cubicBezTo>
                  <a:cubicBezTo>
                    <a:pt x="8816" y="45990"/>
                    <a:pt x="12900" y="43462"/>
                    <a:pt x="9789" y="39767"/>
                  </a:cubicBezTo>
                  <a:cubicBezTo>
                    <a:pt x="6677" y="36073"/>
                    <a:pt x="11668" y="27517"/>
                    <a:pt x="11474" y="17794"/>
                  </a:cubicBezTo>
                  <a:cubicBezTo>
                    <a:pt x="11280" y="8072"/>
                    <a:pt x="12121" y="5544"/>
                    <a:pt x="12121" y="5544"/>
                  </a:cubicBezTo>
                  <a:cubicBezTo>
                    <a:pt x="12121" y="5544"/>
                    <a:pt x="14557" y="811"/>
                    <a:pt x="10909" y="98"/>
                  </a:cubicBezTo>
                  <a:cubicBezTo>
                    <a:pt x="10566" y="31"/>
                    <a:pt x="10255" y="1"/>
                    <a:pt x="9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3297075" y="1071775"/>
              <a:ext cx="1025050" cy="976200"/>
            </a:xfrm>
            <a:custGeom>
              <a:avLst/>
              <a:gdLst/>
              <a:ahLst/>
              <a:cxnLst/>
              <a:rect l="l" t="t" r="r" b="b"/>
              <a:pathLst>
                <a:path w="41002" h="39048" extrusionOk="0">
                  <a:moveTo>
                    <a:pt x="20502" y="1136"/>
                  </a:moveTo>
                  <a:cubicBezTo>
                    <a:pt x="25904" y="1314"/>
                    <a:pt x="30640" y="2321"/>
                    <a:pt x="30640" y="3293"/>
                  </a:cubicBezTo>
                  <a:cubicBezTo>
                    <a:pt x="30640" y="3351"/>
                    <a:pt x="30622" y="3408"/>
                    <a:pt x="30602" y="3467"/>
                  </a:cubicBezTo>
                  <a:cubicBezTo>
                    <a:pt x="26930" y="2229"/>
                    <a:pt x="22007" y="1924"/>
                    <a:pt x="20465" y="1855"/>
                  </a:cubicBezTo>
                  <a:lnTo>
                    <a:pt x="20465" y="1848"/>
                  </a:lnTo>
                  <a:cubicBezTo>
                    <a:pt x="20442" y="1849"/>
                    <a:pt x="20410" y="1850"/>
                    <a:pt x="20385" y="1851"/>
                  </a:cubicBezTo>
                  <a:lnTo>
                    <a:pt x="20381" y="1851"/>
                  </a:lnTo>
                  <a:cubicBezTo>
                    <a:pt x="18844" y="1920"/>
                    <a:pt x="14071" y="2229"/>
                    <a:pt x="10401" y="3467"/>
                  </a:cubicBezTo>
                  <a:cubicBezTo>
                    <a:pt x="10381" y="3408"/>
                    <a:pt x="10362" y="3351"/>
                    <a:pt x="10362" y="3293"/>
                  </a:cubicBezTo>
                  <a:cubicBezTo>
                    <a:pt x="10362" y="2321"/>
                    <a:pt x="15098" y="1314"/>
                    <a:pt x="20502" y="1136"/>
                  </a:cubicBezTo>
                  <a:close/>
                  <a:moveTo>
                    <a:pt x="30418" y="5211"/>
                  </a:moveTo>
                  <a:cubicBezTo>
                    <a:pt x="32244" y="5854"/>
                    <a:pt x="33478" y="6672"/>
                    <a:pt x="33478" y="7656"/>
                  </a:cubicBezTo>
                  <a:cubicBezTo>
                    <a:pt x="33478" y="7744"/>
                    <a:pt x="33468" y="7834"/>
                    <a:pt x="33450" y="7921"/>
                  </a:cubicBezTo>
                  <a:cubicBezTo>
                    <a:pt x="32345" y="7443"/>
                    <a:pt x="30975" y="7053"/>
                    <a:pt x="29341" y="6752"/>
                  </a:cubicBezTo>
                  <a:cubicBezTo>
                    <a:pt x="28771" y="6649"/>
                    <a:pt x="28206" y="6563"/>
                    <a:pt x="27655" y="6491"/>
                  </a:cubicBezTo>
                  <a:cubicBezTo>
                    <a:pt x="28688" y="6137"/>
                    <a:pt x="29671" y="5711"/>
                    <a:pt x="30418" y="5211"/>
                  </a:cubicBezTo>
                  <a:close/>
                  <a:moveTo>
                    <a:pt x="10583" y="5212"/>
                  </a:moveTo>
                  <a:cubicBezTo>
                    <a:pt x="11331" y="5711"/>
                    <a:pt x="12315" y="6137"/>
                    <a:pt x="13348" y="6492"/>
                  </a:cubicBezTo>
                  <a:cubicBezTo>
                    <a:pt x="12796" y="6564"/>
                    <a:pt x="12231" y="6649"/>
                    <a:pt x="11661" y="6753"/>
                  </a:cubicBezTo>
                  <a:cubicBezTo>
                    <a:pt x="10024" y="7052"/>
                    <a:pt x="8654" y="7442"/>
                    <a:pt x="7552" y="7922"/>
                  </a:cubicBezTo>
                  <a:cubicBezTo>
                    <a:pt x="7534" y="7834"/>
                    <a:pt x="7524" y="7745"/>
                    <a:pt x="7524" y="7656"/>
                  </a:cubicBezTo>
                  <a:cubicBezTo>
                    <a:pt x="7524" y="6673"/>
                    <a:pt x="8758" y="5855"/>
                    <a:pt x="10583" y="5212"/>
                  </a:cubicBezTo>
                  <a:close/>
                  <a:moveTo>
                    <a:pt x="7068" y="10109"/>
                  </a:moveTo>
                  <a:cubicBezTo>
                    <a:pt x="7716" y="10630"/>
                    <a:pt x="8583" y="11021"/>
                    <a:pt x="9560" y="11309"/>
                  </a:cubicBezTo>
                  <a:lnTo>
                    <a:pt x="9559" y="11309"/>
                  </a:lnTo>
                  <a:cubicBezTo>
                    <a:pt x="8261" y="11634"/>
                    <a:pt x="7011" y="12036"/>
                    <a:pt x="5948" y="12536"/>
                  </a:cubicBezTo>
                  <a:cubicBezTo>
                    <a:pt x="5876" y="12355"/>
                    <a:pt x="5839" y="12162"/>
                    <a:pt x="5839" y="11967"/>
                  </a:cubicBezTo>
                  <a:cubicBezTo>
                    <a:pt x="5839" y="11215"/>
                    <a:pt x="6333" y="10605"/>
                    <a:pt x="7068" y="10109"/>
                  </a:cubicBezTo>
                  <a:close/>
                  <a:moveTo>
                    <a:pt x="33933" y="10108"/>
                  </a:moveTo>
                  <a:cubicBezTo>
                    <a:pt x="34669" y="10605"/>
                    <a:pt x="35163" y="11214"/>
                    <a:pt x="35163" y="11966"/>
                  </a:cubicBezTo>
                  <a:cubicBezTo>
                    <a:pt x="35163" y="12162"/>
                    <a:pt x="35126" y="12355"/>
                    <a:pt x="35053" y="12536"/>
                  </a:cubicBezTo>
                  <a:cubicBezTo>
                    <a:pt x="33990" y="12036"/>
                    <a:pt x="32740" y="11634"/>
                    <a:pt x="31442" y="11309"/>
                  </a:cubicBezTo>
                  <a:cubicBezTo>
                    <a:pt x="32420" y="11021"/>
                    <a:pt x="33285" y="10630"/>
                    <a:pt x="33933" y="10108"/>
                  </a:cubicBezTo>
                  <a:close/>
                  <a:moveTo>
                    <a:pt x="4541" y="18780"/>
                  </a:moveTo>
                  <a:cubicBezTo>
                    <a:pt x="7303" y="20433"/>
                    <a:pt x="12912" y="20707"/>
                    <a:pt x="16283" y="20707"/>
                  </a:cubicBezTo>
                  <a:cubicBezTo>
                    <a:pt x="17011" y="20707"/>
                    <a:pt x="17629" y="20694"/>
                    <a:pt x="18095" y="20680"/>
                  </a:cubicBezTo>
                  <a:lnTo>
                    <a:pt x="18095" y="20680"/>
                  </a:lnTo>
                  <a:cubicBezTo>
                    <a:pt x="17838" y="21230"/>
                    <a:pt x="17430" y="21953"/>
                    <a:pt x="16793" y="22873"/>
                  </a:cubicBezTo>
                  <a:cubicBezTo>
                    <a:pt x="15461" y="22937"/>
                    <a:pt x="14264" y="22965"/>
                    <a:pt x="13190" y="22965"/>
                  </a:cubicBezTo>
                  <a:cubicBezTo>
                    <a:pt x="5608" y="22965"/>
                    <a:pt x="4098" y="21535"/>
                    <a:pt x="3815" y="20847"/>
                  </a:cubicBezTo>
                  <a:cubicBezTo>
                    <a:pt x="3548" y="20194"/>
                    <a:pt x="4074" y="19340"/>
                    <a:pt x="4541" y="18780"/>
                  </a:cubicBezTo>
                  <a:close/>
                  <a:moveTo>
                    <a:pt x="36461" y="18780"/>
                  </a:moveTo>
                  <a:cubicBezTo>
                    <a:pt x="36928" y="19340"/>
                    <a:pt x="37454" y="20194"/>
                    <a:pt x="37186" y="20847"/>
                  </a:cubicBezTo>
                  <a:cubicBezTo>
                    <a:pt x="36904" y="21535"/>
                    <a:pt x="35394" y="22965"/>
                    <a:pt x="27812" y="22965"/>
                  </a:cubicBezTo>
                  <a:cubicBezTo>
                    <a:pt x="26737" y="22965"/>
                    <a:pt x="25540" y="22937"/>
                    <a:pt x="24208" y="22873"/>
                  </a:cubicBezTo>
                  <a:cubicBezTo>
                    <a:pt x="23571" y="21953"/>
                    <a:pt x="23163" y="21230"/>
                    <a:pt x="22906" y="20680"/>
                  </a:cubicBezTo>
                  <a:lnTo>
                    <a:pt x="22907" y="20680"/>
                  </a:lnTo>
                  <a:cubicBezTo>
                    <a:pt x="23372" y="20694"/>
                    <a:pt x="23991" y="20707"/>
                    <a:pt x="24719" y="20707"/>
                  </a:cubicBezTo>
                  <a:cubicBezTo>
                    <a:pt x="28090" y="20707"/>
                    <a:pt x="33698" y="20433"/>
                    <a:pt x="36461" y="18780"/>
                  </a:cubicBezTo>
                  <a:close/>
                  <a:moveTo>
                    <a:pt x="27155" y="26528"/>
                  </a:moveTo>
                  <a:cubicBezTo>
                    <a:pt x="27156" y="26528"/>
                    <a:pt x="27156" y="26528"/>
                    <a:pt x="27156" y="26528"/>
                  </a:cubicBezTo>
                  <a:lnTo>
                    <a:pt x="27156" y="26528"/>
                  </a:lnTo>
                  <a:lnTo>
                    <a:pt x="27156" y="26528"/>
                  </a:lnTo>
                  <a:close/>
                  <a:moveTo>
                    <a:pt x="3463" y="22922"/>
                  </a:moveTo>
                  <a:cubicBezTo>
                    <a:pt x="5169" y="24092"/>
                    <a:pt x="8406" y="24672"/>
                    <a:pt x="13251" y="24672"/>
                  </a:cubicBezTo>
                  <a:cubicBezTo>
                    <a:pt x="13955" y="24672"/>
                    <a:pt x="14697" y="24658"/>
                    <a:pt x="15469" y="24633"/>
                  </a:cubicBezTo>
                  <a:lnTo>
                    <a:pt x="15469" y="24633"/>
                  </a:lnTo>
                  <a:cubicBezTo>
                    <a:pt x="15003" y="25212"/>
                    <a:pt x="14465" y="25845"/>
                    <a:pt x="13846" y="26535"/>
                  </a:cubicBezTo>
                  <a:lnTo>
                    <a:pt x="13846" y="26528"/>
                  </a:lnTo>
                  <a:cubicBezTo>
                    <a:pt x="13513" y="26533"/>
                    <a:pt x="13192" y="26535"/>
                    <a:pt x="12880" y="26535"/>
                  </a:cubicBezTo>
                  <a:cubicBezTo>
                    <a:pt x="4571" y="26535"/>
                    <a:pt x="3277" y="24914"/>
                    <a:pt x="3077" y="24400"/>
                  </a:cubicBezTo>
                  <a:cubicBezTo>
                    <a:pt x="2895" y="23938"/>
                    <a:pt x="3154" y="23373"/>
                    <a:pt x="3463" y="22922"/>
                  </a:cubicBezTo>
                  <a:close/>
                  <a:moveTo>
                    <a:pt x="37538" y="22922"/>
                  </a:moveTo>
                  <a:cubicBezTo>
                    <a:pt x="37848" y="23372"/>
                    <a:pt x="38107" y="23938"/>
                    <a:pt x="37925" y="24400"/>
                  </a:cubicBezTo>
                  <a:cubicBezTo>
                    <a:pt x="37725" y="24914"/>
                    <a:pt x="36430" y="26535"/>
                    <a:pt x="28121" y="26535"/>
                  </a:cubicBezTo>
                  <a:cubicBezTo>
                    <a:pt x="27810" y="26535"/>
                    <a:pt x="27488" y="26533"/>
                    <a:pt x="27156" y="26528"/>
                  </a:cubicBezTo>
                  <a:lnTo>
                    <a:pt x="27156" y="26528"/>
                  </a:lnTo>
                  <a:lnTo>
                    <a:pt x="27156" y="26535"/>
                  </a:lnTo>
                  <a:cubicBezTo>
                    <a:pt x="26538" y="25845"/>
                    <a:pt x="25999" y="25212"/>
                    <a:pt x="25532" y="24633"/>
                  </a:cubicBezTo>
                  <a:lnTo>
                    <a:pt x="25532" y="24633"/>
                  </a:lnTo>
                  <a:cubicBezTo>
                    <a:pt x="26305" y="24657"/>
                    <a:pt x="27046" y="24671"/>
                    <a:pt x="27750" y="24671"/>
                  </a:cubicBezTo>
                  <a:cubicBezTo>
                    <a:pt x="32596" y="24671"/>
                    <a:pt x="35833" y="24092"/>
                    <a:pt x="37538" y="22922"/>
                  </a:cubicBezTo>
                  <a:close/>
                  <a:moveTo>
                    <a:pt x="2877" y="26570"/>
                  </a:moveTo>
                  <a:cubicBezTo>
                    <a:pt x="4592" y="27648"/>
                    <a:pt x="7728" y="28198"/>
                    <a:pt x="12354" y="28236"/>
                  </a:cubicBezTo>
                  <a:cubicBezTo>
                    <a:pt x="11766" y="28945"/>
                    <a:pt x="11216" y="29685"/>
                    <a:pt x="10706" y="30452"/>
                  </a:cubicBezTo>
                  <a:cubicBezTo>
                    <a:pt x="9570" y="30554"/>
                    <a:pt x="8588" y="30599"/>
                    <a:pt x="7739" y="30599"/>
                  </a:cubicBezTo>
                  <a:cubicBezTo>
                    <a:pt x="3744" y="30599"/>
                    <a:pt x="2690" y="29618"/>
                    <a:pt x="2416" y="29109"/>
                  </a:cubicBezTo>
                  <a:cubicBezTo>
                    <a:pt x="2011" y="28360"/>
                    <a:pt x="2438" y="27304"/>
                    <a:pt x="2877" y="26570"/>
                  </a:cubicBezTo>
                  <a:close/>
                  <a:moveTo>
                    <a:pt x="38125" y="26570"/>
                  </a:moveTo>
                  <a:cubicBezTo>
                    <a:pt x="38563" y="27305"/>
                    <a:pt x="38990" y="28360"/>
                    <a:pt x="38586" y="29109"/>
                  </a:cubicBezTo>
                  <a:cubicBezTo>
                    <a:pt x="38312" y="29618"/>
                    <a:pt x="37258" y="30599"/>
                    <a:pt x="33263" y="30599"/>
                  </a:cubicBezTo>
                  <a:cubicBezTo>
                    <a:pt x="32414" y="30599"/>
                    <a:pt x="31432" y="30554"/>
                    <a:pt x="30296" y="30452"/>
                  </a:cubicBezTo>
                  <a:cubicBezTo>
                    <a:pt x="29786" y="29685"/>
                    <a:pt x="29236" y="28945"/>
                    <a:pt x="28647" y="28236"/>
                  </a:cubicBezTo>
                  <a:cubicBezTo>
                    <a:pt x="33273" y="28198"/>
                    <a:pt x="36409" y="27648"/>
                    <a:pt x="38125" y="26570"/>
                  </a:cubicBezTo>
                  <a:close/>
                  <a:moveTo>
                    <a:pt x="2518" y="31400"/>
                  </a:moveTo>
                  <a:cubicBezTo>
                    <a:pt x="3708" y="32006"/>
                    <a:pt x="5433" y="32308"/>
                    <a:pt x="7716" y="32308"/>
                  </a:cubicBezTo>
                  <a:cubicBezTo>
                    <a:pt x="8314" y="32308"/>
                    <a:pt x="8951" y="32287"/>
                    <a:pt x="9627" y="32245"/>
                  </a:cubicBezTo>
                  <a:lnTo>
                    <a:pt x="9627" y="32245"/>
                  </a:lnTo>
                  <a:cubicBezTo>
                    <a:pt x="9528" y="32429"/>
                    <a:pt x="9435" y="32606"/>
                    <a:pt x="9346" y="32780"/>
                  </a:cubicBezTo>
                  <a:cubicBezTo>
                    <a:pt x="7142" y="33370"/>
                    <a:pt x="5638" y="33563"/>
                    <a:pt x="4613" y="33563"/>
                  </a:cubicBezTo>
                  <a:cubicBezTo>
                    <a:pt x="3145" y="33563"/>
                    <a:pt x="2661" y="33168"/>
                    <a:pt x="2515" y="32977"/>
                  </a:cubicBezTo>
                  <a:cubicBezTo>
                    <a:pt x="2230" y="32602"/>
                    <a:pt x="2328" y="31958"/>
                    <a:pt x="2518" y="31400"/>
                  </a:cubicBezTo>
                  <a:close/>
                  <a:moveTo>
                    <a:pt x="38484" y="31399"/>
                  </a:moveTo>
                  <a:cubicBezTo>
                    <a:pt x="38675" y="31957"/>
                    <a:pt x="38772" y="32602"/>
                    <a:pt x="38487" y="32977"/>
                  </a:cubicBezTo>
                  <a:cubicBezTo>
                    <a:pt x="38341" y="33168"/>
                    <a:pt x="37857" y="33563"/>
                    <a:pt x="36389" y="33563"/>
                  </a:cubicBezTo>
                  <a:cubicBezTo>
                    <a:pt x="35364" y="33563"/>
                    <a:pt x="33860" y="33370"/>
                    <a:pt x="31656" y="32780"/>
                  </a:cubicBezTo>
                  <a:cubicBezTo>
                    <a:pt x="31567" y="32606"/>
                    <a:pt x="31474" y="32429"/>
                    <a:pt x="31375" y="32245"/>
                  </a:cubicBezTo>
                  <a:lnTo>
                    <a:pt x="31375" y="32245"/>
                  </a:lnTo>
                  <a:cubicBezTo>
                    <a:pt x="32050" y="32286"/>
                    <a:pt x="32688" y="32307"/>
                    <a:pt x="33286" y="32307"/>
                  </a:cubicBezTo>
                  <a:cubicBezTo>
                    <a:pt x="35568" y="32307"/>
                    <a:pt x="37294" y="32006"/>
                    <a:pt x="38484" y="31399"/>
                  </a:cubicBezTo>
                  <a:close/>
                  <a:moveTo>
                    <a:pt x="8418" y="34768"/>
                  </a:moveTo>
                  <a:lnTo>
                    <a:pt x="8418" y="34768"/>
                  </a:lnTo>
                  <a:cubicBezTo>
                    <a:pt x="7579" y="36643"/>
                    <a:pt x="7235" y="37225"/>
                    <a:pt x="4946" y="37333"/>
                  </a:cubicBezTo>
                  <a:cubicBezTo>
                    <a:pt x="4828" y="37339"/>
                    <a:pt x="4705" y="37342"/>
                    <a:pt x="4580" y="37342"/>
                  </a:cubicBezTo>
                  <a:cubicBezTo>
                    <a:pt x="3810" y="37342"/>
                    <a:pt x="2962" y="37211"/>
                    <a:pt x="2633" y="36697"/>
                  </a:cubicBezTo>
                  <a:cubicBezTo>
                    <a:pt x="2349" y="36252"/>
                    <a:pt x="2447" y="35554"/>
                    <a:pt x="2613" y="34990"/>
                  </a:cubicBezTo>
                  <a:lnTo>
                    <a:pt x="2613" y="34990"/>
                  </a:lnTo>
                  <a:cubicBezTo>
                    <a:pt x="3167" y="35175"/>
                    <a:pt x="3831" y="35271"/>
                    <a:pt x="4616" y="35271"/>
                  </a:cubicBezTo>
                  <a:cubicBezTo>
                    <a:pt x="5669" y="35271"/>
                    <a:pt x="6937" y="35103"/>
                    <a:pt x="8418" y="34768"/>
                  </a:cubicBezTo>
                  <a:close/>
                  <a:moveTo>
                    <a:pt x="32585" y="34768"/>
                  </a:moveTo>
                  <a:lnTo>
                    <a:pt x="32585" y="34768"/>
                  </a:lnTo>
                  <a:cubicBezTo>
                    <a:pt x="34065" y="35101"/>
                    <a:pt x="35333" y="35269"/>
                    <a:pt x="36387" y="35271"/>
                  </a:cubicBezTo>
                  <a:cubicBezTo>
                    <a:pt x="37171" y="35271"/>
                    <a:pt x="37836" y="35175"/>
                    <a:pt x="38390" y="34990"/>
                  </a:cubicBezTo>
                  <a:lnTo>
                    <a:pt x="38390" y="34990"/>
                  </a:lnTo>
                  <a:cubicBezTo>
                    <a:pt x="38555" y="35554"/>
                    <a:pt x="38653" y="36252"/>
                    <a:pt x="38369" y="36697"/>
                  </a:cubicBezTo>
                  <a:cubicBezTo>
                    <a:pt x="38039" y="37211"/>
                    <a:pt x="37192" y="37342"/>
                    <a:pt x="36422" y="37342"/>
                  </a:cubicBezTo>
                  <a:cubicBezTo>
                    <a:pt x="36297" y="37342"/>
                    <a:pt x="36174" y="37339"/>
                    <a:pt x="36056" y="37333"/>
                  </a:cubicBezTo>
                  <a:cubicBezTo>
                    <a:pt x="33767" y="37225"/>
                    <a:pt x="33422" y="36643"/>
                    <a:pt x="32585" y="34768"/>
                  </a:cubicBezTo>
                  <a:close/>
                  <a:moveTo>
                    <a:pt x="20519" y="0"/>
                  </a:moveTo>
                  <a:cubicBezTo>
                    <a:pt x="17134" y="109"/>
                    <a:pt x="9224" y="651"/>
                    <a:pt x="9224" y="3294"/>
                  </a:cubicBezTo>
                  <a:cubicBezTo>
                    <a:pt x="9224" y="3493"/>
                    <a:pt x="9268" y="3683"/>
                    <a:pt x="9341" y="3867"/>
                  </a:cubicBezTo>
                  <a:cubicBezTo>
                    <a:pt x="7304" y="4724"/>
                    <a:pt x="5817" y="5936"/>
                    <a:pt x="5817" y="7656"/>
                  </a:cubicBezTo>
                  <a:cubicBezTo>
                    <a:pt x="5818" y="8028"/>
                    <a:pt x="5889" y="8398"/>
                    <a:pt x="6027" y="8744"/>
                  </a:cubicBezTo>
                  <a:cubicBezTo>
                    <a:pt x="4767" y="9616"/>
                    <a:pt x="4133" y="10692"/>
                    <a:pt x="4133" y="11967"/>
                  </a:cubicBezTo>
                  <a:cubicBezTo>
                    <a:pt x="4131" y="12462"/>
                    <a:pt x="4243" y="12950"/>
                    <a:pt x="4460" y="13394"/>
                  </a:cubicBezTo>
                  <a:cubicBezTo>
                    <a:pt x="3436" y="14135"/>
                    <a:pt x="2796" y="15036"/>
                    <a:pt x="2796" y="16131"/>
                  </a:cubicBezTo>
                  <a:cubicBezTo>
                    <a:pt x="2796" y="16670"/>
                    <a:pt x="2965" y="17180"/>
                    <a:pt x="3274" y="17641"/>
                  </a:cubicBezTo>
                  <a:cubicBezTo>
                    <a:pt x="2585" y="18454"/>
                    <a:pt x="1615" y="19963"/>
                    <a:pt x="2236" y="21489"/>
                  </a:cubicBezTo>
                  <a:cubicBezTo>
                    <a:pt x="2255" y="21536"/>
                    <a:pt x="2283" y="21580"/>
                    <a:pt x="2306" y="21627"/>
                  </a:cubicBezTo>
                  <a:cubicBezTo>
                    <a:pt x="1710" y="22376"/>
                    <a:pt x="962" y="23669"/>
                    <a:pt x="1486" y="25016"/>
                  </a:cubicBezTo>
                  <a:cubicBezTo>
                    <a:pt x="1531" y="25127"/>
                    <a:pt x="1584" y="25233"/>
                    <a:pt x="1642" y="25337"/>
                  </a:cubicBezTo>
                  <a:cubicBezTo>
                    <a:pt x="1026" y="26264"/>
                    <a:pt x="1" y="28216"/>
                    <a:pt x="912" y="29914"/>
                  </a:cubicBezTo>
                  <a:cubicBezTo>
                    <a:pt x="978" y="30035"/>
                    <a:pt x="1053" y="30152"/>
                    <a:pt x="1135" y="30264"/>
                  </a:cubicBezTo>
                  <a:cubicBezTo>
                    <a:pt x="737" y="31124"/>
                    <a:pt x="212" y="32749"/>
                    <a:pt x="1148" y="33996"/>
                  </a:cubicBezTo>
                  <a:cubicBezTo>
                    <a:pt x="823" y="34834"/>
                    <a:pt x="413" y="36386"/>
                    <a:pt x="1193" y="37610"/>
                  </a:cubicBezTo>
                  <a:cubicBezTo>
                    <a:pt x="1800" y="38565"/>
                    <a:pt x="2943" y="39047"/>
                    <a:pt x="4594" y="39047"/>
                  </a:cubicBezTo>
                  <a:cubicBezTo>
                    <a:pt x="4734" y="39047"/>
                    <a:pt x="4878" y="39044"/>
                    <a:pt x="5026" y="39038"/>
                  </a:cubicBezTo>
                  <a:cubicBezTo>
                    <a:pt x="8455" y="38875"/>
                    <a:pt x="9100" y="37427"/>
                    <a:pt x="10077" y="35236"/>
                  </a:cubicBezTo>
                  <a:cubicBezTo>
                    <a:pt x="10467" y="34357"/>
                    <a:pt x="10936" y="33306"/>
                    <a:pt x="11696" y="32066"/>
                  </a:cubicBezTo>
                  <a:cubicBezTo>
                    <a:pt x="11768" y="32058"/>
                    <a:pt x="11837" y="32053"/>
                    <a:pt x="11909" y="32044"/>
                  </a:cubicBezTo>
                  <a:lnTo>
                    <a:pt x="11878" y="31771"/>
                  </a:lnTo>
                  <a:cubicBezTo>
                    <a:pt x="12554" y="30706"/>
                    <a:pt x="13447" y="29506"/>
                    <a:pt x="14685" y="28156"/>
                  </a:cubicBezTo>
                  <a:cubicBezTo>
                    <a:pt x="21036" y="21228"/>
                    <a:pt x="20431" y="18868"/>
                    <a:pt x="19876" y="18175"/>
                  </a:cubicBezTo>
                  <a:lnTo>
                    <a:pt x="19876" y="18175"/>
                  </a:lnTo>
                  <a:lnTo>
                    <a:pt x="18825" y="19016"/>
                  </a:lnTo>
                  <a:lnTo>
                    <a:pt x="18822" y="18946"/>
                  </a:lnTo>
                  <a:cubicBezTo>
                    <a:pt x="18211" y="18976"/>
                    <a:pt x="17392" y="18997"/>
                    <a:pt x="16453" y="18997"/>
                  </a:cubicBezTo>
                  <a:cubicBezTo>
                    <a:pt x="12581" y="18997"/>
                    <a:pt x="6666" y="18630"/>
                    <a:pt x="4904" y="16951"/>
                  </a:cubicBezTo>
                  <a:cubicBezTo>
                    <a:pt x="4542" y="16606"/>
                    <a:pt x="4500" y="16317"/>
                    <a:pt x="4500" y="16131"/>
                  </a:cubicBezTo>
                  <a:cubicBezTo>
                    <a:pt x="4500" y="15607"/>
                    <a:pt x="4886" y="15123"/>
                    <a:pt x="5544" y="14681"/>
                  </a:cubicBezTo>
                  <a:cubicBezTo>
                    <a:pt x="7476" y="16160"/>
                    <a:pt x="11136" y="16508"/>
                    <a:pt x="14126" y="16508"/>
                  </a:cubicBezTo>
                  <a:cubicBezTo>
                    <a:pt x="16401" y="16508"/>
                    <a:pt x="18289" y="16309"/>
                    <a:pt x="18725" y="16259"/>
                  </a:cubicBezTo>
                  <a:lnTo>
                    <a:pt x="18531" y="14565"/>
                  </a:lnTo>
                  <a:cubicBezTo>
                    <a:pt x="17565" y="14675"/>
                    <a:pt x="15962" y="14790"/>
                    <a:pt x="14213" y="14790"/>
                  </a:cubicBezTo>
                  <a:cubicBezTo>
                    <a:pt x="11768" y="14790"/>
                    <a:pt x="9039" y="14566"/>
                    <a:pt x="7362" y="13789"/>
                  </a:cubicBezTo>
                  <a:cubicBezTo>
                    <a:pt x="9400" y="13015"/>
                    <a:pt x="12256" y="12432"/>
                    <a:pt x="15020" y="12074"/>
                  </a:cubicBezTo>
                  <a:cubicBezTo>
                    <a:pt x="15527" y="12092"/>
                    <a:pt x="16010" y="12101"/>
                    <a:pt x="16453" y="12101"/>
                  </a:cubicBezTo>
                  <a:cubicBezTo>
                    <a:pt x="17705" y="12101"/>
                    <a:pt x="18643" y="12044"/>
                    <a:pt x="18923" y="12025"/>
                  </a:cubicBezTo>
                  <a:lnTo>
                    <a:pt x="18805" y="10324"/>
                  </a:lnTo>
                  <a:cubicBezTo>
                    <a:pt x="18748" y="10327"/>
                    <a:pt x="18676" y="10331"/>
                    <a:pt x="18613" y="10334"/>
                  </a:cubicBezTo>
                  <a:lnTo>
                    <a:pt x="18596" y="10026"/>
                  </a:lnTo>
                  <a:cubicBezTo>
                    <a:pt x="17922" y="10063"/>
                    <a:pt x="16563" y="10156"/>
                    <a:pt x="14914" y="10356"/>
                  </a:cubicBezTo>
                  <a:cubicBezTo>
                    <a:pt x="12748" y="10264"/>
                    <a:pt x="10345" y="9966"/>
                    <a:pt x="8863" y="9238"/>
                  </a:cubicBezTo>
                  <a:cubicBezTo>
                    <a:pt x="9913" y="8857"/>
                    <a:pt x="11051" y="8598"/>
                    <a:pt x="11949" y="8433"/>
                  </a:cubicBezTo>
                  <a:cubicBezTo>
                    <a:pt x="15248" y="7829"/>
                    <a:pt x="18607" y="7822"/>
                    <a:pt x="18643" y="7822"/>
                  </a:cubicBezTo>
                  <a:lnTo>
                    <a:pt x="18644" y="6117"/>
                  </a:lnTo>
                  <a:lnTo>
                    <a:pt x="18644" y="6117"/>
                  </a:lnTo>
                  <a:cubicBezTo>
                    <a:pt x="18576" y="6122"/>
                    <a:pt x="17748" y="6125"/>
                    <a:pt x="16527" y="6195"/>
                  </a:cubicBezTo>
                  <a:cubicBezTo>
                    <a:pt x="14838" y="5793"/>
                    <a:pt x="13250" y="5280"/>
                    <a:pt x="12105" y="4749"/>
                  </a:cubicBezTo>
                  <a:cubicBezTo>
                    <a:pt x="14655" y="4076"/>
                    <a:pt x="17841" y="3671"/>
                    <a:pt x="20500" y="3552"/>
                  </a:cubicBezTo>
                  <a:cubicBezTo>
                    <a:pt x="23161" y="3671"/>
                    <a:pt x="26346" y="4076"/>
                    <a:pt x="28897" y="4749"/>
                  </a:cubicBezTo>
                  <a:cubicBezTo>
                    <a:pt x="27752" y="5280"/>
                    <a:pt x="26164" y="5793"/>
                    <a:pt x="24475" y="6195"/>
                  </a:cubicBezTo>
                  <a:cubicBezTo>
                    <a:pt x="23254" y="6125"/>
                    <a:pt x="22426" y="6122"/>
                    <a:pt x="22358" y="6117"/>
                  </a:cubicBezTo>
                  <a:lnTo>
                    <a:pt x="22358" y="6117"/>
                  </a:lnTo>
                  <a:lnTo>
                    <a:pt x="22359" y="7822"/>
                  </a:lnTo>
                  <a:cubicBezTo>
                    <a:pt x="22395" y="7822"/>
                    <a:pt x="25755" y="7829"/>
                    <a:pt x="29053" y="8433"/>
                  </a:cubicBezTo>
                  <a:cubicBezTo>
                    <a:pt x="29951" y="8598"/>
                    <a:pt x="31089" y="8857"/>
                    <a:pt x="32139" y="9238"/>
                  </a:cubicBezTo>
                  <a:cubicBezTo>
                    <a:pt x="30657" y="9966"/>
                    <a:pt x="28254" y="10264"/>
                    <a:pt x="26088" y="10356"/>
                  </a:cubicBezTo>
                  <a:cubicBezTo>
                    <a:pt x="24439" y="10156"/>
                    <a:pt x="23080" y="10063"/>
                    <a:pt x="22406" y="10026"/>
                  </a:cubicBezTo>
                  <a:lnTo>
                    <a:pt x="22389" y="10334"/>
                  </a:lnTo>
                  <a:cubicBezTo>
                    <a:pt x="22326" y="10331"/>
                    <a:pt x="22254" y="10327"/>
                    <a:pt x="22195" y="10324"/>
                  </a:cubicBezTo>
                  <a:lnTo>
                    <a:pt x="22078" y="12025"/>
                  </a:lnTo>
                  <a:cubicBezTo>
                    <a:pt x="22359" y="12044"/>
                    <a:pt x="23297" y="12101"/>
                    <a:pt x="24549" y="12101"/>
                  </a:cubicBezTo>
                  <a:cubicBezTo>
                    <a:pt x="24992" y="12101"/>
                    <a:pt x="25475" y="12092"/>
                    <a:pt x="25980" y="12074"/>
                  </a:cubicBezTo>
                  <a:cubicBezTo>
                    <a:pt x="28745" y="12432"/>
                    <a:pt x="31602" y="13016"/>
                    <a:pt x="33639" y="13789"/>
                  </a:cubicBezTo>
                  <a:cubicBezTo>
                    <a:pt x="31963" y="14566"/>
                    <a:pt x="29233" y="14790"/>
                    <a:pt x="26789" y="14790"/>
                  </a:cubicBezTo>
                  <a:cubicBezTo>
                    <a:pt x="25039" y="14790"/>
                    <a:pt x="23436" y="14675"/>
                    <a:pt x="22470" y="14565"/>
                  </a:cubicBezTo>
                  <a:lnTo>
                    <a:pt x="22276" y="16259"/>
                  </a:lnTo>
                  <a:cubicBezTo>
                    <a:pt x="22713" y="16309"/>
                    <a:pt x="24600" y="16509"/>
                    <a:pt x="26875" y="16509"/>
                  </a:cubicBezTo>
                  <a:cubicBezTo>
                    <a:pt x="29866" y="16509"/>
                    <a:pt x="33525" y="16162"/>
                    <a:pt x="35458" y="14681"/>
                  </a:cubicBezTo>
                  <a:cubicBezTo>
                    <a:pt x="36116" y="15123"/>
                    <a:pt x="36502" y="15608"/>
                    <a:pt x="36502" y="16131"/>
                  </a:cubicBezTo>
                  <a:cubicBezTo>
                    <a:pt x="36502" y="16317"/>
                    <a:pt x="36459" y="16606"/>
                    <a:pt x="36098" y="16951"/>
                  </a:cubicBezTo>
                  <a:cubicBezTo>
                    <a:pt x="34336" y="18630"/>
                    <a:pt x="28421" y="18997"/>
                    <a:pt x="24549" y="18997"/>
                  </a:cubicBezTo>
                  <a:cubicBezTo>
                    <a:pt x="23610" y="18997"/>
                    <a:pt x="22791" y="18976"/>
                    <a:pt x="22180" y="18946"/>
                  </a:cubicBezTo>
                  <a:lnTo>
                    <a:pt x="22177" y="19016"/>
                  </a:lnTo>
                  <a:lnTo>
                    <a:pt x="21125" y="18175"/>
                  </a:lnTo>
                  <a:lnTo>
                    <a:pt x="21125" y="18175"/>
                  </a:lnTo>
                  <a:cubicBezTo>
                    <a:pt x="20571" y="18868"/>
                    <a:pt x="19966" y="21228"/>
                    <a:pt x="26317" y="28156"/>
                  </a:cubicBezTo>
                  <a:cubicBezTo>
                    <a:pt x="27555" y="29506"/>
                    <a:pt x="28448" y="30706"/>
                    <a:pt x="29123" y="31771"/>
                  </a:cubicBezTo>
                  <a:lnTo>
                    <a:pt x="29093" y="32044"/>
                  </a:lnTo>
                  <a:cubicBezTo>
                    <a:pt x="29165" y="32053"/>
                    <a:pt x="29234" y="32058"/>
                    <a:pt x="29305" y="32066"/>
                  </a:cubicBezTo>
                  <a:cubicBezTo>
                    <a:pt x="30065" y="33307"/>
                    <a:pt x="30533" y="34357"/>
                    <a:pt x="30925" y="35236"/>
                  </a:cubicBezTo>
                  <a:cubicBezTo>
                    <a:pt x="31901" y="37427"/>
                    <a:pt x="32546" y="38875"/>
                    <a:pt x="35976" y="39038"/>
                  </a:cubicBezTo>
                  <a:cubicBezTo>
                    <a:pt x="36124" y="39044"/>
                    <a:pt x="36267" y="39047"/>
                    <a:pt x="36407" y="39047"/>
                  </a:cubicBezTo>
                  <a:cubicBezTo>
                    <a:pt x="38058" y="39047"/>
                    <a:pt x="39201" y="38566"/>
                    <a:pt x="39808" y="37610"/>
                  </a:cubicBezTo>
                  <a:cubicBezTo>
                    <a:pt x="40588" y="36386"/>
                    <a:pt x="40179" y="34834"/>
                    <a:pt x="39853" y="33997"/>
                  </a:cubicBezTo>
                  <a:cubicBezTo>
                    <a:pt x="40789" y="32749"/>
                    <a:pt x="40264" y="31124"/>
                    <a:pt x="39867" y="30264"/>
                  </a:cubicBezTo>
                  <a:cubicBezTo>
                    <a:pt x="39949" y="30152"/>
                    <a:pt x="40024" y="30035"/>
                    <a:pt x="40090" y="29914"/>
                  </a:cubicBezTo>
                  <a:cubicBezTo>
                    <a:pt x="41001" y="28216"/>
                    <a:pt x="39976" y="26264"/>
                    <a:pt x="39359" y="25338"/>
                  </a:cubicBezTo>
                  <a:cubicBezTo>
                    <a:pt x="39418" y="25233"/>
                    <a:pt x="39471" y="25127"/>
                    <a:pt x="39516" y="25017"/>
                  </a:cubicBezTo>
                  <a:cubicBezTo>
                    <a:pt x="40040" y="23670"/>
                    <a:pt x="39292" y="22376"/>
                    <a:pt x="38696" y="21627"/>
                  </a:cubicBezTo>
                  <a:cubicBezTo>
                    <a:pt x="38719" y="21580"/>
                    <a:pt x="38747" y="21536"/>
                    <a:pt x="38766" y="21489"/>
                  </a:cubicBezTo>
                  <a:cubicBezTo>
                    <a:pt x="39388" y="19963"/>
                    <a:pt x="38417" y="18454"/>
                    <a:pt x="37728" y="17641"/>
                  </a:cubicBezTo>
                  <a:cubicBezTo>
                    <a:pt x="38037" y="17180"/>
                    <a:pt x="38206" y="16670"/>
                    <a:pt x="38206" y="16131"/>
                  </a:cubicBezTo>
                  <a:cubicBezTo>
                    <a:pt x="38206" y="15036"/>
                    <a:pt x="37566" y="14135"/>
                    <a:pt x="36542" y="13394"/>
                  </a:cubicBezTo>
                  <a:cubicBezTo>
                    <a:pt x="36758" y="12950"/>
                    <a:pt x="36870" y="12462"/>
                    <a:pt x="36868" y="11967"/>
                  </a:cubicBezTo>
                  <a:cubicBezTo>
                    <a:pt x="36868" y="10692"/>
                    <a:pt x="36234" y="9616"/>
                    <a:pt x="34974" y="8744"/>
                  </a:cubicBezTo>
                  <a:cubicBezTo>
                    <a:pt x="35112" y="8398"/>
                    <a:pt x="35184" y="8028"/>
                    <a:pt x="35184" y="7656"/>
                  </a:cubicBezTo>
                  <a:cubicBezTo>
                    <a:pt x="35184" y="5936"/>
                    <a:pt x="33697" y="4724"/>
                    <a:pt x="31659" y="3867"/>
                  </a:cubicBezTo>
                  <a:cubicBezTo>
                    <a:pt x="31733" y="3683"/>
                    <a:pt x="31777" y="3493"/>
                    <a:pt x="31777" y="3294"/>
                  </a:cubicBezTo>
                  <a:cubicBezTo>
                    <a:pt x="31777" y="651"/>
                    <a:pt x="23903" y="109"/>
                    <a:pt x="20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3753825" y="1209900"/>
              <a:ext cx="111550" cy="494375"/>
            </a:xfrm>
            <a:custGeom>
              <a:avLst/>
              <a:gdLst/>
              <a:ahLst/>
              <a:cxnLst/>
              <a:rect l="l" t="t" r="r" b="b"/>
              <a:pathLst>
                <a:path w="4462" h="19775" extrusionOk="0">
                  <a:moveTo>
                    <a:pt x="2230" y="0"/>
                  </a:moveTo>
                  <a:cubicBezTo>
                    <a:pt x="2230" y="0"/>
                    <a:pt x="992" y="148"/>
                    <a:pt x="644" y="347"/>
                  </a:cubicBezTo>
                  <a:cubicBezTo>
                    <a:pt x="297" y="545"/>
                    <a:pt x="0" y="5153"/>
                    <a:pt x="595" y="5650"/>
                  </a:cubicBezTo>
                  <a:cubicBezTo>
                    <a:pt x="1189" y="6145"/>
                    <a:pt x="213" y="6889"/>
                    <a:pt x="255" y="8128"/>
                  </a:cubicBezTo>
                  <a:cubicBezTo>
                    <a:pt x="297" y="9367"/>
                    <a:pt x="594" y="13431"/>
                    <a:pt x="892" y="14076"/>
                  </a:cubicBezTo>
                  <a:cubicBezTo>
                    <a:pt x="1189" y="14720"/>
                    <a:pt x="1142" y="19775"/>
                    <a:pt x="2230" y="19775"/>
                  </a:cubicBezTo>
                  <a:cubicBezTo>
                    <a:pt x="3320" y="19775"/>
                    <a:pt x="3272" y="14720"/>
                    <a:pt x="3570" y="14075"/>
                  </a:cubicBezTo>
                  <a:cubicBezTo>
                    <a:pt x="3868" y="13431"/>
                    <a:pt x="4165" y="9367"/>
                    <a:pt x="4207" y="8128"/>
                  </a:cubicBezTo>
                  <a:cubicBezTo>
                    <a:pt x="4249" y="6889"/>
                    <a:pt x="3273" y="6145"/>
                    <a:pt x="3867" y="5650"/>
                  </a:cubicBezTo>
                  <a:cubicBezTo>
                    <a:pt x="4462" y="5153"/>
                    <a:pt x="4165" y="545"/>
                    <a:pt x="3818" y="347"/>
                  </a:cubicBezTo>
                  <a:cubicBezTo>
                    <a:pt x="3470" y="148"/>
                    <a:pt x="2230" y="0"/>
                    <a:pt x="2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3649000" y="500675"/>
              <a:ext cx="147350" cy="143975"/>
            </a:xfrm>
            <a:custGeom>
              <a:avLst/>
              <a:gdLst/>
              <a:ahLst/>
              <a:cxnLst/>
              <a:rect l="l" t="t" r="r" b="b"/>
              <a:pathLst>
                <a:path w="5894" h="5759" extrusionOk="0">
                  <a:moveTo>
                    <a:pt x="3775" y="1"/>
                  </a:moveTo>
                  <a:cubicBezTo>
                    <a:pt x="2813" y="1"/>
                    <a:pt x="1141" y="493"/>
                    <a:pt x="585" y="1121"/>
                  </a:cubicBezTo>
                  <a:cubicBezTo>
                    <a:pt x="0" y="1783"/>
                    <a:pt x="0" y="4069"/>
                    <a:pt x="406" y="4603"/>
                  </a:cubicBezTo>
                  <a:cubicBezTo>
                    <a:pt x="755" y="5059"/>
                    <a:pt x="1494" y="5758"/>
                    <a:pt x="2352" y="5758"/>
                  </a:cubicBezTo>
                  <a:cubicBezTo>
                    <a:pt x="2497" y="5758"/>
                    <a:pt x="2644" y="5739"/>
                    <a:pt x="2794" y="5695"/>
                  </a:cubicBezTo>
                  <a:cubicBezTo>
                    <a:pt x="3837" y="5389"/>
                    <a:pt x="4929" y="3205"/>
                    <a:pt x="5411" y="2671"/>
                  </a:cubicBezTo>
                  <a:cubicBezTo>
                    <a:pt x="5894" y="2138"/>
                    <a:pt x="5285" y="80"/>
                    <a:pt x="3913" y="4"/>
                  </a:cubicBezTo>
                  <a:cubicBezTo>
                    <a:pt x="3868" y="2"/>
                    <a:pt x="3822" y="1"/>
                    <a:pt x="3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829375" y="500675"/>
              <a:ext cx="147400" cy="143975"/>
            </a:xfrm>
            <a:custGeom>
              <a:avLst/>
              <a:gdLst/>
              <a:ahLst/>
              <a:cxnLst/>
              <a:rect l="l" t="t" r="r" b="b"/>
              <a:pathLst>
                <a:path w="5896" h="5759" extrusionOk="0">
                  <a:moveTo>
                    <a:pt x="2120" y="1"/>
                  </a:moveTo>
                  <a:cubicBezTo>
                    <a:pt x="2072" y="1"/>
                    <a:pt x="2026" y="2"/>
                    <a:pt x="1982" y="4"/>
                  </a:cubicBezTo>
                  <a:cubicBezTo>
                    <a:pt x="611" y="80"/>
                    <a:pt x="1" y="2138"/>
                    <a:pt x="484" y="2671"/>
                  </a:cubicBezTo>
                  <a:cubicBezTo>
                    <a:pt x="966" y="3205"/>
                    <a:pt x="2058" y="5389"/>
                    <a:pt x="3100" y="5695"/>
                  </a:cubicBezTo>
                  <a:cubicBezTo>
                    <a:pt x="3250" y="5739"/>
                    <a:pt x="3398" y="5758"/>
                    <a:pt x="3543" y="5758"/>
                  </a:cubicBezTo>
                  <a:cubicBezTo>
                    <a:pt x="4402" y="5758"/>
                    <a:pt x="5141" y="5059"/>
                    <a:pt x="5488" y="4603"/>
                  </a:cubicBezTo>
                  <a:cubicBezTo>
                    <a:pt x="5895" y="4069"/>
                    <a:pt x="5895" y="1783"/>
                    <a:pt x="5311" y="1121"/>
                  </a:cubicBezTo>
                  <a:cubicBezTo>
                    <a:pt x="4755" y="493"/>
                    <a:pt x="3082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760800" y="613175"/>
              <a:ext cx="110525" cy="89125"/>
            </a:xfrm>
            <a:custGeom>
              <a:avLst/>
              <a:gdLst/>
              <a:ahLst/>
              <a:cxnLst/>
              <a:rect l="l" t="t" r="r" b="b"/>
              <a:pathLst>
                <a:path w="4421" h="3565" extrusionOk="0">
                  <a:moveTo>
                    <a:pt x="2210" y="1"/>
                  </a:moveTo>
                  <a:cubicBezTo>
                    <a:pt x="1651" y="1"/>
                    <a:pt x="0" y="3050"/>
                    <a:pt x="966" y="3456"/>
                  </a:cubicBezTo>
                  <a:cubicBezTo>
                    <a:pt x="1150" y="3533"/>
                    <a:pt x="1309" y="3565"/>
                    <a:pt x="1446" y="3565"/>
                  </a:cubicBezTo>
                  <a:cubicBezTo>
                    <a:pt x="2027" y="3565"/>
                    <a:pt x="2210" y="3000"/>
                    <a:pt x="2210" y="3000"/>
                  </a:cubicBezTo>
                  <a:cubicBezTo>
                    <a:pt x="2210" y="3000"/>
                    <a:pt x="2393" y="3565"/>
                    <a:pt x="2975" y="3565"/>
                  </a:cubicBezTo>
                  <a:cubicBezTo>
                    <a:pt x="3112" y="3565"/>
                    <a:pt x="3271" y="3533"/>
                    <a:pt x="3455" y="3456"/>
                  </a:cubicBezTo>
                  <a:cubicBezTo>
                    <a:pt x="4421" y="3050"/>
                    <a:pt x="2770" y="1"/>
                    <a:pt x="2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44"/>
          <p:cNvGrpSpPr/>
          <p:nvPr/>
        </p:nvGrpSpPr>
        <p:grpSpPr>
          <a:xfrm>
            <a:off x="5194481" y="540553"/>
            <a:ext cx="547200" cy="547200"/>
            <a:chOff x="6690625" y="1642348"/>
            <a:chExt cx="547200" cy="547200"/>
          </a:xfrm>
        </p:grpSpPr>
        <p:sp>
          <p:nvSpPr>
            <p:cNvPr id="479" name="Google Shape;479;p44"/>
            <p:cNvSpPr/>
            <p:nvPr/>
          </p:nvSpPr>
          <p:spPr>
            <a:xfrm>
              <a:off x="6690625" y="1642348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6795607" y="1783118"/>
              <a:ext cx="337237" cy="290966"/>
            </a:xfrm>
            <a:custGeom>
              <a:avLst/>
              <a:gdLst/>
              <a:ahLst/>
              <a:cxnLst/>
              <a:rect l="l" t="t" r="r" b="b"/>
              <a:pathLst>
                <a:path w="207850" h="179332" extrusionOk="0">
                  <a:moveTo>
                    <a:pt x="58738" y="1"/>
                  </a:moveTo>
                  <a:cubicBezTo>
                    <a:pt x="48445" y="1"/>
                    <a:pt x="38812" y="2739"/>
                    <a:pt x="30408" y="7366"/>
                  </a:cubicBezTo>
                  <a:cubicBezTo>
                    <a:pt x="12276" y="17377"/>
                    <a:pt x="0" y="36641"/>
                    <a:pt x="0" y="58739"/>
                  </a:cubicBezTo>
                  <a:cubicBezTo>
                    <a:pt x="0" y="65160"/>
                    <a:pt x="1039" y="71204"/>
                    <a:pt x="2927" y="76870"/>
                  </a:cubicBezTo>
                  <a:cubicBezTo>
                    <a:pt x="12937" y="122199"/>
                    <a:pt x="103972" y="179332"/>
                    <a:pt x="103972" y="179332"/>
                  </a:cubicBezTo>
                  <a:cubicBezTo>
                    <a:pt x="103972" y="179332"/>
                    <a:pt x="194912" y="122199"/>
                    <a:pt x="204922" y="76870"/>
                  </a:cubicBezTo>
                  <a:cubicBezTo>
                    <a:pt x="206811" y="71204"/>
                    <a:pt x="207850" y="65160"/>
                    <a:pt x="207850" y="58739"/>
                  </a:cubicBezTo>
                  <a:cubicBezTo>
                    <a:pt x="207850" y="36641"/>
                    <a:pt x="195573" y="17377"/>
                    <a:pt x="177536" y="7366"/>
                  </a:cubicBezTo>
                  <a:cubicBezTo>
                    <a:pt x="169132" y="2739"/>
                    <a:pt x="159405" y="1"/>
                    <a:pt x="149112" y="1"/>
                  </a:cubicBezTo>
                  <a:cubicBezTo>
                    <a:pt x="130980" y="1"/>
                    <a:pt x="114738" y="8311"/>
                    <a:pt x="103972" y="21343"/>
                  </a:cubicBezTo>
                  <a:cubicBezTo>
                    <a:pt x="93207" y="8311"/>
                    <a:pt x="76869" y="1"/>
                    <a:pt x="587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44"/>
          <p:cNvGrpSpPr/>
          <p:nvPr/>
        </p:nvGrpSpPr>
        <p:grpSpPr>
          <a:xfrm>
            <a:off x="5089397" y="3698654"/>
            <a:ext cx="547200" cy="547200"/>
            <a:chOff x="6700738" y="3945220"/>
            <a:chExt cx="547200" cy="547200"/>
          </a:xfrm>
        </p:grpSpPr>
        <p:sp>
          <p:nvSpPr>
            <p:cNvPr id="485" name="Google Shape;485;p44"/>
            <p:cNvSpPr/>
            <p:nvPr/>
          </p:nvSpPr>
          <p:spPr>
            <a:xfrm>
              <a:off x="6700738" y="3945220"/>
              <a:ext cx="547200" cy="54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6805822" y="4058493"/>
              <a:ext cx="337030" cy="320653"/>
            </a:xfrm>
            <a:custGeom>
              <a:avLst/>
              <a:gdLst/>
              <a:ahLst/>
              <a:cxnLst/>
              <a:rect l="l" t="t" r="r" b="b"/>
              <a:pathLst>
                <a:path w="216045" h="205547" extrusionOk="0">
                  <a:moveTo>
                    <a:pt x="59534" y="0"/>
                  </a:moveTo>
                  <a:cubicBezTo>
                    <a:pt x="54096" y="0"/>
                    <a:pt x="47801" y="2181"/>
                    <a:pt x="40698" y="8119"/>
                  </a:cubicBezTo>
                  <a:cubicBezTo>
                    <a:pt x="24246" y="21865"/>
                    <a:pt x="1" y="62888"/>
                    <a:pt x="22947" y="92004"/>
                  </a:cubicBezTo>
                  <a:cubicBezTo>
                    <a:pt x="27560" y="97868"/>
                    <a:pt x="36384" y="104976"/>
                    <a:pt x="47613" y="104976"/>
                  </a:cubicBezTo>
                  <a:cubicBezTo>
                    <a:pt x="54830" y="104976"/>
                    <a:pt x="63039" y="102040"/>
                    <a:pt x="71763" y="93952"/>
                  </a:cubicBezTo>
                  <a:cubicBezTo>
                    <a:pt x="71763" y="93952"/>
                    <a:pt x="83453" y="81072"/>
                    <a:pt x="74577" y="69815"/>
                  </a:cubicBezTo>
                  <a:cubicBezTo>
                    <a:pt x="72845" y="67758"/>
                    <a:pt x="71546" y="65269"/>
                    <a:pt x="71222" y="62238"/>
                  </a:cubicBezTo>
                  <a:lnTo>
                    <a:pt x="71222" y="62238"/>
                  </a:lnTo>
                  <a:cubicBezTo>
                    <a:pt x="72953" y="62563"/>
                    <a:pt x="74902" y="63212"/>
                    <a:pt x="77283" y="64944"/>
                  </a:cubicBezTo>
                  <a:cubicBezTo>
                    <a:pt x="83994" y="70031"/>
                    <a:pt x="93627" y="84211"/>
                    <a:pt x="98606" y="122527"/>
                  </a:cubicBezTo>
                  <a:cubicBezTo>
                    <a:pt x="87457" y="125233"/>
                    <a:pt x="79448" y="132593"/>
                    <a:pt x="79448" y="141252"/>
                  </a:cubicBezTo>
                  <a:cubicBezTo>
                    <a:pt x="79448" y="150777"/>
                    <a:pt x="88864" y="158679"/>
                    <a:pt x="101420" y="160735"/>
                  </a:cubicBezTo>
                  <a:cubicBezTo>
                    <a:pt x="101745" y="172533"/>
                    <a:pt x="101853" y="185522"/>
                    <a:pt x="101420" y="200351"/>
                  </a:cubicBezTo>
                  <a:lnTo>
                    <a:pt x="101312" y="205546"/>
                  </a:lnTo>
                  <a:lnTo>
                    <a:pt x="114625" y="205546"/>
                  </a:lnTo>
                  <a:lnTo>
                    <a:pt x="114517" y="200351"/>
                  </a:lnTo>
                  <a:cubicBezTo>
                    <a:pt x="114084" y="185522"/>
                    <a:pt x="114192" y="172533"/>
                    <a:pt x="114517" y="160735"/>
                  </a:cubicBezTo>
                  <a:cubicBezTo>
                    <a:pt x="127073" y="158679"/>
                    <a:pt x="136489" y="150777"/>
                    <a:pt x="136489" y="141252"/>
                  </a:cubicBezTo>
                  <a:cubicBezTo>
                    <a:pt x="136489" y="132593"/>
                    <a:pt x="128480" y="125233"/>
                    <a:pt x="117439" y="122527"/>
                  </a:cubicBezTo>
                  <a:cubicBezTo>
                    <a:pt x="122310" y="84211"/>
                    <a:pt x="131943" y="70031"/>
                    <a:pt x="138762" y="64944"/>
                  </a:cubicBezTo>
                  <a:cubicBezTo>
                    <a:pt x="141035" y="63212"/>
                    <a:pt x="143092" y="62563"/>
                    <a:pt x="144716" y="62238"/>
                  </a:cubicBezTo>
                  <a:lnTo>
                    <a:pt x="144716" y="62238"/>
                  </a:lnTo>
                  <a:cubicBezTo>
                    <a:pt x="144391" y="65269"/>
                    <a:pt x="143092" y="67758"/>
                    <a:pt x="141468" y="69815"/>
                  </a:cubicBezTo>
                  <a:cubicBezTo>
                    <a:pt x="132485" y="81072"/>
                    <a:pt x="144174" y="93952"/>
                    <a:pt x="144174" y="93952"/>
                  </a:cubicBezTo>
                  <a:cubicBezTo>
                    <a:pt x="152940" y="102040"/>
                    <a:pt x="161159" y="104976"/>
                    <a:pt x="168371" y="104976"/>
                  </a:cubicBezTo>
                  <a:cubicBezTo>
                    <a:pt x="179593" y="104976"/>
                    <a:pt x="188378" y="97868"/>
                    <a:pt x="192990" y="92004"/>
                  </a:cubicBezTo>
                  <a:cubicBezTo>
                    <a:pt x="216045" y="62888"/>
                    <a:pt x="191691" y="21865"/>
                    <a:pt x="175239" y="8119"/>
                  </a:cubicBezTo>
                  <a:cubicBezTo>
                    <a:pt x="168136" y="2181"/>
                    <a:pt x="161855" y="0"/>
                    <a:pt x="156430" y="0"/>
                  </a:cubicBezTo>
                  <a:cubicBezTo>
                    <a:pt x="146724" y="0"/>
                    <a:pt x="139759" y="6978"/>
                    <a:pt x="135732" y="11907"/>
                  </a:cubicBezTo>
                  <a:cubicBezTo>
                    <a:pt x="127614" y="21973"/>
                    <a:pt x="131510" y="36261"/>
                    <a:pt x="136165" y="42214"/>
                  </a:cubicBezTo>
                  <a:cubicBezTo>
                    <a:pt x="139195" y="46002"/>
                    <a:pt x="141252" y="49250"/>
                    <a:pt x="142659" y="52172"/>
                  </a:cubicBezTo>
                  <a:cubicBezTo>
                    <a:pt x="139845" y="52713"/>
                    <a:pt x="136598" y="53904"/>
                    <a:pt x="133242" y="56285"/>
                  </a:cubicBezTo>
                  <a:cubicBezTo>
                    <a:pt x="121011" y="65052"/>
                    <a:pt x="112569" y="84752"/>
                    <a:pt x="108023" y="115275"/>
                  </a:cubicBezTo>
                  <a:cubicBezTo>
                    <a:pt x="103477" y="84752"/>
                    <a:pt x="95034" y="65052"/>
                    <a:pt x="82803" y="56285"/>
                  </a:cubicBezTo>
                  <a:cubicBezTo>
                    <a:pt x="79339" y="53904"/>
                    <a:pt x="76201" y="52713"/>
                    <a:pt x="73386" y="52172"/>
                  </a:cubicBezTo>
                  <a:cubicBezTo>
                    <a:pt x="74685" y="49250"/>
                    <a:pt x="76742" y="46002"/>
                    <a:pt x="79772" y="42214"/>
                  </a:cubicBezTo>
                  <a:cubicBezTo>
                    <a:pt x="84535" y="36261"/>
                    <a:pt x="88323" y="21973"/>
                    <a:pt x="80205" y="11907"/>
                  </a:cubicBezTo>
                  <a:cubicBezTo>
                    <a:pt x="76248" y="6978"/>
                    <a:pt x="69262" y="0"/>
                    <a:pt x="59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4"/>
          <p:cNvSpPr txBox="1">
            <a:spLocks noGrp="1"/>
          </p:cNvSpPr>
          <p:nvPr>
            <p:ph type="subTitle" idx="4294967295"/>
          </p:nvPr>
        </p:nvSpPr>
        <p:spPr>
          <a:xfrm>
            <a:off x="5496980" y="2679876"/>
            <a:ext cx="364702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pt-BR" sz="1600" b="1" dirty="0" smtClean="0"/>
              <a:t>Hypokalemia</a:t>
            </a:r>
            <a:r>
              <a:rPr lang="pt-BR" sz="1600" dirty="0" smtClean="0"/>
              <a:t> due to renal K+ </a:t>
            </a:r>
            <a:r>
              <a:rPr lang="en-US" sz="1600" dirty="0" smtClean="0"/>
              <a:t>wasting</a:t>
            </a:r>
            <a:r>
              <a:rPr lang="en-US" sz="1600" dirty="0" smtClean="0"/>
              <a:t>. Can </a:t>
            </a:r>
            <a:r>
              <a:rPr lang="en-US" sz="1600" dirty="0" smtClean="0"/>
              <a:t>cause </a:t>
            </a:r>
            <a:r>
              <a:rPr lang="en-US" sz="1600" dirty="0" err="1" smtClean="0"/>
              <a:t>neuro</a:t>
            </a:r>
            <a:r>
              <a:rPr lang="en-US" sz="1600" dirty="0" smtClean="0"/>
              <a:t>-muscular Manifestations; weakness</a:t>
            </a:r>
            <a:r>
              <a:rPr lang="en-US" sz="1600" dirty="0"/>
              <a:t>, </a:t>
            </a:r>
            <a:r>
              <a:rPr lang="en-US" sz="1600" dirty="0" err="1"/>
              <a:t>paresthesias</a:t>
            </a:r>
            <a:r>
              <a:rPr lang="en-US" sz="1600" dirty="0"/>
              <a:t>,</a:t>
            </a:r>
          </a:p>
          <a:p>
            <a:pPr marL="114300" indent="0">
              <a:buNone/>
            </a:pPr>
            <a:r>
              <a:rPr lang="en-US" sz="1600" dirty="0"/>
              <a:t>visual disturbances, </a:t>
            </a:r>
            <a:r>
              <a:rPr lang="en-US" sz="1600" dirty="0" smtClean="0"/>
              <a:t>&amp; occasionally </a:t>
            </a:r>
            <a:r>
              <a:rPr lang="en-US" sz="1600" dirty="0"/>
              <a:t>frank </a:t>
            </a:r>
            <a:r>
              <a:rPr lang="en-US" sz="1600" dirty="0" err="1"/>
              <a:t>tetany</a:t>
            </a:r>
            <a:r>
              <a:rPr lang="en-US" sz="1600" dirty="0"/>
              <a:t>.</a:t>
            </a:r>
            <a:endParaRPr sz="1600" dirty="0"/>
          </a:p>
        </p:txBody>
      </p:sp>
      <p:sp>
        <p:nvSpPr>
          <p:cNvPr id="495" name="Google Shape;495;p44"/>
          <p:cNvSpPr txBox="1">
            <a:spLocks noGrp="1"/>
          </p:cNvSpPr>
          <p:nvPr>
            <p:ph type="subTitle" idx="4294967295"/>
          </p:nvPr>
        </p:nvSpPr>
        <p:spPr>
          <a:xfrm>
            <a:off x="5636597" y="219672"/>
            <a:ext cx="3292800" cy="1491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" sz="1600" b="1" dirty="0" smtClean="0"/>
              <a:t>Hypertintion &amp; its</a:t>
            </a:r>
            <a:r>
              <a:rPr lang="en-US" sz="1600" dirty="0" smtClean="0"/>
              <a:t> </a:t>
            </a:r>
            <a:r>
              <a:rPr lang="en-US" sz="1600" dirty="0"/>
              <a:t>long-term </a:t>
            </a:r>
            <a:r>
              <a:rPr lang="en-US" sz="1600" dirty="0" smtClean="0"/>
              <a:t>effects;</a:t>
            </a:r>
            <a:r>
              <a:rPr lang="en" sz="1600" dirty="0" smtClean="0"/>
              <a:t> </a:t>
            </a:r>
            <a:r>
              <a:rPr lang="en-US" sz="1600" dirty="0"/>
              <a:t>left ventricular </a:t>
            </a:r>
            <a:r>
              <a:rPr lang="en-US" sz="1600" dirty="0" smtClean="0"/>
              <a:t>hypertrophy, &amp; an </a:t>
            </a:r>
            <a:r>
              <a:rPr lang="en-US" sz="1600" dirty="0"/>
              <a:t>increase in </a:t>
            </a:r>
            <a:r>
              <a:rPr lang="en-US" sz="1600" dirty="0" smtClean="0"/>
              <a:t>the prevalence </a:t>
            </a:r>
            <a:r>
              <a:rPr lang="en-US" sz="1600" dirty="0"/>
              <a:t>of adverse events </a:t>
            </a:r>
            <a:r>
              <a:rPr lang="en-US" sz="1600" dirty="0" smtClean="0"/>
              <a:t>(stroke &amp; myocardial infarction</a:t>
            </a:r>
            <a:endParaRPr sz="1600" dirty="0"/>
          </a:p>
        </p:txBody>
      </p:sp>
      <p:cxnSp>
        <p:nvCxnSpPr>
          <p:cNvPr id="498" name="Google Shape;498;p44"/>
          <p:cNvCxnSpPr/>
          <p:nvPr/>
        </p:nvCxnSpPr>
        <p:spPr>
          <a:xfrm flipV="1">
            <a:off x="4308057" y="953849"/>
            <a:ext cx="886424" cy="61384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1" name="Google Shape;501;p44"/>
          <p:cNvCxnSpPr/>
          <p:nvPr/>
        </p:nvCxnSpPr>
        <p:spPr>
          <a:xfrm rot="16200000" flipH="1">
            <a:off x="4103937" y="2466806"/>
            <a:ext cx="1465502" cy="9981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38539" y="1903784"/>
            <a:ext cx="2966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The most important clinical consequence of </a:t>
            </a:r>
            <a:r>
              <a:rPr lang="en-US" sz="1600" b="1" dirty="0" err="1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hyperaldosteronism</a:t>
            </a: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is hypertension.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Primary </a:t>
            </a:r>
            <a:r>
              <a:rPr lang="en-US" sz="1600" b="1" dirty="0" err="1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hyperaldosteronism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  may be the most common cause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of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2ndary hypertension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8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195575" y="2818225"/>
            <a:ext cx="37524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err="1"/>
              <a:t>Adrenogenital</a:t>
            </a:r>
            <a:r>
              <a:rPr lang="en-US" sz="3200" dirty="0"/>
              <a:t> Syndromes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22515" y="114051"/>
            <a:ext cx="5421085" cy="3215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may stem from </a:t>
            </a:r>
          </a:p>
          <a:p>
            <a:pPr marL="114300" indent="0" algn="l"/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(1)Primary gonadal disorders</a:t>
            </a:r>
          </a:p>
          <a:p>
            <a:pPr marL="114300" indent="0" algn="l"/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(2)primary adrenal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disorders.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Unlike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gonadal androgens, adrenal androgen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is regulated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by ACTH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excessive secretion can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present as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an isolated syndrome or in combination with Cushing disease features.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adrenal causes of androgen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excess:</a:t>
            </a:r>
            <a:endParaRPr lang="en-US"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</a:endParaRPr>
          </a:p>
          <a:p>
            <a:pPr marL="114300" indent="0" algn="l"/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(1)Adrenocortical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neoplasms and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an</a:t>
            </a:r>
          </a:p>
          <a:p>
            <a:pPr marL="114300" indent="0" algn="l"/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(2)Congenital adrenal hyperplasia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(CAH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), 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uncommon </a:t>
            </a: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</a:rPr>
              <a:t>group.</a:t>
            </a:r>
            <a:endParaRPr sz="2000" b="1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68142" y="3777226"/>
            <a:ext cx="335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D</a:t>
            </a:r>
            <a:r>
              <a:rPr lang="en-US" sz="1600" dirty="0" smtClean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isorders of sexual differentiation</a:t>
            </a:r>
            <a:endParaRPr lang="en-US" sz="1600" dirty="0">
              <a:solidFill>
                <a:schemeClr val="dk2"/>
              </a:solidFill>
              <a:latin typeface="Space Mono"/>
              <a:ea typeface="Space Mono"/>
              <a:cs typeface="Space Mono"/>
            </a:endParaRPr>
          </a:p>
          <a:p>
            <a:r>
              <a:rPr lang="en-US" sz="1600" dirty="0">
                <a:solidFill>
                  <a:schemeClr val="dk2"/>
                </a:solidFill>
                <a:latin typeface="Space Mono"/>
                <a:ea typeface="Space Mono"/>
                <a:cs typeface="Space Mono"/>
              </a:rPr>
              <a:t>caused by androgen excess,</a:t>
            </a:r>
            <a:endParaRPr lang="en-US" sz="1600" dirty="0">
              <a:solidFill>
                <a:schemeClr val="dk2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331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09406" y="416779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Arial Rounded MT Bold" pitchFamily="34" charset="0"/>
              </a:rPr>
              <a:t>C</a:t>
            </a:r>
            <a:r>
              <a:rPr lang="en-US" sz="2800" dirty="0" smtClean="0">
                <a:latin typeface="Arial Rounded MT Bold" pitchFamily="34" charset="0"/>
              </a:rPr>
              <a:t>ongenital adrenal hyperplasia </a:t>
            </a:r>
            <a:r>
              <a:rPr lang="en-US" sz="2800" dirty="0">
                <a:latin typeface="Arial Rounded MT Bold" pitchFamily="34" charset="0"/>
              </a:rPr>
              <a:t>(CAH).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53143" y="1456280"/>
            <a:ext cx="8490857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 disorders,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characterized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by a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hereditary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defect in an enzyme involved in adrenal steroid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biosynthesis (cortisol).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↓↓↓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cortisol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compensatory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↑↑↑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ACTH due to absence of feedback inhibition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hyperplasia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↑↑↑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production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cortisol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precursor steroids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channeled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into synthesis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androgens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virilizing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activity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Certain enzyme defects also may impair aldosterone secretion, adding salt loss to the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virilizing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most common enzymatic defect is 21-hydroxylase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deficiency ( &gt;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90%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cases) 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sp>
        <p:nvSpPr>
          <p:cNvPr id="5" name="Google Shape;329;p42"/>
          <p:cNvSpPr/>
          <p:nvPr/>
        </p:nvSpPr>
        <p:spPr>
          <a:xfrm>
            <a:off x="7688424" y="415324"/>
            <a:ext cx="1184988" cy="573721"/>
          </a:xfrm>
          <a:custGeom>
            <a:avLst/>
            <a:gdLst/>
            <a:ahLst/>
            <a:cxnLst/>
            <a:rect l="l" t="t" r="r" b="b"/>
            <a:pathLst>
              <a:path w="13580" h="13520" extrusionOk="0">
                <a:moveTo>
                  <a:pt x="9366" y="1311"/>
                </a:moveTo>
                <a:cubicBezTo>
                  <a:pt x="9368" y="1316"/>
                  <a:pt x="9371" y="1319"/>
                  <a:pt x="9375" y="1323"/>
                </a:cubicBezTo>
                <a:lnTo>
                  <a:pt x="9375" y="1324"/>
                </a:lnTo>
                <a:lnTo>
                  <a:pt x="9809" y="1760"/>
                </a:lnTo>
                <a:lnTo>
                  <a:pt x="12238" y="4186"/>
                </a:lnTo>
                <a:cubicBezTo>
                  <a:pt x="12044" y="4307"/>
                  <a:pt x="11839" y="4410"/>
                  <a:pt x="11628" y="4494"/>
                </a:cubicBezTo>
                <a:lnTo>
                  <a:pt x="9056" y="1923"/>
                </a:lnTo>
                <a:cubicBezTo>
                  <a:pt x="9141" y="1710"/>
                  <a:pt x="9245" y="1506"/>
                  <a:pt x="9366" y="1311"/>
                </a:cubicBezTo>
                <a:close/>
                <a:moveTo>
                  <a:pt x="8866" y="2599"/>
                </a:moveTo>
                <a:lnTo>
                  <a:pt x="10949" y="4683"/>
                </a:lnTo>
                <a:cubicBezTo>
                  <a:pt x="10940" y="4684"/>
                  <a:pt x="10931" y="4686"/>
                  <a:pt x="10921" y="4687"/>
                </a:cubicBezTo>
                <a:cubicBezTo>
                  <a:pt x="10780" y="4709"/>
                  <a:pt x="10643" y="4719"/>
                  <a:pt x="10510" y="4719"/>
                </a:cubicBezTo>
                <a:cubicBezTo>
                  <a:pt x="10016" y="4719"/>
                  <a:pt x="9584" y="4572"/>
                  <a:pt x="9260" y="4291"/>
                </a:cubicBezTo>
                <a:lnTo>
                  <a:pt x="9260" y="4290"/>
                </a:lnTo>
                <a:cubicBezTo>
                  <a:pt x="8883" y="3856"/>
                  <a:pt x="8760" y="3247"/>
                  <a:pt x="8866" y="2599"/>
                </a:cubicBezTo>
                <a:close/>
                <a:moveTo>
                  <a:pt x="7544" y="4191"/>
                </a:moveTo>
                <a:cubicBezTo>
                  <a:pt x="8013" y="4191"/>
                  <a:pt x="8436" y="4338"/>
                  <a:pt x="8745" y="4647"/>
                </a:cubicBezTo>
                <a:cubicBezTo>
                  <a:pt x="8771" y="4673"/>
                  <a:pt x="8800" y="4700"/>
                  <a:pt x="8829" y="4725"/>
                </a:cubicBezTo>
                <a:cubicBezTo>
                  <a:pt x="8853" y="4753"/>
                  <a:pt x="8878" y="4780"/>
                  <a:pt x="8904" y="4806"/>
                </a:cubicBezTo>
                <a:cubicBezTo>
                  <a:pt x="9232" y="5133"/>
                  <a:pt x="9387" y="5606"/>
                  <a:pt x="9353" y="6150"/>
                </a:cubicBezTo>
                <a:lnTo>
                  <a:pt x="7398" y="4195"/>
                </a:lnTo>
                <a:cubicBezTo>
                  <a:pt x="7447" y="4192"/>
                  <a:pt x="7496" y="4191"/>
                  <a:pt x="7544" y="4191"/>
                </a:cubicBezTo>
                <a:close/>
                <a:moveTo>
                  <a:pt x="6681" y="4344"/>
                </a:moveTo>
                <a:lnTo>
                  <a:pt x="9073" y="6735"/>
                </a:lnTo>
                <a:cubicBezTo>
                  <a:pt x="9114" y="6777"/>
                  <a:pt x="9166" y="6806"/>
                  <a:pt x="9223" y="6818"/>
                </a:cubicBezTo>
                <a:cubicBezTo>
                  <a:pt x="9077" y="7276"/>
                  <a:pt x="8816" y="7722"/>
                  <a:pt x="8462" y="8117"/>
                </a:cubicBezTo>
                <a:lnTo>
                  <a:pt x="8461" y="8117"/>
                </a:lnTo>
                <a:lnTo>
                  <a:pt x="5435" y="5089"/>
                </a:lnTo>
                <a:cubicBezTo>
                  <a:pt x="5823" y="4742"/>
                  <a:pt x="6253" y="4491"/>
                  <a:pt x="6681" y="4344"/>
                </a:cubicBezTo>
                <a:close/>
                <a:moveTo>
                  <a:pt x="5009" y="5532"/>
                </a:moveTo>
                <a:lnTo>
                  <a:pt x="8019" y="8541"/>
                </a:lnTo>
                <a:cubicBezTo>
                  <a:pt x="7604" y="8884"/>
                  <a:pt x="7148" y="9119"/>
                  <a:pt x="6702" y="9240"/>
                </a:cubicBezTo>
                <a:cubicBezTo>
                  <a:pt x="6689" y="9210"/>
                  <a:pt x="6669" y="9184"/>
                  <a:pt x="6647" y="9161"/>
                </a:cubicBezTo>
                <a:lnTo>
                  <a:pt x="6647" y="9160"/>
                </a:lnTo>
                <a:lnTo>
                  <a:pt x="4319" y="6832"/>
                </a:lnTo>
                <a:cubicBezTo>
                  <a:pt x="4443" y="6378"/>
                  <a:pt x="4680" y="5933"/>
                  <a:pt x="5009" y="5532"/>
                </a:cubicBezTo>
                <a:close/>
                <a:moveTo>
                  <a:pt x="4223" y="7602"/>
                </a:moveTo>
                <a:lnTo>
                  <a:pt x="5951" y="9330"/>
                </a:lnTo>
                <a:cubicBezTo>
                  <a:pt x="5516" y="9314"/>
                  <a:pt x="5124" y="9165"/>
                  <a:pt x="4834" y="8876"/>
                </a:cubicBezTo>
                <a:cubicBezTo>
                  <a:pt x="4807" y="8849"/>
                  <a:pt x="4780" y="8824"/>
                  <a:pt x="4752" y="8799"/>
                </a:cubicBezTo>
                <a:cubicBezTo>
                  <a:pt x="4727" y="8770"/>
                  <a:pt x="4701" y="8743"/>
                  <a:pt x="4675" y="8717"/>
                </a:cubicBezTo>
                <a:cubicBezTo>
                  <a:pt x="4393" y="8435"/>
                  <a:pt x="4239" y="8049"/>
                  <a:pt x="4223" y="7602"/>
                </a:cubicBezTo>
                <a:close/>
                <a:moveTo>
                  <a:pt x="3064" y="8801"/>
                </a:moveTo>
                <a:cubicBezTo>
                  <a:pt x="3545" y="8801"/>
                  <a:pt x="3984" y="8941"/>
                  <a:pt x="4319" y="9232"/>
                </a:cubicBezTo>
                <a:cubicBezTo>
                  <a:pt x="4701" y="9673"/>
                  <a:pt x="4823" y="10295"/>
                  <a:pt x="4706" y="10956"/>
                </a:cubicBezTo>
                <a:lnTo>
                  <a:pt x="2595" y="8843"/>
                </a:lnTo>
                <a:cubicBezTo>
                  <a:pt x="2754" y="8815"/>
                  <a:pt x="2911" y="8801"/>
                  <a:pt x="3064" y="8801"/>
                </a:cubicBezTo>
                <a:close/>
                <a:moveTo>
                  <a:pt x="1924" y="9039"/>
                </a:moveTo>
                <a:lnTo>
                  <a:pt x="4512" y="11626"/>
                </a:lnTo>
                <a:cubicBezTo>
                  <a:pt x="4407" y="11880"/>
                  <a:pt x="4277" y="12123"/>
                  <a:pt x="4123" y="12350"/>
                </a:cubicBezTo>
                <a:lnTo>
                  <a:pt x="1200" y="9427"/>
                </a:lnTo>
                <a:cubicBezTo>
                  <a:pt x="1427" y="9273"/>
                  <a:pt x="1670" y="9142"/>
                  <a:pt x="1924" y="9039"/>
                </a:cubicBezTo>
                <a:close/>
                <a:moveTo>
                  <a:pt x="9776" y="0"/>
                </a:moveTo>
                <a:cubicBezTo>
                  <a:pt x="9697" y="0"/>
                  <a:pt x="9619" y="30"/>
                  <a:pt x="9559" y="91"/>
                </a:cubicBezTo>
                <a:cubicBezTo>
                  <a:pt x="8484" y="1164"/>
                  <a:pt x="8036" y="2573"/>
                  <a:pt x="8298" y="3694"/>
                </a:cubicBezTo>
                <a:cubicBezTo>
                  <a:pt x="8061" y="3622"/>
                  <a:pt x="7808" y="3586"/>
                  <a:pt x="7546" y="3586"/>
                </a:cubicBezTo>
                <a:cubicBezTo>
                  <a:pt x="6645" y="3586"/>
                  <a:pt x="5640" y="4008"/>
                  <a:pt x="4838" y="4810"/>
                </a:cubicBezTo>
                <a:cubicBezTo>
                  <a:pt x="4237" y="5412"/>
                  <a:pt x="3849" y="6129"/>
                  <a:pt x="3692" y="6830"/>
                </a:cubicBezTo>
                <a:cubicBezTo>
                  <a:pt x="3684" y="6853"/>
                  <a:pt x="3680" y="6877"/>
                  <a:pt x="3678" y="6901"/>
                </a:cubicBezTo>
                <a:cubicBezTo>
                  <a:pt x="3582" y="7381"/>
                  <a:pt x="3593" y="7851"/>
                  <a:pt x="3721" y="8271"/>
                </a:cubicBezTo>
                <a:cubicBezTo>
                  <a:pt x="3512" y="8222"/>
                  <a:pt x="3292" y="8198"/>
                  <a:pt x="3067" y="8198"/>
                </a:cubicBezTo>
                <a:cubicBezTo>
                  <a:pt x="2087" y="8198"/>
                  <a:pt x="991" y="8658"/>
                  <a:pt x="118" y="9531"/>
                </a:cubicBezTo>
                <a:cubicBezTo>
                  <a:pt x="0" y="9651"/>
                  <a:pt x="0" y="9843"/>
                  <a:pt x="120" y="9963"/>
                </a:cubicBezTo>
                <a:cubicBezTo>
                  <a:pt x="179" y="10022"/>
                  <a:pt x="258" y="10052"/>
                  <a:pt x="336" y="10052"/>
                </a:cubicBezTo>
                <a:cubicBezTo>
                  <a:pt x="414" y="10052"/>
                  <a:pt x="491" y="10023"/>
                  <a:pt x="551" y="9964"/>
                </a:cubicBezTo>
                <a:cubicBezTo>
                  <a:pt x="605" y="9911"/>
                  <a:pt x="659" y="9859"/>
                  <a:pt x="715" y="9809"/>
                </a:cubicBezTo>
                <a:lnTo>
                  <a:pt x="3742" y="12836"/>
                </a:lnTo>
                <a:cubicBezTo>
                  <a:pt x="3692" y="12892"/>
                  <a:pt x="3642" y="12947"/>
                  <a:pt x="3586" y="13001"/>
                </a:cubicBezTo>
                <a:cubicBezTo>
                  <a:pt x="3472" y="13120"/>
                  <a:pt x="3473" y="13311"/>
                  <a:pt x="3591" y="13430"/>
                </a:cubicBezTo>
                <a:cubicBezTo>
                  <a:pt x="3651" y="13489"/>
                  <a:pt x="3729" y="13519"/>
                  <a:pt x="3808" y="13519"/>
                </a:cubicBezTo>
                <a:cubicBezTo>
                  <a:pt x="3884" y="13519"/>
                  <a:pt x="3961" y="13491"/>
                  <a:pt x="4020" y="13434"/>
                </a:cubicBezTo>
                <a:cubicBezTo>
                  <a:pt x="5094" y="12359"/>
                  <a:pt x="5543" y="10950"/>
                  <a:pt x="5281" y="9830"/>
                </a:cubicBezTo>
                <a:lnTo>
                  <a:pt x="5281" y="9830"/>
                </a:lnTo>
                <a:cubicBezTo>
                  <a:pt x="5517" y="9901"/>
                  <a:pt x="5769" y="9937"/>
                  <a:pt x="6031" y="9937"/>
                </a:cubicBezTo>
                <a:cubicBezTo>
                  <a:pt x="6905" y="9937"/>
                  <a:pt x="7878" y="9540"/>
                  <a:pt x="8668" y="8784"/>
                </a:cubicBezTo>
                <a:cubicBezTo>
                  <a:pt x="8673" y="8779"/>
                  <a:pt x="8677" y="8776"/>
                  <a:pt x="8682" y="8771"/>
                </a:cubicBezTo>
                <a:cubicBezTo>
                  <a:pt x="8686" y="8768"/>
                  <a:pt x="8687" y="8764"/>
                  <a:pt x="8690" y="8762"/>
                </a:cubicBezTo>
                <a:cubicBezTo>
                  <a:pt x="8707" y="8745"/>
                  <a:pt x="8724" y="8730"/>
                  <a:pt x="8740" y="8714"/>
                </a:cubicBezTo>
                <a:cubicBezTo>
                  <a:pt x="9387" y="8066"/>
                  <a:pt x="9810" y="7268"/>
                  <a:pt x="9933" y="6466"/>
                </a:cubicBezTo>
                <a:cubicBezTo>
                  <a:pt x="10000" y="6033"/>
                  <a:pt x="9974" y="5625"/>
                  <a:pt x="9863" y="5260"/>
                </a:cubicBezTo>
                <a:lnTo>
                  <a:pt x="9863" y="5260"/>
                </a:lnTo>
                <a:cubicBezTo>
                  <a:pt x="10068" y="5308"/>
                  <a:pt x="10284" y="5332"/>
                  <a:pt x="10509" y="5332"/>
                </a:cubicBezTo>
                <a:cubicBezTo>
                  <a:pt x="10673" y="5332"/>
                  <a:pt x="10841" y="5319"/>
                  <a:pt x="11013" y="5293"/>
                </a:cubicBezTo>
                <a:cubicBezTo>
                  <a:pt x="11886" y="5160"/>
                  <a:pt x="12755" y="4698"/>
                  <a:pt x="13460" y="3992"/>
                </a:cubicBezTo>
                <a:cubicBezTo>
                  <a:pt x="13579" y="3872"/>
                  <a:pt x="13579" y="3679"/>
                  <a:pt x="13460" y="3560"/>
                </a:cubicBezTo>
                <a:lnTo>
                  <a:pt x="13461" y="3560"/>
                </a:lnTo>
                <a:cubicBezTo>
                  <a:pt x="13401" y="3500"/>
                  <a:pt x="13323" y="3470"/>
                  <a:pt x="13244" y="3470"/>
                </a:cubicBezTo>
                <a:cubicBezTo>
                  <a:pt x="13166" y="3470"/>
                  <a:pt x="13087" y="3500"/>
                  <a:pt x="13028" y="3560"/>
                </a:cubicBezTo>
                <a:cubicBezTo>
                  <a:pt x="12934" y="3653"/>
                  <a:pt x="12838" y="3740"/>
                  <a:pt x="12739" y="3823"/>
                </a:cubicBezTo>
                <a:lnTo>
                  <a:pt x="10243" y="1326"/>
                </a:lnTo>
                <a:lnTo>
                  <a:pt x="9808" y="891"/>
                </a:lnTo>
                <a:cubicBezTo>
                  <a:pt x="9782" y="864"/>
                  <a:pt x="9750" y="842"/>
                  <a:pt x="9715" y="828"/>
                </a:cubicBezTo>
                <a:cubicBezTo>
                  <a:pt x="9801" y="724"/>
                  <a:pt x="9893" y="622"/>
                  <a:pt x="9992" y="523"/>
                </a:cubicBezTo>
                <a:cubicBezTo>
                  <a:pt x="10112" y="403"/>
                  <a:pt x="10112" y="209"/>
                  <a:pt x="9992" y="90"/>
                </a:cubicBezTo>
                <a:cubicBezTo>
                  <a:pt x="9932" y="30"/>
                  <a:pt x="9854" y="0"/>
                  <a:pt x="97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5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09406" y="416779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Arial Rounded MT Bold" pitchFamily="34" charset="0"/>
              </a:rPr>
              <a:t>C</a:t>
            </a:r>
            <a:r>
              <a:rPr lang="en-US" sz="2800" dirty="0" smtClean="0">
                <a:latin typeface="Arial Rounded MT Bold" pitchFamily="34" charset="0"/>
              </a:rPr>
              <a:t>ongenital adrenal hyperplasia </a:t>
            </a:r>
            <a:r>
              <a:rPr lang="en-US" sz="2800" dirty="0">
                <a:latin typeface="Arial Rounded MT Bold" pitchFamily="34" charset="0"/>
              </a:rPr>
              <a:t>(CAH</a:t>
            </a:r>
            <a:r>
              <a:rPr lang="en-US" sz="2800" dirty="0" smtClean="0">
                <a:latin typeface="Arial Rounded MT Bold" pitchFamily="34" charset="0"/>
              </a:rPr>
              <a:t>):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21-hydroxylase deficiency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81135" y="1456280"/>
            <a:ext cx="8322906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eficiency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may range from a total lack to a mild loss, depending on the nature of the mutation.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the adrenal glands cortisol, aldosterone &amp; sex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steroids are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synthesized from cholesterol through various intermediates.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21-hydroxylase is required for synthesis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cortisol &amp;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aldosterone but not sex steroids.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So, a deficiency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it will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(1) reduces cortisol &amp; aldosterone synthesis &amp; (2)shunts the common precursors into the sex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 pathway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 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ts val="11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sp>
        <p:nvSpPr>
          <p:cNvPr id="4" name="Google Shape;329;p42"/>
          <p:cNvSpPr/>
          <p:nvPr/>
        </p:nvSpPr>
        <p:spPr>
          <a:xfrm>
            <a:off x="7688424" y="415324"/>
            <a:ext cx="1184988" cy="573721"/>
          </a:xfrm>
          <a:custGeom>
            <a:avLst/>
            <a:gdLst/>
            <a:ahLst/>
            <a:cxnLst/>
            <a:rect l="l" t="t" r="r" b="b"/>
            <a:pathLst>
              <a:path w="13580" h="13520" extrusionOk="0">
                <a:moveTo>
                  <a:pt x="9366" y="1311"/>
                </a:moveTo>
                <a:cubicBezTo>
                  <a:pt x="9368" y="1316"/>
                  <a:pt x="9371" y="1319"/>
                  <a:pt x="9375" y="1323"/>
                </a:cubicBezTo>
                <a:lnTo>
                  <a:pt x="9375" y="1324"/>
                </a:lnTo>
                <a:lnTo>
                  <a:pt x="9809" y="1760"/>
                </a:lnTo>
                <a:lnTo>
                  <a:pt x="12238" y="4186"/>
                </a:lnTo>
                <a:cubicBezTo>
                  <a:pt x="12044" y="4307"/>
                  <a:pt x="11839" y="4410"/>
                  <a:pt x="11628" y="4494"/>
                </a:cubicBezTo>
                <a:lnTo>
                  <a:pt x="9056" y="1923"/>
                </a:lnTo>
                <a:cubicBezTo>
                  <a:pt x="9141" y="1710"/>
                  <a:pt x="9245" y="1506"/>
                  <a:pt x="9366" y="1311"/>
                </a:cubicBezTo>
                <a:close/>
                <a:moveTo>
                  <a:pt x="8866" y="2599"/>
                </a:moveTo>
                <a:lnTo>
                  <a:pt x="10949" y="4683"/>
                </a:lnTo>
                <a:cubicBezTo>
                  <a:pt x="10940" y="4684"/>
                  <a:pt x="10931" y="4686"/>
                  <a:pt x="10921" y="4687"/>
                </a:cubicBezTo>
                <a:cubicBezTo>
                  <a:pt x="10780" y="4709"/>
                  <a:pt x="10643" y="4719"/>
                  <a:pt x="10510" y="4719"/>
                </a:cubicBezTo>
                <a:cubicBezTo>
                  <a:pt x="10016" y="4719"/>
                  <a:pt x="9584" y="4572"/>
                  <a:pt x="9260" y="4291"/>
                </a:cubicBezTo>
                <a:lnTo>
                  <a:pt x="9260" y="4290"/>
                </a:lnTo>
                <a:cubicBezTo>
                  <a:pt x="8883" y="3856"/>
                  <a:pt x="8760" y="3247"/>
                  <a:pt x="8866" y="2599"/>
                </a:cubicBezTo>
                <a:close/>
                <a:moveTo>
                  <a:pt x="7544" y="4191"/>
                </a:moveTo>
                <a:cubicBezTo>
                  <a:pt x="8013" y="4191"/>
                  <a:pt x="8436" y="4338"/>
                  <a:pt x="8745" y="4647"/>
                </a:cubicBezTo>
                <a:cubicBezTo>
                  <a:pt x="8771" y="4673"/>
                  <a:pt x="8800" y="4700"/>
                  <a:pt x="8829" y="4725"/>
                </a:cubicBezTo>
                <a:cubicBezTo>
                  <a:pt x="8853" y="4753"/>
                  <a:pt x="8878" y="4780"/>
                  <a:pt x="8904" y="4806"/>
                </a:cubicBezTo>
                <a:cubicBezTo>
                  <a:pt x="9232" y="5133"/>
                  <a:pt x="9387" y="5606"/>
                  <a:pt x="9353" y="6150"/>
                </a:cubicBezTo>
                <a:lnTo>
                  <a:pt x="7398" y="4195"/>
                </a:lnTo>
                <a:cubicBezTo>
                  <a:pt x="7447" y="4192"/>
                  <a:pt x="7496" y="4191"/>
                  <a:pt x="7544" y="4191"/>
                </a:cubicBezTo>
                <a:close/>
                <a:moveTo>
                  <a:pt x="6681" y="4344"/>
                </a:moveTo>
                <a:lnTo>
                  <a:pt x="9073" y="6735"/>
                </a:lnTo>
                <a:cubicBezTo>
                  <a:pt x="9114" y="6777"/>
                  <a:pt x="9166" y="6806"/>
                  <a:pt x="9223" y="6818"/>
                </a:cubicBezTo>
                <a:cubicBezTo>
                  <a:pt x="9077" y="7276"/>
                  <a:pt x="8816" y="7722"/>
                  <a:pt x="8462" y="8117"/>
                </a:cubicBezTo>
                <a:lnTo>
                  <a:pt x="8461" y="8117"/>
                </a:lnTo>
                <a:lnTo>
                  <a:pt x="5435" y="5089"/>
                </a:lnTo>
                <a:cubicBezTo>
                  <a:pt x="5823" y="4742"/>
                  <a:pt x="6253" y="4491"/>
                  <a:pt x="6681" y="4344"/>
                </a:cubicBezTo>
                <a:close/>
                <a:moveTo>
                  <a:pt x="5009" y="5532"/>
                </a:moveTo>
                <a:lnTo>
                  <a:pt x="8019" y="8541"/>
                </a:lnTo>
                <a:cubicBezTo>
                  <a:pt x="7604" y="8884"/>
                  <a:pt x="7148" y="9119"/>
                  <a:pt x="6702" y="9240"/>
                </a:cubicBezTo>
                <a:cubicBezTo>
                  <a:pt x="6689" y="9210"/>
                  <a:pt x="6669" y="9184"/>
                  <a:pt x="6647" y="9161"/>
                </a:cubicBezTo>
                <a:lnTo>
                  <a:pt x="6647" y="9160"/>
                </a:lnTo>
                <a:lnTo>
                  <a:pt x="4319" y="6832"/>
                </a:lnTo>
                <a:cubicBezTo>
                  <a:pt x="4443" y="6378"/>
                  <a:pt x="4680" y="5933"/>
                  <a:pt x="5009" y="5532"/>
                </a:cubicBezTo>
                <a:close/>
                <a:moveTo>
                  <a:pt x="4223" y="7602"/>
                </a:moveTo>
                <a:lnTo>
                  <a:pt x="5951" y="9330"/>
                </a:lnTo>
                <a:cubicBezTo>
                  <a:pt x="5516" y="9314"/>
                  <a:pt x="5124" y="9165"/>
                  <a:pt x="4834" y="8876"/>
                </a:cubicBezTo>
                <a:cubicBezTo>
                  <a:pt x="4807" y="8849"/>
                  <a:pt x="4780" y="8824"/>
                  <a:pt x="4752" y="8799"/>
                </a:cubicBezTo>
                <a:cubicBezTo>
                  <a:pt x="4727" y="8770"/>
                  <a:pt x="4701" y="8743"/>
                  <a:pt x="4675" y="8717"/>
                </a:cubicBezTo>
                <a:cubicBezTo>
                  <a:pt x="4393" y="8435"/>
                  <a:pt x="4239" y="8049"/>
                  <a:pt x="4223" y="7602"/>
                </a:cubicBezTo>
                <a:close/>
                <a:moveTo>
                  <a:pt x="3064" y="8801"/>
                </a:moveTo>
                <a:cubicBezTo>
                  <a:pt x="3545" y="8801"/>
                  <a:pt x="3984" y="8941"/>
                  <a:pt x="4319" y="9232"/>
                </a:cubicBezTo>
                <a:cubicBezTo>
                  <a:pt x="4701" y="9673"/>
                  <a:pt x="4823" y="10295"/>
                  <a:pt x="4706" y="10956"/>
                </a:cubicBezTo>
                <a:lnTo>
                  <a:pt x="2595" y="8843"/>
                </a:lnTo>
                <a:cubicBezTo>
                  <a:pt x="2754" y="8815"/>
                  <a:pt x="2911" y="8801"/>
                  <a:pt x="3064" y="8801"/>
                </a:cubicBezTo>
                <a:close/>
                <a:moveTo>
                  <a:pt x="1924" y="9039"/>
                </a:moveTo>
                <a:lnTo>
                  <a:pt x="4512" y="11626"/>
                </a:lnTo>
                <a:cubicBezTo>
                  <a:pt x="4407" y="11880"/>
                  <a:pt x="4277" y="12123"/>
                  <a:pt x="4123" y="12350"/>
                </a:cubicBezTo>
                <a:lnTo>
                  <a:pt x="1200" y="9427"/>
                </a:lnTo>
                <a:cubicBezTo>
                  <a:pt x="1427" y="9273"/>
                  <a:pt x="1670" y="9142"/>
                  <a:pt x="1924" y="9039"/>
                </a:cubicBezTo>
                <a:close/>
                <a:moveTo>
                  <a:pt x="9776" y="0"/>
                </a:moveTo>
                <a:cubicBezTo>
                  <a:pt x="9697" y="0"/>
                  <a:pt x="9619" y="30"/>
                  <a:pt x="9559" y="91"/>
                </a:cubicBezTo>
                <a:cubicBezTo>
                  <a:pt x="8484" y="1164"/>
                  <a:pt x="8036" y="2573"/>
                  <a:pt x="8298" y="3694"/>
                </a:cubicBezTo>
                <a:cubicBezTo>
                  <a:pt x="8061" y="3622"/>
                  <a:pt x="7808" y="3586"/>
                  <a:pt x="7546" y="3586"/>
                </a:cubicBezTo>
                <a:cubicBezTo>
                  <a:pt x="6645" y="3586"/>
                  <a:pt x="5640" y="4008"/>
                  <a:pt x="4838" y="4810"/>
                </a:cubicBezTo>
                <a:cubicBezTo>
                  <a:pt x="4237" y="5412"/>
                  <a:pt x="3849" y="6129"/>
                  <a:pt x="3692" y="6830"/>
                </a:cubicBezTo>
                <a:cubicBezTo>
                  <a:pt x="3684" y="6853"/>
                  <a:pt x="3680" y="6877"/>
                  <a:pt x="3678" y="6901"/>
                </a:cubicBezTo>
                <a:cubicBezTo>
                  <a:pt x="3582" y="7381"/>
                  <a:pt x="3593" y="7851"/>
                  <a:pt x="3721" y="8271"/>
                </a:cubicBezTo>
                <a:cubicBezTo>
                  <a:pt x="3512" y="8222"/>
                  <a:pt x="3292" y="8198"/>
                  <a:pt x="3067" y="8198"/>
                </a:cubicBezTo>
                <a:cubicBezTo>
                  <a:pt x="2087" y="8198"/>
                  <a:pt x="991" y="8658"/>
                  <a:pt x="118" y="9531"/>
                </a:cubicBezTo>
                <a:cubicBezTo>
                  <a:pt x="0" y="9651"/>
                  <a:pt x="0" y="9843"/>
                  <a:pt x="120" y="9963"/>
                </a:cubicBezTo>
                <a:cubicBezTo>
                  <a:pt x="179" y="10022"/>
                  <a:pt x="258" y="10052"/>
                  <a:pt x="336" y="10052"/>
                </a:cubicBezTo>
                <a:cubicBezTo>
                  <a:pt x="414" y="10052"/>
                  <a:pt x="491" y="10023"/>
                  <a:pt x="551" y="9964"/>
                </a:cubicBezTo>
                <a:cubicBezTo>
                  <a:pt x="605" y="9911"/>
                  <a:pt x="659" y="9859"/>
                  <a:pt x="715" y="9809"/>
                </a:cubicBezTo>
                <a:lnTo>
                  <a:pt x="3742" y="12836"/>
                </a:lnTo>
                <a:cubicBezTo>
                  <a:pt x="3692" y="12892"/>
                  <a:pt x="3642" y="12947"/>
                  <a:pt x="3586" y="13001"/>
                </a:cubicBezTo>
                <a:cubicBezTo>
                  <a:pt x="3472" y="13120"/>
                  <a:pt x="3473" y="13311"/>
                  <a:pt x="3591" y="13430"/>
                </a:cubicBezTo>
                <a:cubicBezTo>
                  <a:pt x="3651" y="13489"/>
                  <a:pt x="3729" y="13519"/>
                  <a:pt x="3808" y="13519"/>
                </a:cubicBezTo>
                <a:cubicBezTo>
                  <a:pt x="3884" y="13519"/>
                  <a:pt x="3961" y="13491"/>
                  <a:pt x="4020" y="13434"/>
                </a:cubicBezTo>
                <a:cubicBezTo>
                  <a:pt x="5094" y="12359"/>
                  <a:pt x="5543" y="10950"/>
                  <a:pt x="5281" y="9830"/>
                </a:cubicBezTo>
                <a:lnTo>
                  <a:pt x="5281" y="9830"/>
                </a:lnTo>
                <a:cubicBezTo>
                  <a:pt x="5517" y="9901"/>
                  <a:pt x="5769" y="9937"/>
                  <a:pt x="6031" y="9937"/>
                </a:cubicBezTo>
                <a:cubicBezTo>
                  <a:pt x="6905" y="9937"/>
                  <a:pt x="7878" y="9540"/>
                  <a:pt x="8668" y="8784"/>
                </a:cubicBezTo>
                <a:cubicBezTo>
                  <a:pt x="8673" y="8779"/>
                  <a:pt x="8677" y="8776"/>
                  <a:pt x="8682" y="8771"/>
                </a:cubicBezTo>
                <a:cubicBezTo>
                  <a:pt x="8686" y="8768"/>
                  <a:pt x="8687" y="8764"/>
                  <a:pt x="8690" y="8762"/>
                </a:cubicBezTo>
                <a:cubicBezTo>
                  <a:pt x="8707" y="8745"/>
                  <a:pt x="8724" y="8730"/>
                  <a:pt x="8740" y="8714"/>
                </a:cubicBezTo>
                <a:cubicBezTo>
                  <a:pt x="9387" y="8066"/>
                  <a:pt x="9810" y="7268"/>
                  <a:pt x="9933" y="6466"/>
                </a:cubicBezTo>
                <a:cubicBezTo>
                  <a:pt x="10000" y="6033"/>
                  <a:pt x="9974" y="5625"/>
                  <a:pt x="9863" y="5260"/>
                </a:cubicBezTo>
                <a:lnTo>
                  <a:pt x="9863" y="5260"/>
                </a:lnTo>
                <a:cubicBezTo>
                  <a:pt x="10068" y="5308"/>
                  <a:pt x="10284" y="5332"/>
                  <a:pt x="10509" y="5332"/>
                </a:cubicBezTo>
                <a:cubicBezTo>
                  <a:pt x="10673" y="5332"/>
                  <a:pt x="10841" y="5319"/>
                  <a:pt x="11013" y="5293"/>
                </a:cubicBezTo>
                <a:cubicBezTo>
                  <a:pt x="11886" y="5160"/>
                  <a:pt x="12755" y="4698"/>
                  <a:pt x="13460" y="3992"/>
                </a:cubicBezTo>
                <a:cubicBezTo>
                  <a:pt x="13579" y="3872"/>
                  <a:pt x="13579" y="3679"/>
                  <a:pt x="13460" y="3560"/>
                </a:cubicBezTo>
                <a:lnTo>
                  <a:pt x="13461" y="3560"/>
                </a:lnTo>
                <a:cubicBezTo>
                  <a:pt x="13401" y="3500"/>
                  <a:pt x="13323" y="3470"/>
                  <a:pt x="13244" y="3470"/>
                </a:cubicBezTo>
                <a:cubicBezTo>
                  <a:pt x="13166" y="3470"/>
                  <a:pt x="13087" y="3500"/>
                  <a:pt x="13028" y="3560"/>
                </a:cubicBezTo>
                <a:cubicBezTo>
                  <a:pt x="12934" y="3653"/>
                  <a:pt x="12838" y="3740"/>
                  <a:pt x="12739" y="3823"/>
                </a:cubicBezTo>
                <a:lnTo>
                  <a:pt x="10243" y="1326"/>
                </a:lnTo>
                <a:lnTo>
                  <a:pt x="9808" y="891"/>
                </a:lnTo>
                <a:cubicBezTo>
                  <a:pt x="9782" y="864"/>
                  <a:pt x="9750" y="842"/>
                  <a:pt x="9715" y="828"/>
                </a:cubicBezTo>
                <a:cubicBezTo>
                  <a:pt x="9801" y="724"/>
                  <a:pt x="9893" y="622"/>
                  <a:pt x="9992" y="523"/>
                </a:cubicBezTo>
                <a:cubicBezTo>
                  <a:pt x="10112" y="403"/>
                  <a:pt x="10112" y="209"/>
                  <a:pt x="9992" y="90"/>
                </a:cubicBezTo>
                <a:cubicBezTo>
                  <a:pt x="9932" y="30"/>
                  <a:pt x="9854" y="0"/>
                  <a:pt x="97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8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682385" y="386854"/>
            <a:ext cx="2212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Clinical </a:t>
            </a:r>
            <a:r>
              <a:rPr lang="en-US" sz="4000" dirty="0" smtClean="0"/>
              <a:t>Features</a:t>
            </a:r>
            <a:endParaRPr dirty="0"/>
          </a:p>
        </p:txBody>
      </p:sp>
      <p:sp>
        <p:nvSpPr>
          <p:cNvPr id="495" name="Google Shape;495;p44"/>
          <p:cNvSpPr txBox="1">
            <a:spLocks noGrp="1"/>
          </p:cNvSpPr>
          <p:nvPr>
            <p:ph type="subTitle" idx="4294967295"/>
          </p:nvPr>
        </p:nvSpPr>
        <p:spPr>
          <a:xfrm>
            <a:off x="3396343" y="167950"/>
            <a:ext cx="5253135" cy="477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/>
              <a:t>In 21-hydroxylase deficiency, excessive </a:t>
            </a:r>
            <a:r>
              <a:rPr lang="en-US" sz="1600" b="1" dirty="0" smtClean="0"/>
              <a:t>androgenic activity causes:</a:t>
            </a:r>
          </a:p>
          <a:p>
            <a:pPr>
              <a:buAutoNum type="arabicPeriod"/>
            </a:pPr>
            <a:r>
              <a:rPr lang="en-US" sz="1600" b="1" dirty="0" smtClean="0"/>
              <a:t>Masculinization </a:t>
            </a:r>
            <a:r>
              <a:rPr lang="en-US" sz="1600" b="1" dirty="0"/>
              <a:t>in </a:t>
            </a:r>
            <a:r>
              <a:rPr lang="en-US" sz="1600" b="1" u="sng" dirty="0" smtClean="0"/>
              <a:t>females</a:t>
            </a:r>
            <a:r>
              <a:rPr lang="en-US" sz="1600" b="1" dirty="0" smtClean="0"/>
              <a:t>: clitoral </a:t>
            </a:r>
            <a:r>
              <a:rPr lang="en-US" sz="1600" b="1" dirty="0"/>
              <a:t>hypertrophy </a:t>
            </a:r>
            <a:r>
              <a:rPr lang="en-US" sz="1600" b="1" dirty="0" smtClean="0"/>
              <a:t>&amp; </a:t>
            </a:r>
            <a:r>
              <a:rPr lang="en-US" sz="1600" b="1" dirty="0" err="1" smtClean="0"/>
              <a:t>pseudohermaphroditism</a:t>
            </a:r>
            <a:r>
              <a:rPr lang="en-US" sz="1600" b="1" dirty="0" smtClean="0"/>
              <a:t> in infants </a:t>
            </a:r>
            <a:r>
              <a:rPr lang="en-US" sz="1600" b="1" dirty="0"/>
              <a:t>to </a:t>
            </a:r>
            <a:r>
              <a:rPr lang="en-US" sz="1600" b="1" dirty="0" err="1"/>
              <a:t>oligomenorrhea</a:t>
            </a:r>
            <a:r>
              <a:rPr lang="en-US" sz="1600" b="1" dirty="0"/>
              <a:t>, </a:t>
            </a:r>
            <a:r>
              <a:rPr lang="en-US" sz="1600" b="1" dirty="0" err="1"/>
              <a:t>hirsutism</a:t>
            </a:r>
            <a:r>
              <a:rPr lang="en-US" sz="1600" b="1" dirty="0"/>
              <a:t>, </a:t>
            </a:r>
            <a:r>
              <a:rPr lang="en-US" sz="1600" b="1" dirty="0" smtClean="0"/>
              <a:t>&amp; acne </a:t>
            </a:r>
            <a:r>
              <a:rPr lang="en-US" sz="1600" b="1" dirty="0"/>
              <a:t>in </a:t>
            </a:r>
            <a:r>
              <a:rPr lang="en-US" sz="1600" b="1" dirty="0" err="1" smtClean="0"/>
              <a:t>postpubertal</a:t>
            </a:r>
            <a:r>
              <a:rPr lang="en-US" sz="1600" b="1" dirty="0"/>
              <a:t> </a:t>
            </a:r>
            <a:r>
              <a:rPr lang="en-US" sz="1600" b="1" dirty="0" smtClean="0"/>
              <a:t>girls</a:t>
            </a:r>
            <a:r>
              <a:rPr lang="en-US" sz="1600" b="1" dirty="0"/>
              <a:t>. </a:t>
            </a:r>
            <a:endParaRPr lang="en-US" sz="1600" b="1" dirty="0" smtClean="0"/>
          </a:p>
          <a:p>
            <a:pPr>
              <a:buAutoNum type="arabicPeriod"/>
            </a:pPr>
            <a:r>
              <a:rPr lang="en-US" sz="1600" b="1" dirty="0" smtClean="0"/>
              <a:t>In </a:t>
            </a:r>
            <a:r>
              <a:rPr lang="en-US" sz="1600" b="1" u="sng" dirty="0"/>
              <a:t>males</a:t>
            </a:r>
            <a:r>
              <a:rPr lang="en-US" sz="1600" b="1" dirty="0"/>
              <a:t>, androgen excess is </a:t>
            </a:r>
            <a:r>
              <a:rPr lang="en-US" sz="1600" b="1" dirty="0" smtClean="0"/>
              <a:t>ass/w</a:t>
            </a:r>
            <a:r>
              <a:rPr lang="en-US" sz="1600" b="1" dirty="0"/>
              <a:t> </a:t>
            </a:r>
            <a:r>
              <a:rPr lang="en-US" sz="1600" b="1" dirty="0" smtClean="0"/>
              <a:t>enlargement </a:t>
            </a:r>
            <a:r>
              <a:rPr lang="en-US" sz="1600" b="1" dirty="0"/>
              <a:t>of the external genitalia </a:t>
            </a:r>
            <a:r>
              <a:rPr lang="en-US" sz="1600" b="1" dirty="0" smtClean="0"/>
              <a:t>&amp; other evidence of </a:t>
            </a:r>
            <a:r>
              <a:rPr lang="en-US" sz="1600" b="1" dirty="0"/>
              <a:t>precocious puberty in young patients. Most men </a:t>
            </a:r>
            <a:r>
              <a:rPr lang="en-US" sz="1600" b="1" dirty="0" smtClean="0"/>
              <a:t>with CAH </a:t>
            </a:r>
            <a:r>
              <a:rPr lang="en-US" sz="1600" b="1" dirty="0"/>
              <a:t>are fertile but some have </a:t>
            </a:r>
            <a:r>
              <a:rPr lang="en-US" sz="1600" b="1" dirty="0" err="1" smtClean="0"/>
              <a:t>oligospermia</a:t>
            </a:r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one-third has aldosterone </a:t>
            </a:r>
            <a:r>
              <a:rPr lang="en-US" sz="1600" b="1" dirty="0"/>
              <a:t>deficiency,</a:t>
            </a:r>
          </a:p>
          <a:p>
            <a:r>
              <a:rPr lang="en-US" sz="1600" b="1" dirty="0"/>
              <a:t>CAH should be suspected in any neonate with </a:t>
            </a:r>
            <a:r>
              <a:rPr lang="en-US" sz="1600" b="1" dirty="0" smtClean="0"/>
              <a:t>ambiguous genitalia</a:t>
            </a:r>
            <a:endParaRPr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2986" y="1736714"/>
            <a:ext cx="2998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Depending on the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nature &amp;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severity of the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defect clinical symptoms may be: 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1600" b="1" dirty="0" smtClean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+perinatal period, later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childhood, or (less commonly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) in </a:t>
            </a: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adulthood.</a:t>
            </a:r>
          </a:p>
          <a:p>
            <a:pPr marL="114300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+Be with or without </a:t>
            </a:r>
            <a:r>
              <a:rPr lang="en-US" sz="1600" b="1" dirty="0" smtClean="0">
                <a:solidFill>
                  <a:schemeClr val="dk1"/>
                </a:solidFill>
                <a:latin typeface="Space Mono"/>
                <a:ea typeface="Space Mono"/>
                <a:cs typeface="Space Mono"/>
              </a:rPr>
              <a:t>aldosterone &amp; glucocorticoid def.</a:t>
            </a:r>
            <a:endParaRPr lang="en-US" sz="1600" b="1" dirty="0">
              <a:solidFill>
                <a:schemeClr val="dk1"/>
              </a:solidFill>
              <a:latin typeface="Space Mono"/>
              <a:ea typeface="Space Mono"/>
              <a:cs typeface="Space Mono"/>
            </a:endParaRPr>
          </a:p>
        </p:txBody>
      </p:sp>
      <p:sp>
        <p:nvSpPr>
          <p:cNvPr id="131" name="Google Shape;1065;p60"/>
          <p:cNvSpPr/>
          <p:nvPr/>
        </p:nvSpPr>
        <p:spPr>
          <a:xfrm>
            <a:off x="2334763" y="396184"/>
            <a:ext cx="889375" cy="788804"/>
          </a:xfrm>
          <a:custGeom>
            <a:avLst/>
            <a:gdLst/>
            <a:ahLst/>
            <a:cxnLst/>
            <a:rect l="l" t="t" r="r" b="b"/>
            <a:pathLst>
              <a:path w="12709" h="9316" extrusionOk="0">
                <a:moveTo>
                  <a:pt x="5248" y="1163"/>
                </a:moveTo>
                <a:cubicBezTo>
                  <a:pt x="5348" y="1163"/>
                  <a:pt x="5448" y="1170"/>
                  <a:pt x="5548" y="1182"/>
                </a:cubicBezTo>
                <a:cubicBezTo>
                  <a:pt x="6251" y="1272"/>
                  <a:pt x="6876" y="1671"/>
                  <a:pt x="7253" y="2270"/>
                </a:cubicBezTo>
                <a:cubicBezTo>
                  <a:pt x="5655" y="2590"/>
                  <a:pt x="4484" y="3965"/>
                  <a:pt x="4421" y="5595"/>
                </a:cubicBezTo>
                <a:cubicBezTo>
                  <a:pt x="4421" y="5602"/>
                  <a:pt x="4420" y="5609"/>
                  <a:pt x="4420" y="5617"/>
                </a:cubicBezTo>
                <a:cubicBezTo>
                  <a:pt x="4418" y="5625"/>
                  <a:pt x="4420" y="5629"/>
                  <a:pt x="4420" y="5635"/>
                </a:cubicBezTo>
                <a:cubicBezTo>
                  <a:pt x="4417" y="5675"/>
                  <a:pt x="4416" y="5717"/>
                  <a:pt x="4416" y="5759"/>
                </a:cubicBezTo>
                <a:cubicBezTo>
                  <a:pt x="4075" y="5631"/>
                  <a:pt x="3768" y="5425"/>
                  <a:pt x="3518" y="5158"/>
                </a:cubicBezTo>
                <a:cubicBezTo>
                  <a:pt x="2623" y="4204"/>
                  <a:pt x="2673" y="2701"/>
                  <a:pt x="3625" y="1805"/>
                </a:cubicBezTo>
                <a:cubicBezTo>
                  <a:pt x="4068" y="1391"/>
                  <a:pt x="4649" y="1163"/>
                  <a:pt x="5248" y="1163"/>
                </a:cubicBezTo>
                <a:close/>
                <a:moveTo>
                  <a:pt x="7616" y="3431"/>
                </a:moveTo>
                <a:cubicBezTo>
                  <a:pt x="7671" y="4650"/>
                  <a:pt x="6792" y="5711"/>
                  <a:pt x="5584" y="5885"/>
                </a:cubicBezTo>
                <a:cubicBezTo>
                  <a:pt x="5580" y="5820"/>
                  <a:pt x="5579" y="5755"/>
                  <a:pt x="5580" y="5690"/>
                </a:cubicBezTo>
                <a:cubicBezTo>
                  <a:pt x="5623" y="4544"/>
                  <a:pt x="6480" y="3593"/>
                  <a:pt x="7616" y="3431"/>
                </a:cubicBezTo>
                <a:close/>
                <a:moveTo>
                  <a:pt x="8782" y="3557"/>
                </a:moveTo>
                <a:cubicBezTo>
                  <a:pt x="9696" y="3900"/>
                  <a:pt x="10308" y="4770"/>
                  <a:pt x="10322" y="5748"/>
                </a:cubicBezTo>
                <a:lnTo>
                  <a:pt x="10322" y="5812"/>
                </a:lnTo>
                <a:cubicBezTo>
                  <a:pt x="10303" y="6441"/>
                  <a:pt x="10033" y="7036"/>
                  <a:pt x="9573" y="7466"/>
                </a:cubicBezTo>
                <a:cubicBezTo>
                  <a:pt x="9116" y="7895"/>
                  <a:pt x="8533" y="8107"/>
                  <a:pt x="7951" y="8107"/>
                </a:cubicBezTo>
                <a:cubicBezTo>
                  <a:pt x="7318" y="8107"/>
                  <a:pt x="6687" y="7856"/>
                  <a:pt x="6221" y="7358"/>
                </a:cubicBezTo>
                <a:cubicBezTo>
                  <a:pt x="6117" y="7248"/>
                  <a:pt x="6025" y="7129"/>
                  <a:pt x="5945" y="7002"/>
                </a:cubicBezTo>
                <a:cubicBezTo>
                  <a:pt x="7588" y="6672"/>
                  <a:pt x="8773" y="5233"/>
                  <a:pt x="8782" y="3557"/>
                </a:cubicBezTo>
                <a:close/>
                <a:moveTo>
                  <a:pt x="5246" y="1"/>
                </a:moveTo>
                <a:cubicBezTo>
                  <a:pt x="4358" y="1"/>
                  <a:pt x="3491" y="336"/>
                  <a:pt x="2830" y="957"/>
                </a:cubicBezTo>
                <a:cubicBezTo>
                  <a:pt x="1586" y="2123"/>
                  <a:pt x="1375" y="3982"/>
                  <a:pt x="2231" y="5382"/>
                </a:cubicBezTo>
                <a:lnTo>
                  <a:pt x="1743" y="5840"/>
                </a:lnTo>
                <a:lnTo>
                  <a:pt x="1150" y="5208"/>
                </a:lnTo>
                <a:cubicBezTo>
                  <a:pt x="1119" y="5175"/>
                  <a:pt x="1078" y="5159"/>
                  <a:pt x="1038" y="5159"/>
                </a:cubicBezTo>
                <a:cubicBezTo>
                  <a:pt x="1000" y="5159"/>
                  <a:pt x="963" y="5173"/>
                  <a:pt x="933" y="5201"/>
                </a:cubicBezTo>
                <a:lnTo>
                  <a:pt x="112" y="5972"/>
                </a:lnTo>
                <a:cubicBezTo>
                  <a:pt x="50" y="6031"/>
                  <a:pt x="47" y="6127"/>
                  <a:pt x="105" y="6189"/>
                </a:cubicBezTo>
                <a:lnTo>
                  <a:pt x="698" y="6819"/>
                </a:lnTo>
                <a:lnTo>
                  <a:pt x="66" y="7412"/>
                </a:lnTo>
                <a:cubicBezTo>
                  <a:pt x="4" y="7470"/>
                  <a:pt x="0" y="7566"/>
                  <a:pt x="59" y="7628"/>
                </a:cubicBezTo>
                <a:lnTo>
                  <a:pt x="829" y="8450"/>
                </a:lnTo>
                <a:cubicBezTo>
                  <a:pt x="856" y="8480"/>
                  <a:pt x="896" y="8497"/>
                  <a:pt x="936" y="8498"/>
                </a:cubicBezTo>
                <a:lnTo>
                  <a:pt x="942" y="8498"/>
                </a:lnTo>
                <a:cubicBezTo>
                  <a:pt x="979" y="8498"/>
                  <a:pt x="1017" y="8483"/>
                  <a:pt x="1046" y="8457"/>
                </a:cubicBezTo>
                <a:lnTo>
                  <a:pt x="1678" y="7864"/>
                </a:lnTo>
                <a:lnTo>
                  <a:pt x="2271" y="8496"/>
                </a:lnTo>
                <a:cubicBezTo>
                  <a:pt x="2301" y="8528"/>
                  <a:pt x="2342" y="8544"/>
                  <a:pt x="2383" y="8544"/>
                </a:cubicBezTo>
                <a:cubicBezTo>
                  <a:pt x="2420" y="8544"/>
                  <a:pt x="2458" y="8531"/>
                  <a:pt x="2487" y="8503"/>
                </a:cubicBezTo>
                <a:lnTo>
                  <a:pt x="3309" y="7732"/>
                </a:lnTo>
                <a:cubicBezTo>
                  <a:pt x="3371" y="7673"/>
                  <a:pt x="3374" y="7577"/>
                  <a:pt x="3316" y="7516"/>
                </a:cubicBezTo>
                <a:lnTo>
                  <a:pt x="2725" y="6883"/>
                </a:lnTo>
                <a:lnTo>
                  <a:pt x="3214" y="6426"/>
                </a:lnTo>
                <a:cubicBezTo>
                  <a:pt x="3639" y="6725"/>
                  <a:pt x="4125" y="6926"/>
                  <a:pt x="4638" y="7017"/>
                </a:cubicBezTo>
                <a:cubicBezTo>
                  <a:pt x="5161" y="8418"/>
                  <a:pt x="6496" y="9315"/>
                  <a:pt x="7948" y="9315"/>
                </a:cubicBezTo>
                <a:cubicBezTo>
                  <a:pt x="8158" y="9315"/>
                  <a:pt x="8370" y="9297"/>
                  <a:pt x="8583" y="9258"/>
                </a:cubicBezTo>
                <a:cubicBezTo>
                  <a:pt x="10267" y="8952"/>
                  <a:pt x="11490" y="7485"/>
                  <a:pt x="11486" y="5772"/>
                </a:cubicBezTo>
                <a:cubicBezTo>
                  <a:pt x="11486" y="5760"/>
                  <a:pt x="11485" y="5749"/>
                  <a:pt x="11485" y="5736"/>
                </a:cubicBezTo>
                <a:cubicBezTo>
                  <a:pt x="11487" y="5058"/>
                  <a:pt x="11293" y="4393"/>
                  <a:pt x="10925" y="3823"/>
                </a:cubicBezTo>
                <a:lnTo>
                  <a:pt x="11332" y="3415"/>
                </a:lnTo>
                <a:lnTo>
                  <a:pt x="11763" y="3842"/>
                </a:lnTo>
                <a:cubicBezTo>
                  <a:pt x="11792" y="3870"/>
                  <a:pt x="11831" y="3886"/>
                  <a:pt x="11871" y="3886"/>
                </a:cubicBezTo>
                <a:cubicBezTo>
                  <a:pt x="11885" y="3886"/>
                  <a:pt x="11899" y="3885"/>
                  <a:pt x="11911" y="3881"/>
                </a:cubicBezTo>
                <a:cubicBezTo>
                  <a:pt x="11964" y="3866"/>
                  <a:pt x="12006" y="3825"/>
                  <a:pt x="12019" y="3772"/>
                </a:cubicBezTo>
                <a:lnTo>
                  <a:pt x="12695" y="1210"/>
                </a:lnTo>
                <a:cubicBezTo>
                  <a:pt x="12709" y="1157"/>
                  <a:pt x="12694" y="1101"/>
                  <a:pt x="12655" y="1063"/>
                </a:cubicBezTo>
                <a:lnTo>
                  <a:pt x="12654" y="1063"/>
                </a:lnTo>
                <a:cubicBezTo>
                  <a:pt x="12626" y="1034"/>
                  <a:pt x="12587" y="1018"/>
                  <a:pt x="12548" y="1018"/>
                </a:cubicBezTo>
                <a:cubicBezTo>
                  <a:pt x="12534" y="1018"/>
                  <a:pt x="12520" y="1020"/>
                  <a:pt x="12507" y="1024"/>
                </a:cubicBezTo>
                <a:lnTo>
                  <a:pt x="9949" y="1719"/>
                </a:lnTo>
                <a:cubicBezTo>
                  <a:pt x="9836" y="1749"/>
                  <a:pt x="9798" y="1892"/>
                  <a:pt x="9882" y="1976"/>
                </a:cubicBezTo>
                <a:lnTo>
                  <a:pt x="10314" y="2404"/>
                </a:lnTo>
                <a:lnTo>
                  <a:pt x="9918" y="2802"/>
                </a:lnTo>
                <a:cubicBezTo>
                  <a:pt x="9502" y="2523"/>
                  <a:pt x="9033" y="2335"/>
                  <a:pt x="8540" y="2251"/>
                </a:cubicBezTo>
                <a:cubicBezTo>
                  <a:pt x="8114" y="1158"/>
                  <a:pt x="7172" y="348"/>
                  <a:pt x="6029" y="88"/>
                </a:cubicBezTo>
                <a:cubicBezTo>
                  <a:pt x="5769" y="29"/>
                  <a:pt x="5507" y="1"/>
                  <a:pt x="52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5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48" y="160338"/>
            <a:ext cx="6643396" cy="841800"/>
          </a:xfrm>
        </p:spPr>
        <p:txBody>
          <a:bodyPr/>
          <a:lstStyle/>
          <a:p>
            <a:r>
              <a:rPr lang="en-US" sz="4000" dirty="0" smtClean="0"/>
              <a:t>ADRENOCORTICAL </a:t>
            </a:r>
            <a:r>
              <a:rPr lang="en-US" sz="4000" dirty="0"/>
              <a:t>INSUFFICIENCY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86" y="970384"/>
            <a:ext cx="4954555" cy="3677892"/>
          </a:xfrm>
        </p:spPr>
        <p:txBody>
          <a:bodyPr/>
          <a:lstStyle/>
          <a:p>
            <a:r>
              <a:rPr lang="en-US" sz="1800" b="1" dirty="0"/>
              <a:t>C</a:t>
            </a:r>
            <a:r>
              <a:rPr lang="en-US" sz="1800" b="1" dirty="0" smtClean="0"/>
              <a:t>aused </a:t>
            </a:r>
            <a:r>
              <a:rPr lang="en-US" sz="1800" b="1" dirty="0"/>
              <a:t>by either primary adrenal disease (primary </a:t>
            </a:r>
            <a:r>
              <a:rPr lang="en-US" sz="1800" b="1" dirty="0" err="1" smtClean="0"/>
              <a:t>hypoadrenalism</a:t>
            </a:r>
            <a:r>
              <a:rPr lang="en-US" sz="1800" b="1" dirty="0" smtClean="0"/>
              <a:t>) or </a:t>
            </a:r>
            <a:r>
              <a:rPr lang="en-US" sz="1800" b="1" dirty="0"/>
              <a:t>decreased stimulation </a:t>
            </a:r>
            <a:r>
              <a:rPr lang="en-US" sz="1800" b="1" dirty="0" smtClean="0"/>
              <a:t>resulting </a:t>
            </a:r>
            <a:r>
              <a:rPr lang="en-US" sz="1800" b="1" dirty="0"/>
              <a:t>from ACTH deficiency (secondary </a:t>
            </a:r>
            <a:r>
              <a:rPr lang="en-US" sz="1800" b="1" dirty="0" err="1"/>
              <a:t>hypoadrenalism</a:t>
            </a:r>
            <a:r>
              <a:rPr lang="en-US" sz="1800" b="1" dirty="0"/>
              <a:t>).</a:t>
            </a:r>
          </a:p>
          <a:p>
            <a:r>
              <a:rPr lang="en-US" sz="1800" b="1" dirty="0"/>
              <a:t>Primary adrenocortical insufficiency may </a:t>
            </a:r>
            <a:r>
              <a:rPr lang="en-US" sz="1800" b="1" dirty="0" smtClean="0"/>
              <a:t>be:</a:t>
            </a:r>
          </a:p>
          <a:p>
            <a:pPr marL="501650" indent="-342900"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i="1" dirty="0"/>
              <a:t>A</a:t>
            </a:r>
            <a:r>
              <a:rPr lang="en-US" sz="1800" b="1" i="1" dirty="0" smtClean="0"/>
              <a:t>cute </a:t>
            </a:r>
            <a:r>
              <a:rPr lang="en-US" sz="1800" b="1" dirty="0" smtClean="0"/>
              <a:t>(</a:t>
            </a:r>
            <a:r>
              <a:rPr lang="en-US" sz="1800" b="1" dirty="0"/>
              <a:t>called </a:t>
            </a:r>
            <a:r>
              <a:rPr lang="en-US" sz="1800" b="1" i="1" dirty="0"/>
              <a:t>adrenal crisis</a:t>
            </a:r>
            <a:r>
              <a:rPr lang="en-US" sz="1800" b="1" dirty="0" smtClean="0"/>
              <a:t>)</a:t>
            </a:r>
          </a:p>
          <a:p>
            <a:pPr marL="501650" indent="-342900"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i="1" dirty="0" smtClean="0"/>
              <a:t>chronic </a:t>
            </a:r>
            <a:r>
              <a:rPr lang="en-US" sz="1800" b="1" i="1" dirty="0"/>
              <a:t>(Addison disease</a:t>
            </a:r>
            <a:r>
              <a:rPr lang="en-US" sz="1800" b="1" i="1" dirty="0" smtClean="0"/>
              <a:t>)</a:t>
            </a:r>
            <a:endParaRPr lang="en-US" sz="1800" b="1" dirty="0"/>
          </a:p>
        </p:txBody>
      </p:sp>
      <p:sp>
        <p:nvSpPr>
          <p:cNvPr id="6" name="AutoShape 2" descr="Definition and Facts of Adrenal Insufficiency &amp; Addison's Disea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35698"/>
            <a:ext cx="3679371" cy="37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6" y="370126"/>
            <a:ext cx="6643396" cy="841800"/>
          </a:xfrm>
        </p:spPr>
        <p:txBody>
          <a:bodyPr/>
          <a:lstStyle/>
          <a:p>
            <a:r>
              <a:rPr lang="en-US" sz="4000" dirty="0" smtClean="0"/>
              <a:t>ADRENOCORTICAL HYPERFUNCTION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0035" y="1175658"/>
            <a:ext cx="5344006" cy="3472618"/>
          </a:xfrm>
        </p:spPr>
        <p:txBody>
          <a:bodyPr/>
          <a:lstStyle/>
          <a:p>
            <a:pPr marL="158750" indent="0">
              <a:buNone/>
            </a:pPr>
            <a:r>
              <a:rPr lang="en-US" sz="2000" dirty="0"/>
              <a:t>three distinctive </a:t>
            </a:r>
            <a:r>
              <a:rPr lang="en-US" sz="2000" dirty="0" err="1"/>
              <a:t>hyperadrenal</a:t>
            </a:r>
            <a:r>
              <a:rPr lang="en-US" sz="2000" dirty="0"/>
              <a:t> clinical </a:t>
            </a:r>
            <a:r>
              <a:rPr lang="en-US" sz="2000" dirty="0" smtClean="0"/>
              <a:t>syndromes:</a:t>
            </a:r>
          </a:p>
          <a:p>
            <a:r>
              <a:rPr lang="en-US" sz="2000" i="1" dirty="0" smtClean="0"/>
              <a:t>Cushing syndrome: </a:t>
            </a:r>
            <a:r>
              <a:rPr lang="en-US" sz="2000" dirty="0" smtClean="0"/>
              <a:t>an </a:t>
            </a:r>
            <a:r>
              <a:rPr lang="en-US" sz="2000" dirty="0"/>
              <a:t>excess of </a:t>
            </a:r>
            <a:r>
              <a:rPr lang="en-US" sz="2000" dirty="0" smtClean="0"/>
              <a:t>cortisol.</a:t>
            </a:r>
            <a:endParaRPr lang="en-US" sz="2000" dirty="0"/>
          </a:p>
          <a:p>
            <a:r>
              <a:rPr lang="en-US" sz="2000" i="1" dirty="0" err="1" smtClean="0"/>
              <a:t>Hyperaldosteronism</a:t>
            </a:r>
            <a:r>
              <a:rPr lang="en-US" sz="2000" i="1" dirty="0" smtClean="0"/>
              <a:t>: an </a:t>
            </a:r>
            <a:r>
              <a:rPr lang="en-US" sz="2000" dirty="0" smtClean="0"/>
              <a:t>excess </a:t>
            </a:r>
            <a:r>
              <a:rPr lang="en-US" sz="2000" dirty="0"/>
              <a:t>of </a:t>
            </a:r>
            <a:r>
              <a:rPr lang="en-US" sz="2000" dirty="0" smtClean="0"/>
              <a:t>mineralocorticoid.</a:t>
            </a:r>
            <a:endParaRPr lang="en-US" sz="2000" dirty="0"/>
          </a:p>
          <a:p>
            <a:r>
              <a:rPr lang="en-US" sz="2000" i="1" dirty="0" err="1" smtClean="0"/>
              <a:t>Adrenogenital</a:t>
            </a:r>
            <a:r>
              <a:rPr lang="en-US" sz="2000" i="1" dirty="0" smtClean="0"/>
              <a:t> </a:t>
            </a:r>
            <a:r>
              <a:rPr lang="en-US" sz="2000" dirty="0"/>
              <a:t>or </a:t>
            </a:r>
            <a:r>
              <a:rPr lang="en-US" sz="2000" i="1" dirty="0" err="1"/>
              <a:t>virilizing</a:t>
            </a:r>
            <a:r>
              <a:rPr lang="en-US" sz="2000" i="1" dirty="0"/>
              <a:t> </a:t>
            </a:r>
            <a:r>
              <a:rPr lang="en-US" sz="2000" i="1" dirty="0" smtClean="0"/>
              <a:t>syndromes: </a:t>
            </a:r>
            <a:r>
              <a:rPr lang="en-US" sz="2000" dirty="0" smtClean="0"/>
              <a:t>an excess of androgens.</a:t>
            </a:r>
            <a:endParaRPr lang="en-US" sz="2000" dirty="0"/>
          </a:p>
        </p:txBody>
      </p:sp>
      <p:pic>
        <p:nvPicPr>
          <p:cNvPr id="4" name="Picture 4" descr="ObGyne Short Notes: Adrenal 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4" y="1437131"/>
            <a:ext cx="3182250" cy="31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74598" y="2510314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drenal </a:t>
            </a:r>
            <a:r>
              <a:rPr lang="en-US" dirty="0"/>
              <a:t>C</a:t>
            </a:r>
            <a:r>
              <a:rPr lang="en-US" dirty="0" smtClean="0"/>
              <a:t>risis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7" y="3224258"/>
            <a:ext cx="280851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 smtClean="0"/>
              <a:t>Acute 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1813393"/>
            <a:ext cx="5561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Three clinical settings: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1.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Individuals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with chronic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adrenocortical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insufficiency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may develop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an acute crisis after </a:t>
            </a:r>
            <a:r>
              <a:rPr lang="en-US" sz="2000" b="1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stress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that taxes their limited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physiologic reserves.</a:t>
            </a:r>
          </a:p>
          <a:p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2.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atients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maintained on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exogenous corticosteroids after </a:t>
            </a:r>
            <a:r>
              <a:rPr lang="en-US" sz="2000" b="1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rapid </a:t>
            </a:r>
            <a:r>
              <a:rPr lang="en-US" sz="2000" b="1" u="sng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withdrawal</a:t>
            </a:r>
            <a:r>
              <a:rPr lang="en-US" sz="20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steroids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inability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the atrophic adrenals to produce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glucocorticoids.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3" y="220704"/>
            <a:ext cx="543974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74598" y="2510314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drenal </a:t>
            </a:r>
            <a:r>
              <a:rPr lang="en-US" dirty="0"/>
              <a:t>C</a:t>
            </a:r>
            <a:r>
              <a:rPr lang="en-US" dirty="0" smtClean="0"/>
              <a:t>risis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7" y="3224258"/>
            <a:ext cx="280851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 smtClean="0"/>
              <a:t>Acute 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228344"/>
            <a:ext cx="5561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Massive adrenal hemorrhage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may destroy enough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the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cortex to cause acute adrenocortical insufficiency, causes: </a:t>
            </a:r>
            <a:endParaRPr lang="en-US" sz="20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Patients maintained on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anti-coagulant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therapy.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Postoperative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patients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who develop disseminated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intravascular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coagulation DIC.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Pregnancy. 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Patients with overwhelming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sepsis  (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Waterhouse-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Friderichsen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syndrome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):endotoxin effect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?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more common in children</a:t>
            </a:r>
            <a:r>
              <a:rPr lang="en-US" sz="2000" dirty="0"/>
              <a:t>. 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5514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24" y="155522"/>
            <a:ext cx="2753696" cy="841800"/>
          </a:xfrm>
        </p:spPr>
        <p:txBody>
          <a:bodyPr/>
          <a:lstStyle/>
          <a:p>
            <a:r>
              <a:rPr lang="en-US" dirty="0" smtClean="0"/>
              <a:t>Waterhouse </a:t>
            </a:r>
            <a:r>
              <a:rPr lang="en-US" dirty="0" err="1" smtClean="0"/>
              <a:t>Friderichsen</a:t>
            </a:r>
            <a:r>
              <a:rPr lang="en-US" dirty="0" smtClean="0"/>
              <a:t> </a:t>
            </a:r>
            <a:r>
              <a:rPr lang="en-US" dirty="0"/>
              <a:t>syndrome</a:t>
            </a:r>
          </a:p>
        </p:txBody>
      </p:sp>
      <p:pic>
        <p:nvPicPr>
          <p:cNvPr id="2052" name="Picture 4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47" y="223863"/>
            <a:ext cx="4293700" cy="31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4" y="1977920"/>
            <a:ext cx="4686300" cy="280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986;p56"/>
          <p:cNvSpPr/>
          <p:nvPr/>
        </p:nvSpPr>
        <p:spPr>
          <a:xfrm>
            <a:off x="3386332" y="616539"/>
            <a:ext cx="839585" cy="1185898"/>
          </a:xfrm>
          <a:custGeom>
            <a:avLst/>
            <a:gdLst/>
            <a:ahLst/>
            <a:cxnLst/>
            <a:rect l="l" t="t" r="r" b="b"/>
            <a:pathLst>
              <a:path w="9118" h="12879" extrusionOk="0">
                <a:moveTo>
                  <a:pt x="6797" y="3184"/>
                </a:moveTo>
                <a:cubicBezTo>
                  <a:pt x="6925" y="3184"/>
                  <a:pt x="7054" y="3209"/>
                  <a:pt x="7177" y="3260"/>
                </a:cubicBezTo>
                <a:cubicBezTo>
                  <a:pt x="7548" y="3414"/>
                  <a:pt x="7791" y="3776"/>
                  <a:pt x="7791" y="4178"/>
                </a:cubicBezTo>
                <a:cubicBezTo>
                  <a:pt x="7791" y="4727"/>
                  <a:pt x="7345" y="5172"/>
                  <a:pt x="6797" y="5173"/>
                </a:cubicBezTo>
                <a:cubicBezTo>
                  <a:pt x="6394" y="5173"/>
                  <a:pt x="6031" y="4931"/>
                  <a:pt x="5877" y="4560"/>
                </a:cubicBezTo>
                <a:cubicBezTo>
                  <a:pt x="5723" y="4187"/>
                  <a:pt x="5808" y="3760"/>
                  <a:pt x="6093" y="3475"/>
                </a:cubicBezTo>
                <a:cubicBezTo>
                  <a:pt x="6283" y="3285"/>
                  <a:pt x="6538" y="3184"/>
                  <a:pt x="6797" y="3184"/>
                </a:cubicBezTo>
                <a:close/>
                <a:moveTo>
                  <a:pt x="7008" y="0"/>
                </a:moveTo>
                <a:cubicBezTo>
                  <a:pt x="6974" y="0"/>
                  <a:pt x="6940" y="13"/>
                  <a:pt x="6914" y="39"/>
                </a:cubicBezTo>
                <a:lnTo>
                  <a:pt x="6798" y="156"/>
                </a:lnTo>
                <a:cubicBezTo>
                  <a:pt x="6746" y="208"/>
                  <a:pt x="6746" y="292"/>
                  <a:pt x="6798" y="344"/>
                </a:cubicBezTo>
                <a:lnTo>
                  <a:pt x="6922" y="468"/>
                </a:lnTo>
                <a:lnTo>
                  <a:pt x="3004" y="4386"/>
                </a:lnTo>
                <a:lnTo>
                  <a:pt x="2880" y="4262"/>
                </a:lnTo>
                <a:cubicBezTo>
                  <a:pt x="2854" y="4236"/>
                  <a:pt x="2820" y="4223"/>
                  <a:pt x="2786" y="4223"/>
                </a:cubicBezTo>
                <a:cubicBezTo>
                  <a:pt x="2752" y="4223"/>
                  <a:pt x="2718" y="4236"/>
                  <a:pt x="2692" y="4262"/>
                </a:cubicBezTo>
                <a:lnTo>
                  <a:pt x="2575" y="4379"/>
                </a:lnTo>
                <a:cubicBezTo>
                  <a:pt x="2523" y="4431"/>
                  <a:pt x="2523" y="4515"/>
                  <a:pt x="2575" y="4566"/>
                </a:cubicBezTo>
                <a:lnTo>
                  <a:pt x="4538" y="6531"/>
                </a:lnTo>
                <a:cubicBezTo>
                  <a:pt x="4565" y="6556"/>
                  <a:pt x="4599" y="6569"/>
                  <a:pt x="4632" y="6569"/>
                </a:cubicBezTo>
                <a:cubicBezTo>
                  <a:pt x="4666" y="6569"/>
                  <a:pt x="4700" y="6556"/>
                  <a:pt x="4727" y="6531"/>
                </a:cubicBezTo>
                <a:lnTo>
                  <a:pt x="4843" y="6414"/>
                </a:lnTo>
                <a:cubicBezTo>
                  <a:pt x="4894" y="6362"/>
                  <a:pt x="4894" y="6278"/>
                  <a:pt x="4843" y="6226"/>
                </a:cubicBezTo>
                <a:lnTo>
                  <a:pt x="4727" y="6110"/>
                </a:lnTo>
                <a:lnTo>
                  <a:pt x="5594" y="5242"/>
                </a:lnTo>
                <a:cubicBezTo>
                  <a:pt x="5908" y="5599"/>
                  <a:pt x="6350" y="5787"/>
                  <a:pt x="6797" y="5787"/>
                </a:cubicBezTo>
                <a:cubicBezTo>
                  <a:pt x="7093" y="5787"/>
                  <a:pt x="7391" y="5705"/>
                  <a:pt x="7656" y="5537"/>
                </a:cubicBezTo>
                <a:cubicBezTo>
                  <a:pt x="7786" y="5864"/>
                  <a:pt x="7853" y="6212"/>
                  <a:pt x="7853" y="6565"/>
                </a:cubicBezTo>
                <a:cubicBezTo>
                  <a:pt x="7853" y="8114"/>
                  <a:pt x="6592" y="9374"/>
                  <a:pt x="5043" y="9374"/>
                </a:cubicBezTo>
                <a:lnTo>
                  <a:pt x="5037" y="9374"/>
                </a:lnTo>
                <a:cubicBezTo>
                  <a:pt x="3993" y="9374"/>
                  <a:pt x="3036" y="8786"/>
                  <a:pt x="2553" y="7880"/>
                </a:cubicBezTo>
                <a:lnTo>
                  <a:pt x="3896" y="7880"/>
                </a:lnTo>
                <a:cubicBezTo>
                  <a:pt x="4076" y="7880"/>
                  <a:pt x="4222" y="7734"/>
                  <a:pt x="4222" y="7554"/>
                </a:cubicBezTo>
                <a:lnTo>
                  <a:pt x="4222" y="7301"/>
                </a:lnTo>
                <a:cubicBezTo>
                  <a:pt x="4222" y="7120"/>
                  <a:pt x="4076" y="6974"/>
                  <a:pt x="3896" y="6974"/>
                </a:cubicBezTo>
                <a:lnTo>
                  <a:pt x="327" y="6974"/>
                </a:lnTo>
                <a:cubicBezTo>
                  <a:pt x="146" y="6974"/>
                  <a:pt x="0" y="7120"/>
                  <a:pt x="0" y="7301"/>
                </a:cubicBezTo>
                <a:lnTo>
                  <a:pt x="0" y="7554"/>
                </a:lnTo>
                <a:cubicBezTo>
                  <a:pt x="0" y="7734"/>
                  <a:pt x="146" y="7880"/>
                  <a:pt x="327" y="7880"/>
                </a:cubicBezTo>
                <a:lnTo>
                  <a:pt x="1876" y="7880"/>
                </a:lnTo>
                <a:cubicBezTo>
                  <a:pt x="2309" y="8922"/>
                  <a:pt x="3238" y="9677"/>
                  <a:pt x="4321" y="9910"/>
                </a:cubicBezTo>
                <a:lnTo>
                  <a:pt x="4321" y="10969"/>
                </a:lnTo>
                <a:cubicBezTo>
                  <a:pt x="2953" y="11193"/>
                  <a:pt x="1945" y="11963"/>
                  <a:pt x="1945" y="12879"/>
                </a:cubicBezTo>
                <a:lnTo>
                  <a:pt x="8332" y="12879"/>
                </a:lnTo>
                <a:cubicBezTo>
                  <a:pt x="8332" y="11963"/>
                  <a:pt x="7323" y="11193"/>
                  <a:pt x="5957" y="10969"/>
                </a:cubicBezTo>
                <a:lnTo>
                  <a:pt x="5957" y="9871"/>
                </a:lnTo>
                <a:lnTo>
                  <a:pt x="5925" y="9871"/>
                </a:lnTo>
                <a:cubicBezTo>
                  <a:pt x="7385" y="9481"/>
                  <a:pt x="8464" y="8147"/>
                  <a:pt x="8464" y="6565"/>
                </a:cubicBezTo>
                <a:cubicBezTo>
                  <a:pt x="8464" y="6053"/>
                  <a:pt x="8348" y="5546"/>
                  <a:pt x="8125" y="5084"/>
                </a:cubicBezTo>
                <a:cubicBezTo>
                  <a:pt x="8581" y="4415"/>
                  <a:pt x="8467" y="3511"/>
                  <a:pt x="7860" y="2977"/>
                </a:cubicBezTo>
                <a:lnTo>
                  <a:pt x="8645" y="2192"/>
                </a:lnTo>
                <a:lnTo>
                  <a:pt x="8761" y="2309"/>
                </a:lnTo>
                <a:cubicBezTo>
                  <a:pt x="8787" y="2335"/>
                  <a:pt x="8821" y="2348"/>
                  <a:pt x="8855" y="2348"/>
                </a:cubicBezTo>
                <a:cubicBezTo>
                  <a:pt x="8889" y="2348"/>
                  <a:pt x="8923" y="2335"/>
                  <a:pt x="8948" y="2309"/>
                </a:cubicBezTo>
                <a:lnTo>
                  <a:pt x="9066" y="2192"/>
                </a:lnTo>
                <a:cubicBezTo>
                  <a:pt x="9117" y="2140"/>
                  <a:pt x="9117" y="2056"/>
                  <a:pt x="9066" y="2004"/>
                </a:cubicBezTo>
                <a:lnTo>
                  <a:pt x="9066" y="2002"/>
                </a:lnTo>
                <a:lnTo>
                  <a:pt x="7102" y="39"/>
                </a:lnTo>
                <a:cubicBezTo>
                  <a:pt x="7076" y="13"/>
                  <a:pt x="7042" y="0"/>
                  <a:pt x="7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7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831633" y="2510314"/>
            <a:ext cx="30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400" dirty="0"/>
              <a:t>Addison Disease</a:t>
            </a:r>
            <a:endParaRPr sz="3400"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5896946" y="3252250"/>
            <a:ext cx="304178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/>
              <a:t>Chronic </a:t>
            </a:r>
            <a:r>
              <a:rPr lang="en-US" sz="1600" dirty="0" smtClean="0"/>
              <a:t>Adrenocortical </a:t>
            </a:r>
            <a:r>
              <a:rPr lang="en-US" sz="1600" dirty="0"/>
              <a:t>Insufficiency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1803" y="433618"/>
            <a:ext cx="55610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uncommon disorder resulting from progressive destruction of the adrenal cortex. </a:t>
            </a:r>
            <a:endParaRPr lang="en-US" sz="20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90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cases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are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caused by four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disorders: </a:t>
            </a:r>
            <a:endParaRPr lang="en-US" sz="2000" dirty="0" smtClean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Autoimmune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adrenalitis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Tuberculosis.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acquired immune deficiency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 (AIDS).</a:t>
            </a:r>
          </a:p>
          <a:p>
            <a:pPr marL="457200" indent="-457200">
              <a:buClr>
                <a:schemeClr val="bg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Metastatic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cancer; Most commonly carcinomas of lung &amp; breast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713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737679" y="463433"/>
            <a:ext cx="724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/>
              <a:t>Clinical Manifestation do not </a:t>
            </a:r>
            <a:r>
              <a:rPr lang="en-US" sz="2800" dirty="0"/>
              <a:t>appear until at least 90% of the </a:t>
            </a:r>
            <a:r>
              <a:rPr lang="en-US" sz="2800" dirty="0" smtClean="0"/>
              <a:t>adrenal cortex </a:t>
            </a:r>
            <a:r>
              <a:rPr lang="en-US" sz="2800" dirty="0"/>
              <a:t>has been </a:t>
            </a:r>
            <a:r>
              <a:rPr lang="en-US" sz="2800" dirty="0" err="1" smtClean="0"/>
              <a:t>ompromised</a:t>
            </a:r>
            <a:endParaRPr sz="2800" dirty="0"/>
          </a:p>
        </p:txBody>
      </p:sp>
      <p:sp>
        <p:nvSpPr>
          <p:cNvPr id="336" name="Google Shape;336;p43"/>
          <p:cNvSpPr/>
          <p:nvPr/>
        </p:nvSpPr>
        <p:spPr>
          <a:xfrm rot="486490">
            <a:off x="3369121" y="1801146"/>
            <a:ext cx="2331127" cy="2641959"/>
          </a:xfrm>
          <a:custGeom>
            <a:avLst/>
            <a:gdLst/>
            <a:ahLst/>
            <a:cxnLst/>
            <a:rect l="l" t="t" r="r" b="b"/>
            <a:pathLst>
              <a:path w="184206" h="208768" extrusionOk="0">
                <a:moveTo>
                  <a:pt x="110582" y="0"/>
                </a:moveTo>
                <a:cubicBezTo>
                  <a:pt x="104156" y="0"/>
                  <a:pt x="98121" y="2512"/>
                  <a:pt x="93587" y="7046"/>
                </a:cubicBezTo>
                <a:cubicBezTo>
                  <a:pt x="84258" y="16408"/>
                  <a:pt x="84258" y="31674"/>
                  <a:pt x="93587" y="41036"/>
                </a:cubicBezTo>
                <a:cubicBezTo>
                  <a:pt x="96654" y="44102"/>
                  <a:pt x="100372" y="46255"/>
                  <a:pt x="104450" y="47299"/>
                </a:cubicBezTo>
                <a:lnTo>
                  <a:pt x="104450" y="65599"/>
                </a:lnTo>
                <a:cubicBezTo>
                  <a:pt x="98154" y="66479"/>
                  <a:pt x="92217" y="68861"/>
                  <a:pt x="87063" y="72547"/>
                </a:cubicBezTo>
                <a:lnTo>
                  <a:pt x="62696" y="48277"/>
                </a:lnTo>
                <a:cubicBezTo>
                  <a:pt x="65502" y="41949"/>
                  <a:pt x="64327" y="34283"/>
                  <a:pt x="59173" y="29097"/>
                </a:cubicBezTo>
                <a:cubicBezTo>
                  <a:pt x="55944" y="25835"/>
                  <a:pt x="51638" y="24041"/>
                  <a:pt x="47039" y="24041"/>
                </a:cubicBezTo>
                <a:cubicBezTo>
                  <a:pt x="42439" y="24041"/>
                  <a:pt x="38133" y="25835"/>
                  <a:pt x="34904" y="29097"/>
                </a:cubicBezTo>
                <a:cubicBezTo>
                  <a:pt x="28217" y="35784"/>
                  <a:pt x="28217" y="46712"/>
                  <a:pt x="34904" y="53399"/>
                </a:cubicBezTo>
                <a:cubicBezTo>
                  <a:pt x="38133" y="56661"/>
                  <a:pt x="42439" y="58422"/>
                  <a:pt x="47039" y="58422"/>
                </a:cubicBezTo>
                <a:cubicBezTo>
                  <a:pt x="49485" y="58422"/>
                  <a:pt x="51899" y="57933"/>
                  <a:pt x="54085" y="56922"/>
                </a:cubicBezTo>
                <a:lnTo>
                  <a:pt x="78321" y="81126"/>
                </a:lnTo>
                <a:cubicBezTo>
                  <a:pt x="74472" y="86280"/>
                  <a:pt x="72026" y="92151"/>
                  <a:pt x="71014" y="98251"/>
                </a:cubicBezTo>
                <a:lnTo>
                  <a:pt x="49550" y="98251"/>
                </a:lnTo>
                <a:cubicBezTo>
                  <a:pt x="48507" y="94239"/>
                  <a:pt x="46419" y="90488"/>
                  <a:pt x="43320" y="87356"/>
                </a:cubicBezTo>
                <a:cubicBezTo>
                  <a:pt x="38786" y="82822"/>
                  <a:pt x="32751" y="80310"/>
                  <a:pt x="26325" y="80310"/>
                </a:cubicBezTo>
                <a:cubicBezTo>
                  <a:pt x="19932" y="80310"/>
                  <a:pt x="13897" y="82822"/>
                  <a:pt x="9363" y="87356"/>
                </a:cubicBezTo>
                <a:cubicBezTo>
                  <a:pt x="1" y="96718"/>
                  <a:pt x="1" y="111984"/>
                  <a:pt x="9363" y="121346"/>
                </a:cubicBezTo>
                <a:cubicBezTo>
                  <a:pt x="13897" y="125880"/>
                  <a:pt x="19932" y="128392"/>
                  <a:pt x="26325" y="128392"/>
                </a:cubicBezTo>
                <a:cubicBezTo>
                  <a:pt x="32751" y="128392"/>
                  <a:pt x="38786" y="125880"/>
                  <a:pt x="43320" y="121346"/>
                </a:cubicBezTo>
                <a:cubicBezTo>
                  <a:pt x="46419" y="118214"/>
                  <a:pt x="48507" y="114463"/>
                  <a:pt x="49550" y="110483"/>
                </a:cubicBezTo>
                <a:lnTo>
                  <a:pt x="70851" y="110483"/>
                </a:lnTo>
                <a:cubicBezTo>
                  <a:pt x="71993" y="118704"/>
                  <a:pt x="75744" y="126630"/>
                  <a:pt x="82040" y="132959"/>
                </a:cubicBezTo>
                <a:cubicBezTo>
                  <a:pt x="88172" y="139124"/>
                  <a:pt x="96001" y="143005"/>
                  <a:pt x="104450" y="144180"/>
                </a:cubicBezTo>
                <a:lnTo>
                  <a:pt x="104450" y="161468"/>
                </a:lnTo>
                <a:cubicBezTo>
                  <a:pt x="100372" y="162512"/>
                  <a:pt x="96654" y="164665"/>
                  <a:pt x="93587" y="167731"/>
                </a:cubicBezTo>
                <a:cubicBezTo>
                  <a:pt x="84258" y="177093"/>
                  <a:pt x="84258" y="192359"/>
                  <a:pt x="93587" y="201721"/>
                </a:cubicBezTo>
                <a:cubicBezTo>
                  <a:pt x="98121" y="206255"/>
                  <a:pt x="104156" y="208767"/>
                  <a:pt x="110582" y="208767"/>
                </a:cubicBezTo>
                <a:cubicBezTo>
                  <a:pt x="116976" y="208767"/>
                  <a:pt x="123010" y="206255"/>
                  <a:pt x="127545" y="201721"/>
                </a:cubicBezTo>
                <a:cubicBezTo>
                  <a:pt x="136906" y="192359"/>
                  <a:pt x="136906" y="177093"/>
                  <a:pt x="127545" y="167731"/>
                </a:cubicBezTo>
                <a:cubicBezTo>
                  <a:pt x="124511" y="164665"/>
                  <a:pt x="120760" y="162512"/>
                  <a:pt x="116682" y="161468"/>
                </a:cubicBezTo>
                <a:lnTo>
                  <a:pt x="116682" y="144017"/>
                </a:lnTo>
                <a:cubicBezTo>
                  <a:pt x="123010" y="142973"/>
                  <a:pt x="128947" y="140396"/>
                  <a:pt x="134036" y="136482"/>
                </a:cubicBezTo>
                <a:lnTo>
                  <a:pt x="149726" y="152074"/>
                </a:lnTo>
                <a:cubicBezTo>
                  <a:pt x="146921" y="158369"/>
                  <a:pt x="148095" y="166068"/>
                  <a:pt x="153249" y="171222"/>
                </a:cubicBezTo>
                <a:cubicBezTo>
                  <a:pt x="156478" y="174484"/>
                  <a:pt x="160817" y="176278"/>
                  <a:pt x="165384" y="176278"/>
                </a:cubicBezTo>
                <a:cubicBezTo>
                  <a:pt x="169983" y="176278"/>
                  <a:pt x="174289" y="174484"/>
                  <a:pt x="177518" y="171222"/>
                </a:cubicBezTo>
                <a:cubicBezTo>
                  <a:pt x="184205" y="164535"/>
                  <a:pt x="184205" y="153640"/>
                  <a:pt x="177551" y="146920"/>
                </a:cubicBezTo>
                <a:cubicBezTo>
                  <a:pt x="174289" y="143691"/>
                  <a:pt x="169983" y="141896"/>
                  <a:pt x="165384" y="141896"/>
                </a:cubicBezTo>
                <a:cubicBezTo>
                  <a:pt x="162937" y="141896"/>
                  <a:pt x="160523" y="142418"/>
                  <a:pt x="158370" y="143397"/>
                </a:cubicBezTo>
                <a:lnTo>
                  <a:pt x="142517" y="127642"/>
                </a:lnTo>
                <a:cubicBezTo>
                  <a:pt x="152173" y="113811"/>
                  <a:pt x="152009" y="95152"/>
                  <a:pt x="142028" y="81484"/>
                </a:cubicBezTo>
                <a:lnTo>
                  <a:pt x="154293" y="69187"/>
                </a:lnTo>
                <a:cubicBezTo>
                  <a:pt x="156478" y="70165"/>
                  <a:pt x="158860" y="70687"/>
                  <a:pt x="161339" y="70687"/>
                </a:cubicBezTo>
                <a:cubicBezTo>
                  <a:pt x="165906" y="70687"/>
                  <a:pt x="170211" y="68893"/>
                  <a:pt x="173473" y="65631"/>
                </a:cubicBezTo>
                <a:cubicBezTo>
                  <a:pt x="180160" y="58944"/>
                  <a:pt x="180160" y="48016"/>
                  <a:pt x="173473" y="41329"/>
                </a:cubicBezTo>
                <a:cubicBezTo>
                  <a:pt x="170211" y="38067"/>
                  <a:pt x="165906" y="36306"/>
                  <a:pt x="161339" y="36306"/>
                </a:cubicBezTo>
                <a:cubicBezTo>
                  <a:pt x="156739" y="36306"/>
                  <a:pt x="152433" y="38067"/>
                  <a:pt x="149172" y="41329"/>
                </a:cubicBezTo>
                <a:cubicBezTo>
                  <a:pt x="144018" y="46516"/>
                  <a:pt x="142843" y="54214"/>
                  <a:pt x="145681" y="60510"/>
                </a:cubicBezTo>
                <a:lnTo>
                  <a:pt x="133383" y="72808"/>
                </a:lnTo>
                <a:cubicBezTo>
                  <a:pt x="128458" y="69187"/>
                  <a:pt x="122749" y="66773"/>
                  <a:pt x="116682" y="65762"/>
                </a:cubicBezTo>
                <a:lnTo>
                  <a:pt x="116682" y="47299"/>
                </a:lnTo>
                <a:cubicBezTo>
                  <a:pt x="120760" y="46255"/>
                  <a:pt x="124511" y="44102"/>
                  <a:pt x="127545" y="41036"/>
                </a:cubicBezTo>
                <a:cubicBezTo>
                  <a:pt x="136906" y="31674"/>
                  <a:pt x="136906" y="16408"/>
                  <a:pt x="127545" y="7046"/>
                </a:cubicBezTo>
                <a:cubicBezTo>
                  <a:pt x="123010" y="2512"/>
                  <a:pt x="116976" y="0"/>
                  <a:pt x="110582" y="0"/>
                </a:cubicBez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3"/>
          <p:cNvSpPr/>
          <p:nvPr/>
        </p:nvSpPr>
        <p:spPr>
          <a:xfrm>
            <a:off x="4439794" y="4036202"/>
            <a:ext cx="323608" cy="257494"/>
          </a:xfrm>
          <a:custGeom>
            <a:avLst/>
            <a:gdLst/>
            <a:ahLst/>
            <a:cxnLst/>
            <a:rect l="l" t="t" r="r" b="b"/>
            <a:pathLst>
              <a:path w="11575" h="9211" extrusionOk="0">
                <a:moveTo>
                  <a:pt x="3599" y="3854"/>
                </a:moveTo>
                <a:cubicBezTo>
                  <a:pt x="3634" y="3891"/>
                  <a:pt x="3677" y="3919"/>
                  <a:pt x="3727" y="3934"/>
                </a:cubicBezTo>
                <a:cubicBezTo>
                  <a:pt x="3770" y="3947"/>
                  <a:pt x="4817" y="4286"/>
                  <a:pt x="4823" y="5771"/>
                </a:cubicBezTo>
                <a:cubicBezTo>
                  <a:pt x="4828" y="6919"/>
                  <a:pt x="4827" y="7906"/>
                  <a:pt x="4825" y="8393"/>
                </a:cubicBezTo>
                <a:lnTo>
                  <a:pt x="4824" y="8393"/>
                </a:lnTo>
                <a:cubicBezTo>
                  <a:pt x="4821" y="8504"/>
                  <a:pt x="4730" y="8592"/>
                  <a:pt x="4620" y="8592"/>
                </a:cubicBezTo>
                <a:cubicBezTo>
                  <a:pt x="4508" y="8591"/>
                  <a:pt x="4419" y="8502"/>
                  <a:pt x="4415" y="8392"/>
                </a:cubicBezTo>
                <a:lnTo>
                  <a:pt x="4415" y="7313"/>
                </a:lnTo>
                <a:cubicBezTo>
                  <a:pt x="4569" y="7013"/>
                  <a:pt x="4624" y="6662"/>
                  <a:pt x="4559" y="6342"/>
                </a:cubicBezTo>
                <a:cubicBezTo>
                  <a:pt x="4514" y="6117"/>
                  <a:pt x="4381" y="5906"/>
                  <a:pt x="4184" y="5748"/>
                </a:cubicBezTo>
                <a:cubicBezTo>
                  <a:pt x="3888" y="5508"/>
                  <a:pt x="3392" y="5017"/>
                  <a:pt x="3412" y="4421"/>
                </a:cubicBezTo>
                <a:cubicBezTo>
                  <a:pt x="3420" y="4219"/>
                  <a:pt x="3484" y="4022"/>
                  <a:pt x="3599" y="3854"/>
                </a:cubicBezTo>
                <a:close/>
                <a:moveTo>
                  <a:pt x="8014" y="3912"/>
                </a:moveTo>
                <a:cubicBezTo>
                  <a:pt x="8106" y="4066"/>
                  <a:pt x="8158" y="4242"/>
                  <a:pt x="8164" y="4421"/>
                </a:cubicBezTo>
                <a:cubicBezTo>
                  <a:pt x="8185" y="5017"/>
                  <a:pt x="7689" y="5508"/>
                  <a:pt x="7392" y="5748"/>
                </a:cubicBezTo>
                <a:cubicBezTo>
                  <a:pt x="7195" y="5906"/>
                  <a:pt x="7062" y="6117"/>
                  <a:pt x="7017" y="6342"/>
                </a:cubicBezTo>
                <a:cubicBezTo>
                  <a:pt x="6939" y="6730"/>
                  <a:pt x="7036" y="7163"/>
                  <a:pt x="7271" y="7495"/>
                </a:cubicBezTo>
                <a:lnTo>
                  <a:pt x="7271" y="8392"/>
                </a:lnTo>
                <a:cubicBezTo>
                  <a:pt x="7268" y="8502"/>
                  <a:pt x="7178" y="8591"/>
                  <a:pt x="7067" y="8592"/>
                </a:cubicBezTo>
                <a:cubicBezTo>
                  <a:pt x="6956" y="8592"/>
                  <a:pt x="6866" y="8504"/>
                  <a:pt x="6862" y="8393"/>
                </a:cubicBezTo>
                <a:cubicBezTo>
                  <a:pt x="6860" y="7790"/>
                  <a:pt x="6860" y="6845"/>
                  <a:pt x="6864" y="5771"/>
                </a:cubicBezTo>
                <a:cubicBezTo>
                  <a:pt x="6870" y="4290"/>
                  <a:pt x="7912" y="3948"/>
                  <a:pt x="7961" y="3934"/>
                </a:cubicBezTo>
                <a:cubicBezTo>
                  <a:pt x="7979" y="3928"/>
                  <a:pt x="7997" y="3921"/>
                  <a:pt x="8014" y="3912"/>
                </a:cubicBezTo>
                <a:close/>
                <a:moveTo>
                  <a:pt x="8382" y="0"/>
                </a:moveTo>
                <a:cubicBezTo>
                  <a:pt x="7589" y="0"/>
                  <a:pt x="7053" y="484"/>
                  <a:pt x="6787" y="1437"/>
                </a:cubicBezTo>
                <a:cubicBezTo>
                  <a:pt x="6435" y="2709"/>
                  <a:pt x="7156" y="3184"/>
                  <a:pt x="7305" y="3266"/>
                </a:cubicBezTo>
                <a:cubicBezTo>
                  <a:pt x="7328" y="3280"/>
                  <a:pt x="7351" y="3291"/>
                  <a:pt x="7371" y="3305"/>
                </a:cubicBezTo>
                <a:cubicBezTo>
                  <a:pt x="7422" y="3335"/>
                  <a:pt x="7469" y="3367"/>
                  <a:pt x="7514" y="3398"/>
                </a:cubicBezTo>
                <a:cubicBezTo>
                  <a:pt x="7531" y="3409"/>
                  <a:pt x="7547" y="3422"/>
                  <a:pt x="7563" y="3434"/>
                </a:cubicBezTo>
                <a:cubicBezTo>
                  <a:pt x="7017" y="3696"/>
                  <a:pt x="6258" y="4406"/>
                  <a:pt x="6252" y="5769"/>
                </a:cubicBezTo>
                <a:cubicBezTo>
                  <a:pt x="6246" y="6844"/>
                  <a:pt x="6247" y="7790"/>
                  <a:pt x="6250" y="8394"/>
                </a:cubicBezTo>
                <a:cubicBezTo>
                  <a:pt x="6255" y="8841"/>
                  <a:pt x="6621" y="9200"/>
                  <a:pt x="7068" y="9200"/>
                </a:cubicBezTo>
                <a:cubicBezTo>
                  <a:pt x="7515" y="9199"/>
                  <a:pt x="7878" y="8839"/>
                  <a:pt x="7883" y="8392"/>
                </a:cubicBezTo>
                <a:lnTo>
                  <a:pt x="7883" y="7993"/>
                </a:lnTo>
                <a:cubicBezTo>
                  <a:pt x="8089" y="8084"/>
                  <a:pt x="8346" y="8146"/>
                  <a:pt x="8666" y="8146"/>
                </a:cubicBezTo>
                <a:cubicBezTo>
                  <a:pt x="8703" y="8146"/>
                  <a:pt x="8743" y="8146"/>
                  <a:pt x="8783" y="8144"/>
                </a:cubicBezTo>
                <a:cubicBezTo>
                  <a:pt x="10409" y="8069"/>
                  <a:pt x="11267" y="7391"/>
                  <a:pt x="11433" y="3896"/>
                </a:cubicBezTo>
                <a:cubicBezTo>
                  <a:pt x="11575" y="904"/>
                  <a:pt x="9612" y="200"/>
                  <a:pt x="8761" y="37"/>
                </a:cubicBezTo>
                <a:cubicBezTo>
                  <a:pt x="8636" y="13"/>
                  <a:pt x="8509" y="0"/>
                  <a:pt x="8382" y="0"/>
                </a:cubicBezTo>
                <a:close/>
                <a:moveTo>
                  <a:pt x="3194" y="0"/>
                </a:moveTo>
                <a:cubicBezTo>
                  <a:pt x="3067" y="0"/>
                  <a:pt x="2939" y="13"/>
                  <a:pt x="2815" y="37"/>
                </a:cubicBezTo>
                <a:cubicBezTo>
                  <a:pt x="1963" y="200"/>
                  <a:pt x="0" y="904"/>
                  <a:pt x="143" y="3896"/>
                </a:cubicBezTo>
                <a:cubicBezTo>
                  <a:pt x="309" y="7391"/>
                  <a:pt x="1166" y="8069"/>
                  <a:pt x="2793" y="8144"/>
                </a:cubicBezTo>
                <a:cubicBezTo>
                  <a:pt x="2834" y="8145"/>
                  <a:pt x="2871" y="8146"/>
                  <a:pt x="2911" y="8146"/>
                </a:cubicBezTo>
                <a:cubicBezTo>
                  <a:pt x="3290" y="8146"/>
                  <a:pt x="3581" y="8059"/>
                  <a:pt x="3802" y="7938"/>
                </a:cubicBezTo>
                <a:lnTo>
                  <a:pt x="3802" y="8392"/>
                </a:lnTo>
                <a:cubicBezTo>
                  <a:pt x="3802" y="8843"/>
                  <a:pt x="4167" y="9209"/>
                  <a:pt x="4619" y="9210"/>
                </a:cubicBezTo>
                <a:cubicBezTo>
                  <a:pt x="5069" y="9210"/>
                  <a:pt x="5436" y="8846"/>
                  <a:pt x="5437" y="8394"/>
                </a:cubicBezTo>
                <a:cubicBezTo>
                  <a:pt x="5438" y="7907"/>
                  <a:pt x="5440" y="6917"/>
                  <a:pt x="5435" y="5769"/>
                </a:cubicBezTo>
                <a:cubicBezTo>
                  <a:pt x="5429" y="4346"/>
                  <a:pt x="4601" y="3636"/>
                  <a:pt x="4054" y="3402"/>
                </a:cubicBezTo>
                <a:cubicBezTo>
                  <a:pt x="4058" y="3401"/>
                  <a:pt x="4060" y="3399"/>
                  <a:pt x="4062" y="3398"/>
                </a:cubicBezTo>
                <a:cubicBezTo>
                  <a:pt x="4107" y="3366"/>
                  <a:pt x="4155" y="3335"/>
                  <a:pt x="4204" y="3305"/>
                </a:cubicBezTo>
                <a:cubicBezTo>
                  <a:pt x="4225" y="3291"/>
                  <a:pt x="4247" y="3280"/>
                  <a:pt x="4269" y="3267"/>
                </a:cubicBezTo>
                <a:cubicBezTo>
                  <a:pt x="4420" y="3183"/>
                  <a:pt x="5142" y="2709"/>
                  <a:pt x="4789" y="1437"/>
                </a:cubicBezTo>
                <a:cubicBezTo>
                  <a:pt x="4523" y="484"/>
                  <a:pt x="3988" y="0"/>
                  <a:pt x="3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3"/>
          <p:cNvSpPr/>
          <p:nvPr/>
        </p:nvSpPr>
        <p:spPr>
          <a:xfrm>
            <a:off x="4800717" y="2041942"/>
            <a:ext cx="272921" cy="245233"/>
          </a:xfrm>
          <a:custGeom>
            <a:avLst/>
            <a:gdLst/>
            <a:ahLst/>
            <a:cxnLst/>
            <a:rect l="l" t="t" r="r" b="b"/>
            <a:pathLst>
              <a:path w="11986" h="10770" extrusionOk="0">
                <a:moveTo>
                  <a:pt x="7983" y="1645"/>
                </a:moveTo>
                <a:cubicBezTo>
                  <a:pt x="7914" y="1645"/>
                  <a:pt x="7872" y="1648"/>
                  <a:pt x="7864" y="1653"/>
                </a:cubicBezTo>
                <a:cubicBezTo>
                  <a:pt x="7839" y="1673"/>
                  <a:pt x="7820" y="1699"/>
                  <a:pt x="7808" y="1728"/>
                </a:cubicBezTo>
                <a:cubicBezTo>
                  <a:pt x="8387" y="3230"/>
                  <a:pt x="8320" y="5109"/>
                  <a:pt x="8198" y="6259"/>
                </a:cubicBezTo>
                <a:cubicBezTo>
                  <a:pt x="8184" y="6389"/>
                  <a:pt x="8160" y="6517"/>
                  <a:pt x="8127" y="6644"/>
                </a:cubicBezTo>
                <a:cubicBezTo>
                  <a:pt x="8143" y="6647"/>
                  <a:pt x="8161" y="6648"/>
                  <a:pt x="8180" y="6648"/>
                </a:cubicBezTo>
                <a:cubicBezTo>
                  <a:pt x="8991" y="6648"/>
                  <a:pt x="11447" y="4145"/>
                  <a:pt x="11723" y="3011"/>
                </a:cubicBezTo>
                <a:cubicBezTo>
                  <a:pt x="11985" y="1936"/>
                  <a:pt x="8665" y="1645"/>
                  <a:pt x="7983" y="1645"/>
                </a:cubicBezTo>
                <a:close/>
                <a:moveTo>
                  <a:pt x="4369" y="0"/>
                </a:moveTo>
                <a:cubicBezTo>
                  <a:pt x="2981" y="0"/>
                  <a:pt x="1923" y="407"/>
                  <a:pt x="1225" y="1210"/>
                </a:cubicBezTo>
                <a:cubicBezTo>
                  <a:pt x="1" y="2618"/>
                  <a:pt x="197" y="4817"/>
                  <a:pt x="287" y="5458"/>
                </a:cubicBezTo>
                <a:cubicBezTo>
                  <a:pt x="388" y="6183"/>
                  <a:pt x="515" y="6719"/>
                  <a:pt x="637" y="7237"/>
                </a:cubicBezTo>
                <a:cubicBezTo>
                  <a:pt x="807" y="7953"/>
                  <a:pt x="955" y="8573"/>
                  <a:pt x="979" y="9469"/>
                </a:cubicBezTo>
                <a:cubicBezTo>
                  <a:pt x="1001" y="10259"/>
                  <a:pt x="1290" y="10769"/>
                  <a:pt x="1717" y="10769"/>
                </a:cubicBezTo>
                <a:cubicBezTo>
                  <a:pt x="1837" y="10769"/>
                  <a:pt x="1964" y="10727"/>
                  <a:pt x="2082" y="10645"/>
                </a:cubicBezTo>
                <a:cubicBezTo>
                  <a:pt x="2555" y="10321"/>
                  <a:pt x="5187" y="8612"/>
                  <a:pt x="6714" y="7622"/>
                </a:cubicBezTo>
                <a:cubicBezTo>
                  <a:pt x="7207" y="7304"/>
                  <a:pt x="7529" y="6778"/>
                  <a:pt x="7590" y="6194"/>
                </a:cubicBezTo>
                <a:cubicBezTo>
                  <a:pt x="7737" y="4796"/>
                  <a:pt x="7808" y="2247"/>
                  <a:pt x="6626" y="898"/>
                </a:cubicBezTo>
                <a:cubicBezTo>
                  <a:pt x="6118" y="319"/>
                  <a:pt x="5442" y="26"/>
                  <a:pt x="4561" y="3"/>
                </a:cubicBezTo>
                <a:cubicBezTo>
                  <a:pt x="4496" y="2"/>
                  <a:pt x="4433" y="0"/>
                  <a:pt x="4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3"/>
          <p:cNvSpPr/>
          <p:nvPr/>
        </p:nvSpPr>
        <p:spPr>
          <a:xfrm>
            <a:off x="3954426" y="2178549"/>
            <a:ext cx="270508" cy="119497"/>
          </a:xfrm>
          <a:custGeom>
            <a:avLst/>
            <a:gdLst/>
            <a:ahLst/>
            <a:cxnLst/>
            <a:rect l="l" t="t" r="r" b="b"/>
            <a:pathLst>
              <a:path w="11880" h="5248" extrusionOk="0">
                <a:moveTo>
                  <a:pt x="5939" y="174"/>
                </a:moveTo>
                <a:cubicBezTo>
                  <a:pt x="4921" y="176"/>
                  <a:pt x="4097" y="1001"/>
                  <a:pt x="4096" y="2019"/>
                </a:cubicBezTo>
                <a:cubicBezTo>
                  <a:pt x="4096" y="3035"/>
                  <a:pt x="4922" y="3863"/>
                  <a:pt x="5939" y="3863"/>
                </a:cubicBezTo>
                <a:cubicBezTo>
                  <a:pt x="6956" y="3863"/>
                  <a:pt x="7783" y="3036"/>
                  <a:pt x="7783" y="2019"/>
                </a:cubicBezTo>
                <a:cubicBezTo>
                  <a:pt x="7783" y="1957"/>
                  <a:pt x="7780" y="1895"/>
                  <a:pt x="7774" y="1834"/>
                </a:cubicBezTo>
                <a:cubicBezTo>
                  <a:pt x="7669" y="1875"/>
                  <a:pt x="7559" y="1896"/>
                  <a:pt x="7446" y="1896"/>
                </a:cubicBezTo>
                <a:cubicBezTo>
                  <a:pt x="7445" y="1896"/>
                  <a:pt x="7444" y="1896"/>
                  <a:pt x="7443" y="1896"/>
                </a:cubicBezTo>
                <a:cubicBezTo>
                  <a:pt x="7086" y="1896"/>
                  <a:pt x="6762" y="1684"/>
                  <a:pt x="6618" y="1356"/>
                </a:cubicBezTo>
                <a:cubicBezTo>
                  <a:pt x="6474" y="1026"/>
                  <a:pt x="6539" y="643"/>
                  <a:pt x="6784" y="380"/>
                </a:cubicBezTo>
                <a:cubicBezTo>
                  <a:pt x="6523" y="244"/>
                  <a:pt x="6233" y="174"/>
                  <a:pt x="5939" y="174"/>
                </a:cubicBezTo>
                <a:close/>
                <a:moveTo>
                  <a:pt x="3548" y="1"/>
                </a:moveTo>
                <a:lnTo>
                  <a:pt x="3548" y="1"/>
                </a:lnTo>
                <a:cubicBezTo>
                  <a:pt x="1459" y="426"/>
                  <a:pt x="0" y="1388"/>
                  <a:pt x="0" y="2509"/>
                </a:cubicBezTo>
                <a:cubicBezTo>
                  <a:pt x="0" y="4021"/>
                  <a:pt x="2659" y="5248"/>
                  <a:pt x="5939" y="5248"/>
                </a:cubicBezTo>
                <a:cubicBezTo>
                  <a:pt x="9219" y="5248"/>
                  <a:pt x="11879" y="4021"/>
                  <a:pt x="11879" y="2509"/>
                </a:cubicBezTo>
                <a:lnTo>
                  <a:pt x="11878" y="2509"/>
                </a:lnTo>
                <a:cubicBezTo>
                  <a:pt x="11878" y="1388"/>
                  <a:pt x="10418" y="425"/>
                  <a:pt x="8329" y="1"/>
                </a:cubicBezTo>
                <a:lnTo>
                  <a:pt x="8329" y="1"/>
                </a:lnTo>
                <a:cubicBezTo>
                  <a:pt x="8808" y="564"/>
                  <a:pt x="9070" y="1280"/>
                  <a:pt x="9070" y="2019"/>
                </a:cubicBezTo>
                <a:cubicBezTo>
                  <a:pt x="9070" y="3746"/>
                  <a:pt x="7666" y="5149"/>
                  <a:pt x="5939" y="5149"/>
                </a:cubicBezTo>
                <a:cubicBezTo>
                  <a:pt x="4213" y="5149"/>
                  <a:pt x="2809" y="3746"/>
                  <a:pt x="2809" y="2019"/>
                </a:cubicBezTo>
                <a:cubicBezTo>
                  <a:pt x="2808" y="1280"/>
                  <a:pt x="3070" y="564"/>
                  <a:pt x="35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3"/>
          <p:cNvSpPr/>
          <p:nvPr/>
        </p:nvSpPr>
        <p:spPr>
          <a:xfrm>
            <a:off x="3572261" y="2861057"/>
            <a:ext cx="270538" cy="283459"/>
          </a:xfrm>
          <a:custGeom>
            <a:avLst/>
            <a:gdLst/>
            <a:ahLst/>
            <a:cxnLst/>
            <a:rect l="l" t="t" r="r" b="b"/>
            <a:pathLst>
              <a:path w="11432" h="11978" extrusionOk="0">
                <a:moveTo>
                  <a:pt x="6661" y="627"/>
                </a:moveTo>
                <a:cubicBezTo>
                  <a:pt x="6663" y="627"/>
                  <a:pt x="6664" y="627"/>
                  <a:pt x="6665" y="627"/>
                </a:cubicBezTo>
                <a:cubicBezTo>
                  <a:pt x="6923" y="627"/>
                  <a:pt x="7153" y="788"/>
                  <a:pt x="7244" y="1029"/>
                </a:cubicBezTo>
                <a:lnTo>
                  <a:pt x="7301" y="1185"/>
                </a:lnTo>
                <a:cubicBezTo>
                  <a:pt x="7475" y="1652"/>
                  <a:pt x="7850" y="2023"/>
                  <a:pt x="8333" y="2200"/>
                </a:cubicBezTo>
                <a:cubicBezTo>
                  <a:pt x="8899" y="2406"/>
                  <a:pt x="9923" y="3027"/>
                  <a:pt x="10416" y="4843"/>
                </a:cubicBezTo>
                <a:cubicBezTo>
                  <a:pt x="10491" y="5118"/>
                  <a:pt x="10543" y="5398"/>
                  <a:pt x="10574" y="5682"/>
                </a:cubicBezTo>
                <a:lnTo>
                  <a:pt x="5803" y="5682"/>
                </a:lnTo>
                <a:cubicBezTo>
                  <a:pt x="6295" y="4906"/>
                  <a:pt x="6573" y="4151"/>
                  <a:pt x="6673" y="3652"/>
                </a:cubicBezTo>
                <a:cubicBezTo>
                  <a:pt x="6747" y="3291"/>
                  <a:pt x="6688" y="2917"/>
                  <a:pt x="6508" y="2597"/>
                </a:cubicBezTo>
                <a:lnTo>
                  <a:pt x="6507" y="2597"/>
                </a:lnTo>
                <a:cubicBezTo>
                  <a:pt x="6393" y="2396"/>
                  <a:pt x="6284" y="2154"/>
                  <a:pt x="6181" y="1875"/>
                </a:cubicBezTo>
                <a:cubicBezTo>
                  <a:pt x="6117" y="1698"/>
                  <a:pt x="6075" y="1513"/>
                  <a:pt x="6053" y="1326"/>
                </a:cubicBezTo>
                <a:cubicBezTo>
                  <a:pt x="6031" y="1148"/>
                  <a:pt x="6086" y="969"/>
                  <a:pt x="6206" y="834"/>
                </a:cubicBezTo>
                <a:cubicBezTo>
                  <a:pt x="6321" y="702"/>
                  <a:pt x="6487" y="627"/>
                  <a:pt x="6661" y="627"/>
                </a:cubicBezTo>
                <a:close/>
                <a:moveTo>
                  <a:pt x="6686" y="0"/>
                </a:moveTo>
                <a:cubicBezTo>
                  <a:pt x="6577" y="0"/>
                  <a:pt x="6467" y="15"/>
                  <a:pt x="6357" y="44"/>
                </a:cubicBezTo>
                <a:cubicBezTo>
                  <a:pt x="5758" y="209"/>
                  <a:pt x="5371" y="786"/>
                  <a:pt x="5446" y="1401"/>
                </a:cubicBezTo>
                <a:cubicBezTo>
                  <a:pt x="5473" y="1635"/>
                  <a:pt x="5527" y="1865"/>
                  <a:pt x="5608" y="2087"/>
                </a:cubicBezTo>
                <a:cubicBezTo>
                  <a:pt x="5722" y="2396"/>
                  <a:pt x="5845" y="2670"/>
                  <a:pt x="5976" y="2900"/>
                </a:cubicBezTo>
                <a:cubicBezTo>
                  <a:pt x="6083" y="3091"/>
                  <a:pt x="6118" y="3316"/>
                  <a:pt x="6073" y="3532"/>
                </a:cubicBezTo>
                <a:cubicBezTo>
                  <a:pt x="6071" y="3545"/>
                  <a:pt x="6068" y="3562"/>
                  <a:pt x="6064" y="3577"/>
                </a:cubicBezTo>
                <a:cubicBezTo>
                  <a:pt x="5930" y="4132"/>
                  <a:pt x="5580" y="4968"/>
                  <a:pt x="4961" y="5776"/>
                </a:cubicBezTo>
                <a:cubicBezTo>
                  <a:pt x="4599" y="6249"/>
                  <a:pt x="4234" y="6550"/>
                  <a:pt x="3883" y="6842"/>
                </a:cubicBezTo>
                <a:cubicBezTo>
                  <a:pt x="3794" y="6916"/>
                  <a:pt x="3708" y="6988"/>
                  <a:pt x="3623" y="7060"/>
                </a:cubicBezTo>
                <a:cubicBezTo>
                  <a:pt x="3038" y="7562"/>
                  <a:pt x="2292" y="7837"/>
                  <a:pt x="1521" y="7837"/>
                </a:cubicBezTo>
                <a:cubicBezTo>
                  <a:pt x="1519" y="7837"/>
                  <a:pt x="1518" y="7837"/>
                  <a:pt x="1516" y="7837"/>
                </a:cubicBezTo>
                <a:lnTo>
                  <a:pt x="1426" y="7837"/>
                </a:lnTo>
                <a:cubicBezTo>
                  <a:pt x="639" y="7837"/>
                  <a:pt x="0" y="8476"/>
                  <a:pt x="0" y="9264"/>
                </a:cubicBezTo>
                <a:lnTo>
                  <a:pt x="0" y="9757"/>
                </a:lnTo>
                <a:cubicBezTo>
                  <a:pt x="0" y="10283"/>
                  <a:pt x="361" y="10742"/>
                  <a:pt x="874" y="10866"/>
                </a:cubicBezTo>
                <a:cubicBezTo>
                  <a:pt x="963" y="10888"/>
                  <a:pt x="1053" y="10898"/>
                  <a:pt x="1142" y="10898"/>
                </a:cubicBezTo>
                <a:cubicBezTo>
                  <a:pt x="1563" y="10898"/>
                  <a:pt x="1959" y="10665"/>
                  <a:pt x="2157" y="10277"/>
                </a:cubicBezTo>
                <a:cubicBezTo>
                  <a:pt x="2651" y="11035"/>
                  <a:pt x="3585" y="11977"/>
                  <a:pt x="5185" y="11977"/>
                </a:cubicBezTo>
                <a:cubicBezTo>
                  <a:pt x="5625" y="11977"/>
                  <a:pt x="6094" y="11903"/>
                  <a:pt x="6580" y="11757"/>
                </a:cubicBezTo>
                <a:cubicBezTo>
                  <a:pt x="8318" y="11234"/>
                  <a:pt x="9658" y="10259"/>
                  <a:pt x="10460" y="8940"/>
                </a:cubicBezTo>
                <a:cubicBezTo>
                  <a:pt x="11232" y="7664"/>
                  <a:pt x="11432" y="6128"/>
                  <a:pt x="11022" y="4617"/>
                </a:cubicBezTo>
                <a:lnTo>
                  <a:pt x="11020" y="4617"/>
                </a:lnTo>
                <a:cubicBezTo>
                  <a:pt x="10455" y="2533"/>
                  <a:pt x="9235" y="1806"/>
                  <a:pt x="8557" y="1558"/>
                </a:cubicBezTo>
                <a:cubicBezTo>
                  <a:pt x="8245" y="1443"/>
                  <a:pt x="8001" y="1205"/>
                  <a:pt x="7889" y="905"/>
                </a:cubicBezTo>
                <a:lnTo>
                  <a:pt x="7832" y="750"/>
                </a:lnTo>
                <a:cubicBezTo>
                  <a:pt x="7628" y="285"/>
                  <a:pt x="7172" y="0"/>
                  <a:pt x="6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subTitle" idx="4294967295"/>
          </p:nvPr>
        </p:nvSpPr>
        <p:spPr>
          <a:xfrm>
            <a:off x="5620900" y="1847146"/>
            <a:ext cx="3169179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 smtClean="0"/>
              <a:t>A result </a:t>
            </a:r>
            <a:r>
              <a:rPr lang="en-US" sz="1400" b="1" dirty="0"/>
              <a:t>of </a:t>
            </a:r>
            <a:r>
              <a:rPr lang="en-US" sz="1400" b="1" dirty="0" smtClean="0"/>
              <a:t>glucocorticoid </a:t>
            </a:r>
            <a:r>
              <a:rPr lang="en-US" sz="1400" b="1" dirty="0"/>
              <a:t>deficiency </a:t>
            </a:r>
            <a:r>
              <a:rPr lang="en-US" sz="1400" b="1" dirty="0" smtClean="0"/>
              <a:t>&amp; impaired gluconeogenesis</a:t>
            </a:r>
            <a:r>
              <a:rPr lang="en-US" sz="1400" b="1" dirty="0" smtClean="0"/>
              <a:t>.</a:t>
            </a:r>
            <a:endParaRPr lang="en-US" sz="1400" b="1" dirty="0" smtClean="0"/>
          </a:p>
        </p:txBody>
      </p:sp>
      <p:sp>
        <p:nvSpPr>
          <p:cNvPr id="344" name="Google Shape;344;p43"/>
          <p:cNvSpPr txBox="1">
            <a:spLocks noGrp="1"/>
          </p:cNvSpPr>
          <p:nvPr>
            <p:ph type="title" idx="4294967295"/>
          </p:nvPr>
        </p:nvSpPr>
        <p:spPr>
          <a:xfrm>
            <a:off x="5306238" y="1508207"/>
            <a:ext cx="17862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smtClean="0">
                <a:solidFill>
                  <a:schemeClr val="dk2"/>
                </a:solidFill>
              </a:rPr>
              <a:t>Hypoglycemia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45" name="Google Shape;345;p43"/>
          <p:cNvSpPr txBox="1">
            <a:spLocks noGrp="1"/>
          </p:cNvSpPr>
          <p:nvPr>
            <p:ph type="subTitle" idx="4294967295"/>
          </p:nvPr>
        </p:nvSpPr>
        <p:spPr>
          <a:xfrm>
            <a:off x="5620900" y="3663443"/>
            <a:ext cx="3166635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 smtClean="0"/>
              <a:t>In primary </a:t>
            </a:r>
            <a:r>
              <a:rPr lang="en-US" sz="1400" b="1" dirty="0"/>
              <a:t>adrenal </a:t>
            </a:r>
            <a:r>
              <a:rPr lang="en-US" sz="1400" b="1" dirty="0" err="1" smtClean="0"/>
              <a:t>Insuff</a:t>
            </a:r>
            <a:r>
              <a:rPr lang="en-US" sz="1400" b="1" dirty="0" smtClean="0"/>
              <a:t>, due to increased </a:t>
            </a:r>
            <a:r>
              <a:rPr lang="en-US" sz="1400" b="1" dirty="0"/>
              <a:t>levels of </a:t>
            </a:r>
            <a:r>
              <a:rPr lang="en-US" sz="1400" b="1" dirty="0" smtClean="0"/>
              <a:t>ACTH precursor hormone.</a:t>
            </a:r>
          </a:p>
          <a:p>
            <a:pPr marL="114300" indent="0">
              <a:buNone/>
            </a:pPr>
            <a:r>
              <a:rPr lang="en-US" sz="1400" b="1" dirty="0"/>
              <a:t>F</a:t>
            </a:r>
            <a:r>
              <a:rPr lang="en-US" sz="1400" b="1" dirty="0" smtClean="0"/>
              <a:t>ace</a:t>
            </a:r>
            <a:r>
              <a:rPr lang="en-US" sz="1400" b="1" dirty="0"/>
              <a:t>, axillae, nipples, areolae, </a:t>
            </a:r>
            <a:r>
              <a:rPr lang="en-US" sz="1400" b="1" dirty="0" smtClean="0"/>
              <a:t>&amp; perineum</a:t>
            </a:r>
            <a:endParaRPr sz="1400" b="1" dirty="0"/>
          </a:p>
        </p:txBody>
      </p:sp>
      <p:sp>
        <p:nvSpPr>
          <p:cNvPr id="346" name="Google Shape;346;p43"/>
          <p:cNvSpPr txBox="1">
            <a:spLocks noGrp="1"/>
          </p:cNvSpPr>
          <p:nvPr>
            <p:ph type="title" idx="4294967295"/>
          </p:nvPr>
        </p:nvSpPr>
        <p:spPr>
          <a:xfrm>
            <a:off x="5689014" y="3362222"/>
            <a:ext cx="2461883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dk2"/>
                </a:solidFill>
              </a:rPr>
              <a:t>Hyperpigmentation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49" name="Google Shape;349;p43"/>
          <p:cNvSpPr txBox="1">
            <a:spLocks noGrp="1"/>
          </p:cNvSpPr>
          <p:nvPr>
            <p:ph type="subTitle" idx="4294967295"/>
          </p:nvPr>
        </p:nvSpPr>
        <p:spPr>
          <a:xfrm>
            <a:off x="1012354" y="1939180"/>
            <a:ext cx="2448135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 b="1" dirty="0"/>
              <a:t>Progressive weakness &amp; easy fatigability</a:t>
            </a:r>
            <a:endParaRPr sz="1400" b="1" dirty="0"/>
          </a:p>
        </p:txBody>
      </p:sp>
      <p:sp>
        <p:nvSpPr>
          <p:cNvPr id="350" name="Google Shape;350;p43"/>
          <p:cNvSpPr txBox="1">
            <a:spLocks noGrp="1"/>
          </p:cNvSpPr>
          <p:nvPr>
            <p:ph type="title" idx="4294967295"/>
          </p:nvPr>
        </p:nvSpPr>
        <p:spPr>
          <a:xfrm>
            <a:off x="1201202" y="1500865"/>
            <a:ext cx="2264287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" sz="1800" dirty="0" smtClean="0">
                <a:solidFill>
                  <a:schemeClr val="dk2"/>
                </a:solidFill>
              </a:rPr>
              <a:t>Initially Nonspecific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51" name="Google Shape;351;p43"/>
          <p:cNvSpPr txBox="1">
            <a:spLocks noGrp="1"/>
          </p:cNvSpPr>
          <p:nvPr>
            <p:ph type="subTitle" idx="4294967295"/>
          </p:nvPr>
        </p:nvSpPr>
        <p:spPr>
          <a:xfrm>
            <a:off x="955286" y="3036178"/>
            <a:ext cx="2505204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/>
              <a:t>Anorexia, nausea, vomiting,&amp; diarrhea.</a:t>
            </a:r>
            <a:endParaRPr sz="1400" b="1"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title" idx="4294967295"/>
          </p:nvPr>
        </p:nvSpPr>
        <p:spPr>
          <a:xfrm>
            <a:off x="1455577" y="2702440"/>
            <a:ext cx="1866122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800" dirty="0">
                <a:solidFill>
                  <a:schemeClr val="dk2"/>
                </a:solidFill>
              </a:rPr>
              <a:t>GI disturbances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53" name="Google Shape;353;p43"/>
          <p:cNvSpPr txBox="1">
            <a:spLocks noGrp="1"/>
          </p:cNvSpPr>
          <p:nvPr>
            <p:ph type="subTitle" idx="4294967295"/>
          </p:nvPr>
        </p:nvSpPr>
        <p:spPr>
          <a:xfrm>
            <a:off x="327972" y="3993601"/>
            <a:ext cx="3906293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b="1" dirty="0" smtClean="0"/>
              <a:t>Hyperkalemia</a:t>
            </a:r>
            <a:r>
              <a:rPr lang="en-US" sz="1400" b="1" dirty="0"/>
              <a:t>, </a:t>
            </a:r>
            <a:r>
              <a:rPr lang="en-US" sz="1400" b="1" dirty="0" err="1"/>
              <a:t>hyponatremia</a:t>
            </a:r>
            <a:r>
              <a:rPr lang="en-US" sz="1400" b="1" dirty="0"/>
              <a:t>,</a:t>
            </a:r>
          </a:p>
          <a:p>
            <a:pPr marL="114300" indent="0">
              <a:buNone/>
            </a:pPr>
            <a:r>
              <a:rPr lang="en-US" sz="1400" b="1" dirty="0"/>
              <a:t>volume depletion, </a:t>
            </a:r>
            <a:r>
              <a:rPr lang="en-US" sz="1400" b="1" dirty="0" smtClean="0"/>
              <a:t>&amp; </a:t>
            </a:r>
            <a:r>
              <a:rPr lang="en-US" sz="1400" b="1" dirty="0" err="1" smtClean="0"/>
              <a:t>nhypotension</a:t>
            </a:r>
            <a:r>
              <a:rPr lang="en-US" sz="1400" b="1" dirty="0" smtClean="0"/>
              <a:t> </a:t>
            </a:r>
            <a:endParaRPr lang="en-US" sz="1400" b="1" dirty="0"/>
          </a:p>
          <a:p>
            <a:pPr marL="114300" indent="0">
              <a:buNone/>
            </a:pPr>
            <a:r>
              <a:rPr lang="en-US" sz="1400" b="1" dirty="0"/>
              <a:t>In </a:t>
            </a:r>
            <a:r>
              <a:rPr lang="en-US" sz="1400" b="1" dirty="0" smtClean="0"/>
              <a:t>Primary only </a:t>
            </a:r>
            <a:r>
              <a:rPr lang="en-US" sz="1400" b="1" dirty="0" smtClean="0">
                <a:sym typeface="Wingdings" pitchFamily="2" charset="2"/>
              </a:rPr>
              <a:t></a:t>
            </a:r>
            <a:r>
              <a:rPr lang="en-US" sz="1400" b="1" dirty="0" smtClean="0"/>
              <a:t> </a:t>
            </a:r>
            <a:r>
              <a:rPr lang="en-US" sz="1400" b="1" dirty="0"/>
              <a:t>ACTH doesn't affect aldosterone</a:t>
            </a:r>
            <a:endParaRPr sz="1400" b="1" dirty="0"/>
          </a:p>
        </p:txBody>
      </p:sp>
      <p:sp>
        <p:nvSpPr>
          <p:cNvPr id="354" name="Google Shape;354;p43"/>
          <p:cNvSpPr txBox="1">
            <a:spLocks noGrp="1"/>
          </p:cNvSpPr>
          <p:nvPr>
            <p:ph type="title" idx="4294967295"/>
          </p:nvPr>
        </p:nvSpPr>
        <p:spPr>
          <a:xfrm>
            <a:off x="1896626" y="3752702"/>
            <a:ext cx="2846744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chemeClr val="dk2"/>
                </a:solidFill>
              </a:rPr>
              <a:t>Decreased aldosterone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55" name="Google Shape;355;p43"/>
          <p:cNvSpPr/>
          <p:nvPr/>
        </p:nvSpPr>
        <p:spPr>
          <a:xfrm>
            <a:off x="4597050" y="2910619"/>
            <a:ext cx="323596" cy="467794"/>
          </a:xfrm>
          <a:custGeom>
            <a:avLst/>
            <a:gdLst/>
            <a:ahLst/>
            <a:cxnLst/>
            <a:rect l="l" t="t" r="r" b="b"/>
            <a:pathLst>
              <a:path w="8862" h="12811" extrusionOk="0">
                <a:moveTo>
                  <a:pt x="4432" y="0"/>
                </a:moveTo>
                <a:cubicBezTo>
                  <a:pt x="4135" y="0"/>
                  <a:pt x="3868" y="175"/>
                  <a:pt x="3748" y="447"/>
                </a:cubicBezTo>
                <a:cubicBezTo>
                  <a:pt x="3617" y="746"/>
                  <a:pt x="3327" y="939"/>
                  <a:pt x="3010" y="939"/>
                </a:cubicBezTo>
                <a:lnTo>
                  <a:pt x="2707" y="939"/>
                </a:lnTo>
                <a:cubicBezTo>
                  <a:pt x="2706" y="939"/>
                  <a:pt x="2705" y="939"/>
                  <a:pt x="2705" y="939"/>
                </a:cubicBezTo>
                <a:cubicBezTo>
                  <a:pt x="2601" y="939"/>
                  <a:pt x="2518" y="1024"/>
                  <a:pt x="2518" y="1128"/>
                </a:cubicBezTo>
                <a:lnTo>
                  <a:pt x="2518" y="1604"/>
                </a:lnTo>
                <a:cubicBezTo>
                  <a:pt x="2518" y="1707"/>
                  <a:pt x="2603" y="1792"/>
                  <a:pt x="2707" y="1792"/>
                </a:cubicBezTo>
                <a:lnTo>
                  <a:pt x="6157" y="1792"/>
                </a:lnTo>
                <a:cubicBezTo>
                  <a:pt x="6261" y="1792"/>
                  <a:pt x="6346" y="1707"/>
                  <a:pt x="6346" y="1604"/>
                </a:cubicBezTo>
                <a:lnTo>
                  <a:pt x="6346" y="1128"/>
                </a:lnTo>
                <a:cubicBezTo>
                  <a:pt x="6346" y="1023"/>
                  <a:pt x="6261" y="938"/>
                  <a:pt x="6157" y="938"/>
                </a:cubicBezTo>
                <a:lnTo>
                  <a:pt x="5854" y="938"/>
                </a:lnTo>
                <a:cubicBezTo>
                  <a:pt x="5536" y="938"/>
                  <a:pt x="5247" y="746"/>
                  <a:pt x="5116" y="447"/>
                </a:cubicBezTo>
                <a:cubicBezTo>
                  <a:pt x="4996" y="175"/>
                  <a:pt x="4728" y="0"/>
                  <a:pt x="4432" y="0"/>
                </a:cubicBezTo>
                <a:close/>
                <a:moveTo>
                  <a:pt x="6915" y="4434"/>
                </a:moveTo>
                <a:cubicBezTo>
                  <a:pt x="7082" y="4434"/>
                  <a:pt x="7219" y="4572"/>
                  <a:pt x="7219" y="4740"/>
                </a:cubicBezTo>
                <a:cubicBezTo>
                  <a:pt x="7219" y="4911"/>
                  <a:pt x="7081" y="5047"/>
                  <a:pt x="6913" y="5047"/>
                </a:cubicBezTo>
                <a:cubicBezTo>
                  <a:pt x="6911" y="5047"/>
                  <a:pt x="6909" y="5047"/>
                  <a:pt x="6907" y="5047"/>
                </a:cubicBezTo>
                <a:lnTo>
                  <a:pt x="4142" y="5047"/>
                </a:lnTo>
                <a:cubicBezTo>
                  <a:pt x="3973" y="5046"/>
                  <a:pt x="3837" y="4909"/>
                  <a:pt x="3837" y="4740"/>
                </a:cubicBezTo>
                <a:cubicBezTo>
                  <a:pt x="3837" y="4571"/>
                  <a:pt x="3973" y="4435"/>
                  <a:pt x="4142" y="4435"/>
                </a:cubicBezTo>
                <a:lnTo>
                  <a:pt x="6907" y="4435"/>
                </a:lnTo>
                <a:cubicBezTo>
                  <a:pt x="6909" y="4434"/>
                  <a:pt x="6912" y="4434"/>
                  <a:pt x="6915" y="4434"/>
                </a:cubicBezTo>
                <a:close/>
                <a:moveTo>
                  <a:pt x="1857" y="4305"/>
                </a:moveTo>
                <a:lnTo>
                  <a:pt x="1857" y="5187"/>
                </a:lnTo>
                <a:lnTo>
                  <a:pt x="2740" y="5187"/>
                </a:lnTo>
                <a:lnTo>
                  <a:pt x="2740" y="4305"/>
                </a:lnTo>
                <a:close/>
                <a:moveTo>
                  <a:pt x="3046" y="3692"/>
                </a:moveTo>
                <a:cubicBezTo>
                  <a:pt x="3216" y="3692"/>
                  <a:pt x="3353" y="3829"/>
                  <a:pt x="3353" y="3998"/>
                </a:cubicBezTo>
                <a:lnTo>
                  <a:pt x="3353" y="5493"/>
                </a:lnTo>
                <a:cubicBezTo>
                  <a:pt x="3353" y="5662"/>
                  <a:pt x="3215" y="5799"/>
                  <a:pt x="3046" y="5799"/>
                </a:cubicBezTo>
                <a:lnTo>
                  <a:pt x="1550" y="5799"/>
                </a:lnTo>
                <a:cubicBezTo>
                  <a:pt x="1550" y="5799"/>
                  <a:pt x="1549" y="5799"/>
                  <a:pt x="1548" y="5799"/>
                </a:cubicBezTo>
                <a:cubicBezTo>
                  <a:pt x="1380" y="5799"/>
                  <a:pt x="1245" y="5661"/>
                  <a:pt x="1245" y="5493"/>
                </a:cubicBezTo>
                <a:lnTo>
                  <a:pt x="1245" y="3998"/>
                </a:lnTo>
                <a:cubicBezTo>
                  <a:pt x="1245" y="3829"/>
                  <a:pt x="1381" y="3692"/>
                  <a:pt x="1550" y="3692"/>
                </a:cubicBezTo>
                <a:close/>
                <a:moveTo>
                  <a:pt x="6600" y="7120"/>
                </a:moveTo>
                <a:cubicBezTo>
                  <a:pt x="6769" y="7120"/>
                  <a:pt x="6905" y="7256"/>
                  <a:pt x="6905" y="7425"/>
                </a:cubicBezTo>
                <a:cubicBezTo>
                  <a:pt x="6905" y="7594"/>
                  <a:pt x="6769" y="7732"/>
                  <a:pt x="6600" y="7732"/>
                </a:cubicBezTo>
                <a:lnTo>
                  <a:pt x="4142" y="7732"/>
                </a:lnTo>
                <a:cubicBezTo>
                  <a:pt x="3973" y="7732"/>
                  <a:pt x="3837" y="7594"/>
                  <a:pt x="3837" y="7425"/>
                </a:cubicBezTo>
                <a:cubicBezTo>
                  <a:pt x="3837" y="7256"/>
                  <a:pt x="3973" y="7120"/>
                  <a:pt x="4142" y="7120"/>
                </a:cubicBezTo>
                <a:close/>
                <a:moveTo>
                  <a:pt x="1857" y="6959"/>
                </a:moveTo>
                <a:lnTo>
                  <a:pt x="1857" y="7841"/>
                </a:lnTo>
                <a:lnTo>
                  <a:pt x="2740" y="7841"/>
                </a:lnTo>
                <a:lnTo>
                  <a:pt x="2740" y="6959"/>
                </a:lnTo>
                <a:close/>
                <a:moveTo>
                  <a:pt x="3046" y="6347"/>
                </a:moveTo>
                <a:cubicBezTo>
                  <a:pt x="3215" y="6347"/>
                  <a:pt x="3353" y="6484"/>
                  <a:pt x="3353" y="6653"/>
                </a:cubicBezTo>
                <a:lnTo>
                  <a:pt x="3353" y="8147"/>
                </a:lnTo>
                <a:cubicBezTo>
                  <a:pt x="3353" y="8316"/>
                  <a:pt x="3215" y="8454"/>
                  <a:pt x="3046" y="8454"/>
                </a:cubicBezTo>
                <a:lnTo>
                  <a:pt x="1550" y="8454"/>
                </a:lnTo>
                <a:cubicBezTo>
                  <a:pt x="1381" y="8454"/>
                  <a:pt x="1245" y="8316"/>
                  <a:pt x="1245" y="8147"/>
                </a:cubicBezTo>
                <a:lnTo>
                  <a:pt x="1245" y="6653"/>
                </a:lnTo>
                <a:cubicBezTo>
                  <a:pt x="1245" y="6484"/>
                  <a:pt x="1381" y="6347"/>
                  <a:pt x="1550" y="6347"/>
                </a:cubicBezTo>
                <a:close/>
                <a:moveTo>
                  <a:pt x="7061" y="9805"/>
                </a:moveTo>
                <a:cubicBezTo>
                  <a:pt x="7230" y="9805"/>
                  <a:pt x="7366" y="9942"/>
                  <a:pt x="7366" y="10111"/>
                </a:cubicBezTo>
                <a:cubicBezTo>
                  <a:pt x="7366" y="10280"/>
                  <a:pt x="7230" y="10417"/>
                  <a:pt x="7061" y="10417"/>
                </a:cubicBezTo>
                <a:lnTo>
                  <a:pt x="4143" y="10417"/>
                </a:lnTo>
                <a:cubicBezTo>
                  <a:pt x="3974" y="10417"/>
                  <a:pt x="3838" y="10280"/>
                  <a:pt x="3838" y="10111"/>
                </a:cubicBezTo>
                <a:cubicBezTo>
                  <a:pt x="3838" y="9942"/>
                  <a:pt x="3974" y="9805"/>
                  <a:pt x="4143" y="9805"/>
                </a:cubicBezTo>
                <a:close/>
                <a:moveTo>
                  <a:pt x="1857" y="9614"/>
                </a:moveTo>
                <a:lnTo>
                  <a:pt x="1857" y="10496"/>
                </a:lnTo>
                <a:lnTo>
                  <a:pt x="2740" y="10496"/>
                </a:lnTo>
                <a:lnTo>
                  <a:pt x="2740" y="9614"/>
                </a:lnTo>
                <a:close/>
                <a:moveTo>
                  <a:pt x="3046" y="9001"/>
                </a:moveTo>
                <a:cubicBezTo>
                  <a:pt x="3215" y="9001"/>
                  <a:pt x="3353" y="9139"/>
                  <a:pt x="3353" y="9308"/>
                </a:cubicBezTo>
                <a:lnTo>
                  <a:pt x="3353" y="10803"/>
                </a:lnTo>
                <a:cubicBezTo>
                  <a:pt x="3353" y="10972"/>
                  <a:pt x="3215" y="11109"/>
                  <a:pt x="3046" y="11109"/>
                </a:cubicBezTo>
                <a:lnTo>
                  <a:pt x="1550" y="11109"/>
                </a:lnTo>
                <a:cubicBezTo>
                  <a:pt x="1381" y="11109"/>
                  <a:pt x="1245" y="10972"/>
                  <a:pt x="1245" y="10803"/>
                </a:cubicBezTo>
                <a:lnTo>
                  <a:pt x="1245" y="9308"/>
                </a:lnTo>
                <a:cubicBezTo>
                  <a:pt x="1245" y="9139"/>
                  <a:pt x="1381" y="9001"/>
                  <a:pt x="1550" y="9001"/>
                </a:cubicBezTo>
                <a:close/>
                <a:moveTo>
                  <a:pt x="1227" y="1627"/>
                </a:moveTo>
                <a:cubicBezTo>
                  <a:pt x="550" y="1627"/>
                  <a:pt x="2" y="2176"/>
                  <a:pt x="1" y="2853"/>
                </a:cubicBezTo>
                <a:lnTo>
                  <a:pt x="1" y="11584"/>
                </a:lnTo>
                <a:cubicBezTo>
                  <a:pt x="2" y="12261"/>
                  <a:pt x="550" y="12809"/>
                  <a:pt x="1227" y="12810"/>
                </a:cubicBezTo>
                <a:lnTo>
                  <a:pt x="7635" y="12810"/>
                </a:lnTo>
                <a:cubicBezTo>
                  <a:pt x="8312" y="12809"/>
                  <a:pt x="8862" y="12261"/>
                  <a:pt x="8862" y="11584"/>
                </a:cubicBezTo>
                <a:lnTo>
                  <a:pt x="8862" y="2853"/>
                </a:lnTo>
                <a:cubicBezTo>
                  <a:pt x="8860" y="2176"/>
                  <a:pt x="8312" y="1627"/>
                  <a:pt x="7635" y="1627"/>
                </a:cubicBezTo>
                <a:lnTo>
                  <a:pt x="6957" y="1627"/>
                </a:lnTo>
                <a:cubicBezTo>
                  <a:pt x="6944" y="2059"/>
                  <a:pt x="6589" y="2404"/>
                  <a:pt x="6157" y="2405"/>
                </a:cubicBezTo>
                <a:lnTo>
                  <a:pt x="2707" y="2405"/>
                </a:lnTo>
                <a:cubicBezTo>
                  <a:pt x="2273" y="2404"/>
                  <a:pt x="1919" y="2059"/>
                  <a:pt x="1907" y="16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4929;p68"/>
          <p:cNvGrpSpPr/>
          <p:nvPr/>
        </p:nvGrpSpPr>
        <p:grpSpPr>
          <a:xfrm>
            <a:off x="5186151" y="3819735"/>
            <a:ext cx="337376" cy="216467"/>
            <a:chOff x="238125" y="1335475"/>
            <a:chExt cx="5418735" cy="3034175"/>
          </a:xfrm>
        </p:grpSpPr>
        <p:sp>
          <p:nvSpPr>
            <p:cNvPr id="24" name="Google Shape;4930;p68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1;p68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2;p68"/>
            <p:cNvSpPr/>
            <p:nvPr/>
          </p:nvSpPr>
          <p:spPr>
            <a:xfrm>
              <a:off x="238125" y="1335475"/>
              <a:ext cx="1986848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7101;p73"/>
          <p:cNvGrpSpPr/>
          <p:nvPr/>
        </p:nvGrpSpPr>
        <p:grpSpPr>
          <a:xfrm>
            <a:off x="5324004" y="2443446"/>
            <a:ext cx="314662" cy="285620"/>
            <a:chOff x="-53615675" y="3584850"/>
            <a:chExt cx="279625" cy="319025"/>
          </a:xfrm>
          <a:solidFill>
            <a:schemeClr val="accent1"/>
          </a:solidFill>
        </p:grpSpPr>
        <p:sp>
          <p:nvSpPr>
            <p:cNvPr id="28" name="Google Shape;7102;p73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03;p73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04;p73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 idx="6"/>
          </p:nvPr>
        </p:nvSpPr>
        <p:spPr>
          <a:xfrm>
            <a:off x="5393093" y="334880"/>
            <a:ext cx="3350497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600" b="1" dirty="0"/>
              <a:t>Adrenal Medulla</a:t>
            </a:r>
            <a:endParaRPr sz="6600" dirty="0"/>
          </a:p>
        </p:txBody>
      </p:sp>
      <p:sp>
        <p:nvSpPr>
          <p:cNvPr id="319" name="Google Shape;319;p42"/>
          <p:cNvSpPr txBox="1">
            <a:spLocks noGrp="1"/>
          </p:cNvSpPr>
          <p:nvPr>
            <p:ph type="subTitle" idx="1"/>
          </p:nvPr>
        </p:nvSpPr>
        <p:spPr>
          <a:xfrm>
            <a:off x="3116411" y="3466525"/>
            <a:ext cx="2911151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en-US" sz="1400" b="1" dirty="0" smtClean="0"/>
              <a:t>Populated by </a:t>
            </a:r>
            <a:r>
              <a:rPr lang="en-US" sz="1400" b="1" dirty="0" err="1" smtClean="0"/>
              <a:t>chromaffin</a:t>
            </a:r>
            <a:r>
              <a:rPr lang="en-US" sz="1400" b="1" dirty="0" smtClean="0"/>
              <a:t> cells &amp; their </a:t>
            </a:r>
            <a:r>
              <a:rPr lang="en-US" sz="1400" b="1" dirty="0"/>
              <a:t>supporting </a:t>
            </a:r>
            <a:r>
              <a:rPr lang="en-US" sz="1400" b="1" dirty="0" err="1" smtClean="0"/>
              <a:t>sustentacular</a:t>
            </a:r>
            <a:r>
              <a:rPr lang="en-US" sz="1400" b="1" dirty="0" smtClean="0"/>
              <a:t> </a:t>
            </a:r>
            <a:r>
              <a:rPr lang="en-US" sz="1400" b="1" dirty="0"/>
              <a:t>cells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2"/>
          </p:nvPr>
        </p:nvSpPr>
        <p:spPr>
          <a:xfrm>
            <a:off x="6214188" y="3429204"/>
            <a:ext cx="2929812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en-US" sz="1400" b="1" dirty="0"/>
              <a:t>Synthesize </a:t>
            </a:r>
            <a:r>
              <a:rPr lang="en-US" sz="1400" b="1" dirty="0" smtClean="0"/>
              <a:t>&amp; secrete</a:t>
            </a:r>
            <a:endParaRPr lang="en-US" sz="1400" b="1" dirty="0"/>
          </a:p>
          <a:p>
            <a:pPr algn="l"/>
            <a:r>
              <a:rPr lang="en-US" sz="1400" b="1" dirty="0" err="1"/>
              <a:t>catecholamines</a:t>
            </a:r>
            <a:r>
              <a:rPr lang="en-US" sz="1400" b="1" dirty="0"/>
              <a:t> </a:t>
            </a:r>
            <a:r>
              <a:rPr lang="en-US" sz="1400" b="1" dirty="0" smtClean="0"/>
              <a:t>in</a:t>
            </a:r>
          </a:p>
          <a:p>
            <a:pPr algn="l"/>
            <a:r>
              <a:rPr lang="en-US" sz="1400" b="1" dirty="0" smtClean="0"/>
              <a:t>response to signals from</a:t>
            </a:r>
          </a:p>
          <a:p>
            <a:pPr algn="l"/>
            <a:r>
              <a:rPr lang="en-US" sz="1400" b="1" dirty="0" smtClean="0"/>
              <a:t>sympathetic </a:t>
            </a:r>
            <a:r>
              <a:rPr lang="en-US" sz="1400" b="1" dirty="0"/>
              <a:t>nervous system</a:t>
            </a:r>
            <a:endParaRPr sz="1400" b="1" dirty="0"/>
          </a:p>
        </p:txBody>
      </p:sp>
      <p:sp>
        <p:nvSpPr>
          <p:cNvPr id="323" name="Google Shape;323;p42"/>
          <p:cNvSpPr txBox="1">
            <a:spLocks noGrp="1"/>
          </p:cNvSpPr>
          <p:nvPr>
            <p:ph type="subTitle" idx="4"/>
          </p:nvPr>
        </p:nvSpPr>
        <p:spPr>
          <a:xfrm>
            <a:off x="534763" y="3429203"/>
            <a:ext cx="2363853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en-US" sz="1400" b="1" dirty="0"/>
              <a:t>D</a:t>
            </a:r>
            <a:r>
              <a:rPr lang="en-US" sz="1400" b="1" dirty="0" smtClean="0"/>
              <a:t>istinct </a:t>
            </a:r>
            <a:r>
              <a:rPr lang="en-US" sz="1400" b="1" dirty="0"/>
              <a:t>from the cortex. It </a:t>
            </a:r>
            <a:r>
              <a:rPr lang="en-US" sz="1400" b="1" dirty="0" smtClean="0"/>
              <a:t>is cells </a:t>
            </a:r>
            <a:r>
              <a:rPr lang="en-US" sz="1400" b="1" dirty="0"/>
              <a:t>derived from the neural crest</a:t>
            </a:r>
          </a:p>
        </p:txBody>
      </p:sp>
      <p:sp>
        <p:nvSpPr>
          <p:cNvPr id="325" name="Google Shape;325;p42"/>
          <p:cNvSpPr/>
          <p:nvPr/>
        </p:nvSpPr>
        <p:spPr>
          <a:xfrm>
            <a:off x="4261077" y="2727144"/>
            <a:ext cx="547200" cy="5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7350298" y="2727144"/>
            <a:ext cx="547200" cy="5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2"/>
          <p:cNvSpPr/>
          <p:nvPr/>
        </p:nvSpPr>
        <p:spPr>
          <a:xfrm>
            <a:off x="1391626" y="2705674"/>
            <a:ext cx="547200" cy="5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2"/>
          <p:cNvSpPr/>
          <p:nvPr/>
        </p:nvSpPr>
        <p:spPr>
          <a:xfrm>
            <a:off x="7471523" y="2819536"/>
            <a:ext cx="304750" cy="319475"/>
          </a:xfrm>
          <a:custGeom>
            <a:avLst/>
            <a:gdLst/>
            <a:ahLst/>
            <a:cxnLst/>
            <a:rect l="l" t="t" r="r" b="b"/>
            <a:pathLst>
              <a:path w="12190" h="12779" extrusionOk="0">
                <a:moveTo>
                  <a:pt x="5961" y="4724"/>
                </a:moveTo>
                <a:lnTo>
                  <a:pt x="6715" y="4831"/>
                </a:lnTo>
                <a:cubicBezTo>
                  <a:pt x="6754" y="5183"/>
                  <a:pt x="7028" y="5465"/>
                  <a:pt x="7379" y="5514"/>
                </a:cubicBezTo>
                <a:cubicBezTo>
                  <a:pt x="7414" y="5520"/>
                  <a:pt x="7448" y="5523"/>
                  <a:pt x="7483" y="5523"/>
                </a:cubicBezTo>
                <a:lnTo>
                  <a:pt x="7729" y="6134"/>
                </a:lnTo>
                <a:cubicBezTo>
                  <a:pt x="7601" y="6255"/>
                  <a:pt x="7518" y="6414"/>
                  <a:pt x="7493" y="6587"/>
                </a:cubicBezTo>
                <a:cubicBezTo>
                  <a:pt x="7466" y="6778"/>
                  <a:pt x="7510" y="6971"/>
                  <a:pt x="7617" y="7129"/>
                </a:cubicBezTo>
                <a:lnTo>
                  <a:pt x="7160" y="7713"/>
                </a:lnTo>
                <a:cubicBezTo>
                  <a:pt x="7130" y="7705"/>
                  <a:pt x="7099" y="7698"/>
                  <a:pt x="7069" y="7694"/>
                </a:cubicBezTo>
                <a:cubicBezTo>
                  <a:pt x="7037" y="7690"/>
                  <a:pt x="7004" y="7687"/>
                  <a:pt x="6972" y="7687"/>
                </a:cubicBezTo>
                <a:cubicBezTo>
                  <a:pt x="6967" y="7687"/>
                  <a:pt x="6962" y="7687"/>
                  <a:pt x="6958" y="7687"/>
                </a:cubicBezTo>
                <a:cubicBezTo>
                  <a:pt x="6686" y="7688"/>
                  <a:pt x="6435" y="7829"/>
                  <a:pt x="6293" y="8063"/>
                </a:cubicBezTo>
                <a:lnTo>
                  <a:pt x="5464" y="7944"/>
                </a:lnTo>
                <a:cubicBezTo>
                  <a:pt x="5384" y="7642"/>
                  <a:pt x="5131" y="7418"/>
                  <a:pt x="4822" y="7374"/>
                </a:cubicBezTo>
                <a:cubicBezTo>
                  <a:pt x="4791" y="7370"/>
                  <a:pt x="4760" y="7367"/>
                  <a:pt x="4729" y="7367"/>
                </a:cubicBezTo>
                <a:lnTo>
                  <a:pt x="4439" y="6645"/>
                </a:lnTo>
                <a:cubicBezTo>
                  <a:pt x="4708" y="6396"/>
                  <a:pt x="4766" y="5993"/>
                  <a:pt x="4577" y="5679"/>
                </a:cubicBezTo>
                <a:lnTo>
                  <a:pt x="4984" y="5159"/>
                </a:lnTo>
                <a:cubicBezTo>
                  <a:pt x="5068" y="5188"/>
                  <a:pt x="5155" y="5203"/>
                  <a:pt x="5243" y="5203"/>
                </a:cubicBezTo>
                <a:cubicBezTo>
                  <a:pt x="5556" y="5202"/>
                  <a:pt x="5839" y="5012"/>
                  <a:pt x="5961" y="4724"/>
                </a:cubicBezTo>
                <a:close/>
                <a:moveTo>
                  <a:pt x="7900" y="1"/>
                </a:moveTo>
                <a:cubicBezTo>
                  <a:pt x="7513" y="3"/>
                  <a:pt x="7184" y="288"/>
                  <a:pt x="7129" y="671"/>
                </a:cubicBezTo>
                <a:cubicBezTo>
                  <a:pt x="7068" y="1097"/>
                  <a:pt x="7364" y="1492"/>
                  <a:pt x="7791" y="1553"/>
                </a:cubicBezTo>
                <a:cubicBezTo>
                  <a:pt x="7826" y="1558"/>
                  <a:pt x="7864" y="1561"/>
                  <a:pt x="7901" y="1561"/>
                </a:cubicBezTo>
                <a:cubicBezTo>
                  <a:pt x="7920" y="1561"/>
                  <a:pt x="7937" y="1559"/>
                  <a:pt x="7955" y="1558"/>
                </a:cubicBezTo>
                <a:lnTo>
                  <a:pt x="8260" y="2316"/>
                </a:lnTo>
                <a:cubicBezTo>
                  <a:pt x="8014" y="2559"/>
                  <a:pt x="7960" y="2936"/>
                  <a:pt x="8128" y="3240"/>
                </a:cubicBezTo>
                <a:lnTo>
                  <a:pt x="7558" y="3967"/>
                </a:lnTo>
                <a:cubicBezTo>
                  <a:pt x="7535" y="3965"/>
                  <a:pt x="7512" y="3963"/>
                  <a:pt x="7489" y="3963"/>
                </a:cubicBezTo>
                <a:cubicBezTo>
                  <a:pt x="7260" y="3964"/>
                  <a:pt x="7044" y="4065"/>
                  <a:pt x="6897" y="4239"/>
                </a:cubicBezTo>
                <a:lnTo>
                  <a:pt x="5953" y="4104"/>
                </a:lnTo>
                <a:cubicBezTo>
                  <a:pt x="5930" y="4051"/>
                  <a:pt x="5900" y="4002"/>
                  <a:pt x="5866" y="3955"/>
                </a:cubicBezTo>
                <a:cubicBezTo>
                  <a:pt x="5741" y="3789"/>
                  <a:pt x="5556" y="3680"/>
                  <a:pt x="5352" y="3651"/>
                </a:cubicBezTo>
                <a:cubicBezTo>
                  <a:pt x="5341" y="3650"/>
                  <a:pt x="5331" y="3649"/>
                  <a:pt x="5320" y="3648"/>
                </a:cubicBezTo>
                <a:lnTo>
                  <a:pt x="4962" y="2757"/>
                </a:lnTo>
                <a:cubicBezTo>
                  <a:pt x="5169" y="2529"/>
                  <a:pt x="5222" y="2200"/>
                  <a:pt x="5098" y="1918"/>
                </a:cubicBezTo>
                <a:cubicBezTo>
                  <a:pt x="4973" y="1636"/>
                  <a:pt x="4693" y="1455"/>
                  <a:pt x="4385" y="1455"/>
                </a:cubicBezTo>
                <a:cubicBezTo>
                  <a:pt x="4113" y="1456"/>
                  <a:pt x="3861" y="1598"/>
                  <a:pt x="3721" y="1831"/>
                </a:cubicBezTo>
                <a:lnTo>
                  <a:pt x="2965" y="1724"/>
                </a:lnTo>
                <a:cubicBezTo>
                  <a:pt x="2883" y="1421"/>
                  <a:pt x="2630" y="1198"/>
                  <a:pt x="2322" y="1154"/>
                </a:cubicBezTo>
                <a:cubicBezTo>
                  <a:pt x="2285" y="1148"/>
                  <a:pt x="2248" y="1146"/>
                  <a:pt x="2212" y="1146"/>
                </a:cubicBezTo>
                <a:cubicBezTo>
                  <a:pt x="1619" y="1146"/>
                  <a:pt x="1243" y="1781"/>
                  <a:pt x="1529" y="2300"/>
                </a:cubicBezTo>
                <a:lnTo>
                  <a:pt x="1034" y="2932"/>
                </a:lnTo>
                <a:cubicBezTo>
                  <a:pt x="972" y="2914"/>
                  <a:pt x="908" y="2905"/>
                  <a:pt x="844" y="2905"/>
                </a:cubicBezTo>
                <a:cubicBezTo>
                  <a:pt x="840" y="2905"/>
                  <a:pt x="836" y="2905"/>
                  <a:pt x="832" y="2905"/>
                </a:cubicBezTo>
                <a:cubicBezTo>
                  <a:pt x="445" y="2906"/>
                  <a:pt x="117" y="3192"/>
                  <a:pt x="61" y="3574"/>
                </a:cubicBezTo>
                <a:cubicBezTo>
                  <a:pt x="0" y="4001"/>
                  <a:pt x="297" y="4396"/>
                  <a:pt x="723" y="4457"/>
                </a:cubicBezTo>
                <a:cubicBezTo>
                  <a:pt x="760" y="4462"/>
                  <a:pt x="797" y="4464"/>
                  <a:pt x="834" y="4464"/>
                </a:cubicBezTo>
                <a:cubicBezTo>
                  <a:pt x="1221" y="4463"/>
                  <a:pt x="1550" y="4178"/>
                  <a:pt x="1605" y="3795"/>
                </a:cubicBezTo>
                <a:cubicBezTo>
                  <a:pt x="1629" y="3627"/>
                  <a:pt x="1598" y="3457"/>
                  <a:pt x="1516" y="3310"/>
                </a:cubicBezTo>
                <a:lnTo>
                  <a:pt x="2012" y="2679"/>
                </a:lnTo>
                <a:cubicBezTo>
                  <a:pt x="2042" y="2687"/>
                  <a:pt x="2071" y="2694"/>
                  <a:pt x="2102" y="2698"/>
                </a:cubicBezTo>
                <a:cubicBezTo>
                  <a:pt x="2139" y="2704"/>
                  <a:pt x="2176" y="2706"/>
                  <a:pt x="2212" y="2706"/>
                </a:cubicBezTo>
                <a:cubicBezTo>
                  <a:pt x="2482" y="2706"/>
                  <a:pt x="2735" y="2566"/>
                  <a:pt x="2877" y="2329"/>
                </a:cubicBezTo>
                <a:lnTo>
                  <a:pt x="3633" y="2438"/>
                </a:lnTo>
                <a:cubicBezTo>
                  <a:pt x="3714" y="2739"/>
                  <a:pt x="3967" y="2963"/>
                  <a:pt x="4276" y="3008"/>
                </a:cubicBezTo>
                <a:cubicBezTo>
                  <a:pt x="4307" y="3011"/>
                  <a:pt x="4338" y="3015"/>
                  <a:pt x="4369" y="3015"/>
                </a:cubicBezTo>
                <a:lnTo>
                  <a:pt x="4708" y="3858"/>
                </a:lnTo>
                <a:cubicBezTo>
                  <a:pt x="4464" y="4085"/>
                  <a:pt x="4394" y="4441"/>
                  <a:pt x="4532" y="4743"/>
                </a:cubicBezTo>
                <a:lnTo>
                  <a:pt x="4082" y="5318"/>
                </a:lnTo>
                <a:cubicBezTo>
                  <a:pt x="4061" y="5313"/>
                  <a:pt x="4039" y="5309"/>
                  <a:pt x="4017" y="5305"/>
                </a:cubicBezTo>
                <a:cubicBezTo>
                  <a:pt x="3981" y="5301"/>
                  <a:pt x="3944" y="5297"/>
                  <a:pt x="3907" y="5297"/>
                </a:cubicBezTo>
                <a:cubicBezTo>
                  <a:pt x="3498" y="5297"/>
                  <a:pt x="3159" y="5614"/>
                  <a:pt x="3130" y="6023"/>
                </a:cubicBezTo>
                <a:cubicBezTo>
                  <a:pt x="3101" y="6431"/>
                  <a:pt x="3392" y="6791"/>
                  <a:pt x="3798" y="6849"/>
                </a:cubicBezTo>
                <a:cubicBezTo>
                  <a:pt x="3820" y="6852"/>
                  <a:pt x="3840" y="6855"/>
                  <a:pt x="3863" y="6856"/>
                </a:cubicBezTo>
                <a:lnTo>
                  <a:pt x="4162" y="7597"/>
                </a:lnTo>
                <a:cubicBezTo>
                  <a:pt x="3916" y="7841"/>
                  <a:pt x="3862" y="8218"/>
                  <a:pt x="4030" y="8521"/>
                </a:cubicBezTo>
                <a:lnTo>
                  <a:pt x="3531" y="9156"/>
                </a:lnTo>
                <a:cubicBezTo>
                  <a:pt x="3493" y="9143"/>
                  <a:pt x="3453" y="9135"/>
                  <a:pt x="3414" y="9129"/>
                </a:cubicBezTo>
                <a:cubicBezTo>
                  <a:pt x="3377" y="9124"/>
                  <a:pt x="3340" y="9121"/>
                  <a:pt x="3304" y="9121"/>
                </a:cubicBezTo>
                <a:cubicBezTo>
                  <a:pt x="3031" y="9122"/>
                  <a:pt x="2779" y="9265"/>
                  <a:pt x="2639" y="9497"/>
                </a:cubicBezTo>
                <a:lnTo>
                  <a:pt x="1874" y="9388"/>
                </a:lnTo>
                <a:cubicBezTo>
                  <a:pt x="1792" y="9087"/>
                  <a:pt x="1539" y="8863"/>
                  <a:pt x="1230" y="8818"/>
                </a:cubicBezTo>
                <a:cubicBezTo>
                  <a:pt x="1193" y="8813"/>
                  <a:pt x="1157" y="8810"/>
                  <a:pt x="1120" y="8810"/>
                </a:cubicBezTo>
                <a:cubicBezTo>
                  <a:pt x="711" y="8811"/>
                  <a:pt x="372" y="9127"/>
                  <a:pt x="343" y="9535"/>
                </a:cubicBezTo>
                <a:cubicBezTo>
                  <a:pt x="314" y="9943"/>
                  <a:pt x="606" y="10304"/>
                  <a:pt x="1011" y="10361"/>
                </a:cubicBezTo>
                <a:cubicBezTo>
                  <a:pt x="1047" y="10367"/>
                  <a:pt x="1084" y="10370"/>
                  <a:pt x="1121" y="10370"/>
                </a:cubicBezTo>
                <a:cubicBezTo>
                  <a:pt x="1392" y="10368"/>
                  <a:pt x="1644" y="10226"/>
                  <a:pt x="1785" y="9994"/>
                </a:cubicBezTo>
                <a:lnTo>
                  <a:pt x="2551" y="10103"/>
                </a:lnTo>
                <a:cubicBezTo>
                  <a:pt x="2632" y="10404"/>
                  <a:pt x="2885" y="10629"/>
                  <a:pt x="3194" y="10673"/>
                </a:cubicBezTo>
                <a:cubicBezTo>
                  <a:pt x="3231" y="10678"/>
                  <a:pt x="3268" y="10681"/>
                  <a:pt x="3305" y="10681"/>
                </a:cubicBezTo>
                <a:cubicBezTo>
                  <a:pt x="3317" y="10681"/>
                  <a:pt x="3329" y="10680"/>
                  <a:pt x="3342" y="10679"/>
                </a:cubicBezTo>
                <a:lnTo>
                  <a:pt x="3686" y="11536"/>
                </a:lnTo>
                <a:cubicBezTo>
                  <a:pt x="3335" y="12010"/>
                  <a:pt x="3617" y="12688"/>
                  <a:pt x="4201" y="12771"/>
                </a:cubicBezTo>
                <a:cubicBezTo>
                  <a:pt x="4238" y="12776"/>
                  <a:pt x="4275" y="12779"/>
                  <a:pt x="4313" y="12779"/>
                </a:cubicBezTo>
                <a:cubicBezTo>
                  <a:pt x="4700" y="12776"/>
                  <a:pt x="5028" y="12492"/>
                  <a:pt x="5084" y="12109"/>
                </a:cubicBezTo>
                <a:cubicBezTo>
                  <a:pt x="5144" y="11682"/>
                  <a:pt x="4847" y="11288"/>
                  <a:pt x="4422" y="11227"/>
                </a:cubicBezTo>
                <a:cubicBezTo>
                  <a:pt x="4385" y="11221"/>
                  <a:pt x="4348" y="11219"/>
                  <a:pt x="4312" y="11219"/>
                </a:cubicBezTo>
                <a:cubicBezTo>
                  <a:pt x="4281" y="11219"/>
                  <a:pt x="4251" y="11221"/>
                  <a:pt x="4221" y="11225"/>
                </a:cubicBezTo>
                <a:lnTo>
                  <a:pt x="3893" y="10410"/>
                </a:lnTo>
                <a:cubicBezTo>
                  <a:pt x="4094" y="10179"/>
                  <a:pt x="4140" y="9852"/>
                  <a:pt x="4013" y="9575"/>
                </a:cubicBezTo>
                <a:lnTo>
                  <a:pt x="4538" y="8906"/>
                </a:lnTo>
                <a:cubicBezTo>
                  <a:pt x="4559" y="8911"/>
                  <a:pt x="4581" y="8916"/>
                  <a:pt x="4602" y="8918"/>
                </a:cubicBezTo>
                <a:cubicBezTo>
                  <a:pt x="4639" y="8924"/>
                  <a:pt x="4676" y="8926"/>
                  <a:pt x="4713" y="8926"/>
                </a:cubicBezTo>
                <a:cubicBezTo>
                  <a:pt x="4985" y="8925"/>
                  <a:pt x="5236" y="8782"/>
                  <a:pt x="5377" y="8550"/>
                </a:cubicBezTo>
                <a:lnTo>
                  <a:pt x="6206" y="8668"/>
                </a:lnTo>
                <a:cubicBezTo>
                  <a:pt x="6286" y="8970"/>
                  <a:pt x="6539" y="9194"/>
                  <a:pt x="6849" y="9239"/>
                </a:cubicBezTo>
                <a:cubicBezTo>
                  <a:pt x="6878" y="9242"/>
                  <a:pt x="6907" y="9244"/>
                  <a:pt x="6937" y="9245"/>
                </a:cubicBezTo>
                <a:lnTo>
                  <a:pt x="7236" y="9989"/>
                </a:lnTo>
                <a:cubicBezTo>
                  <a:pt x="7026" y="10197"/>
                  <a:pt x="6953" y="10506"/>
                  <a:pt x="7046" y="10787"/>
                </a:cubicBezTo>
                <a:cubicBezTo>
                  <a:pt x="7140" y="11067"/>
                  <a:pt x="7384" y="11271"/>
                  <a:pt x="7677" y="11311"/>
                </a:cubicBezTo>
                <a:cubicBezTo>
                  <a:pt x="7714" y="11317"/>
                  <a:pt x="7751" y="11319"/>
                  <a:pt x="7787" y="11319"/>
                </a:cubicBezTo>
                <a:cubicBezTo>
                  <a:pt x="8060" y="11318"/>
                  <a:pt x="8312" y="11175"/>
                  <a:pt x="8452" y="10943"/>
                </a:cubicBezTo>
                <a:lnTo>
                  <a:pt x="9209" y="11051"/>
                </a:lnTo>
                <a:cubicBezTo>
                  <a:pt x="9291" y="11352"/>
                  <a:pt x="9544" y="11576"/>
                  <a:pt x="9853" y="11621"/>
                </a:cubicBezTo>
                <a:cubicBezTo>
                  <a:pt x="9890" y="11626"/>
                  <a:pt x="9926" y="11628"/>
                  <a:pt x="9963" y="11628"/>
                </a:cubicBezTo>
                <a:cubicBezTo>
                  <a:pt x="10372" y="11628"/>
                  <a:pt x="10713" y="11312"/>
                  <a:pt x="10740" y="10904"/>
                </a:cubicBezTo>
                <a:cubicBezTo>
                  <a:pt x="10769" y="10495"/>
                  <a:pt x="10478" y="10134"/>
                  <a:pt x="10072" y="10076"/>
                </a:cubicBezTo>
                <a:cubicBezTo>
                  <a:pt x="10036" y="10072"/>
                  <a:pt x="9999" y="10070"/>
                  <a:pt x="9962" y="10070"/>
                </a:cubicBezTo>
                <a:cubicBezTo>
                  <a:pt x="9691" y="10071"/>
                  <a:pt x="9439" y="10213"/>
                  <a:pt x="9298" y="10445"/>
                </a:cubicBezTo>
                <a:lnTo>
                  <a:pt x="8540" y="10337"/>
                </a:lnTo>
                <a:cubicBezTo>
                  <a:pt x="8459" y="10036"/>
                  <a:pt x="8206" y="9812"/>
                  <a:pt x="7897" y="9767"/>
                </a:cubicBezTo>
                <a:cubicBezTo>
                  <a:pt x="7868" y="9763"/>
                  <a:pt x="7838" y="9761"/>
                  <a:pt x="7808" y="9760"/>
                </a:cubicBezTo>
                <a:lnTo>
                  <a:pt x="7509" y="9016"/>
                </a:lnTo>
                <a:cubicBezTo>
                  <a:pt x="7755" y="8772"/>
                  <a:pt x="7809" y="8395"/>
                  <a:pt x="7641" y="8093"/>
                </a:cubicBezTo>
                <a:lnTo>
                  <a:pt x="8133" y="7465"/>
                </a:lnTo>
                <a:cubicBezTo>
                  <a:pt x="8140" y="7466"/>
                  <a:pt x="8147" y="7468"/>
                  <a:pt x="8155" y="7470"/>
                </a:cubicBezTo>
                <a:cubicBezTo>
                  <a:pt x="8192" y="7475"/>
                  <a:pt x="8229" y="7478"/>
                  <a:pt x="8266" y="7478"/>
                </a:cubicBezTo>
                <a:cubicBezTo>
                  <a:pt x="8538" y="7476"/>
                  <a:pt x="8790" y="7334"/>
                  <a:pt x="8930" y="7102"/>
                </a:cubicBezTo>
                <a:lnTo>
                  <a:pt x="9755" y="7219"/>
                </a:lnTo>
                <a:cubicBezTo>
                  <a:pt x="9782" y="7314"/>
                  <a:pt x="9825" y="7405"/>
                  <a:pt x="9885" y="7485"/>
                </a:cubicBezTo>
                <a:cubicBezTo>
                  <a:pt x="10008" y="7650"/>
                  <a:pt x="10193" y="7759"/>
                  <a:pt x="10398" y="7788"/>
                </a:cubicBezTo>
                <a:cubicBezTo>
                  <a:pt x="10434" y="7794"/>
                  <a:pt x="10471" y="7796"/>
                  <a:pt x="10509" y="7796"/>
                </a:cubicBezTo>
                <a:cubicBezTo>
                  <a:pt x="10516" y="7796"/>
                  <a:pt x="10523" y="7796"/>
                  <a:pt x="10531" y="7795"/>
                </a:cubicBezTo>
                <a:lnTo>
                  <a:pt x="10832" y="8547"/>
                </a:lnTo>
                <a:cubicBezTo>
                  <a:pt x="10623" y="8755"/>
                  <a:pt x="10549" y="9064"/>
                  <a:pt x="10642" y="9344"/>
                </a:cubicBezTo>
                <a:cubicBezTo>
                  <a:pt x="10737" y="9625"/>
                  <a:pt x="10980" y="9827"/>
                  <a:pt x="11273" y="9868"/>
                </a:cubicBezTo>
                <a:cubicBezTo>
                  <a:pt x="11310" y="9874"/>
                  <a:pt x="11347" y="9876"/>
                  <a:pt x="11384" y="9876"/>
                </a:cubicBezTo>
                <a:cubicBezTo>
                  <a:pt x="11793" y="9876"/>
                  <a:pt x="12132" y="9559"/>
                  <a:pt x="12161" y="9151"/>
                </a:cubicBezTo>
                <a:cubicBezTo>
                  <a:pt x="12190" y="8743"/>
                  <a:pt x="11898" y="8382"/>
                  <a:pt x="11493" y="8325"/>
                </a:cubicBezTo>
                <a:lnTo>
                  <a:pt x="11493" y="8324"/>
                </a:lnTo>
                <a:cubicBezTo>
                  <a:pt x="11462" y="8319"/>
                  <a:pt x="11431" y="8317"/>
                  <a:pt x="11400" y="8317"/>
                </a:cubicBezTo>
                <a:lnTo>
                  <a:pt x="11087" y="7536"/>
                </a:lnTo>
                <a:cubicBezTo>
                  <a:pt x="11280" y="7322"/>
                  <a:pt x="11340" y="7020"/>
                  <a:pt x="11241" y="6749"/>
                </a:cubicBezTo>
                <a:cubicBezTo>
                  <a:pt x="11144" y="6479"/>
                  <a:pt x="10903" y="6285"/>
                  <a:pt x="10618" y="6244"/>
                </a:cubicBezTo>
                <a:cubicBezTo>
                  <a:pt x="10582" y="6240"/>
                  <a:pt x="10545" y="6236"/>
                  <a:pt x="10508" y="6236"/>
                </a:cubicBezTo>
                <a:cubicBezTo>
                  <a:pt x="10236" y="6237"/>
                  <a:pt x="9984" y="6380"/>
                  <a:pt x="9843" y="6612"/>
                </a:cubicBezTo>
                <a:lnTo>
                  <a:pt x="9018" y="6495"/>
                </a:lnTo>
                <a:cubicBezTo>
                  <a:pt x="8937" y="6194"/>
                  <a:pt x="8684" y="5970"/>
                  <a:pt x="8375" y="5925"/>
                </a:cubicBezTo>
                <a:cubicBezTo>
                  <a:pt x="8351" y="5921"/>
                  <a:pt x="8326" y="5919"/>
                  <a:pt x="8301" y="5918"/>
                </a:cubicBezTo>
                <a:lnTo>
                  <a:pt x="8047" y="5286"/>
                </a:lnTo>
                <a:cubicBezTo>
                  <a:pt x="8315" y="5012"/>
                  <a:pt x="8344" y="4585"/>
                  <a:pt x="8114" y="4278"/>
                </a:cubicBezTo>
                <a:lnTo>
                  <a:pt x="8628" y="3623"/>
                </a:lnTo>
                <a:cubicBezTo>
                  <a:pt x="8652" y="3628"/>
                  <a:pt x="8676" y="3633"/>
                  <a:pt x="8701" y="3638"/>
                </a:cubicBezTo>
                <a:cubicBezTo>
                  <a:pt x="8737" y="3642"/>
                  <a:pt x="8774" y="3644"/>
                  <a:pt x="8811" y="3644"/>
                </a:cubicBezTo>
                <a:cubicBezTo>
                  <a:pt x="9083" y="3643"/>
                  <a:pt x="9334" y="3502"/>
                  <a:pt x="9476" y="3270"/>
                </a:cubicBezTo>
                <a:lnTo>
                  <a:pt x="10291" y="3385"/>
                </a:lnTo>
                <a:cubicBezTo>
                  <a:pt x="10371" y="3687"/>
                  <a:pt x="10624" y="3910"/>
                  <a:pt x="10933" y="3955"/>
                </a:cubicBezTo>
                <a:cubicBezTo>
                  <a:pt x="10970" y="3960"/>
                  <a:pt x="11007" y="3963"/>
                  <a:pt x="11044" y="3963"/>
                </a:cubicBezTo>
                <a:cubicBezTo>
                  <a:pt x="11431" y="3960"/>
                  <a:pt x="11759" y="3677"/>
                  <a:pt x="11815" y="3293"/>
                </a:cubicBezTo>
                <a:cubicBezTo>
                  <a:pt x="11876" y="2866"/>
                  <a:pt x="11579" y="2472"/>
                  <a:pt x="11153" y="2411"/>
                </a:cubicBezTo>
                <a:cubicBezTo>
                  <a:pt x="11116" y="2405"/>
                  <a:pt x="11079" y="2403"/>
                  <a:pt x="11042" y="2403"/>
                </a:cubicBezTo>
                <a:cubicBezTo>
                  <a:pt x="10771" y="2404"/>
                  <a:pt x="10519" y="2547"/>
                  <a:pt x="10378" y="2779"/>
                </a:cubicBezTo>
                <a:lnTo>
                  <a:pt x="9563" y="2663"/>
                </a:lnTo>
                <a:cubicBezTo>
                  <a:pt x="9482" y="2362"/>
                  <a:pt x="9229" y="2138"/>
                  <a:pt x="8920" y="2094"/>
                </a:cubicBezTo>
                <a:cubicBezTo>
                  <a:pt x="8890" y="2089"/>
                  <a:pt x="8859" y="2087"/>
                  <a:pt x="8826" y="2086"/>
                </a:cubicBezTo>
                <a:lnTo>
                  <a:pt x="8501" y="1276"/>
                </a:lnTo>
                <a:cubicBezTo>
                  <a:pt x="8682" y="1058"/>
                  <a:pt x="8730" y="761"/>
                  <a:pt x="8628" y="499"/>
                </a:cubicBezTo>
                <a:cubicBezTo>
                  <a:pt x="8525" y="235"/>
                  <a:pt x="8290" y="48"/>
                  <a:pt x="8010" y="9"/>
                </a:cubicBezTo>
                <a:cubicBezTo>
                  <a:pt x="7974" y="4"/>
                  <a:pt x="7937" y="1"/>
                  <a:pt x="79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2"/>
          <p:cNvSpPr/>
          <p:nvPr/>
        </p:nvSpPr>
        <p:spPr>
          <a:xfrm>
            <a:off x="1495476" y="2831744"/>
            <a:ext cx="339500" cy="338000"/>
          </a:xfrm>
          <a:custGeom>
            <a:avLst/>
            <a:gdLst/>
            <a:ahLst/>
            <a:cxnLst/>
            <a:rect l="l" t="t" r="r" b="b"/>
            <a:pathLst>
              <a:path w="13580" h="13520" extrusionOk="0">
                <a:moveTo>
                  <a:pt x="9366" y="1311"/>
                </a:moveTo>
                <a:cubicBezTo>
                  <a:pt x="9368" y="1316"/>
                  <a:pt x="9371" y="1319"/>
                  <a:pt x="9375" y="1323"/>
                </a:cubicBezTo>
                <a:lnTo>
                  <a:pt x="9375" y="1324"/>
                </a:lnTo>
                <a:lnTo>
                  <a:pt x="9809" y="1760"/>
                </a:lnTo>
                <a:lnTo>
                  <a:pt x="12238" y="4186"/>
                </a:lnTo>
                <a:cubicBezTo>
                  <a:pt x="12044" y="4307"/>
                  <a:pt x="11839" y="4410"/>
                  <a:pt x="11628" y="4494"/>
                </a:cubicBezTo>
                <a:lnTo>
                  <a:pt x="9056" y="1923"/>
                </a:lnTo>
                <a:cubicBezTo>
                  <a:pt x="9141" y="1710"/>
                  <a:pt x="9245" y="1506"/>
                  <a:pt x="9366" y="1311"/>
                </a:cubicBezTo>
                <a:close/>
                <a:moveTo>
                  <a:pt x="8866" y="2599"/>
                </a:moveTo>
                <a:lnTo>
                  <a:pt x="10949" y="4683"/>
                </a:lnTo>
                <a:cubicBezTo>
                  <a:pt x="10940" y="4684"/>
                  <a:pt x="10931" y="4686"/>
                  <a:pt x="10921" y="4687"/>
                </a:cubicBezTo>
                <a:cubicBezTo>
                  <a:pt x="10780" y="4709"/>
                  <a:pt x="10643" y="4719"/>
                  <a:pt x="10510" y="4719"/>
                </a:cubicBezTo>
                <a:cubicBezTo>
                  <a:pt x="10016" y="4719"/>
                  <a:pt x="9584" y="4572"/>
                  <a:pt x="9260" y="4291"/>
                </a:cubicBezTo>
                <a:lnTo>
                  <a:pt x="9260" y="4290"/>
                </a:lnTo>
                <a:cubicBezTo>
                  <a:pt x="8883" y="3856"/>
                  <a:pt x="8760" y="3247"/>
                  <a:pt x="8866" y="2599"/>
                </a:cubicBezTo>
                <a:close/>
                <a:moveTo>
                  <a:pt x="7544" y="4191"/>
                </a:moveTo>
                <a:cubicBezTo>
                  <a:pt x="8013" y="4191"/>
                  <a:pt x="8436" y="4338"/>
                  <a:pt x="8745" y="4647"/>
                </a:cubicBezTo>
                <a:cubicBezTo>
                  <a:pt x="8771" y="4673"/>
                  <a:pt x="8800" y="4700"/>
                  <a:pt x="8829" y="4725"/>
                </a:cubicBezTo>
                <a:cubicBezTo>
                  <a:pt x="8853" y="4753"/>
                  <a:pt x="8878" y="4780"/>
                  <a:pt x="8904" y="4806"/>
                </a:cubicBezTo>
                <a:cubicBezTo>
                  <a:pt x="9232" y="5133"/>
                  <a:pt x="9387" y="5606"/>
                  <a:pt x="9353" y="6150"/>
                </a:cubicBezTo>
                <a:lnTo>
                  <a:pt x="7398" y="4195"/>
                </a:lnTo>
                <a:cubicBezTo>
                  <a:pt x="7447" y="4192"/>
                  <a:pt x="7496" y="4191"/>
                  <a:pt x="7544" y="4191"/>
                </a:cubicBezTo>
                <a:close/>
                <a:moveTo>
                  <a:pt x="6681" y="4344"/>
                </a:moveTo>
                <a:lnTo>
                  <a:pt x="9073" y="6735"/>
                </a:lnTo>
                <a:cubicBezTo>
                  <a:pt x="9114" y="6777"/>
                  <a:pt x="9166" y="6806"/>
                  <a:pt x="9223" y="6818"/>
                </a:cubicBezTo>
                <a:cubicBezTo>
                  <a:pt x="9077" y="7276"/>
                  <a:pt x="8816" y="7722"/>
                  <a:pt x="8462" y="8117"/>
                </a:cubicBezTo>
                <a:lnTo>
                  <a:pt x="8461" y="8117"/>
                </a:lnTo>
                <a:lnTo>
                  <a:pt x="5435" y="5089"/>
                </a:lnTo>
                <a:cubicBezTo>
                  <a:pt x="5823" y="4742"/>
                  <a:pt x="6253" y="4491"/>
                  <a:pt x="6681" y="4344"/>
                </a:cubicBezTo>
                <a:close/>
                <a:moveTo>
                  <a:pt x="5009" y="5532"/>
                </a:moveTo>
                <a:lnTo>
                  <a:pt x="8019" y="8541"/>
                </a:lnTo>
                <a:cubicBezTo>
                  <a:pt x="7604" y="8884"/>
                  <a:pt x="7148" y="9119"/>
                  <a:pt x="6702" y="9240"/>
                </a:cubicBezTo>
                <a:cubicBezTo>
                  <a:pt x="6689" y="9210"/>
                  <a:pt x="6669" y="9184"/>
                  <a:pt x="6647" y="9161"/>
                </a:cubicBezTo>
                <a:lnTo>
                  <a:pt x="6647" y="9160"/>
                </a:lnTo>
                <a:lnTo>
                  <a:pt x="4319" y="6832"/>
                </a:lnTo>
                <a:cubicBezTo>
                  <a:pt x="4443" y="6378"/>
                  <a:pt x="4680" y="5933"/>
                  <a:pt x="5009" y="5532"/>
                </a:cubicBezTo>
                <a:close/>
                <a:moveTo>
                  <a:pt x="4223" y="7602"/>
                </a:moveTo>
                <a:lnTo>
                  <a:pt x="5951" y="9330"/>
                </a:lnTo>
                <a:cubicBezTo>
                  <a:pt x="5516" y="9314"/>
                  <a:pt x="5124" y="9165"/>
                  <a:pt x="4834" y="8876"/>
                </a:cubicBezTo>
                <a:cubicBezTo>
                  <a:pt x="4807" y="8849"/>
                  <a:pt x="4780" y="8824"/>
                  <a:pt x="4752" y="8799"/>
                </a:cubicBezTo>
                <a:cubicBezTo>
                  <a:pt x="4727" y="8770"/>
                  <a:pt x="4701" y="8743"/>
                  <a:pt x="4675" y="8717"/>
                </a:cubicBezTo>
                <a:cubicBezTo>
                  <a:pt x="4393" y="8435"/>
                  <a:pt x="4239" y="8049"/>
                  <a:pt x="4223" y="7602"/>
                </a:cubicBezTo>
                <a:close/>
                <a:moveTo>
                  <a:pt x="3064" y="8801"/>
                </a:moveTo>
                <a:cubicBezTo>
                  <a:pt x="3545" y="8801"/>
                  <a:pt x="3984" y="8941"/>
                  <a:pt x="4319" y="9232"/>
                </a:cubicBezTo>
                <a:cubicBezTo>
                  <a:pt x="4701" y="9673"/>
                  <a:pt x="4823" y="10295"/>
                  <a:pt x="4706" y="10956"/>
                </a:cubicBezTo>
                <a:lnTo>
                  <a:pt x="2595" y="8843"/>
                </a:lnTo>
                <a:cubicBezTo>
                  <a:pt x="2754" y="8815"/>
                  <a:pt x="2911" y="8801"/>
                  <a:pt x="3064" y="8801"/>
                </a:cubicBezTo>
                <a:close/>
                <a:moveTo>
                  <a:pt x="1924" y="9039"/>
                </a:moveTo>
                <a:lnTo>
                  <a:pt x="4512" y="11626"/>
                </a:lnTo>
                <a:cubicBezTo>
                  <a:pt x="4407" y="11880"/>
                  <a:pt x="4277" y="12123"/>
                  <a:pt x="4123" y="12350"/>
                </a:cubicBezTo>
                <a:lnTo>
                  <a:pt x="1200" y="9427"/>
                </a:lnTo>
                <a:cubicBezTo>
                  <a:pt x="1427" y="9273"/>
                  <a:pt x="1670" y="9142"/>
                  <a:pt x="1924" y="9039"/>
                </a:cubicBezTo>
                <a:close/>
                <a:moveTo>
                  <a:pt x="9776" y="0"/>
                </a:moveTo>
                <a:cubicBezTo>
                  <a:pt x="9697" y="0"/>
                  <a:pt x="9619" y="30"/>
                  <a:pt x="9559" y="91"/>
                </a:cubicBezTo>
                <a:cubicBezTo>
                  <a:pt x="8484" y="1164"/>
                  <a:pt x="8036" y="2573"/>
                  <a:pt x="8298" y="3694"/>
                </a:cubicBezTo>
                <a:cubicBezTo>
                  <a:pt x="8061" y="3622"/>
                  <a:pt x="7808" y="3586"/>
                  <a:pt x="7546" y="3586"/>
                </a:cubicBezTo>
                <a:cubicBezTo>
                  <a:pt x="6645" y="3586"/>
                  <a:pt x="5640" y="4008"/>
                  <a:pt x="4838" y="4810"/>
                </a:cubicBezTo>
                <a:cubicBezTo>
                  <a:pt x="4237" y="5412"/>
                  <a:pt x="3849" y="6129"/>
                  <a:pt x="3692" y="6830"/>
                </a:cubicBezTo>
                <a:cubicBezTo>
                  <a:pt x="3684" y="6853"/>
                  <a:pt x="3680" y="6877"/>
                  <a:pt x="3678" y="6901"/>
                </a:cubicBezTo>
                <a:cubicBezTo>
                  <a:pt x="3582" y="7381"/>
                  <a:pt x="3593" y="7851"/>
                  <a:pt x="3721" y="8271"/>
                </a:cubicBezTo>
                <a:cubicBezTo>
                  <a:pt x="3512" y="8222"/>
                  <a:pt x="3292" y="8198"/>
                  <a:pt x="3067" y="8198"/>
                </a:cubicBezTo>
                <a:cubicBezTo>
                  <a:pt x="2087" y="8198"/>
                  <a:pt x="991" y="8658"/>
                  <a:pt x="118" y="9531"/>
                </a:cubicBezTo>
                <a:cubicBezTo>
                  <a:pt x="0" y="9651"/>
                  <a:pt x="0" y="9843"/>
                  <a:pt x="120" y="9963"/>
                </a:cubicBezTo>
                <a:cubicBezTo>
                  <a:pt x="179" y="10022"/>
                  <a:pt x="258" y="10052"/>
                  <a:pt x="336" y="10052"/>
                </a:cubicBezTo>
                <a:cubicBezTo>
                  <a:pt x="414" y="10052"/>
                  <a:pt x="491" y="10023"/>
                  <a:pt x="551" y="9964"/>
                </a:cubicBezTo>
                <a:cubicBezTo>
                  <a:pt x="605" y="9911"/>
                  <a:pt x="659" y="9859"/>
                  <a:pt x="715" y="9809"/>
                </a:cubicBezTo>
                <a:lnTo>
                  <a:pt x="3742" y="12836"/>
                </a:lnTo>
                <a:cubicBezTo>
                  <a:pt x="3692" y="12892"/>
                  <a:pt x="3642" y="12947"/>
                  <a:pt x="3586" y="13001"/>
                </a:cubicBezTo>
                <a:cubicBezTo>
                  <a:pt x="3472" y="13120"/>
                  <a:pt x="3473" y="13311"/>
                  <a:pt x="3591" y="13430"/>
                </a:cubicBezTo>
                <a:cubicBezTo>
                  <a:pt x="3651" y="13489"/>
                  <a:pt x="3729" y="13519"/>
                  <a:pt x="3808" y="13519"/>
                </a:cubicBezTo>
                <a:cubicBezTo>
                  <a:pt x="3884" y="13519"/>
                  <a:pt x="3961" y="13491"/>
                  <a:pt x="4020" y="13434"/>
                </a:cubicBezTo>
                <a:cubicBezTo>
                  <a:pt x="5094" y="12359"/>
                  <a:pt x="5543" y="10950"/>
                  <a:pt x="5281" y="9830"/>
                </a:cubicBezTo>
                <a:lnTo>
                  <a:pt x="5281" y="9830"/>
                </a:lnTo>
                <a:cubicBezTo>
                  <a:pt x="5517" y="9901"/>
                  <a:pt x="5769" y="9937"/>
                  <a:pt x="6031" y="9937"/>
                </a:cubicBezTo>
                <a:cubicBezTo>
                  <a:pt x="6905" y="9937"/>
                  <a:pt x="7878" y="9540"/>
                  <a:pt x="8668" y="8784"/>
                </a:cubicBezTo>
                <a:cubicBezTo>
                  <a:pt x="8673" y="8779"/>
                  <a:pt x="8677" y="8776"/>
                  <a:pt x="8682" y="8771"/>
                </a:cubicBezTo>
                <a:cubicBezTo>
                  <a:pt x="8686" y="8768"/>
                  <a:pt x="8687" y="8764"/>
                  <a:pt x="8690" y="8762"/>
                </a:cubicBezTo>
                <a:cubicBezTo>
                  <a:pt x="8707" y="8745"/>
                  <a:pt x="8724" y="8730"/>
                  <a:pt x="8740" y="8714"/>
                </a:cubicBezTo>
                <a:cubicBezTo>
                  <a:pt x="9387" y="8066"/>
                  <a:pt x="9810" y="7268"/>
                  <a:pt x="9933" y="6466"/>
                </a:cubicBezTo>
                <a:cubicBezTo>
                  <a:pt x="10000" y="6033"/>
                  <a:pt x="9974" y="5625"/>
                  <a:pt x="9863" y="5260"/>
                </a:cubicBezTo>
                <a:lnTo>
                  <a:pt x="9863" y="5260"/>
                </a:lnTo>
                <a:cubicBezTo>
                  <a:pt x="10068" y="5308"/>
                  <a:pt x="10284" y="5332"/>
                  <a:pt x="10509" y="5332"/>
                </a:cubicBezTo>
                <a:cubicBezTo>
                  <a:pt x="10673" y="5332"/>
                  <a:pt x="10841" y="5319"/>
                  <a:pt x="11013" y="5293"/>
                </a:cubicBezTo>
                <a:cubicBezTo>
                  <a:pt x="11886" y="5160"/>
                  <a:pt x="12755" y="4698"/>
                  <a:pt x="13460" y="3992"/>
                </a:cubicBezTo>
                <a:cubicBezTo>
                  <a:pt x="13579" y="3872"/>
                  <a:pt x="13579" y="3679"/>
                  <a:pt x="13460" y="3560"/>
                </a:cubicBezTo>
                <a:lnTo>
                  <a:pt x="13461" y="3560"/>
                </a:lnTo>
                <a:cubicBezTo>
                  <a:pt x="13401" y="3500"/>
                  <a:pt x="13323" y="3470"/>
                  <a:pt x="13244" y="3470"/>
                </a:cubicBezTo>
                <a:cubicBezTo>
                  <a:pt x="13166" y="3470"/>
                  <a:pt x="13087" y="3500"/>
                  <a:pt x="13028" y="3560"/>
                </a:cubicBezTo>
                <a:cubicBezTo>
                  <a:pt x="12934" y="3653"/>
                  <a:pt x="12838" y="3740"/>
                  <a:pt x="12739" y="3823"/>
                </a:cubicBezTo>
                <a:lnTo>
                  <a:pt x="10243" y="1326"/>
                </a:lnTo>
                <a:lnTo>
                  <a:pt x="9808" y="891"/>
                </a:lnTo>
                <a:cubicBezTo>
                  <a:pt x="9782" y="864"/>
                  <a:pt x="9750" y="842"/>
                  <a:pt x="9715" y="828"/>
                </a:cubicBezTo>
                <a:cubicBezTo>
                  <a:pt x="9801" y="724"/>
                  <a:pt x="9893" y="622"/>
                  <a:pt x="9992" y="523"/>
                </a:cubicBezTo>
                <a:cubicBezTo>
                  <a:pt x="10112" y="403"/>
                  <a:pt x="10112" y="209"/>
                  <a:pt x="9992" y="90"/>
                </a:cubicBezTo>
                <a:cubicBezTo>
                  <a:pt x="9932" y="30"/>
                  <a:pt x="9854" y="0"/>
                  <a:pt x="97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86;p56"/>
          <p:cNvSpPr/>
          <p:nvPr/>
        </p:nvSpPr>
        <p:spPr>
          <a:xfrm>
            <a:off x="4376056" y="2859101"/>
            <a:ext cx="317241" cy="283285"/>
          </a:xfrm>
          <a:custGeom>
            <a:avLst/>
            <a:gdLst/>
            <a:ahLst/>
            <a:cxnLst/>
            <a:rect l="l" t="t" r="r" b="b"/>
            <a:pathLst>
              <a:path w="9118" h="12879" extrusionOk="0">
                <a:moveTo>
                  <a:pt x="6797" y="3184"/>
                </a:moveTo>
                <a:cubicBezTo>
                  <a:pt x="6925" y="3184"/>
                  <a:pt x="7054" y="3209"/>
                  <a:pt x="7177" y="3260"/>
                </a:cubicBezTo>
                <a:cubicBezTo>
                  <a:pt x="7548" y="3414"/>
                  <a:pt x="7791" y="3776"/>
                  <a:pt x="7791" y="4178"/>
                </a:cubicBezTo>
                <a:cubicBezTo>
                  <a:pt x="7791" y="4727"/>
                  <a:pt x="7345" y="5172"/>
                  <a:pt x="6797" y="5173"/>
                </a:cubicBezTo>
                <a:cubicBezTo>
                  <a:pt x="6394" y="5173"/>
                  <a:pt x="6031" y="4931"/>
                  <a:pt x="5877" y="4560"/>
                </a:cubicBezTo>
                <a:cubicBezTo>
                  <a:pt x="5723" y="4187"/>
                  <a:pt x="5808" y="3760"/>
                  <a:pt x="6093" y="3475"/>
                </a:cubicBezTo>
                <a:cubicBezTo>
                  <a:pt x="6283" y="3285"/>
                  <a:pt x="6538" y="3184"/>
                  <a:pt x="6797" y="3184"/>
                </a:cubicBezTo>
                <a:close/>
                <a:moveTo>
                  <a:pt x="7008" y="0"/>
                </a:moveTo>
                <a:cubicBezTo>
                  <a:pt x="6974" y="0"/>
                  <a:pt x="6940" y="13"/>
                  <a:pt x="6914" y="39"/>
                </a:cubicBezTo>
                <a:lnTo>
                  <a:pt x="6798" y="156"/>
                </a:lnTo>
                <a:cubicBezTo>
                  <a:pt x="6746" y="208"/>
                  <a:pt x="6746" y="292"/>
                  <a:pt x="6798" y="344"/>
                </a:cubicBezTo>
                <a:lnTo>
                  <a:pt x="6922" y="468"/>
                </a:lnTo>
                <a:lnTo>
                  <a:pt x="3004" y="4386"/>
                </a:lnTo>
                <a:lnTo>
                  <a:pt x="2880" y="4262"/>
                </a:lnTo>
                <a:cubicBezTo>
                  <a:pt x="2854" y="4236"/>
                  <a:pt x="2820" y="4223"/>
                  <a:pt x="2786" y="4223"/>
                </a:cubicBezTo>
                <a:cubicBezTo>
                  <a:pt x="2752" y="4223"/>
                  <a:pt x="2718" y="4236"/>
                  <a:pt x="2692" y="4262"/>
                </a:cubicBezTo>
                <a:lnTo>
                  <a:pt x="2575" y="4379"/>
                </a:lnTo>
                <a:cubicBezTo>
                  <a:pt x="2523" y="4431"/>
                  <a:pt x="2523" y="4515"/>
                  <a:pt x="2575" y="4566"/>
                </a:cubicBezTo>
                <a:lnTo>
                  <a:pt x="4538" y="6531"/>
                </a:lnTo>
                <a:cubicBezTo>
                  <a:pt x="4565" y="6556"/>
                  <a:pt x="4599" y="6569"/>
                  <a:pt x="4632" y="6569"/>
                </a:cubicBezTo>
                <a:cubicBezTo>
                  <a:pt x="4666" y="6569"/>
                  <a:pt x="4700" y="6556"/>
                  <a:pt x="4727" y="6531"/>
                </a:cubicBezTo>
                <a:lnTo>
                  <a:pt x="4843" y="6414"/>
                </a:lnTo>
                <a:cubicBezTo>
                  <a:pt x="4894" y="6362"/>
                  <a:pt x="4894" y="6278"/>
                  <a:pt x="4843" y="6226"/>
                </a:cubicBezTo>
                <a:lnTo>
                  <a:pt x="4727" y="6110"/>
                </a:lnTo>
                <a:lnTo>
                  <a:pt x="5594" y="5242"/>
                </a:lnTo>
                <a:cubicBezTo>
                  <a:pt x="5908" y="5599"/>
                  <a:pt x="6350" y="5787"/>
                  <a:pt x="6797" y="5787"/>
                </a:cubicBezTo>
                <a:cubicBezTo>
                  <a:pt x="7093" y="5787"/>
                  <a:pt x="7391" y="5705"/>
                  <a:pt x="7656" y="5537"/>
                </a:cubicBezTo>
                <a:cubicBezTo>
                  <a:pt x="7786" y="5864"/>
                  <a:pt x="7853" y="6212"/>
                  <a:pt x="7853" y="6565"/>
                </a:cubicBezTo>
                <a:cubicBezTo>
                  <a:pt x="7853" y="8114"/>
                  <a:pt x="6592" y="9374"/>
                  <a:pt x="5043" y="9374"/>
                </a:cubicBezTo>
                <a:lnTo>
                  <a:pt x="5037" y="9374"/>
                </a:lnTo>
                <a:cubicBezTo>
                  <a:pt x="3993" y="9374"/>
                  <a:pt x="3036" y="8786"/>
                  <a:pt x="2553" y="7880"/>
                </a:cubicBezTo>
                <a:lnTo>
                  <a:pt x="3896" y="7880"/>
                </a:lnTo>
                <a:cubicBezTo>
                  <a:pt x="4076" y="7880"/>
                  <a:pt x="4222" y="7734"/>
                  <a:pt x="4222" y="7554"/>
                </a:cubicBezTo>
                <a:lnTo>
                  <a:pt x="4222" y="7301"/>
                </a:lnTo>
                <a:cubicBezTo>
                  <a:pt x="4222" y="7120"/>
                  <a:pt x="4076" y="6974"/>
                  <a:pt x="3896" y="6974"/>
                </a:cubicBezTo>
                <a:lnTo>
                  <a:pt x="327" y="6974"/>
                </a:lnTo>
                <a:cubicBezTo>
                  <a:pt x="146" y="6974"/>
                  <a:pt x="0" y="7120"/>
                  <a:pt x="0" y="7301"/>
                </a:cubicBezTo>
                <a:lnTo>
                  <a:pt x="0" y="7554"/>
                </a:lnTo>
                <a:cubicBezTo>
                  <a:pt x="0" y="7734"/>
                  <a:pt x="146" y="7880"/>
                  <a:pt x="327" y="7880"/>
                </a:cubicBezTo>
                <a:lnTo>
                  <a:pt x="1876" y="7880"/>
                </a:lnTo>
                <a:cubicBezTo>
                  <a:pt x="2309" y="8922"/>
                  <a:pt x="3238" y="9677"/>
                  <a:pt x="4321" y="9910"/>
                </a:cubicBezTo>
                <a:lnTo>
                  <a:pt x="4321" y="10969"/>
                </a:lnTo>
                <a:cubicBezTo>
                  <a:pt x="2953" y="11193"/>
                  <a:pt x="1945" y="11963"/>
                  <a:pt x="1945" y="12879"/>
                </a:cubicBezTo>
                <a:lnTo>
                  <a:pt x="8332" y="12879"/>
                </a:lnTo>
                <a:cubicBezTo>
                  <a:pt x="8332" y="11963"/>
                  <a:pt x="7323" y="11193"/>
                  <a:pt x="5957" y="10969"/>
                </a:cubicBezTo>
                <a:lnTo>
                  <a:pt x="5957" y="9871"/>
                </a:lnTo>
                <a:lnTo>
                  <a:pt x="5925" y="9871"/>
                </a:lnTo>
                <a:cubicBezTo>
                  <a:pt x="7385" y="9481"/>
                  <a:pt x="8464" y="8147"/>
                  <a:pt x="8464" y="6565"/>
                </a:cubicBezTo>
                <a:cubicBezTo>
                  <a:pt x="8464" y="6053"/>
                  <a:pt x="8348" y="5546"/>
                  <a:pt x="8125" y="5084"/>
                </a:cubicBezTo>
                <a:cubicBezTo>
                  <a:pt x="8581" y="4415"/>
                  <a:pt x="8467" y="3511"/>
                  <a:pt x="7860" y="2977"/>
                </a:cubicBezTo>
                <a:lnTo>
                  <a:pt x="8645" y="2192"/>
                </a:lnTo>
                <a:lnTo>
                  <a:pt x="8761" y="2309"/>
                </a:lnTo>
                <a:cubicBezTo>
                  <a:pt x="8787" y="2335"/>
                  <a:pt x="8821" y="2348"/>
                  <a:pt x="8855" y="2348"/>
                </a:cubicBezTo>
                <a:cubicBezTo>
                  <a:pt x="8889" y="2348"/>
                  <a:pt x="8923" y="2335"/>
                  <a:pt x="8948" y="2309"/>
                </a:cubicBezTo>
                <a:lnTo>
                  <a:pt x="9066" y="2192"/>
                </a:lnTo>
                <a:cubicBezTo>
                  <a:pt x="9117" y="2140"/>
                  <a:pt x="9117" y="2056"/>
                  <a:pt x="9066" y="2004"/>
                </a:cubicBezTo>
                <a:lnTo>
                  <a:pt x="9066" y="2002"/>
                </a:lnTo>
                <a:lnTo>
                  <a:pt x="7102" y="39"/>
                </a:lnTo>
                <a:cubicBezTo>
                  <a:pt x="7076" y="13"/>
                  <a:pt x="7042" y="0"/>
                  <a:pt x="70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6" name="Picture 4" descr="Adrenal Medulla- Structure- Function- PathologyTeachMePhys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3769" cy="25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51253" y="304811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u="sng" dirty="0"/>
              <a:t>TUMORS </a:t>
            </a:r>
            <a:r>
              <a:rPr lang="en-US" sz="3200" u="sng" dirty="0" smtClean="0"/>
              <a:t>OF </a:t>
            </a:r>
            <a:r>
              <a:rPr lang="en-US" sz="3200" u="sng" dirty="0"/>
              <a:t>THE </a:t>
            </a:r>
            <a:r>
              <a:rPr lang="en-US" sz="3200" u="sng" dirty="0" smtClean="0"/>
              <a:t>ADRENAL MEDULLA:</a:t>
            </a:r>
            <a:br>
              <a:rPr lang="en-US" sz="3200" u="sng" dirty="0" smtClean="0"/>
            </a:br>
            <a:r>
              <a:rPr lang="en-US" sz="3200" dirty="0" err="1"/>
              <a:t>Pheochromocytoma</a:t>
            </a:r>
            <a:endParaRPr sz="32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53143" y="1456984"/>
            <a:ext cx="8490857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Neoplasms composed 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chromaffin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cells &amp; synthesize &amp; release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catecholamines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Give rise to a surgically correctable form of hypertension.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usually subscribe to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“rule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10s”: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</a:t>
            </a:r>
            <a:r>
              <a:rPr lang="en-US" sz="20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extraadrenal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sites (organ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Zuckerkandl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carotid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body)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called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paragangliomas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adrenal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bilateral; may rise to 50% in cases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ass/w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familial syndromes.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adrenal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malignant.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10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% are familial (changed .. Now 25% are familial)</a:t>
            </a:r>
          </a:p>
        </p:txBody>
      </p:sp>
      <p:sp>
        <p:nvSpPr>
          <p:cNvPr id="6" name="Google Shape;5814;p70"/>
          <p:cNvSpPr/>
          <p:nvPr/>
        </p:nvSpPr>
        <p:spPr>
          <a:xfrm flipV="1">
            <a:off x="7492005" y="4467889"/>
            <a:ext cx="372275" cy="399975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25142" y="2173011"/>
            <a:ext cx="4292084" cy="841800"/>
          </a:xfrm>
        </p:spPr>
        <p:txBody>
          <a:bodyPr/>
          <a:lstStyle/>
          <a:p>
            <a:r>
              <a:rPr lang="en-US" dirty="0" err="1"/>
              <a:t>Pheochromocytoma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285750"/>
            <a:ext cx="45626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4482" y="779967"/>
            <a:ext cx="28085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Grossly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:</a:t>
            </a:r>
          </a:p>
          <a:p>
            <a:pPr>
              <a:buClr>
                <a:schemeClr val="bg1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Can be small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circumscribed</a:t>
            </a:r>
          </a:p>
          <a:p>
            <a:pPr>
              <a:buClr>
                <a:schemeClr val="bg1"/>
              </a:buClr>
            </a:pP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lesions or large, hemorrhagic masses weighing several kilograms.</a:t>
            </a:r>
          </a:p>
          <a:p>
            <a:pPr>
              <a:buClr>
                <a:schemeClr val="bg1"/>
              </a:buClr>
            </a:pPr>
            <a:endParaRPr lang="en-US" sz="1800" b="1" dirty="0" smtClean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>
              <a:buClr>
                <a:schemeClr val="bg1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On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cut surface, smaller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lesions</a:t>
            </a:r>
            <a:endParaRPr lang="en-US" sz="1800" b="1" dirty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>
              <a:buClr>
                <a:schemeClr val="bg1"/>
              </a:buClr>
            </a:pP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are yellow-tan. Larger lesions tend to be hemorrhagic, necrotic.</a:t>
            </a:r>
          </a:p>
        </p:txBody>
      </p:sp>
    </p:spTree>
    <p:extLst>
      <p:ext uri="{BB962C8B-B14F-4D97-AF65-F5344CB8AC3E}">
        <p14:creationId xmlns:p14="http://schemas.microsoft.com/office/powerpoint/2010/main" val="31303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25142" y="2173011"/>
            <a:ext cx="4292084" cy="841800"/>
          </a:xfrm>
        </p:spPr>
        <p:txBody>
          <a:bodyPr/>
          <a:lstStyle/>
          <a:p>
            <a:r>
              <a:rPr lang="en-US" dirty="0" err="1"/>
              <a:t>Pheochromocytoma</a:t>
            </a:r>
            <a:endParaRPr lang="en-US" dirty="0"/>
          </a:p>
        </p:txBody>
      </p:sp>
      <p:sp>
        <p:nvSpPr>
          <p:cNvPr id="3" name="Google Shape;986;p56"/>
          <p:cNvSpPr/>
          <p:nvPr/>
        </p:nvSpPr>
        <p:spPr>
          <a:xfrm>
            <a:off x="3293024" y="504572"/>
            <a:ext cx="839585" cy="1185898"/>
          </a:xfrm>
          <a:custGeom>
            <a:avLst/>
            <a:gdLst/>
            <a:ahLst/>
            <a:cxnLst/>
            <a:rect l="l" t="t" r="r" b="b"/>
            <a:pathLst>
              <a:path w="9118" h="12879" extrusionOk="0">
                <a:moveTo>
                  <a:pt x="6797" y="3184"/>
                </a:moveTo>
                <a:cubicBezTo>
                  <a:pt x="6925" y="3184"/>
                  <a:pt x="7054" y="3209"/>
                  <a:pt x="7177" y="3260"/>
                </a:cubicBezTo>
                <a:cubicBezTo>
                  <a:pt x="7548" y="3414"/>
                  <a:pt x="7791" y="3776"/>
                  <a:pt x="7791" y="4178"/>
                </a:cubicBezTo>
                <a:cubicBezTo>
                  <a:pt x="7791" y="4727"/>
                  <a:pt x="7345" y="5172"/>
                  <a:pt x="6797" y="5173"/>
                </a:cubicBezTo>
                <a:cubicBezTo>
                  <a:pt x="6394" y="5173"/>
                  <a:pt x="6031" y="4931"/>
                  <a:pt x="5877" y="4560"/>
                </a:cubicBezTo>
                <a:cubicBezTo>
                  <a:pt x="5723" y="4187"/>
                  <a:pt x="5808" y="3760"/>
                  <a:pt x="6093" y="3475"/>
                </a:cubicBezTo>
                <a:cubicBezTo>
                  <a:pt x="6283" y="3285"/>
                  <a:pt x="6538" y="3184"/>
                  <a:pt x="6797" y="3184"/>
                </a:cubicBezTo>
                <a:close/>
                <a:moveTo>
                  <a:pt x="7008" y="0"/>
                </a:moveTo>
                <a:cubicBezTo>
                  <a:pt x="6974" y="0"/>
                  <a:pt x="6940" y="13"/>
                  <a:pt x="6914" y="39"/>
                </a:cubicBezTo>
                <a:lnTo>
                  <a:pt x="6798" y="156"/>
                </a:lnTo>
                <a:cubicBezTo>
                  <a:pt x="6746" y="208"/>
                  <a:pt x="6746" y="292"/>
                  <a:pt x="6798" y="344"/>
                </a:cubicBezTo>
                <a:lnTo>
                  <a:pt x="6922" y="468"/>
                </a:lnTo>
                <a:lnTo>
                  <a:pt x="3004" y="4386"/>
                </a:lnTo>
                <a:lnTo>
                  <a:pt x="2880" y="4262"/>
                </a:lnTo>
                <a:cubicBezTo>
                  <a:pt x="2854" y="4236"/>
                  <a:pt x="2820" y="4223"/>
                  <a:pt x="2786" y="4223"/>
                </a:cubicBezTo>
                <a:cubicBezTo>
                  <a:pt x="2752" y="4223"/>
                  <a:pt x="2718" y="4236"/>
                  <a:pt x="2692" y="4262"/>
                </a:cubicBezTo>
                <a:lnTo>
                  <a:pt x="2575" y="4379"/>
                </a:lnTo>
                <a:cubicBezTo>
                  <a:pt x="2523" y="4431"/>
                  <a:pt x="2523" y="4515"/>
                  <a:pt x="2575" y="4566"/>
                </a:cubicBezTo>
                <a:lnTo>
                  <a:pt x="4538" y="6531"/>
                </a:lnTo>
                <a:cubicBezTo>
                  <a:pt x="4565" y="6556"/>
                  <a:pt x="4599" y="6569"/>
                  <a:pt x="4632" y="6569"/>
                </a:cubicBezTo>
                <a:cubicBezTo>
                  <a:pt x="4666" y="6569"/>
                  <a:pt x="4700" y="6556"/>
                  <a:pt x="4727" y="6531"/>
                </a:cubicBezTo>
                <a:lnTo>
                  <a:pt x="4843" y="6414"/>
                </a:lnTo>
                <a:cubicBezTo>
                  <a:pt x="4894" y="6362"/>
                  <a:pt x="4894" y="6278"/>
                  <a:pt x="4843" y="6226"/>
                </a:cubicBezTo>
                <a:lnTo>
                  <a:pt x="4727" y="6110"/>
                </a:lnTo>
                <a:lnTo>
                  <a:pt x="5594" y="5242"/>
                </a:lnTo>
                <a:cubicBezTo>
                  <a:pt x="5908" y="5599"/>
                  <a:pt x="6350" y="5787"/>
                  <a:pt x="6797" y="5787"/>
                </a:cubicBezTo>
                <a:cubicBezTo>
                  <a:pt x="7093" y="5787"/>
                  <a:pt x="7391" y="5705"/>
                  <a:pt x="7656" y="5537"/>
                </a:cubicBezTo>
                <a:cubicBezTo>
                  <a:pt x="7786" y="5864"/>
                  <a:pt x="7853" y="6212"/>
                  <a:pt x="7853" y="6565"/>
                </a:cubicBezTo>
                <a:cubicBezTo>
                  <a:pt x="7853" y="8114"/>
                  <a:pt x="6592" y="9374"/>
                  <a:pt x="5043" y="9374"/>
                </a:cubicBezTo>
                <a:lnTo>
                  <a:pt x="5037" y="9374"/>
                </a:lnTo>
                <a:cubicBezTo>
                  <a:pt x="3993" y="9374"/>
                  <a:pt x="3036" y="8786"/>
                  <a:pt x="2553" y="7880"/>
                </a:cubicBezTo>
                <a:lnTo>
                  <a:pt x="3896" y="7880"/>
                </a:lnTo>
                <a:cubicBezTo>
                  <a:pt x="4076" y="7880"/>
                  <a:pt x="4222" y="7734"/>
                  <a:pt x="4222" y="7554"/>
                </a:cubicBezTo>
                <a:lnTo>
                  <a:pt x="4222" y="7301"/>
                </a:lnTo>
                <a:cubicBezTo>
                  <a:pt x="4222" y="7120"/>
                  <a:pt x="4076" y="6974"/>
                  <a:pt x="3896" y="6974"/>
                </a:cubicBezTo>
                <a:lnTo>
                  <a:pt x="327" y="6974"/>
                </a:lnTo>
                <a:cubicBezTo>
                  <a:pt x="146" y="6974"/>
                  <a:pt x="0" y="7120"/>
                  <a:pt x="0" y="7301"/>
                </a:cubicBezTo>
                <a:lnTo>
                  <a:pt x="0" y="7554"/>
                </a:lnTo>
                <a:cubicBezTo>
                  <a:pt x="0" y="7734"/>
                  <a:pt x="146" y="7880"/>
                  <a:pt x="327" y="7880"/>
                </a:cubicBezTo>
                <a:lnTo>
                  <a:pt x="1876" y="7880"/>
                </a:lnTo>
                <a:cubicBezTo>
                  <a:pt x="2309" y="8922"/>
                  <a:pt x="3238" y="9677"/>
                  <a:pt x="4321" y="9910"/>
                </a:cubicBezTo>
                <a:lnTo>
                  <a:pt x="4321" y="10969"/>
                </a:lnTo>
                <a:cubicBezTo>
                  <a:pt x="2953" y="11193"/>
                  <a:pt x="1945" y="11963"/>
                  <a:pt x="1945" y="12879"/>
                </a:cubicBezTo>
                <a:lnTo>
                  <a:pt x="8332" y="12879"/>
                </a:lnTo>
                <a:cubicBezTo>
                  <a:pt x="8332" y="11963"/>
                  <a:pt x="7323" y="11193"/>
                  <a:pt x="5957" y="10969"/>
                </a:cubicBezTo>
                <a:lnTo>
                  <a:pt x="5957" y="9871"/>
                </a:lnTo>
                <a:lnTo>
                  <a:pt x="5925" y="9871"/>
                </a:lnTo>
                <a:cubicBezTo>
                  <a:pt x="7385" y="9481"/>
                  <a:pt x="8464" y="8147"/>
                  <a:pt x="8464" y="6565"/>
                </a:cubicBezTo>
                <a:cubicBezTo>
                  <a:pt x="8464" y="6053"/>
                  <a:pt x="8348" y="5546"/>
                  <a:pt x="8125" y="5084"/>
                </a:cubicBezTo>
                <a:cubicBezTo>
                  <a:pt x="8581" y="4415"/>
                  <a:pt x="8467" y="3511"/>
                  <a:pt x="7860" y="2977"/>
                </a:cubicBezTo>
                <a:lnTo>
                  <a:pt x="8645" y="2192"/>
                </a:lnTo>
                <a:lnTo>
                  <a:pt x="8761" y="2309"/>
                </a:lnTo>
                <a:cubicBezTo>
                  <a:pt x="8787" y="2335"/>
                  <a:pt x="8821" y="2348"/>
                  <a:pt x="8855" y="2348"/>
                </a:cubicBezTo>
                <a:cubicBezTo>
                  <a:pt x="8889" y="2348"/>
                  <a:pt x="8923" y="2335"/>
                  <a:pt x="8948" y="2309"/>
                </a:cubicBezTo>
                <a:lnTo>
                  <a:pt x="9066" y="2192"/>
                </a:lnTo>
                <a:cubicBezTo>
                  <a:pt x="9117" y="2140"/>
                  <a:pt x="9117" y="2056"/>
                  <a:pt x="9066" y="2004"/>
                </a:cubicBezTo>
                <a:lnTo>
                  <a:pt x="9066" y="2002"/>
                </a:lnTo>
                <a:lnTo>
                  <a:pt x="7102" y="39"/>
                </a:lnTo>
                <a:cubicBezTo>
                  <a:pt x="7076" y="13"/>
                  <a:pt x="7042" y="0"/>
                  <a:pt x="7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17" y="501003"/>
            <a:ext cx="4686300" cy="39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481" y="223934"/>
            <a:ext cx="27518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Space Mono"/>
              </a:rPr>
              <a:t>Microscopically: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composed of polygonal to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spindle </a:t>
            </a:r>
            <a:r>
              <a:rPr lang="en-US" sz="1800" b="1" dirty="0" err="1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chromaffin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cells &amp; their supporting cells, compartmentalized into small nests, by a rich vascular network.</a:t>
            </a:r>
          </a:p>
          <a:p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ytoplasm has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 finely granular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appearance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presence of </a:t>
            </a:r>
            <a:r>
              <a:rPr lang="en-US" sz="1800" b="1" dirty="0" err="1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catecholamines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granules</a:t>
            </a:r>
            <a:endParaRPr lang="en-US" sz="1800" b="1" dirty="0">
              <a:solidFill>
                <a:schemeClr val="tx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uclei are 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often </a:t>
            </a:r>
            <a:r>
              <a:rPr lang="en-US" sz="1800" b="1" dirty="0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pleomorphic</a:t>
            </a:r>
            <a:r>
              <a:rPr lang="en-US" sz="1800" b="1" dirty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51253" y="211505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 err="1" smtClean="0"/>
              <a:t>Pheochromocytoma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Clinical features:</a:t>
            </a:r>
            <a:endParaRPr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653143" y="1456984"/>
            <a:ext cx="8490857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dominant clinical manifestation of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is hypertension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90% of patients.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The cardiac complications and sudden cardiac death due to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catecholamine cardiomyopathy, or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catecholamine induced myocardial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instability and ventricular arrhythmias.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Isolated benign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pheochromocytomas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are treated with surgical excision.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ultifocal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lesions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long-term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medical treatment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for hypertension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may be required.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2139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5335535" y="2762241"/>
            <a:ext cx="29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Cushing </a:t>
            </a:r>
            <a:r>
              <a:rPr lang="en-US" dirty="0"/>
              <a:t>Syndrome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6120882" y="3849409"/>
            <a:ext cx="2491274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600" dirty="0" err="1" smtClean="0"/>
              <a:t>Hypercortisolism</a:t>
            </a:r>
            <a:r>
              <a:rPr lang="en-US" sz="1600" dirty="0" smtClean="0"/>
              <a:t>:</a:t>
            </a:r>
            <a:endParaRPr lang="en-US" sz="1600" dirty="0"/>
          </a:p>
          <a:p>
            <a:pPr algn="l"/>
            <a:r>
              <a:rPr lang="en-US" sz="1600" dirty="0" smtClean="0"/>
              <a:t>↑↑↑glucocorticoid </a:t>
            </a:r>
            <a:r>
              <a:rPr lang="en-US" sz="1600" dirty="0"/>
              <a:t>levels. </a:t>
            </a:r>
            <a:endParaRPr sz="1600" dirty="0"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 idx="2"/>
          </p:nvPr>
        </p:nvSpPr>
        <p:spPr>
          <a:xfrm>
            <a:off x="6111680" y="1524738"/>
            <a:ext cx="21531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7" name="Google Shape;257;p39"/>
          <p:cNvSpPr/>
          <p:nvPr/>
        </p:nvSpPr>
        <p:spPr>
          <a:xfrm>
            <a:off x="6420800" y="847047"/>
            <a:ext cx="1581900" cy="158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47869" y="228344"/>
            <a:ext cx="5570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Clr>
                <a:schemeClr val="dk1"/>
              </a:buClr>
              <a:buSzPts val="1100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I. </a:t>
            </a:r>
            <a:r>
              <a:rPr lang="en-US" sz="2000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Exogenous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(The vast majority of cases): administration of glucocorticoids (iatrogenic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).</a:t>
            </a:r>
          </a:p>
          <a:p>
            <a:pPr marL="114300">
              <a:buClr>
                <a:schemeClr val="dk1"/>
              </a:buClr>
              <a:buSzPts val="1100"/>
            </a:pP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  <a:p>
            <a:pPr marL="457200" indent="-34290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II. </a:t>
            </a:r>
            <a:r>
              <a:rPr lang="en-US" sz="2000" u="sng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Endogenous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the three most common disorders are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:</a:t>
            </a:r>
          </a:p>
          <a:p>
            <a:pPr marL="571500" indent="-457200">
              <a:buClr>
                <a:schemeClr val="bg1"/>
              </a:buClr>
              <a:buSzPct val="66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Primary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hypothalamic-pituitary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diseases, ass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with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hypersecretion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of ACTH</a:t>
            </a:r>
          </a:p>
          <a:p>
            <a:pPr marL="571500" indent="-457200">
              <a:buClr>
                <a:schemeClr val="bg1"/>
              </a:buClr>
              <a:buSzPct val="66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Secretion of ectopic ACTH by </a:t>
            </a:r>
            <a:r>
              <a:rPr lang="en-US" sz="20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nonpituitary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neoplasms</a:t>
            </a:r>
          </a:p>
          <a:p>
            <a:pPr marL="571500" indent="-457200">
              <a:buClr>
                <a:schemeClr val="bg1"/>
              </a:buClr>
              <a:buSzPct val="66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Primary adrenocortical neoplasms (adenoma or carcinoma)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&amp;, </a:t>
            </a:r>
            <a:r>
              <a:rPr lang="en-US" sz="20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rarely, primary cortical </a:t>
            </a:r>
            <a:r>
              <a:rPr lang="en-US" sz="20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hyperplasia.</a:t>
            </a:r>
            <a:endParaRPr lang="en-US" sz="20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8"/>
          <p:cNvSpPr txBox="1">
            <a:spLocks noGrp="1"/>
          </p:cNvSpPr>
          <p:nvPr>
            <p:ph type="subTitle" idx="1"/>
          </p:nvPr>
        </p:nvSpPr>
        <p:spPr>
          <a:xfrm>
            <a:off x="2407799" y="1962452"/>
            <a:ext cx="43284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THANX!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Questions</a:t>
            </a:r>
            <a:endParaRPr lang="en" sz="24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81" name="Google Shape;581;p48"/>
          <p:cNvSpPr/>
          <p:nvPr/>
        </p:nvSpPr>
        <p:spPr>
          <a:xfrm flipH="1">
            <a:off x="4214400" y="907420"/>
            <a:ext cx="715200" cy="715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582" name="Google Shape;582;p48"/>
          <p:cNvSpPr txBox="1"/>
          <p:nvPr/>
        </p:nvSpPr>
        <p:spPr>
          <a:xfrm>
            <a:off x="4325277" y="1024592"/>
            <a:ext cx="506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rPr>
              <a:t>“</a:t>
            </a:r>
            <a:endParaRPr sz="5200">
              <a:solidFill>
                <a:schemeClr val="accent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83" name="Google Shape;583;p48"/>
          <p:cNvSpPr/>
          <p:nvPr/>
        </p:nvSpPr>
        <p:spPr>
          <a:xfrm flipH="1">
            <a:off x="4214400" y="3515099"/>
            <a:ext cx="715200" cy="715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584" name="Google Shape;584;p48"/>
          <p:cNvSpPr txBox="1"/>
          <p:nvPr/>
        </p:nvSpPr>
        <p:spPr>
          <a:xfrm rot="10800000">
            <a:off x="4318950" y="3727452"/>
            <a:ext cx="506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rPr>
              <a:t>“</a:t>
            </a:r>
            <a:endParaRPr sz="5200">
              <a:solidFill>
                <a:schemeClr val="accent4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896299" y="575400"/>
            <a:ext cx="786514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1. Primary </a:t>
            </a:r>
            <a:r>
              <a:rPr lang="en-US" sz="2800" dirty="0">
                <a:latin typeface="Arial Rounded MT Bold" pitchFamily="34" charset="0"/>
              </a:rPr>
              <a:t>hypothalamic-pituitary disease </a:t>
            </a:r>
            <a:r>
              <a:rPr lang="en-US" sz="2800" dirty="0" smtClean="0">
                <a:latin typeface="Arial Rounded MT Bold" pitchFamily="34" charset="0"/>
              </a:rPr>
              <a:t>ass/w </a:t>
            </a:r>
            <a:r>
              <a:rPr lang="en-US" sz="2800" dirty="0" err="1" smtClean="0">
                <a:latin typeface="Arial Rounded MT Bold" pitchFamily="34" charset="0"/>
              </a:rPr>
              <a:t>hypersecretion</a:t>
            </a:r>
            <a:r>
              <a:rPr lang="en-US" sz="2800" dirty="0" smtClean="0">
                <a:latin typeface="Arial Rounded MT Bold" pitchFamily="34" charset="0"/>
              </a:rPr>
              <a:t> of ACTH </a:t>
            </a:r>
            <a:r>
              <a:rPr lang="en-US" sz="2800" dirty="0">
                <a:latin typeface="Arial Rounded MT Bold" pitchFamily="34" charset="0"/>
              </a:rPr>
              <a:t>(Cushing disease)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263" name="Google Shape;263;p40"/>
          <p:cNvSpPr txBox="1">
            <a:spLocks noGrp="1"/>
          </p:cNvSpPr>
          <p:nvPr>
            <p:ph type="subTitle" idx="1"/>
          </p:nvPr>
        </p:nvSpPr>
        <p:spPr>
          <a:xfrm>
            <a:off x="2609151" y="3518975"/>
            <a:ext cx="2118048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 b="1" dirty="0"/>
              <a:t>are affected four </a:t>
            </a:r>
            <a:r>
              <a:rPr lang="en-US" sz="1400" b="1" dirty="0"/>
              <a:t>times higher than </a:t>
            </a:r>
            <a:r>
              <a:rPr lang="en-US" sz="1400" b="1" dirty="0" smtClean="0"/>
              <a:t>men</a:t>
            </a:r>
            <a:r>
              <a:rPr lang="en-US" sz="1400" b="1" dirty="0"/>
              <a:t>.</a:t>
            </a:r>
            <a:r>
              <a:rPr lang="en-US" sz="1400" b="1" dirty="0" smtClean="0"/>
              <a:t> </a:t>
            </a:r>
            <a:endParaRPr sz="1400" b="1" dirty="0"/>
          </a:p>
        </p:txBody>
      </p:sp>
      <p:sp>
        <p:nvSpPr>
          <p:cNvPr id="264" name="Google Shape;264;p40"/>
          <p:cNvSpPr txBox="1">
            <a:spLocks noGrp="1"/>
          </p:cNvSpPr>
          <p:nvPr>
            <p:ph type="title" idx="2"/>
          </p:nvPr>
        </p:nvSpPr>
        <p:spPr>
          <a:xfrm>
            <a:off x="2700617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/>
              <a:t>women</a:t>
            </a:r>
            <a:endParaRPr sz="1600" dirty="0"/>
          </a:p>
        </p:txBody>
      </p:sp>
      <p:sp>
        <p:nvSpPr>
          <p:cNvPr id="265" name="Google Shape;265;p40"/>
          <p:cNvSpPr txBox="1">
            <a:spLocks noGrp="1"/>
          </p:cNvSpPr>
          <p:nvPr>
            <p:ph type="subTitle" idx="3"/>
          </p:nvPr>
        </p:nvSpPr>
        <p:spPr>
          <a:xfrm>
            <a:off x="4776748" y="3518975"/>
            <a:ext cx="1547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b="1" dirty="0" smtClean="0"/>
              <a:t>20s &amp; 30s are </a:t>
            </a:r>
            <a:r>
              <a:rPr lang="en-US" sz="1400" b="1" dirty="0"/>
              <a:t>most frequently </a:t>
            </a:r>
            <a:r>
              <a:rPr lang="en-US" sz="1400" b="1" dirty="0" smtClean="0"/>
              <a:t>affected. </a:t>
            </a:r>
            <a:endParaRPr sz="1400" b="1" dirty="0"/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 idx="4"/>
          </p:nvPr>
        </p:nvSpPr>
        <p:spPr>
          <a:xfrm>
            <a:off x="4657183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Young adults</a:t>
            </a:r>
            <a:endParaRPr sz="1600" dirty="0"/>
          </a:p>
        </p:txBody>
      </p:sp>
      <p:sp>
        <p:nvSpPr>
          <p:cNvPr id="267" name="Google Shape;267;p40"/>
          <p:cNvSpPr txBox="1">
            <a:spLocks noGrp="1"/>
          </p:cNvSpPr>
          <p:nvPr>
            <p:ph type="subTitle" idx="5"/>
          </p:nvPr>
        </p:nvSpPr>
        <p:spPr>
          <a:xfrm>
            <a:off x="6363478" y="3518975"/>
            <a:ext cx="2435289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/>
              <a:t>ACTH-producing </a:t>
            </a:r>
            <a:r>
              <a:rPr lang="en-US" sz="1400" b="1" dirty="0" err="1" smtClean="0"/>
              <a:t>microadenoma</a:t>
            </a:r>
            <a:r>
              <a:rPr lang="en-US" sz="1400" b="1" dirty="0" smtClean="0"/>
              <a:t> is the cause in the vast majority</a:t>
            </a:r>
            <a:endParaRPr lang="en-US" sz="1400" b="1" dirty="0"/>
          </a:p>
        </p:txBody>
      </p:sp>
      <p:sp>
        <p:nvSpPr>
          <p:cNvPr id="268" name="Google Shape;268;p40"/>
          <p:cNvSpPr txBox="1">
            <a:spLocks noGrp="1"/>
          </p:cNvSpPr>
          <p:nvPr>
            <p:ph type="title" idx="6"/>
          </p:nvPr>
        </p:nvSpPr>
        <p:spPr>
          <a:xfrm>
            <a:off x="6594330" y="3141037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smtClean="0"/>
              <a:t>Pituitary </a:t>
            </a:r>
            <a:r>
              <a:rPr lang="en-US" sz="1600" dirty="0"/>
              <a:t>gland</a:t>
            </a:r>
            <a:endParaRPr sz="1600"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7"/>
          </p:nvPr>
        </p:nvSpPr>
        <p:spPr>
          <a:xfrm>
            <a:off x="485192" y="3518975"/>
            <a:ext cx="2276669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400" b="1" dirty="0" smtClean="0"/>
              <a:t>of </a:t>
            </a:r>
            <a:r>
              <a:rPr lang="en-US" sz="1400" b="1" dirty="0"/>
              <a:t>spontaneous,</a:t>
            </a:r>
          </a:p>
          <a:p>
            <a:pPr algn="l"/>
            <a:r>
              <a:rPr lang="en-US" sz="1400" b="1" dirty="0"/>
              <a:t>endogenous Cushing syndrome.</a:t>
            </a:r>
            <a:endParaRPr sz="1400" b="1"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title" idx="8"/>
          </p:nvPr>
        </p:nvSpPr>
        <p:spPr>
          <a:xfrm>
            <a:off x="744050" y="3132175"/>
            <a:ext cx="178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70%</a:t>
            </a:r>
            <a:endParaRPr sz="1600" dirty="0"/>
          </a:p>
        </p:txBody>
      </p:sp>
      <p:grpSp>
        <p:nvGrpSpPr>
          <p:cNvPr id="25" name="Google Shape;1185;p64"/>
          <p:cNvGrpSpPr/>
          <p:nvPr/>
        </p:nvGrpSpPr>
        <p:grpSpPr>
          <a:xfrm>
            <a:off x="1291371" y="2522394"/>
            <a:ext cx="602914" cy="512477"/>
            <a:chOff x="4902475" y="1418875"/>
            <a:chExt cx="74500" cy="63775"/>
          </a:xfrm>
        </p:grpSpPr>
        <p:sp>
          <p:nvSpPr>
            <p:cNvPr id="26" name="Google Shape;1186;p64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7;p64"/>
            <p:cNvSpPr/>
            <p:nvPr/>
          </p:nvSpPr>
          <p:spPr>
            <a:xfrm>
              <a:off x="4916811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7063;p73"/>
          <p:cNvGrpSpPr/>
          <p:nvPr/>
        </p:nvGrpSpPr>
        <p:grpSpPr>
          <a:xfrm>
            <a:off x="3321700" y="2576645"/>
            <a:ext cx="489434" cy="496670"/>
            <a:chOff x="-57568775" y="3198925"/>
            <a:chExt cx="318225" cy="318225"/>
          </a:xfrm>
          <a:solidFill>
            <a:schemeClr val="bg1"/>
          </a:solidFill>
        </p:grpSpPr>
        <p:sp>
          <p:nvSpPr>
            <p:cNvPr id="29" name="Google Shape;7064;p73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65;p73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6;p73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67;p73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68;p73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69;p73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6612;p72"/>
          <p:cNvGrpSpPr/>
          <p:nvPr/>
        </p:nvGrpSpPr>
        <p:grpSpPr>
          <a:xfrm>
            <a:off x="5281128" y="2630762"/>
            <a:ext cx="502288" cy="435063"/>
            <a:chOff x="3497300" y="3227275"/>
            <a:chExt cx="296175" cy="296175"/>
          </a:xfrm>
          <a:solidFill>
            <a:schemeClr val="bg1"/>
          </a:solidFill>
        </p:grpSpPr>
        <p:sp>
          <p:nvSpPr>
            <p:cNvPr id="36" name="Google Shape;6613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14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15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16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17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18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19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20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6098;p71"/>
          <p:cNvGrpSpPr/>
          <p:nvPr/>
        </p:nvGrpSpPr>
        <p:grpSpPr>
          <a:xfrm flipH="1">
            <a:off x="7268545" y="2576645"/>
            <a:ext cx="412619" cy="476731"/>
            <a:chOff x="-22845575" y="3504075"/>
            <a:chExt cx="296950" cy="295025"/>
          </a:xfrm>
        </p:grpSpPr>
        <p:sp>
          <p:nvSpPr>
            <p:cNvPr id="46" name="Google Shape;6099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00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896299" y="575400"/>
            <a:ext cx="3880973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Cushing disease</a:t>
            </a:r>
            <a:endParaRPr sz="4000" dirty="0"/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39552"/>
            <a:ext cx="8369558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Mostly there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is a 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microadenoma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&amp; rarely, the anterior pituitary contains areas of 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corticotroph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cell hyperplasia without a discrete adenoma.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Hyperplasia may be primary or, much less commonly, secondary to hypothalamic </a:t>
            </a:r>
            <a:r>
              <a:rPr lang="en-US" sz="22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corticotropin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releasing hormone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(CRH)–producing tumor.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Secondary to the elevated levels of ACTH (“</a:t>
            </a:r>
            <a:r>
              <a:rPr lang="en-US" sz="22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ACTH dependent” Cushing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syndrome).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 Adrenal cortical hyperplasia  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hypercortisolism</a:t>
            </a:r>
            <a:r>
              <a:rPr lang="en-US" sz="22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Spac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6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37398" y="146192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2. Secretion </a:t>
            </a:r>
            <a:r>
              <a:rPr lang="en-US" sz="2800" dirty="0">
                <a:latin typeface="Arial Rounded MT Bold" pitchFamily="34" charset="0"/>
              </a:rPr>
              <a:t>of ectopic ACTH by </a:t>
            </a:r>
            <a:r>
              <a:rPr lang="en-US" sz="2800" dirty="0" err="1">
                <a:latin typeface="Arial Rounded MT Bold" pitchFamily="34" charset="0"/>
              </a:rPr>
              <a:t>nonpituitary</a:t>
            </a:r>
            <a:r>
              <a:rPr lang="en-US" sz="2800" dirty="0">
                <a:latin typeface="Arial Rounded MT Bold" pitchFamily="34" charset="0"/>
              </a:rPr>
              <a:t> tumors (</a:t>
            </a:r>
            <a:r>
              <a:rPr lang="en-US" sz="2800" dirty="0" err="1">
                <a:latin typeface="Arial Rounded MT Bold" pitchFamily="34" charset="0"/>
              </a:rPr>
              <a:t>Paraneoplastic</a:t>
            </a:r>
            <a:r>
              <a:rPr lang="en-US" sz="2800" dirty="0">
                <a:latin typeface="Arial Rounded MT Bold" pitchFamily="34" charset="0"/>
              </a:rPr>
              <a:t> syndrome)</a:t>
            </a:r>
            <a:endParaRPr sz="28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39552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10% of cases of Cushing syndrome.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Mostly the tumor is a small-cell carcinoma of the lung.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Other neoplasms; carcinoids, medullary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carcinomas of the thyroid,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&amp;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PanNETs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Occasional neuroendocrine neoplasms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produce ectopic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CRH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causes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ACTH secretion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hypercortisolism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715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709406" y="435441"/>
            <a:ext cx="829463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latin typeface="Arial Rounded MT Bold" pitchFamily="34" charset="0"/>
              </a:rPr>
              <a:t>3</a:t>
            </a:r>
            <a:r>
              <a:rPr lang="en-US" sz="3200" dirty="0" smtClean="0">
                <a:latin typeface="Arial Rounded MT Bold" pitchFamily="34" charset="0"/>
              </a:rPr>
              <a:t>. </a:t>
            </a:r>
            <a:r>
              <a:rPr lang="en-US" sz="3200" dirty="0">
                <a:latin typeface="Arial Rounded MT Bold" pitchFamily="34" charset="0"/>
              </a:rPr>
              <a:t>Primary adrenal neoplasms</a:t>
            </a:r>
            <a:endParaRPr sz="3200" dirty="0">
              <a:latin typeface="Arial Rounded MT Bold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457201" y="1539552"/>
            <a:ext cx="8546840" cy="34726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adenoma, carcinoma, and rarely, primary cortical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hyperplasia responsible for 15-20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% of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endogenous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Cushing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syndromes.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</a:endParaRP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Designated ACTH-independent Cushing syndrome, because the adrenals function autonomously.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Adrenal Cushing syndrome: </a:t>
            </a:r>
            <a:r>
              <a:rPr lang="en-US" sz="24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↑↑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 cortisol levels &amp; </a:t>
            </a:r>
            <a:r>
              <a:rPr lang="en-US" sz="2400" b="1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↓↓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serum levels of ACTH. </a:t>
            </a:r>
          </a:p>
          <a:p>
            <a:pPr marL="457200" indent="-298450">
              <a:spcBef>
                <a:spcPts val="600"/>
              </a:spcBef>
              <a:buClr>
                <a:schemeClr val="bg1"/>
              </a:buClr>
              <a:buSzPts val="1100"/>
              <a:buFont typeface="Space Mono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cs typeface="Space Mono"/>
              </a:rPr>
              <a:t>by a unilateral adrenocortical neoplasm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18542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473" y="1327171"/>
            <a:ext cx="7624849" cy="3025200"/>
          </a:xfrm>
        </p:spPr>
        <p:txBody>
          <a:bodyPr/>
          <a:lstStyle/>
          <a:p>
            <a:pPr indent="-2984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Morphologic changes in the adrenal glands also depend on the cause of the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hypercortisolism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and include: 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(1)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Cortical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atrophy,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(2)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Diffuse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hyperplasia, 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(3)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acronodular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or </a:t>
            </a:r>
            <a:r>
              <a:rPr lang="en-US" sz="2400" dirty="0" err="1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micronodular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 hyperplasia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,</a:t>
            </a:r>
          </a:p>
          <a:p>
            <a:pPr marL="15875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ts val="1100"/>
              <a:buNone/>
            </a:pP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(4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An </a:t>
            </a:r>
            <a:r>
              <a:rPr lang="en-US" sz="2400" dirty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adenoma or </a:t>
            </a:r>
            <a:r>
              <a:rPr lang="en-US" sz="2400" dirty="0" smtClean="0">
                <a:solidFill>
                  <a:schemeClr val="bg1"/>
                </a:solidFill>
                <a:latin typeface="SimSun-ExtB" pitchFamily="49" charset="-122"/>
                <a:ea typeface="SimSun-ExtB" pitchFamily="49" charset="-122"/>
                <a:sym typeface="Arial"/>
              </a:rPr>
              <a:t>carcinoma.</a:t>
            </a:r>
            <a:endParaRPr lang="en-US" sz="2400" dirty="0">
              <a:solidFill>
                <a:schemeClr val="bg1"/>
              </a:solidFill>
              <a:latin typeface="SimSun-ExtB" pitchFamily="49" charset="-122"/>
              <a:ea typeface="SimSun-ExtB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3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TAGE DISEASE">
  <a:themeElements>
    <a:clrScheme name="Simple Light">
      <a:dk1>
        <a:srgbClr val="242424"/>
      </a:dk1>
      <a:lt1>
        <a:srgbClr val="FFFFFF"/>
      </a:lt1>
      <a:dk2>
        <a:srgbClr val="FFEDD9"/>
      </a:dk2>
      <a:lt2>
        <a:srgbClr val="EEEEEE"/>
      </a:lt2>
      <a:accent1>
        <a:srgbClr val="4FBBD2"/>
      </a:accent1>
      <a:accent2>
        <a:srgbClr val="0085A0"/>
      </a:accent2>
      <a:accent3>
        <a:srgbClr val="21A8A4"/>
      </a:accent3>
      <a:accent4>
        <a:srgbClr val="F27050"/>
      </a:accent4>
      <a:accent5>
        <a:srgbClr val="FFA733"/>
      </a:accent5>
      <a:accent6>
        <a:srgbClr val="173F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3" ma:contentTypeDescription="Create a new document." ma:contentTypeScope="" ma:versionID="87e4af53f0954fe1da6efdc131e5ae84">
  <xsd:schema xmlns:xsd="http://www.w3.org/2001/XMLSchema" xmlns:xs="http://www.w3.org/2001/XMLSchema" xmlns:p="http://schemas.microsoft.com/office/2006/metadata/properties" xmlns:ns2="fcf2dd5e-dcfb-40ea-a641-1b831d83aa51" targetNamespace="http://schemas.microsoft.com/office/2006/metadata/properties" ma:root="true" ma:fieldsID="48f933d1aecba32f12cd04329b529c10" ns2:_="">
    <xsd:import namespace="fcf2dd5e-dcfb-40ea-a641-1b831d83a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672F03-0DB4-451C-BF96-35DB8EBFB7E6}"/>
</file>

<file path=customXml/itemProps2.xml><?xml version="1.0" encoding="utf-8"?>
<ds:datastoreItem xmlns:ds="http://schemas.openxmlformats.org/officeDocument/2006/customXml" ds:itemID="{2445FB7E-219F-4FAD-BC75-2F87CC657160}"/>
</file>

<file path=customXml/itemProps3.xml><?xml version="1.0" encoding="utf-8"?>
<ds:datastoreItem xmlns:ds="http://schemas.openxmlformats.org/officeDocument/2006/customXml" ds:itemID="{3E37EDCF-0CE1-4B78-9530-67A4F3C0A8CA}"/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2085</Words>
  <Application>Microsoft Office PowerPoint</Application>
  <PresentationFormat>On-screen Show (16:9)</PresentationFormat>
  <Paragraphs>238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Anton</vt:lpstr>
      <vt:lpstr>Space Mono</vt:lpstr>
      <vt:lpstr>Arial Rounded MT Bold</vt:lpstr>
      <vt:lpstr>Wingdings</vt:lpstr>
      <vt:lpstr>Aharoni</vt:lpstr>
      <vt:lpstr>SimSun-ExtB</vt:lpstr>
      <vt:lpstr>VINTAGE DISEASE</vt:lpstr>
      <vt:lpstr>The Adrenal Glands</vt:lpstr>
      <vt:lpstr>Adrenal Cortex</vt:lpstr>
      <vt:lpstr>ADRENOCORTICAL HYPERFUNCTION </vt:lpstr>
      <vt:lpstr>Cushing Syndrome</vt:lpstr>
      <vt:lpstr>1. Primary hypothalamic-pituitary disease ass/w hypersecretion of ACTH (Cushing disease)</vt:lpstr>
      <vt:lpstr>Cushing disease</vt:lpstr>
      <vt:lpstr>2. Secretion of ectopic ACTH by nonpituitary tumors (Paraneoplastic syndrome)</vt:lpstr>
      <vt:lpstr>3. Primary adrenal neoplasms</vt:lpstr>
      <vt:lpstr>Morphology</vt:lpstr>
      <vt:lpstr>Morphology - Cortical atrophy</vt:lpstr>
      <vt:lpstr>Morphology - Diffuse hyperplasia</vt:lpstr>
      <vt:lpstr>Morphology - Nodular hyperplasia</vt:lpstr>
      <vt:lpstr>Morphology - Adenoma or carcinoma</vt:lpstr>
      <vt:lpstr>Clinical Features</vt:lpstr>
      <vt:lpstr>Clinical Features- weight gain</vt:lpstr>
      <vt:lpstr>Clinical Features: </vt:lpstr>
      <vt:lpstr>Hyperaldosteronism</vt:lpstr>
      <vt:lpstr>Primary hyperaldosteronism : Bilateral idiopathic hyperaldosteronism</vt:lpstr>
      <vt:lpstr>Primary hyperaldosteronism : Adrenocortical neoplasm</vt:lpstr>
      <vt:lpstr>Primary hyperaldosteronism : Adrenocortical neoplasm</vt:lpstr>
      <vt:lpstr>Primary hyperaldosteronism : Familial hyperaldosteronism</vt:lpstr>
      <vt:lpstr>Primary hyperaldosteronism : Secondary hyperaldosteronism</vt:lpstr>
      <vt:lpstr>Clinical Features</vt:lpstr>
      <vt:lpstr>Adrenogenital Syndromes</vt:lpstr>
      <vt:lpstr>Congenital adrenal hyperplasia (CAH).</vt:lpstr>
      <vt:lpstr>Congenital adrenal hyperplasia (CAH): 21-hydroxylase deficiency</vt:lpstr>
      <vt:lpstr>Clinical Features</vt:lpstr>
      <vt:lpstr>ADRENOCORTICAL INSUFFICIENCY </vt:lpstr>
      <vt:lpstr>PowerPoint Presentation</vt:lpstr>
      <vt:lpstr>Adrenal Crisis</vt:lpstr>
      <vt:lpstr>Adrenal Crisis</vt:lpstr>
      <vt:lpstr>Waterhouse Friderichsen syndrome</vt:lpstr>
      <vt:lpstr>Addison Disease</vt:lpstr>
      <vt:lpstr>Clinical Manifestation do not appear until at least 90% of the adrenal cortex has been ompromised</vt:lpstr>
      <vt:lpstr>Adrenal Medulla</vt:lpstr>
      <vt:lpstr>TUMORS OF THE ADRENAL MEDULLA: Pheochromocytoma</vt:lpstr>
      <vt:lpstr>Pheochromocytoma</vt:lpstr>
      <vt:lpstr>Pheochromocytoma</vt:lpstr>
      <vt:lpstr>Pheochromocytoma Clinical features: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Adrenal Glands</dc:title>
  <dc:creator>mohammed hayel</dc:creator>
  <cp:lastModifiedBy>mohammed hayel</cp:lastModifiedBy>
  <cp:revision>105</cp:revision>
  <dcterms:modified xsi:type="dcterms:W3CDTF">2021-04-27T09:30:05Z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