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notesMasterIdLst>
    <p:notesMasterId r:id="rId16"/>
  </p:notesMasterIdLst>
  <p:sldIdLst>
    <p:sldId id="256" r:id="rId2"/>
    <p:sldId id="258" r:id="rId3"/>
    <p:sldId id="259" r:id="rId4"/>
    <p:sldId id="260" r:id="rId5"/>
    <p:sldId id="261" r:id="rId6"/>
    <p:sldId id="263" r:id="rId7"/>
    <p:sldId id="265" r:id="rId8"/>
    <p:sldId id="266" r:id="rId9"/>
    <p:sldId id="267" r:id="rId10"/>
    <p:sldId id="269" r:id="rId11"/>
    <p:sldId id="268" r:id="rId12"/>
    <p:sldId id="270" r:id="rId13"/>
    <p:sldId id="271" r:id="rId14"/>
    <p:sldId id="29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p:scale>
          <a:sx n="81" d="100"/>
          <a:sy n="81" d="100"/>
        </p:scale>
        <p:origin x="-30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AEA9E0-90B4-4543-980D-E34D26B5F1DF}" type="datetimeFigureOut">
              <a:rPr lang="en-US" smtClean="0"/>
              <a:t>4/19/2023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56CF5-8DA1-4CFF-934A-4C10A91B8BBC}" type="slidenum">
              <a:rPr lang="en-US" smtClean="0"/>
              <a:t>‹#›</a:t>
            </a:fld>
            <a:endParaRPr lang="en-US" dirty="0"/>
          </a:p>
        </p:txBody>
      </p:sp>
    </p:spTree>
    <p:extLst>
      <p:ext uri="{BB962C8B-B14F-4D97-AF65-F5344CB8AC3E}">
        <p14:creationId xmlns:p14="http://schemas.microsoft.com/office/powerpoint/2010/main" val="3962166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Google Shape;491;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2" name="Google Shape;492;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5304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Google Shape;505;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06" name="Google Shape;506;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3534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3"/>
        <p:cNvGrpSpPr/>
        <p:nvPr/>
      </p:nvGrpSpPr>
      <p:grpSpPr>
        <a:xfrm>
          <a:off x="0" y="0"/>
          <a:ext cx="0" cy="0"/>
          <a:chOff x="0" y="0"/>
          <a:chExt cx="0" cy="0"/>
        </a:xfrm>
      </p:grpSpPr>
      <p:sp>
        <p:nvSpPr>
          <p:cNvPr id="514" name="Google Shape;514;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5" name="Google Shape;515;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12219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2"/>
        <p:cNvGrpSpPr/>
        <p:nvPr/>
      </p:nvGrpSpPr>
      <p:grpSpPr>
        <a:xfrm>
          <a:off x="0" y="0"/>
          <a:ext cx="0" cy="0"/>
          <a:chOff x="0" y="0"/>
          <a:chExt cx="0" cy="0"/>
        </a:xfrm>
      </p:grpSpPr>
      <p:sp>
        <p:nvSpPr>
          <p:cNvPr id="523" name="Google Shape;523;p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24" name="Google Shape;52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9038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38" name="Google Shape;53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79800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0"/>
        <p:cNvGrpSpPr/>
        <p:nvPr/>
      </p:nvGrpSpPr>
      <p:grpSpPr>
        <a:xfrm>
          <a:off x="0" y="0"/>
          <a:ext cx="0" cy="0"/>
          <a:chOff x="0" y="0"/>
          <a:chExt cx="0" cy="0"/>
        </a:xfrm>
      </p:grpSpPr>
      <p:sp>
        <p:nvSpPr>
          <p:cNvPr id="531" name="Google Shape;531;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32" name="Google Shape;532;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673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2BE451C3-0FF4-47C4-B829-773ADF60F88C}" type="datetimeFigureOut">
              <a:rPr lang="en-US" smtClean="0"/>
              <a:t>4/19/2023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2BE451C3-0FF4-47C4-B829-773ADF60F88C}" type="datetimeFigureOut">
              <a:rPr lang="en-US" smtClean="0"/>
              <a:t>4/19/2023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2BE451C3-0FF4-47C4-B829-773ADF60F88C}" type="datetimeFigureOut">
              <a:rPr lang="en-US" smtClean="0"/>
              <a:t>4/19/2023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E451C3-0FF4-47C4-B829-773ADF60F88C}" type="datetimeFigureOut">
              <a:rPr lang="en-US" smtClean="0"/>
              <a:t>4/19/2023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timing>
    <p:tnLst>
      <p:par>
        <p:cTn id="1" dur="indefinite" restart="never" nodeType="tmRoot"/>
      </p:par>
    </p:tnLst>
  </p:timing>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2BE451C3-0FF4-47C4-B829-773ADF60F88C}" type="datetimeFigureOut">
              <a:rPr lang="en-US" smtClean="0"/>
              <a:t>4/19/2023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BE451C3-0FF4-47C4-B829-773ADF60F88C}" type="datetimeFigureOut">
              <a:rPr lang="en-US" smtClean="0"/>
              <a:t>4/19/2023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timing>
    <p:tnLst>
      <p:par>
        <p:cTn id="1" dur="indefinite" restart="never" nodeType="tmRoot"/>
      </p:par>
    </p:tnLst>
  </p:timing>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ar-SA" smtClean="0"/>
              <a:t>انقر لتحرير أنماط النص الرئيسي</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2BE451C3-0FF4-47C4-B829-773ADF60F88C}" type="datetimeFigureOut">
              <a:rPr lang="en-US" smtClean="0"/>
              <a:t>4/19/2023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
        <p:nvSpPr>
          <p:cNvPr id="10" name="Title 9"/>
          <p:cNvSpPr>
            <a:spLocks noGrp="1"/>
          </p:cNvSpPr>
          <p:nvPr>
            <p:ph type="title"/>
          </p:nvPr>
        </p:nvSpPr>
        <p:spPr/>
        <p:txBody>
          <a:body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2BE451C3-0FF4-47C4-B829-773ADF60F88C}" type="datetimeFigureOut">
              <a:rPr lang="en-US" smtClean="0"/>
              <a:t>4/19/2023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E451C3-0FF4-47C4-B829-773ADF60F88C}" type="datetimeFigureOut">
              <a:rPr lang="en-US" smtClean="0"/>
              <a:t>4/19/2023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2BE451C3-0FF4-47C4-B829-773ADF60F88C}" type="datetimeFigureOut">
              <a:rPr lang="en-US" smtClean="0"/>
              <a:t>4/19/2023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2BE451C3-0FF4-47C4-B829-773ADF60F88C}" type="datetimeFigureOut">
              <a:rPr lang="en-US" smtClean="0"/>
              <a:t>4/19/2023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BE451C3-0FF4-47C4-B829-773ADF60F88C}" type="datetimeFigureOut">
              <a:rPr lang="en-US" smtClean="0"/>
              <a:t>4/19/2023</a:t>
            </a:fld>
            <a:endParaRPr lang="en-US" dirty="0"/>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hf sldNum="0" hdr="0" ftr="0" dt="0"/>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790092" y="4027103"/>
            <a:ext cx="6295293" cy="861420"/>
          </a:xfrm>
        </p:spPr>
        <p:txBody>
          <a:bodyPr>
            <a:noAutofit/>
          </a:bodyPr>
          <a:lstStyle/>
          <a:p>
            <a:pPr algn="ctr"/>
            <a:r>
              <a:rPr lang="en-US" sz="4000" b="1" dirty="0" smtClean="0">
                <a:solidFill>
                  <a:schemeClr val="tx1"/>
                </a:solidFill>
              </a:rPr>
              <a:t>Done by : </a:t>
            </a:r>
          </a:p>
          <a:p>
            <a:pPr algn="ctr"/>
            <a:r>
              <a:rPr lang="en-US" sz="4000" b="1" dirty="0" smtClean="0">
                <a:solidFill>
                  <a:schemeClr val="tx1"/>
                </a:solidFill>
              </a:rPr>
              <a:t>Ahmad  Al-</a:t>
            </a:r>
            <a:r>
              <a:rPr lang="en-US" sz="4000" b="1" dirty="0" err="1" smtClean="0">
                <a:solidFill>
                  <a:schemeClr val="tx1"/>
                </a:solidFill>
              </a:rPr>
              <a:t>lasassmeh</a:t>
            </a:r>
            <a:endParaRPr lang="en-US" sz="4000" b="1" dirty="0">
              <a:solidFill>
                <a:schemeClr val="tx1"/>
              </a:solidFill>
            </a:endParaRPr>
          </a:p>
        </p:txBody>
      </p:sp>
      <p:sp>
        <p:nvSpPr>
          <p:cNvPr id="2" name="Title 1"/>
          <p:cNvSpPr>
            <a:spLocks noGrp="1"/>
          </p:cNvSpPr>
          <p:nvPr>
            <p:ph type="ctrTitle"/>
          </p:nvPr>
        </p:nvSpPr>
        <p:spPr>
          <a:xfrm>
            <a:off x="1330269" y="1895645"/>
            <a:ext cx="8825658" cy="2677648"/>
          </a:xfrm>
        </p:spPr>
        <p:txBody>
          <a:bodyPr/>
          <a:lstStyle/>
          <a:p>
            <a:pPr lvl="1" algn="ctr"/>
            <a:r>
              <a:rPr lang="en-US" sz="8800" dirty="0" smtClean="0">
                <a:latin typeface="+mn-lt"/>
              </a:rPr>
              <a:t>open fractures</a:t>
            </a:r>
            <a:endParaRPr lang="en-US" sz="8800" dirty="0">
              <a:latin typeface="+mn-lt"/>
            </a:endParaRPr>
          </a:p>
        </p:txBody>
      </p:sp>
    </p:spTree>
    <p:extLst>
      <p:ext uri="{BB962C8B-B14F-4D97-AF65-F5344CB8AC3E}">
        <p14:creationId xmlns:p14="http://schemas.microsoft.com/office/powerpoint/2010/main" val="1019815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sp>
        <p:nvSpPr>
          <p:cNvPr id="2" name="عنصر نائب للمحتوى 1"/>
          <p:cNvSpPr>
            <a:spLocks noGrp="1"/>
          </p:cNvSpPr>
          <p:nvPr>
            <p:ph sz="quarter" idx="13"/>
          </p:nvPr>
        </p:nvSpPr>
        <p:spPr>
          <a:xfrm>
            <a:off x="117231" y="110197"/>
            <a:ext cx="6435969" cy="3474720"/>
          </a:xfrm>
        </p:spPr>
        <p:txBody>
          <a:bodyPr>
            <a:noAutofit/>
          </a:bodyPr>
          <a:lstStyle/>
          <a:p>
            <a:pPr marL="45720" indent="0" algn="l" fontAlgn="base">
              <a:buNone/>
            </a:pPr>
            <a:r>
              <a:rPr lang="en-US" sz="2800" b="1" i="1" dirty="0">
                <a:solidFill>
                  <a:schemeClr val="tx1"/>
                </a:solidFill>
              </a:rPr>
              <a:t>External Fixation</a:t>
            </a:r>
            <a:endParaRPr lang="en-US" sz="2800" b="1" dirty="0">
              <a:solidFill>
                <a:schemeClr val="tx1"/>
              </a:solidFill>
            </a:endParaRPr>
          </a:p>
          <a:p>
            <a:pPr marL="45720" indent="0" algn="l" fontAlgn="base">
              <a:buNone/>
            </a:pPr>
            <a:r>
              <a:rPr lang="en-US" sz="2000" dirty="0">
                <a:solidFill>
                  <a:schemeClr val="tx1"/>
                </a:solidFill>
              </a:rPr>
              <a:t>In </a:t>
            </a:r>
            <a:r>
              <a:rPr lang="en-US" sz="2000" dirty="0" smtClean="0">
                <a:solidFill>
                  <a:schemeClr val="tx1"/>
                </a:solidFill>
              </a:rPr>
              <a:t>the case of  </a:t>
            </a:r>
            <a:r>
              <a:rPr lang="en-US" sz="2000" dirty="0">
                <a:solidFill>
                  <a:schemeClr val="tx1"/>
                </a:solidFill>
              </a:rPr>
              <a:t>severe open fracture, </a:t>
            </a:r>
            <a:r>
              <a:rPr lang="en-US" sz="2000" dirty="0" smtClean="0">
                <a:solidFill>
                  <a:schemeClr val="tx1"/>
                </a:solidFill>
              </a:rPr>
              <a:t>you will close the </a:t>
            </a:r>
            <a:r>
              <a:rPr lang="en-US" sz="2000" dirty="0">
                <a:solidFill>
                  <a:schemeClr val="tx1"/>
                </a:solidFill>
              </a:rPr>
              <a:t>wound with stitches after debridement and external fixation.</a:t>
            </a:r>
          </a:p>
          <a:p>
            <a:pPr marL="45720" indent="0" algn="l" fontAlgn="base">
              <a:buNone/>
            </a:pPr>
            <a:r>
              <a:rPr lang="en-US" sz="2000" dirty="0">
                <a:solidFill>
                  <a:schemeClr val="tx1"/>
                </a:solidFill>
              </a:rPr>
              <a:t>If </a:t>
            </a:r>
            <a:r>
              <a:rPr lang="en-US" sz="2000" dirty="0" smtClean="0">
                <a:solidFill>
                  <a:schemeClr val="tx1"/>
                </a:solidFill>
              </a:rPr>
              <a:t>the wound </a:t>
            </a:r>
            <a:r>
              <a:rPr lang="en-US" sz="2000" dirty="0">
                <a:solidFill>
                  <a:schemeClr val="tx1"/>
                </a:solidFill>
              </a:rPr>
              <a:t>and broken bones are not yet ready for a permanent implant, </a:t>
            </a:r>
            <a:r>
              <a:rPr lang="en-US" sz="2000" dirty="0" smtClean="0">
                <a:solidFill>
                  <a:schemeClr val="tx1"/>
                </a:solidFill>
              </a:rPr>
              <a:t>you may </a:t>
            </a:r>
            <a:r>
              <a:rPr lang="en-US" sz="2000" dirty="0">
                <a:solidFill>
                  <a:schemeClr val="tx1"/>
                </a:solidFill>
              </a:rPr>
              <a:t>apply external fixation to </a:t>
            </a:r>
            <a:r>
              <a:rPr lang="en-US" sz="2000" dirty="0" smtClean="0">
                <a:solidFill>
                  <a:schemeClr val="tx1"/>
                </a:solidFill>
              </a:rPr>
              <a:t>the injured </a:t>
            </a:r>
            <a:r>
              <a:rPr lang="en-US" sz="2000" dirty="0">
                <a:solidFill>
                  <a:schemeClr val="tx1"/>
                </a:solidFill>
              </a:rPr>
              <a:t>limb. Most severe open fractures are first stabilized with external </a:t>
            </a:r>
            <a:r>
              <a:rPr lang="en-US" sz="2000" dirty="0" smtClean="0">
                <a:solidFill>
                  <a:schemeClr val="tx1"/>
                </a:solidFill>
              </a:rPr>
              <a:t>fixation.</a:t>
            </a:r>
            <a:endParaRPr lang="en-US" sz="2000" dirty="0">
              <a:solidFill>
                <a:schemeClr val="tx1"/>
              </a:solidFill>
            </a:endParaRPr>
          </a:p>
          <a:p>
            <a:pPr marL="45720" indent="0" algn="l" fontAlgn="base">
              <a:buNone/>
            </a:pPr>
            <a:r>
              <a:rPr lang="en-US" sz="2000" dirty="0" smtClean="0">
                <a:solidFill>
                  <a:schemeClr val="tx1"/>
                </a:solidFill>
              </a:rPr>
              <a:t>In </a:t>
            </a:r>
            <a:r>
              <a:rPr lang="en-US" sz="2000" dirty="0">
                <a:solidFill>
                  <a:schemeClr val="tx1"/>
                </a:solidFill>
              </a:rPr>
              <a:t>some cases, the wound may need further debridement or skin and tissue grafting to cover the injured bone. With an external fixator in place, the patient can often get out of bed and be mobile despite the open wound.</a:t>
            </a:r>
          </a:p>
          <a:p>
            <a:pPr marL="45720" indent="0" algn="l" fontAlgn="base">
              <a:buNone/>
            </a:pPr>
            <a:r>
              <a:rPr lang="en-US" sz="2000" dirty="0">
                <a:solidFill>
                  <a:schemeClr val="tx1"/>
                </a:solidFill>
              </a:rPr>
              <a:t>In most cases, an external fixator is kept in place only until it is safe to perform internal fixation. Sometimes, however, an external fixator is used to stabilize the bones until healing is complete. It is then removed during a second procedure when the fracture is healed.</a:t>
            </a:r>
          </a:p>
          <a:p>
            <a:endParaRPr lang="ar-SA" sz="2000" dirty="0"/>
          </a:p>
        </p:txBody>
      </p:sp>
      <p:sp>
        <p:nvSpPr>
          <p:cNvPr id="3" name="مستطيل 2"/>
          <p:cNvSpPr/>
          <p:nvPr/>
        </p:nvSpPr>
        <p:spPr>
          <a:xfrm>
            <a:off x="7092462" y="5440904"/>
            <a:ext cx="5099538" cy="923330"/>
          </a:xfrm>
          <a:prstGeom prst="rect">
            <a:avLst/>
          </a:prstGeom>
        </p:spPr>
        <p:txBody>
          <a:bodyPr wrap="square">
            <a:spAutoFit/>
          </a:bodyPr>
          <a:lstStyle/>
          <a:p>
            <a:r>
              <a:rPr lang="en-US" dirty="0"/>
              <a:t>This patient's open fracture has been stabilized with external fixation and the wound has been partially closed with antibiotic beads.</a:t>
            </a:r>
            <a:endParaRPr lang="ar-SA" dirty="0"/>
          </a:p>
        </p:txBody>
      </p:sp>
      <p:pic>
        <p:nvPicPr>
          <p:cNvPr id="4" name="صورة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72374" y="1"/>
            <a:ext cx="4619625" cy="5263662"/>
          </a:xfrm>
          <a:prstGeom prst="rect">
            <a:avLst/>
          </a:prstGeom>
        </p:spPr>
      </p:pic>
    </p:spTree>
    <p:extLst>
      <p:ext uri="{BB962C8B-B14F-4D97-AF65-F5344CB8AC3E}">
        <p14:creationId xmlns:p14="http://schemas.microsoft.com/office/powerpoint/2010/main" val="3327264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3"/>
        <p:cNvGrpSpPr/>
        <p:nvPr/>
      </p:nvGrpSpPr>
      <p:grpSpPr>
        <a:xfrm>
          <a:off x="0" y="0"/>
          <a:ext cx="0" cy="0"/>
          <a:chOff x="0" y="0"/>
          <a:chExt cx="0" cy="0"/>
        </a:xfrm>
      </p:grpSpPr>
      <p:sp>
        <p:nvSpPr>
          <p:cNvPr id="534" name="Google Shape;534;p62"/>
          <p:cNvSpPr txBox="1">
            <a:spLocks noGrp="1"/>
          </p:cNvSpPr>
          <p:nvPr>
            <p:ph type="title"/>
          </p:nvPr>
        </p:nvSpPr>
        <p:spPr>
          <a:xfrm>
            <a:off x="175847" y="497375"/>
            <a:ext cx="11746522" cy="1143000"/>
          </a:xfrm>
          <a:prstGeom prst="rect">
            <a:avLst/>
          </a:prstGeom>
          <a:noFill/>
          <a:ln>
            <a:noFill/>
          </a:ln>
        </p:spPr>
        <p:txBody>
          <a:bodyPr spcFirstLastPara="1" vert="horz" wrap="square" lIns="91425" tIns="45700" rIns="91425" bIns="45700" rtlCol="0" anchor="ctr" anchorCtr="0">
            <a:noAutofit/>
          </a:bodyPr>
          <a:lstStyle/>
          <a:p>
            <a:pPr marL="0" indent="0" algn="ctr" fontAlgn="base">
              <a:buNone/>
            </a:pPr>
            <a:r>
              <a:rPr lang="en-US" sz="4000" b="0" i="1" dirty="0">
                <a:solidFill>
                  <a:schemeClr val="tx1"/>
                </a:solidFill>
                <a:effectLst/>
              </a:rPr>
              <a:t>Treatment of More Complex Wounds</a:t>
            </a:r>
            <a:r>
              <a:rPr lang="en-US" sz="4000" b="0" dirty="0">
                <a:solidFill>
                  <a:schemeClr val="tx1"/>
                </a:solidFill>
                <a:effectLst/>
              </a:rPr>
              <a:t/>
            </a:r>
            <a:br>
              <a:rPr lang="en-US" sz="4000" b="0" dirty="0">
                <a:solidFill>
                  <a:schemeClr val="tx1"/>
                </a:solidFill>
                <a:effectLst/>
              </a:rPr>
            </a:br>
            <a:r>
              <a:rPr lang="en-US" sz="4000" b="0" dirty="0">
                <a:solidFill>
                  <a:schemeClr val="tx1"/>
                </a:solidFill>
                <a:effectLst/>
              </a:rPr>
              <a:t/>
            </a:r>
            <a:br>
              <a:rPr lang="en-US" sz="4000" b="0" dirty="0">
                <a:solidFill>
                  <a:schemeClr val="tx1"/>
                </a:solidFill>
                <a:effectLst/>
              </a:rPr>
            </a:br>
            <a:endParaRPr sz="4000" dirty="0">
              <a:solidFill>
                <a:schemeClr val="tx1"/>
              </a:solidFill>
              <a:ea typeface="Cambria"/>
              <a:cs typeface="Cambria"/>
              <a:sym typeface="Cambria"/>
            </a:endParaRPr>
          </a:p>
        </p:txBody>
      </p:sp>
      <p:sp>
        <p:nvSpPr>
          <p:cNvPr id="2" name="عنصر نائب للمحتوى 1"/>
          <p:cNvSpPr>
            <a:spLocks noGrp="1"/>
          </p:cNvSpPr>
          <p:nvPr>
            <p:ph sz="quarter" idx="13"/>
          </p:nvPr>
        </p:nvSpPr>
        <p:spPr>
          <a:xfrm>
            <a:off x="0" y="1071490"/>
            <a:ext cx="4114801" cy="2492326"/>
          </a:xfrm>
        </p:spPr>
        <p:txBody>
          <a:bodyPr>
            <a:normAutofit lnSpcReduction="10000"/>
          </a:bodyPr>
          <a:lstStyle/>
          <a:p>
            <a:pPr marL="45720" indent="0" algn="l">
              <a:buNone/>
            </a:pPr>
            <a:r>
              <a:rPr lang="en-US" sz="2000" dirty="0">
                <a:solidFill>
                  <a:schemeClr val="tx1"/>
                </a:solidFill>
              </a:rPr>
              <a:t>Some open fractures have large wounds with extensive skin and soft tissue loss. These wounds are often too large to be closed. In this situation, the doctor will temporarily cover the wound to help decrease the risk of infection and promote healing.</a:t>
            </a:r>
            <a:endParaRPr lang="ar-SA" sz="2000" dirty="0">
              <a:solidFill>
                <a:schemeClr val="tx1"/>
              </a:solidFill>
            </a:endParaRPr>
          </a:p>
        </p:txBody>
      </p:sp>
      <p:pic>
        <p:nvPicPr>
          <p:cNvPr id="3" name="صورة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5410" y="1242646"/>
            <a:ext cx="3798344" cy="4958861"/>
          </a:xfrm>
          <a:prstGeom prst="rect">
            <a:avLst/>
          </a:prstGeom>
        </p:spPr>
      </p:pic>
      <p:pic>
        <p:nvPicPr>
          <p:cNvPr id="5" name="صورة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3754" y="1242647"/>
            <a:ext cx="3869347" cy="4958861"/>
          </a:xfrm>
          <a:prstGeom prst="rect">
            <a:avLst/>
          </a:prstGeom>
        </p:spPr>
      </p:pic>
      <p:sp>
        <p:nvSpPr>
          <p:cNvPr id="6" name="مستطيل 5"/>
          <p:cNvSpPr/>
          <p:nvPr/>
        </p:nvSpPr>
        <p:spPr>
          <a:xfrm>
            <a:off x="-29343" y="3391848"/>
            <a:ext cx="3909679" cy="3477875"/>
          </a:xfrm>
          <a:prstGeom prst="rect">
            <a:avLst/>
          </a:prstGeom>
        </p:spPr>
        <p:txBody>
          <a:bodyPr wrap="square">
            <a:spAutoFit/>
          </a:bodyPr>
          <a:lstStyle/>
          <a:p>
            <a:r>
              <a:rPr lang="en-US" sz="2000" dirty="0"/>
              <a:t>There are many types of dressings that can be used for temporary coverage but, in many cases, a semipermeable dressing is used to seal the wound until it can be permanently closed. Antibiotic beads are often placed into the wound before sealing to provide a high concentration of antibiotics directly to the injury.</a:t>
            </a:r>
            <a:endParaRPr lang="ar-SA" sz="2000" dirty="0"/>
          </a:p>
        </p:txBody>
      </p:sp>
    </p:spTree>
    <p:extLst>
      <p:ext uri="{BB962C8B-B14F-4D97-AF65-F5344CB8AC3E}">
        <p14:creationId xmlns:p14="http://schemas.microsoft.com/office/powerpoint/2010/main" val="2698759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485775"/>
            <a:ext cx="6834554" cy="5903743"/>
          </a:xfrm>
        </p:spPr>
        <p:txBody>
          <a:bodyPr>
            <a:normAutofit/>
          </a:bodyPr>
          <a:lstStyle/>
          <a:p>
            <a:pPr marL="45720" indent="0" algn="l" fontAlgn="base">
              <a:buNone/>
            </a:pPr>
            <a:r>
              <a:rPr lang="en-US" dirty="0">
                <a:solidFill>
                  <a:schemeClr val="tx1"/>
                </a:solidFill>
              </a:rPr>
              <a:t>After a period of time, a permanent technique will be used to close the wound. Permanent techniques for wound coverage include:</a:t>
            </a:r>
          </a:p>
          <a:p>
            <a:pPr marL="45720" indent="0" algn="l" fontAlgn="base">
              <a:buNone/>
            </a:pPr>
            <a:r>
              <a:rPr lang="en-US" b="1" dirty="0">
                <a:solidFill>
                  <a:schemeClr val="tx1"/>
                </a:solidFill>
              </a:rPr>
              <a:t>Skin graft</a:t>
            </a:r>
            <a:r>
              <a:rPr lang="en-US" dirty="0">
                <a:solidFill>
                  <a:schemeClr val="tx1"/>
                </a:solidFill>
              </a:rPr>
              <a:t>. If there is skin loss only, a piece of skin can be taken from another part of the body and used to cover the wound.</a:t>
            </a:r>
          </a:p>
          <a:p>
            <a:pPr marL="45720" indent="0" algn="l" fontAlgn="base">
              <a:buNone/>
            </a:pPr>
            <a:r>
              <a:rPr lang="en-US" b="1" dirty="0">
                <a:solidFill>
                  <a:schemeClr val="tx1"/>
                </a:solidFill>
              </a:rPr>
              <a:t>Local flap</a:t>
            </a:r>
            <a:r>
              <a:rPr lang="en-US" dirty="0">
                <a:solidFill>
                  <a:schemeClr val="tx1"/>
                </a:solidFill>
              </a:rPr>
              <a:t>. Muscle tissue from a nearby area in the same limb can be rotated into the wound to cover the defect. A skin graft may then be placed over the flap.</a:t>
            </a:r>
          </a:p>
          <a:p>
            <a:pPr marL="45720" indent="0" algn="l" fontAlgn="base">
              <a:buNone/>
            </a:pPr>
            <a:r>
              <a:rPr lang="en-US" b="1" dirty="0">
                <a:solidFill>
                  <a:schemeClr val="tx1"/>
                </a:solidFill>
              </a:rPr>
              <a:t>Free flap</a:t>
            </a:r>
            <a:r>
              <a:rPr lang="en-US" dirty="0">
                <a:solidFill>
                  <a:schemeClr val="tx1"/>
                </a:solidFill>
              </a:rPr>
              <a:t>. Tissue can be transferred from another part of the body, usually the back or abdomen. A free flap procedure is often done with a </a:t>
            </a:r>
            <a:r>
              <a:rPr lang="en-US" dirty="0" err="1">
                <a:solidFill>
                  <a:schemeClr val="tx1"/>
                </a:solidFill>
              </a:rPr>
              <a:t>microvascular</a:t>
            </a:r>
            <a:r>
              <a:rPr lang="en-US" dirty="0">
                <a:solidFill>
                  <a:schemeClr val="tx1"/>
                </a:solidFill>
              </a:rPr>
              <a:t> surgeon who can establish blood circulation to the flap.</a:t>
            </a:r>
          </a:p>
          <a:p>
            <a:pPr marL="45720" indent="0">
              <a:buNone/>
            </a:pPr>
            <a:endParaRPr lang="en-US" dirty="0">
              <a:solidFill>
                <a:schemeClr val="tx1"/>
              </a:solidFill>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2825" y="485775"/>
            <a:ext cx="4829175" cy="6191250"/>
          </a:xfrm>
          <a:prstGeom prst="rect">
            <a:avLst/>
          </a:prstGeom>
        </p:spPr>
      </p:pic>
    </p:spTree>
    <p:extLst>
      <p:ext uri="{BB962C8B-B14F-4D97-AF65-F5344CB8AC3E}">
        <p14:creationId xmlns:p14="http://schemas.microsoft.com/office/powerpoint/2010/main" val="1164851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996138" y="442519"/>
            <a:ext cx="8015336" cy="707886"/>
          </a:xfrm>
          <a:prstGeom prst="rect">
            <a:avLst/>
          </a:prstGeom>
        </p:spPr>
        <p:txBody>
          <a:bodyPr wrap="none">
            <a:spAutoFit/>
          </a:bodyPr>
          <a:lstStyle/>
          <a:p>
            <a:pPr fontAlgn="base"/>
            <a:r>
              <a:rPr lang="en-US" sz="4000" b="1" dirty="0">
                <a:latin typeface="+mj-lt"/>
              </a:rPr>
              <a:t>Complications of Open Fractures</a:t>
            </a:r>
            <a:endParaRPr lang="en-US" sz="4000" b="1" i="0" dirty="0">
              <a:effectLst/>
              <a:latin typeface="+mj-lt"/>
            </a:endParaRPr>
          </a:p>
        </p:txBody>
      </p:sp>
      <p:sp>
        <p:nvSpPr>
          <p:cNvPr id="5" name="مستطيل 4"/>
          <p:cNvSpPr/>
          <p:nvPr/>
        </p:nvSpPr>
        <p:spPr>
          <a:xfrm>
            <a:off x="0" y="1517193"/>
            <a:ext cx="6096000" cy="2031325"/>
          </a:xfrm>
          <a:prstGeom prst="rect">
            <a:avLst/>
          </a:prstGeom>
        </p:spPr>
        <p:txBody>
          <a:bodyPr>
            <a:spAutoFit/>
          </a:bodyPr>
          <a:lstStyle/>
          <a:p>
            <a:pPr fontAlgn="base"/>
            <a:r>
              <a:rPr lang="en-US" b="1" i="1" dirty="0"/>
              <a:t>Infection</a:t>
            </a:r>
            <a:endParaRPr lang="en-US" b="1" dirty="0"/>
          </a:p>
          <a:p>
            <a:pPr fontAlgn="base"/>
            <a:r>
              <a:rPr lang="en-US" dirty="0" smtClean="0"/>
              <a:t>Infection </a:t>
            </a:r>
            <a:r>
              <a:rPr lang="en-US" dirty="0"/>
              <a:t>can occur early on during healing or much later after both the wound and fracture have healed. </a:t>
            </a:r>
            <a:endParaRPr lang="en-US" dirty="0" smtClean="0"/>
          </a:p>
          <a:p>
            <a:pPr fontAlgn="base"/>
            <a:r>
              <a:rPr lang="en-US" dirty="0" smtClean="0"/>
              <a:t>A </a:t>
            </a:r>
            <a:r>
              <a:rPr lang="en-US" dirty="0"/>
              <a:t>bone infection can become chronic (osteomyelitis) and lead to further surgeries.</a:t>
            </a:r>
          </a:p>
          <a:p>
            <a:r>
              <a:rPr lang="en-US" dirty="0"/>
              <a:t/>
            </a:r>
            <a:br>
              <a:rPr lang="en-US" dirty="0"/>
            </a:br>
            <a:endParaRPr lang="ar-SA" dirty="0"/>
          </a:p>
        </p:txBody>
      </p:sp>
      <p:sp>
        <p:nvSpPr>
          <p:cNvPr id="6" name="مستطيل 5"/>
          <p:cNvSpPr/>
          <p:nvPr/>
        </p:nvSpPr>
        <p:spPr>
          <a:xfrm>
            <a:off x="1" y="3164681"/>
            <a:ext cx="6846276" cy="3693319"/>
          </a:xfrm>
          <a:prstGeom prst="rect">
            <a:avLst/>
          </a:prstGeom>
        </p:spPr>
        <p:txBody>
          <a:bodyPr wrap="square">
            <a:spAutoFit/>
          </a:bodyPr>
          <a:lstStyle/>
          <a:p>
            <a:pPr fontAlgn="base"/>
            <a:r>
              <a:rPr lang="en-US" b="1" i="1" dirty="0"/>
              <a:t>Nonunion</a:t>
            </a:r>
            <a:endParaRPr lang="en-US" b="1" dirty="0"/>
          </a:p>
          <a:p>
            <a:pPr fontAlgn="base"/>
            <a:r>
              <a:rPr lang="en-US" dirty="0"/>
              <a:t>Some open fractures may have difficulty healing because of damage to the blood supply around the bone at the time of injury. If the bone does not heal, further surgery, including bone grafting to the fracture site and repeat internal fixation, may be necessary</a:t>
            </a:r>
            <a:r>
              <a:rPr lang="en-US" dirty="0" smtClean="0"/>
              <a:t>.</a:t>
            </a:r>
          </a:p>
          <a:p>
            <a:pPr fontAlgn="base"/>
            <a:endParaRPr lang="en-US" i="1" dirty="0"/>
          </a:p>
          <a:p>
            <a:pPr fontAlgn="base"/>
            <a:r>
              <a:rPr lang="en-US" b="1" i="1" dirty="0" smtClean="0"/>
              <a:t>Compartment </a:t>
            </a:r>
            <a:r>
              <a:rPr lang="en-US" b="1" i="1" dirty="0"/>
              <a:t>Syndrome</a:t>
            </a:r>
          </a:p>
          <a:p>
            <a:pPr fontAlgn="base"/>
            <a:r>
              <a:rPr lang="en-US" dirty="0"/>
              <a:t>This painful condition develops when the injured arm or leg swells and pressure builds within the muscles. When this happens, immediate surgery to relieve the pressure is required. If left untreated, compartment syndrome can lead to permanent tissue damage and loss of function.</a:t>
            </a:r>
            <a:endParaRPr lang="en-US" dirty="0">
              <a:effectLst/>
            </a:endParaRPr>
          </a:p>
        </p:txBody>
      </p:sp>
      <p:pic>
        <p:nvPicPr>
          <p:cNvPr id="8" name="صورة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60676" y="1517193"/>
            <a:ext cx="4431323" cy="5275337"/>
          </a:xfrm>
          <a:prstGeom prst="rect">
            <a:avLst/>
          </a:prstGeom>
        </p:spPr>
      </p:pic>
    </p:spTree>
    <p:extLst>
      <p:ext uri="{BB962C8B-B14F-4D97-AF65-F5344CB8AC3E}">
        <p14:creationId xmlns:p14="http://schemas.microsoft.com/office/powerpoint/2010/main" val="9316024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Autofit/>
          </a:bodyPr>
          <a:lstStyle/>
          <a:p>
            <a:pPr marL="0" indent="0" algn="ctr">
              <a:buNone/>
            </a:pPr>
            <a:r>
              <a:rPr lang="en-US" sz="16600" b="1" dirty="0">
                <a:solidFill>
                  <a:schemeClr val="tx1"/>
                </a:solidFill>
                <a:latin typeface="+mj-lt"/>
              </a:rPr>
              <a:t>Thank you</a:t>
            </a:r>
            <a:endParaRPr lang="en-US" sz="16600" dirty="0">
              <a:solidFill>
                <a:schemeClr val="tx1"/>
              </a:solidFill>
              <a:latin typeface="+mj-lt"/>
            </a:endParaRPr>
          </a:p>
        </p:txBody>
      </p:sp>
    </p:spTree>
    <p:extLst>
      <p:ext uri="{BB962C8B-B14F-4D97-AF65-F5344CB8AC3E}">
        <p14:creationId xmlns:p14="http://schemas.microsoft.com/office/powerpoint/2010/main" val="4049087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3"/>
          </p:nvPr>
        </p:nvSpPr>
        <p:spPr>
          <a:xfrm>
            <a:off x="586154" y="790134"/>
            <a:ext cx="10738338" cy="4637651"/>
          </a:xfrm>
        </p:spPr>
        <p:txBody>
          <a:bodyPr>
            <a:normAutofit/>
          </a:bodyPr>
          <a:lstStyle/>
          <a:p>
            <a:pPr marL="45720" indent="0" algn="l">
              <a:buNone/>
            </a:pPr>
            <a:r>
              <a:rPr lang="en-US" dirty="0">
                <a:solidFill>
                  <a:schemeClr val="tx1"/>
                </a:solidFill>
              </a:rPr>
              <a:t>A fracture is a break in the structural continuity </a:t>
            </a:r>
            <a:r>
              <a:rPr lang="en-US" dirty="0" smtClean="0">
                <a:solidFill>
                  <a:schemeClr val="tx1"/>
                </a:solidFill>
              </a:rPr>
              <a:t>of bone. </a:t>
            </a:r>
          </a:p>
          <a:p>
            <a:pPr marL="45720" indent="0" algn="l">
              <a:buNone/>
            </a:pPr>
            <a:r>
              <a:rPr lang="en-US" dirty="0" smtClean="0">
                <a:solidFill>
                  <a:schemeClr val="tx1"/>
                </a:solidFill>
              </a:rPr>
              <a:t> </a:t>
            </a:r>
            <a:r>
              <a:rPr lang="en-US" dirty="0">
                <a:solidFill>
                  <a:schemeClr val="tx1"/>
                </a:solidFill>
              </a:rPr>
              <a:t>It may be no more than a crack, a crumpling </a:t>
            </a:r>
            <a:r>
              <a:rPr lang="en-US" dirty="0" smtClean="0">
                <a:solidFill>
                  <a:schemeClr val="tx1"/>
                </a:solidFill>
              </a:rPr>
              <a:t>or a </a:t>
            </a:r>
            <a:r>
              <a:rPr lang="en-US" dirty="0">
                <a:solidFill>
                  <a:schemeClr val="tx1"/>
                </a:solidFill>
              </a:rPr>
              <a:t>splintering of the cortex; more often the break </a:t>
            </a:r>
            <a:r>
              <a:rPr lang="en-US" dirty="0" smtClean="0">
                <a:solidFill>
                  <a:schemeClr val="tx1"/>
                </a:solidFill>
              </a:rPr>
              <a:t>is complete </a:t>
            </a:r>
            <a:r>
              <a:rPr lang="en-US" dirty="0">
                <a:solidFill>
                  <a:schemeClr val="tx1"/>
                </a:solidFill>
              </a:rPr>
              <a:t>and the bone fragments are displaced</a:t>
            </a:r>
            <a:r>
              <a:rPr lang="en-US" dirty="0" smtClean="0">
                <a:solidFill>
                  <a:schemeClr val="tx1"/>
                </a:solidFill>
              </a:rPr>
              <a:t>.</a:t>
            </a:r>
          </a:p>
          <a:p>
            <a:pPr marL="45720" indent="0" algn="l">
              <a:buNone/>
            </a:pPr>
            <a:r>
              <a:rPr lang="en-US" dirty="0" smtClean="0">
                <a:solidFill>
                  <a:schemeClr val="tx1"/>
                </a:solidFill>
              </a:rPr>
              <a:t> </a:t>
            </a:r>
            <a:r>
              <a:rPr lang="en-US" dirty="0">
                <a:solidFill>
                  <a:schemeClr val="tx1"/>
                </a:solidFill>
              </a:rPr>
              <a:t>If </a:t>
            </a:r>
            <a:r>
              <a:rPr lang="en-US" dirty="0" smtClean="0">
                <a:solidFill>
                  <a:schemeClr val="tx1"/>
                </a:solidFill>
              </a:rPr>
              <a:t>the overlying </a:t>
            </a:r>
            <a:r>
              <a:rPr lang="en-US" dirty="0">
                <a:solidFill>
                  <a:schemeClr val="tx1"/>
                </a:solidFill>
              </a:rPr>
              <a:t>skin remains intact it is a </a:t>
            </a:r>
            <a:r>
              <a:rPr lang="en-US" i="1" dirty="0">
                <a:solidFill>
                  <a:schemeClr val="tx1"/>
                </a:solidFill>
              </a:rPr>
              <a:t>closed </a:t>
            </a:r>
            <a:r>
              <a:rPr lang="en-US" dirty="0">
                <a:solidFill>
                  <a:schemeClr val="tx1"/>
                </a:solidFill>
              </a:rPr>
              <a:t>(or </a:t>
            </a:r>
            <a:r>
              <a:rPr lang="en-US" i="1" dirty="0">
                <a:solidFill>
                  <a:schemeClr val="tx1"/>
                </a:solidFill>
              </a:rPr>
              <a:t>simple)</a:t>
            </a:r>
          </a:p>
          <a:p>
            <a:pPr marL="45720" indent="0" algn="l">
              <a:buNone/>
            </a:pPr>
            <a:r>
              <a:rPr lang="en-US" i="1" dirty="0">
                <a:solidFill>
                  <a:schemeClr val="tx1"/>
                </a:solidFill>
              </a:rPr>
              <a:t>fracture; </a:t>
            </a:r>
            <a:r>
              <a:rPr lang="en-US" dirty="0">
                <a:solidFill>
                  <a:srgbClr val="FF0000"/>
                </a:solidFill>
              </a:rPr>
              <a:t>if the skin or one of the body cavities is</a:t>
            </a:r>
          </a:p>
          <a:p>
            <a:pPr marL="45720" indent="0" algn="l">
              <a:buNone/>
            </a:pPr>
            <a:r>
              <a:rPr lang="en-US" dirty="0">
                <a:solidFill>
                  <a:srgbClr val="FF0000"/>
                </a:solidFill>
              </a:rPr>
              <a:t>breached it is an </a:t>
            </a:r>
            <a:r>
              <a:rPr lang="en-US" b="1" i="1" dirty="0">
                <a:solidFill>
                  <a:srgbClr val="FF0000"/>
                </a:solidFill>
              </a:rPr>
              <a:t>open </a:t>
            </a:r>
            <a:r>
              <a:rPr lang="en-US" b="1" dirty="0">
                <a:solidFill>
                  <a:srgbClr val="FF0000"/>
                </a:solidFill>
              </a:rPr>
              <a:t>(or </a:t>
            </a:r>
            <a:r>
              <a:rPr lang="en-US" b="1" i="1" dirty="0">
                <a:solidFill>
                  <a:srgbClr val="FF0000"/>
                </a:solidFill>
              </a:rPr>
              <a:t>compound</a:t>
            </a:r>
            <a:r>
              <a:rPr lang="en-US" b="1" dirty="0">
                <a:solidFill>
                  <a:srgbClr val="FF0000"/>
                </a:solidFill>
              </a:rPr>
              <a:t>) </a:t>
            </a:r>
            <a:r>
              <a:rPr lang="en-US" i="1" dirty="0">
                <a:solidFill>
                  <a:srgbClr val="FF0000"/>
                </a:solidFill>
              </a:rPr>
              <a:t>fracture</a:t>
            </a:r>
            <a:r>
              <a:rPr lang="en-US" dirty="0">
                <a:solidFill>
                  <a:srgbClr val="FF0000"/>
                </a:solidFill>
              </a:rPr>
              <a:t>, liable to</a:t>
            </a:r>
          </a:p>
          <a:p>
            <a:pPr marL="45720" indent="0" algn="l">
              <a:buNone/>
            </a:pPr>
            <a:r>
              <a:rPr lang="en-US" dirty="0">
                <a:solidFill>
                  <a:srgbClr val="FF0000"/>
                </a:solidFill>
              </a:rPr>
              <a:t>contamination and infection.</a:t>
            </a:r>
            <a:endParaRPr lang="ar-SA" dirty="0">
              <a:solidFill>
                <a:srgbClr val="FF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49108" y="3399691"/>
            <a:ext cx="6142892" cy="3552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30607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3"/>
          </p:nvPr>
        </p:nvSpPr>
        <p:spPr>
          <a:xfrm>
            <a:off x="5122985" y="2614247"/>
            <a:ext cx="7069015" cy="3474720"/>
          </a:xfrm>
        </p:spPr>
        <p:txBody>
          <a:bodyPr/>
          <a:lstStyle/>
          <a:p>
            <a:pPr marL="45720" indent="0" algn="l">
              <a:buNone/>
            </a:pPr>
            <a:r>
              <a:rPr lang="en-US" dirty="0"/>
              <a:t> </a:t>
            </a:r>
            <a:r>
              <a:rPr lang="en-US" dirty="0">
                <a:solidFill>
                  <a:schemeClr val="tx1"/>
                </a:solidFill>
              </a:rPr>
              <a:t>Most open fractures are caused by some type of high-energy event—such as a gunshot or motor vehicle accident. These patients will often have additional injuries to other parts of the body. An open fracture can also result from a lower-energy incident, such as </a:t>
            </a:r>
            <a:r>
              <a:rPr lang="ar-SA" dirty="0" smtClean="0">
                <a:solidFill>
                  <a:schemeClr val="tx1"/>
                </a:solidFill>
              </a:rPr>
              <a:t>.</a:t>
            </a:r>
            <a:r>
              <a:rPr lang="en-US" dirty="0" smtClean="0">
                <a:solidFill>
                  <a:schemeClr val="tx1"/>
                </a:solidFill>
              </a:rPr>
              <a:t>a </a:t>
            </a:r>
            <a:r>
              <a:rPr lang="en-US" dirty="0">
                <a:solidFill>
                  <a:schemeClr val="tx1"/>
                </a:solidFill>
              </a:rPr>
              <a:t>simple fall at home or an injury playing sports</a:t>
            </a:r>
            <a:endParaRPr lang="ar-SA" dirty="0">
              <a:solidFill>
                <a:schemeClr val="tx1"/>
              </a:solidFill>
            </a:endParaRPr>
          </a:p>
        </p:txBody>
      </p:sp>
      <p:pic>
        <p:nvPicPr>
          <p:cNvPr id="6" name="صورة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14247"/>
            <a:ext cx="4807497" cy="3945547"/>
          </a:xfrm>
          <a:prstGeom prst="rect">
            <a:avLst/>
          </a:prstGeom>
        </p:spPr>
      </p:pic>
      <p:sp>
        <p:nvSpPr>
          <p:cNvPr id="7" name="مربع نص 6"/>
          <p:cNvSpPr txBox="1"/>
          <p:nvPr/>
        </p:nvSpPr>
        <p:spPr>
          <a:xfrm>
            <a:off x="4807496" y="4958862"/>
            <a:ext cx="4864041" cy="1200329"/>
          </a:xfrm>
          <a:prstGeom prst="rect">
            <a:avLst/>
          </a:prstGeom>
          <a:noFill/>
        </p:spPr>
        <p:txBody>
          <a:bodyPr wrap="square" rtlCol="1">
            <a:spAutoFit/>
          </a:bodyPr>
          <a:lstStyle/>
          <a:p>
            <a:r>
              <a:rPr lang="en-US" dirty="0"/>
              <a:t>Illustration and x-ray show an open fracture. The broken end of the tibia (shinbone) has torn through the soft tissues and is protruding through the skin.</a:t>
            </a:r>
            <a:endParaRPr lang="ar-SA" dirty="0"/>
          </a:p>
        </p:txBody>
      </p:sp>
      <p:sp>
        <p:nvSpPr>
          <p:cNvPr id="8" name="مربع نص 7"/>
          <p:cNvSpPr txBox="1"/>
          <p:nvPr/>
        </p:nvSpPr>
        <p:spPr>
          <a:xfrm>
            <a:off x="4760209" y="926123"/>
            <a:ext cx="2076209" cy="830997"/>
          </a:xfrm>
          <a:prstGeom prst="rect">
            <a:avLst/>
          </a:prstGeom>
          <a:noFill/>
        </p:spPr>
        <p:txBody>
          <a:bodyPr wrap="none" rtlCol="1">
            <a:spAutoFit/>
          </a:bodyPr>
          <a:lstStyle/>
          <a:p>
            <a:pPr algn="ctr"/>
            <a:r>
              <a:rPr lang="en-US" sz="4800" b="1" dirty="0" smtClean="0"/>
              <a:t>causes</a:t>
            </a:r>
            <a:endParaRPr lang="ar-SA" sz="4800" b="1" dirty="0"/>
          </a:p>
        </p:txBody>
      </p:sp>
    </p:spTree>
    <p:extLst>
      <p:ext uri="{BB962C8B-B14F-4D97-AF65-F5344CB8AC3E}">
        <p14:creationId xmlns:p14="http://schemas.microsoft.com/office/powerpoint/2010/main" val="42181882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0184" y="1066260"/>
            <a:ext cx="5658339" cy="1143000"/>
          </a:xfrm>
        </p:spPr>
        <p:txBody>
          <a:bodyPr/>
          <a:lstStyle/>
          <a:p>
            <a:pPr marL="0" indent="0" algn="l" fontAlgn="base">
              <a:buNone/>
            </a:pPr>
            <a:r>
              <a:rPr lang="en-US" sz="2000" b="0" dirty="0">
                <a:solidFill>
                  <a:schemeClr val="tx1"/>
                </a:solidFill>
                <a:effectLst/>
              </a:rPr>
              <a:t>The severity of an open fracture depends upon several factors, including:</a:t>
            </a:r>
            <a:br>
              <a:rPr lang="en-US" sz="2000" b="0" dirty="0">
                <a:solidFill>
                  <a:schemeClr val="tx1"/>
                </a:solidFill>
                <a:effectLst/>
              </a:rPr>
            </a:br>
            <a:r>
              <a:rPr lang="en-US" sz="2000" b="0" dirty="0" smtClean="0">
                <a:solidFill>
                  <a:schemeClr val="tx1"/>
                </a:solidFill>
                <a:effectLst/>
              </a:rPr>
              <a:t>-The </a:t>
            </a:r>
            <a:r>
              <a:rPr lang="en-US" sz="2000" b="0" dirty="0">
                <a:solidFill>
                  <a:schemeClr val="tx1"/>
                </a:solidFill>
                <a:effectLst/>
              </a:rPr>
              <a:t>size and number of the fracture fragments</a:t>
            </a:r>
            <a:br>
              <a:rPr lang="en-US" sz="2000" b="0" dirty="0">
                <a:solidFill>
                  <a:schemeClr val="tx1"/>
                </a:solidFill>
                <a:effectLst/>
              </a:rPr>
            </a:br>
            <a:r>
              <a:rPr lang="en-US" sz="2000" b="0" dirty="0" smtClean="0">
                <a:solidFill>
                  <a:schemeClr val="tx1"/>
                </a:solidFill>
                <a:effectLst/>
              </a:rPr>
              <a:t>-The </a:t>
            </a:r>
            <a:r>
              <a:rPr lang="en-US" sz="2000" b="0" dirty="0">
                <a:solidFill>
                  <a:schemeClr val="tx1"/>
                </a:solidFill>
                <a:effectLst/>
              </a:rPr>
              <a:t>damage to surrounding soft tissues</a:t>
            </a:r>
            <a:br>
              <a:rPr lang="en-US" sz="2000" b="0" dirty="0">
                <a:solidFill>
                  <a:schemeClr val="tx1"/>
                </a:solidFill>
                <a:effectLst/>
              </a:rPr>
            </a:br>
            <a:r>
              <a:rPr lang="en-US" sz="2000" b="0" dirty="0" smtClean="0">
                <a:solidFill>
                  <a:schemeClr val="tx1"/>
                </a:solidFill>
                <a:effectLst/>
              </a:rPr>
              <a:t>-The </a:t>
            </a:r>
            <a:r>
              <a:rPr lang="en-US" sz="2000" b="0" dirty="0">
                <a:solidFill>
                  <a:schemeClr val="tx1"/>
                </a:solidFill>
                <a:effectLst/>
              </a:rPr>
              <a:t>location of the wound and </a:t>
            </a:r>
            <a:r>
              <a:rPr lang="en-US" sz="2000" b="0" dirty="0" smtClean="0">
                <a:solidFill>
                  <a:schemeClr val="tx1"/>
                </a:solidFill>
                <a:effectLst/>
              </a:rPr>
              <a:t>whether</a:t>
            </a:r>
            <a:r>
              <a:rPr lang="ar-SA" sz="2000" b="0" dirty="0" smtClean="0">
                <a:solidFill>
                  <a:schemeClr val="tx1"/>
                </a:solidFill>
                <a:effectLst/>
              </a:rPr>
              <a:t/>
            </a:r>
            <a:br>
              <a:rPr lang="ar-SA" sz="2000" b="0" dirty="0" smtClean="0">
                <a:solidFill>
                  <a:schemeClr val="tx1"/>
                </a:solidFill>
                <a:effectLst/>
              </a:rPr>
            </a:br>
            <a:r>
              <a:rPr lang="ar-SA" sz="2000" b="0" dirty="0" smtClean="0">
                <a:solidFill>
                  <a:schemeClr val="tx1"/>
                </a:solidFill>
                <a:effectLst/>
              </a:rPr>
              <a:t>.</a:t>
            </a:r>
            <a:r>
              <a:rPr lang="en-US" sz="2000" b="0" dirty="0">
                <a:solidFill>
                  <a:schemeClr val="tx1"/>
                </a:solidFill>
                <a:effectLst/>
              </a:rPr>
              <a:t> soft tissues in the area have good blood </a:t>
            </a:r>
            <a:r>
              <a:rPr lang="en-US" sz="2000" b="0" dirty="0" smtClean="0">
                <a:solidFill>
                  <a:schemeClr val="tx1"/>
                </a:solidFill>
                <a:effectLst/>
              </a:rPr>
              <a:t>supply</a:t>
            </a:r>
            <a:r>
              <a:rPr lang="en-US" sz="2000" b="0" dirty="0">
                <a:solidFill>
                  <a:schemeClr val="tx1"/>
                </a:solidFill>
                <a:effectLst/>
              </a:rPr>
              <a:t/>
            </a:r>
            <a:br>
              <a:rPr lang="en-US" sz="2000" b="0" dirty="0">
                <a:solidFill>
                  <a:schemeClr val="tx1"/>
                </a:solidFill>
                <a:effectLst/>
              </a:rPr>
            </a:br>
            <a:endParaRPr lang="en-US" sz="2000" dirty="0">
              <a:solidFill>
                <a:schemeClr val="tx1"/>
              </a:solidFill>
            </a:endParaRPr>
          </a:p>
        </p:txBody>
      </p:sp>
      <p:sp>
        <p:nvSpPr>
          <p:cNvPr id="3" name="عنصر نائب للمحتوى 2"/>
          <p:cNvSpPr>
            <a:spLocks noGrp="1"/>
          </p:cNvSpPr>
          <p:nvPr>
            <p:ph sz="quarter" idx="13"/>
          </p:nvPr>
        </p:nvSpPr>
        <p:spPr>
          <a:xfrm>
            <a:off x="91023" y="1692812"/>
            <a:ext cx="4255477" cy="3474720"/>
          </a:xfrm>
        </p:spPr>
        <p:txBody>
          <a:bodyPr>
            <a:noAutofit/>
          </a:bodyPr>
          <a:lstStyle/>
          <a:p>
            <a:pPr marL="45720" indent="0" algn="l" fontAlgn="base">
              <a:buNone/>
            </a:pPr>
            <a:r>
              <a:rPr lang="en-US" sz="2000" dirty="0">
                <a:solidFill>
                  <a:schemeClr val="tx1"/>
                </a:solidFill>
              </a:rPr>
              <a:t>Open fractures vary greatly in severity. In many high-energy injuries, there is obvious skin loss and the bone can be seen protruding through the wound. In other cases, the wound may be no larger than a puncture.</a:t>
            </a:r>
          </a:p>
          <a:p>
            <a:pPr marL="45720" indent="0" algn="l" fontAlgn="base">
              <a:buNone/>
            </a:pPr>
            <a:r>
              <a:rPr lang="en-US" sz="2000" dirty="0">
                <a:solidFill>
                  <a:schemeClr val="tx1"/>
                </a:solidFill>
              </a:rPr>
              <a:t>In either situation, the damage to the soft tissues around the bone—including muscles, tendons, nerves, veins, and arteries—can be extensive. For this reason, any acute fracture with an open wound in the area is considered to be an open fracture.</a:t>
            </a:r>
          </a:p>
          <a:p>
            <a:endParaRPr lang="ar-SA" sz="2000" dirty="0"/>
          </a:p>
        </p:txBody>
      </p:sp>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7747" y="3083169"/>
            <a:ext cx="6294253" cy="2492620"/>
          </a:xfrm>
          <a:prstGeom prst="rect">
            <a:avLst/>
          </a:prstGeom>
        </p:spPr>
      </p:pic>
      <p:sp>
        <p:nvSpPr>
          <p:cNvPr id="6" name="مستطيل 5"/>
          <p:cNvSpPr/>
          <p:nvPr/>
        </p:nvSpPr>
        <p:spPr>
          <a:xfrm>
            <a:off x="6349009" y="5657670"/>
            <a:ext cx="5842991" cy="1200329"/>
          </a:xfrm>
          <a:prstGeom prst="rect">
            <a:avLst/>
          </a:prstGeom>
        </p:spPr>
        <p:txBody>
          <a:bodyPr wrap="square">
            <a:spAutoFit/>
          </a:bodyPr>
          <a:lstStyle/>
          <a:p>
            <a:r>
              <a:rPr lang="en-US" dirty="0"/>
              <a:t>In this injury to the lower leg, the broken bones are not visible, but there is a small open wound over the fractures. Special care must be taken to prevent infection.</a:t>
            </a:r>
            <a:endParaRPr lang="ar-SA" dirty="0"/>
          </a:p>
        </p:txBody>
      </p:sp>
      <p:sp>
        <p:nvSpPr>
          <p:cNvPr id="7" name="مربع نص 6"/>
          <p:cNvSpPr txBox="1"/>
          <p:nvPr/>
        </p:nvSpPr>
        <p:spPr>
          <a:xfrm>
            <a:off x="309425" y="412448"/>
            <a:ext cx="3818674" cy="769441"/>
          </a:xfrm>
          <a:prstGeom prst="rect">
            <a:avLst/>
          </a:prstGeom>
          <a:noFill/>
        </p:spPr>
        <p:txBody>
          <a:bodyPr wrap="none" rtlCol="1">
            <a:spAutoFit/>
          </a:bodyPr>
          <a:lstStyle/>
          <a:p>
            <a:r>
              <a:rPr lang="en-US" sz="4400" b="1" dirty="0" smtClean="0"/>
              <a:t>Classification</a:t>
            </a:r>
            <a:r>
              <a:rPr lang="en-US" b="1" dirty="0" smtClean="0"/>
              <a:t> :</a:t>
            </a:r>
            <a:endParaRPr lang="ar-SA" b="1" dirty="0"/>
          </a:p>
        </p:txBody>
      </p:sp>
    </p:spTree>
    <p:extLst>
      <p:ext uri="{BB962C8B-B14F-4D97-AF65-F5344CB8AC3E}">
        <p14:creationId xmlns:p14="http://schemas.microsoft.com/office/powerpoint/2010/main" val="19101116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صورة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8154" y="468923"/>
            <a:ext cx="9847384" cy="6072554"/>
          </a:xfrm>
          <a:prstGeom prst="rect">
            <a:avLst/>
          </a:prstGeom>
        </p:spPr>
      </p:pic>
    </p:spTree>
    <p:extLst>
      <p:ext uri="{BB962C8B-B14F-4D97-AF65-F5344CB8AC3E}">
        <p14:creationId xmlns:p14="http://schemas.microsoft.com/office/powerpoint/2010/main" val="3825059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Google Shape;494;p57"/>
          <p:cNvSpPr txBox="1">
            <a:spLocks noGrp="1"/>
          </p:cNvSpPr>
          <p:nvPr>
            <p:ph type="title"/>
          </p:nvPr>
        </p:nvSpPr>
        <p:spPr>
          <a:xfrm>
            <a:off x="671944" y="2391507"/>
            <a:ext cx="11262147" cy="2039815"/>
          </a:xfrm>
          <a:prstGeom prst="rect">
            <a:avLst/>
          </a:prstGeom>
          <a:noFill/>
          <a:ln>
            <a:noFill/>
          </a:ln>
        </p:spPr>
        <p:txBody>
          <a:bodyPr spcFirstLastPara="1" vert="horz" wrap="square" lIns="91425" tIns="45700" rIns="91425" bIns="45700" rtlCol="0" anchor="ctr" anchorCtr="0">
            <a:noAutofit/>
          </a:bodyPr>
          <a:lstStyle/>
          <a:p>
            <a:pPr marL="0" indent="0" algn="l" fontAlgn="base">
              <a:buNone/>
            </a:pPr>
            <a:r>
              <a:rPr lang="en-US" sz="2000" dirty="0">
                <a:solidFill>
                  <a:schemeClr val="tx1"/>
                </a:solidFill>
                <a:effectLst/>
                <a:latin typeface="+mn-lt"/>
              </a:rPr>
              <a:t>Doctor Examination and Initial Treatment</a:t>
            </a:r>
            <a:r>
              <a:rPr lang="en-US" sz="2000" b="0" dirty="0">
                <a:solidFill>
                  <a:schemeClr val="tx1"/>
                </a:solidFill>
                <a:effectLst/>
                <a:latin typeface="+mn-lt"/>
              </a:rPr>
              <a:t/>
            </a:r>
            <a:br>
              <a:rPr lang="en-US" sz="2000" b="0" dirty="0">
                <a:solidFill>
                  <a:schemeClr val="tx1"/>
                </a:solidFill>
                <a:effectLst/>
                <a:latin typeface="+mn-lt"/>
              </a:rPr>
            </a:br>
            <a:r>
              <a:rPr lang="en-US" sz="2000" b="0" dirty="0">
                <a:solidFill>
                  <a:schemeClr val="tx1"/>
                </a:solidFill>
                <a:effectLst/>
                <a:latin typeface="+mn-lt"/>
              </a:rPr>
              <a:t>Most patients with open fractures will go to the emergency room for initial treatment.</a:t>
            </a:r>
            <a:br>
              <a:rPr lang="en-US" sz="2000" b="0" dirty="0">
                <a:solidFill>
                  <a:schemeClr val="tx1"/>
                </a:solidFill>
                <a:effectLst/>
                <a:latin typeface="+mn-lt"/>
              </a:rPr>
            </a:br>
            <a:r>
              <a:rPr lang="en-US" sz="2000" b="0" dirty="0" smtClean="0">
                <a:solidFill>
                  <a:schemeClr val="tx1"/>
                </a:solidFill>
                <a:effectLst/>
                <a:latin typeface="+mn-lt"/>
              </a:rPr>
              <a:t/>
            </a:r>
            <a:br>
              <a:rPr lang="en-US" sz="2000" b="0" dirty="0" smtClean="0">
                <a:solidFill>
                  <a:schemeClr val="tx1"/>
                </a:solidFill>
                <a:effectLst/>
                <a:latin typeface="+mn-lt"/>
              </a:rPr>
            </a:br>
            <a:r>
              <a:rPr lang="en-US" sz="2000" i="1" dirty="0" smtClean="0">
                <a:solidFill>
                  <a:schemeClr val="tx1"/>
                </a:solidFill>
                <a:effectLst/>
                <a:latin typeface="+mn-lt"/>
              </a:rPr>
              <a:t>Physical </a:t>
            </a:r>
            <a:r>
              <a:rPr lang="en-US" sz="2000" i="1" dirty="0">
                <a:solidFill>
                  <a:schemeClr val="tx1"/>
                </a:solidFill>
                <a:effectLst/>
                <a:latin typeface="+mn-lt"/>
              </a:rPr>
              <a:t>Examination</a:t>
            </a:r>
            <a:r>
              <a:rPr lang="en-US" sz="2000" b="0" dirty="0">
                <a:solidFill>
                  <a:schemeClr val="tx1"/>
                </a:solidFill>
                <a:effectLst/>
                <a:latin typeface="+mn-lt"/>
              </a:rPr>
              <a:t/>
            </a:r>
            <a:br>
              <a:rPr lang="en-US" sz="2000" b="0" dirty="0">
                <a:solidFill>
                  <a:schemeClr val="tx1"/>
                </a:solidFill>
                <a:effectLst/>
                <a:latin typeface="+mn-lt"/>
              </a:rPr>
            </a:br>
            <a:r>
              <a:rPr lang="en-US" sz="2000" b="0" dirty="0">
                <a:solidFill>
                  <a:schemeClr val="tx1"/>
                </a:solidFill>
                <a:effectLst/>
                <a:latin typeface="+mn-lt"/>
              </a:rPr>
              <a:t>In the emergency room, </a:t>
            </a:r>
            <a:r>
              <a:rPr lang="en-US" sz="2000" b="0" dirty="0" smtClean="0">
                <a:solidFill>
                  <a:schemeClr val="tx1"/>
                </a:solidFill>
                <a:effectLst/>
                <a:latin typeface="+mn-lt"/>
              </a:rPr>
              <a:t>you </a:t>
            </a:r>
            <a:r>
              <a:rPr lang="en-US" sz="2000" b="0" dirty="0">
                <a:solidFill>
                  <a:schemeClr val="tx1"/>
                </a:solidFill>
                <a:effectLst/>
                <a:latin typeface="+mn-lt"/>
              </a:rPr>
              <a:t>will do an initial evaluation and check for other injuries</a:t>
            </a:r>
            <a:r>
              <a:rPr lang="en-US" sz="2000" b="0" dirty="0" smtClean="0">
                <a:solidFill>
                  <a:schemeClr val="tx1"/>
                </a:solidFill>
                <a:effectLst/>
                <a:latin typeface="+mn-lt"/>
              </a:rPr>
              <a:t>. you </a:t>
            </a:r>
            <a:r>
              <a:rPr lang="en-US" sz="2000" b="0" dirty="0">
                <a:solidFill>
                  <a:schemeClr val="tx1"/>
                </a:solidFill>
                <a:effectLst/>
                <a:latin typeface="+mn-lt"/>
              </a:rPr>
              <a:t>will want to know how </a:t>
            </a:r>
            <a:r>
              <a:rPr lang="en-US" sz="2000" b="0" dirty="0" smtClean="0">
                <a:solidFill>
                  <a:schemeClr val="tx1"/>
                </a:solidFill>
                <a:effectLst/>
                <a:latin typeface="+mn-lt"/>
              </a:rPr>
              <a:t>the </a:t>
            </a:r>
            <a:r>
              <a:rPr lang="en-US" sz="2000" b="0" dirty="0">
                <a:solidFill>
                  <a:schemeClr val="tx1"/>
                </a:solidFill>
                <a:effectLst/>
                <a:latin typeface="+mn-lt"/>
              </a:rPr>
              <a:t>injury occurred and will ask about </a:t>
            </a:r>
            <a:r>
              <a:rPr lang="en-US" sz="2000" b="0" dirty="0" smtClean="0">
                <a:solidFill>
                  <a:schemeClr val="tx1"/>
                </a:solidFill>
                <a:effectLst/>
                <a:latin typeface="+mn-lt"/>
              </a:rPr>
              <a:t>the patients </a:t>
            </a:r>
            <a:r>
              <a:rPr lang="en-US" sz="2000" b="0" dirty="0">
                <a:solidFill>
                  <a:schemeClr val="tx1"/>
                </a:solidFill>
                <a:effectLst/>
                <a:latin typeface="+mn-lt"/>
              </a:rPr>
              <a:t>medical history.</a:t>
            </a:r>
            <a:br>
              <a:rPr lang="en-US" sz="2000" b="0" dirty="0">
                <a:solidFill>
                  <a:schemeClr val="tx1"/>
                </a:solidFill>
                <a:effectLst/>
                <a:latin typeface="+mn-lt"/>
              </a:rPr>
            </a:br>
            <a:r>
              <a:rPr lang="en-US" sz="2000" b="0" dirty="0" smtClean="0">
                <a:solidFill>
                  <a:schemeClr val="tx1"/>
                </a:solidFill>
                <a:effectLst/>
                <a:latin typeface="+mn-lt"/>
              </a:rPr>
              <a:t>You </a:t>
            </a:r>
            <a:r>
              <a:rPr lang="en-US" sz="2000" b="0" dirty="0">
                <a:solidFill>
                  <a:schemeClr val="tx1"/>
                </a:solidFill>
                <a:effectLst/>
                <a:latin typeface="+mn-lt"/>
              </a:rPr>
              <a:t>will then examine the wound and fracture site, checking for damage to soft tissues, nerves, and circulation. When there is any wound in the same area as a broken bone, it is assumed that there is an open fracture.</a:t>
            </a:r>
            <a:br>
              <a:rPr lang="en-US" sz="2000" b="0" dirty="0">
                <a:solidFill>
                  <a:schemeClr val="tx1"/>
                </a:solidFill>
                <a:effectLst/>
                <a:latin typeface="+mn-lt"/>
              </a:rPr>
            </a:br>
            <a:r>
              <a:rPr lang="en-US" sz="2000" b="0" dirty="0" smtClean="0">
                <a:solidFill>
                  <a:schemeClr val="tx1"/>
                </a:solidFill>
                <a:effectLst/>
                <a:latin typeface="+mn-lt"/>
              </a:rPr>
              <a:t/>
            </a:r>
            <a:br>
              <a:rPr lang="en-US" sz="2000" b="0" dirty="0" smtClean="0">
                <a:solidFill>
                  <a:schemeClr val="tx1"/>
                </a:solidFill>
                <a:effectLst/>
                <a:latin typeface="+mn-lt"/>
              </a:rPr>
            </a:br>
            <a:r>
              <a:rPr lang="en-US" sz="2000" i="1" dirty="0" smtClean="0">
                <a:solidFill>
                  <a:schemeClr val="tx1"/>
                </a:solidFill>
                <a:effectLst/>
                <a:latin typeface="+mn-lt"/>
              </a:rPr>
              <a:t>Tests</a:t>
            </a:r>
            <a:r>
              <a:rPr lang="en-US" sz="2000" b="0" dirty="0">
                <a:solidFill>
                  <a:schemeClr val="tx1"/>
                </a:solidFill>
                <a:effectLst/>
                <a:latin typeface="+mn-lt"/>
              </a:rPr>
              <a:t/>
            </a:r>
            <a:br>
              <a:rPr lang="en-US" sz="2000" b="0" dirty="0">
                <a:solidFill>
                  <a:schemeClr val="tx1"/>
                </a:solidFill>
                <a:effectLst/>
                <a:latin typeface="+mn-lt"/>
              </a:rPr>
            </a:br>
            <a:r>
              <a:rPr lang="en-US" sz="2000" b="0" dirty="0" smtClean="0">
                <a:solidFill>
                  <a:schemeClr val="tx1"/>
                </a:solidFill>
                <a:effectLst/>
                <a:latin typeface="+mn-lt"/>
              </a:rPr>
              <a:t>You </a:t>
            </a:r>
            <a:r>
              <a:rPr lang="en-US" sz="2000" b="0" dirty="0">
                <a:solidFill>
                  <a:schemeClr val="tx1"/>
                </a:solidFill>
                <a:effectLst/>
                <a:latin typeface="+mn-lt"/>
              </a:rPr>
              <a:t>will order x-rays to help determine the extent of the fracture. X-rays will show the number of breaks in the bone, as well as the position and degree of separation (displacement) between the bony fragments.</a:t>
            </a:r>
            <a:br>
              <a:rPr lang="en-US" sz="2000" b="0" dirty="0">
                <a:solidFill>
                  <a:schemeClr val="tx1"/>
                </a:solidFill>
                <a:effectLst/>
                <a:latin typeface="+mn-lt"/>
              </a:rPr>
            </a:br>
            <a:r>
              <a:rPr lang="en-US" sz="2000" b="0" dirty="0">
                <a:solidFill>
                  <a:schemeClr val="tx1"/>
                </a:solidFill>
                <a:effectLst/>
                <a:latin typeface="+mn-lt"/>
              </a:rPr>
              <a:t>If more information is needed, a computerized tomography (CT) scan or another type of imaging study may also be ordered.</a:t>
            </a:r>
            <a:br>
              <a:rPr lang="en-US" sz="2000" b="0" dirty="0">
                <a:solidFill>
                  <a:schemeClr val="tx1"/>
                </a:solidFill>
                <a:effectLst/>
                <a:latin typeface="+mn-lt"/>
              </a:rPr>
            </a:br>
            <a:r>
              <a:rPr lang="en-US" sz="2000" b="0" dirty="0">
                <a:solidFill>
                  <a:schemeClr val="tx1"/>
                </a:solidFill>
                <a:effectLst/>
                <a:latin typeface="+mn-lt"/>
              </a:rPr>
              <a:t/>
            </a:r>
            <a:br>
              <a:rPr lang="en-US" sz="2000" b="0" dirty="0">
                <a:solidFill>
                  <a:schemeClr val="tx1"/>
                </a:solidFill>
                <a:effectLst/>
                <a:latin typeface="+mn-lt"/>
              </a:rPr>
            </a:br>
            <a:endParaRPr sz="2000" dirty="0">
              <a:solidFill>
                <a:schemeClr val="tx1"/>
              </a:solidFill>
              <a:latin typeface="+mn-lt"/>
            </a:endParaRPr>
          </a:p>
        </p:txBody>
      </p:sp>
    </p:spTree>
    <p:extLst>
      <p:ext uri="{BB962C8B-B14F-4D97-AF65-F5344CB8AC3E}">
        <p14:creationId xmlns:p14="http://schemas.microsoft.com/office/powerpoint/2010/main" val="1962981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Google Shape;508;p59"/>
          <p:cNvSpPr txBox="1">
            <a:spLocks noGrp="1"/>
          </p:cNvSpPr>
          <p:nvPr>
            <p:ph sz="quarter" idx="13"/>
          </p:nvPr>
        </p:nvSpPr>
        <p:spPr>
          <a:xfrm>
            <a:off x="1981200" y="0"/>
            <a:ext cx="8229600" cy="6126300"/>
          </a:xfrm>
          <a:prstGeom prst="rect">
            <a:avLst/>
          </a:prstGeom>
          <a:noFill/>
          <a:ln>
            <a:noFill/>
          </a:ln>
        </p:spPr>
        <p:txBody>
          <a:bodyPr spcFirstLastPara="1" vert="horz" wrap="square" lIns="91425" tIns="45700" rIns="91425" bIns="45700" rtlCol="0" anchor="t" anchorCtr="0">
            <a:noAutofit/>
          </a:bodyPr>
          <a:lstStyle/>
          <a:p>
            <a:pPr indent="-228600">
              <a:lnSpc>
                <a:spcPct val="90000"/>
              </a:lnSpc>
              <a:spcBef>
                <a:spcPts val="0"/>
              </a:spcBef>
              <a:buSzPts val="2200"/>
              <a:buNone/>
            </a:pPr>
            <a:endParaRPr sz="2200" dirty="0">
              <a:solidFill>
                <a:schemeClr val="dk1"/>
              </a:solidFill>
              <a:latin typeface="Calibri"/>
              <a:ea typeface="Calibri"/>
              <a:cs typeface="Calibri"/>
              <a:sym typeface="Calibri"/>
            </a:endParaRPr>
          </a:p>
          <a:p>
            <a:pPr indent="-228600">
              <a:lnSpc>
                <a:spcPct val="90000"/>
              </a:lnSpc>
              <a:spcBef>
                <a:spcPts val="440"/>
              </a:spcBef>
              <a:buSzPts val="2200"/>
              <a:buNone/>
            </a:pPr>
            <a:endParaRPr sz="2200" dirty="0">
              <a:solidFill>
                <a:schemeClr val="dk1"/>
              </a:solidFill>
              <a:latin typeface="Calibri"/>
              <a:ea typeface="Calibri"/>
              <a:cs typeface="Calibri"/>
              <a:sym typeface="Calibri"/>
            </a:endParaRPr>
          </a:p>
          <a:p>
            <a:pPr indent="-228600">
              <a:lnSpc>
                <a:spcPct val="90000"/>
              </a:lnSpc>
              <a:spcBef>
                <a:spcPts val="440"/>
              </a:spcBef>
              <a:buSzPts val="2200"/>
              <a:buNone/>
            </a:pPr>
            <a:endParaRPr sz="2200" b="1" dirty="0">
              <a:solidFill>
                <a:schemeClr val="dk1"/>
              </a:solidFill>
              <a:latin typeface="Calibri"/>
              <a:ea typeface="Calibri"/>
              <a:cs typeface="Calibri"/>
              <a:sym typeface="Calibri"/>
            </a:endParaRPr>
          </a:p>
          <a:p>
            <a:pPr indent="-88900">
              <a:spcBef>
                <a:spcPts val="440"/>
              </a:spcBef>
              <a:buSzPts val="2200"/>
              <a:buNone/>
            </a:pPr>
            <a:endParaRPr sz="2200" b="1" dirty="0">
              <a:solidFill>
                <a:schemeClr val="dk1"/>
              </a:solidFill>
              <a:latin typeface="Calibri"/>
              <a:ea typeface="Calibri"/>
              <a:cs typeface="Calibri"/>
              <a:sym typeface="Calibri"/>
            </a:endParaRPr>
          </a:p>
        </p:txBody>
      </p:sp>
      <p:sp>
        <p:nvSpPr>
          <p:cNvPr id="509" name="Google Shape;509;p59" descr="نتيجة بحث الصور عن ‪critoe‬‏"/>
          <p:cNvSpPr txBox="1"/>
          <p:nvPr/>
        </p:nvSpPr>
        <p:spPr>
          <a:xfrm>
            <a:off x="1697037" y="-144462"/>
            <a:ext cx="304800" cy="304800"/>
          </a:xfrm>
          <a:prstGeom prst="rect">
            <a:avLst/>
          </a:prstGeom>
          <a:noFill/>
          <a:ln>
            <a:noFill/>
          </a:ln>
        </p:spPr>
        <p:txBody>
          <a:bodyPr spcFirstLastPara="1" wrap="square" lIns="91425" tIns="45700" rIns="91425" bIns="45700" anchor="t" anchorCtr="0">
            <a:noAutofit/>
          </a:bodyPr>
          <a:lstStyle/>
          <a:p>
            <a:endParaRPr>
              <a:solidFill>
                <a:schemeClr val="dk1"/>
              </a:solidFill>
              <a:latin typeface="Verdana"/>
              <a:ea typeface="Verdana"/>
              <a:cs typeface="Verdana"/>
              <a:sym typeface="Verdana"/>
            </a:endParaRPr>
          </a:p>
        </p:txBody>
      </p:sp>
      <p:sp>
        <p:nvSpPr>
          <p:cNvPr id="510" name="Google Shape;510;p59" descr="نتيجة بحث الصور عن ‪critoe‬‏"/>
          <p:cNvSpPr txBox="1"/>
          <p:nvPr/>
        </p:nvSpPr>
        <p:spPr>
          <a:xfrm>
            <a:off x="1697037" y="-144462"/>
            <a:ext cx="304800" cy="304800"/>
          </a:xfrm>
          <a:prstGeom prst="rect">
            <a:avLst/>
          </a:prstGeom>
          <a:noFill/>
          <a:ln>
            <a:noFill/>
          </a:ln>
        </p:spPr>
        <p:txBody>
          <a:bodyPr spcFirstLastPara="1" wrap="square" lIns="91425" tIns="45700" rIns="91425" bIns="45700" anchor="t" anchorCtr="0">
            <a:noAutofit/>
          </a:bodyPr>
          <a:lstStyle/>
          <a:p>
            <a:endParaRPr>
              <a:solidFill>
                <a:schemeClr val="dk1"/>
              </a:solidFill>
              <a:latin typeface="Verdana"/>
              <a:ea typeface="Verdana"/>
              <a:cs typeface="Verdana"/>
              <a:sym typeface="Verdana"/>
            </a:endParaRPr>
          </a:p>
        </p:txBody>
      </p:sp>
      <p:sp>
        <p:nvSpPr>
          <p:cNvPr id="511" name="Google Shape;511;p59" descr="نتيجة بحث الصور عن ‪critoe‬‏"/>
          <p:cNvSpPr txBox="1"/>
          <p:nvPr/>
        </p:nvSpPr>
        <p:spPr>
          <a:xfrm>
            <a:off x="1697037" y="-144462"/>
            <a:ext cx="304800" cy="304800"/>
          </a:xfrm>
          <a:prstGeom prst="rect">
            <a:avLst/>
          </a:prstGeom>
          <a:noFill/>
          <a:ln>
            <a:noFill/>
          </a:ln>
        </p:spPr>
        <p:txBody>
          <a:bodyPr spcFirstLastPara="1" wrap="square" lIns="91425" tIns="45700" rIns="91425" bIns="45700" anchor="t" anchorCtr="0">
            <a:noAutofit/>
          </a:bodyPr>
          <a:lstStyle/>
          <a:p>
            <a:endParaRPr>
              <a:solidFill>
                <a:schemeClr val="dk1"/>
              </a:solidFill>
              <a:latin typeface="Verdana"/>
              <a:ea typeface="Verdana"/>
              <a:cs typeface="Verdana"/>
              <a:sym typeface="Verdana"/>
            </a:endParaRPr>
          </a:p>
        </p:txBody>
      </p:sp>
      <p:sp>
        <p:nvSpPr>
          <p:cNvPr id="2" name="مستطيل 1"/>
          <p:cNvSpPr/>
          <p:nvPr/>
        </p:nvSpPr>
        <p:spPr>
          <a:xfrm>
            <a:off x="726831" y="906105"/>
            <a:ext cx="8616462" cy="4832092"/>
          </a:xfrm>
          <a:prstGeom prst="rect">
            <a:avLst/>
          </a:prstGeom>
        </p:spPr>
        <p:txBody>
          <a:bodyPr wrap="square">
            <a:spAutoFit/>
          </a:bodyPr>
          <a:lstStyle/>
          <a:p>
            <a:r>
              <a:rPr lang="en-US" sz="2800" b="1" i="1" dirty="0">
                <a:ea typeface="+mj-ea"/>
                <a:cs typeface="+mj-cs"/>
              </a:rPr>
              <a:t>Antibiotics and Tetanus</a:t>
            </a:r>
            <a:r>
              <a:rPr lang="en-US" sz="2800" dirty="0">
                <a:ea typeface="+mj-ea"/>
                <a:cs typeface="+mj-cs"/>
              </a:rPr>
              <a:t/>
            </a:r>
            <a:br>
              <a:rPr lang="en-US" sz="2800" dirty="0">
                <a:ea typeface="+mj-ea"/>
                <a:cs typeface="+mj-cs"/>
              </a:rPr>
            </a:br>
            <a:r>
              <a:rPr lang="en-US" sz="2800" dirty="0">
                <a:ea typeface="+mj-ea"/>
                <a:cs typeface="+mj-cs"/>
              </a:rPr>
              <a:t>To help prevent infection, you </a:t>
            </a:r>
            <a:r>
              <a:rPr lang="en-US" sz="2800" dirty="0" smtClean="0">
                <a:ea typeface="+mj-ea"/>
                <a:cs typeface="+mj-cs"/>
              </a:rPr>
              <a:t>will give </a:t>
            </a:r>
            <a:r>
              <a:rPr lang="en-US" sz="2800" dirty="0">
                <a:ea typeface="+mj-ea"/>
                <a:cs typeface="+mj-cs"/>
              </a:rPr>
              <a:t>antibiotics as soon as possible in the emergency room. You will also </a:t>
            </a:r>
            <a:r>
              <a:rPr lang="en-US" sz="2800" dirty="0" smtClean="0">
                <a:ea typeface="+mj-ea"/>
                <a:cs typeface="+mj-cs"/>
              </a:rPr>
              <a:t>give </a:t>
            </a:r>
            <a:r>
              <a:rPr lang="en-US" sz="2800" dirty="0">
                <a:ea typeface="+mj-ea"/>
                <a:cs typeface="+mj-cs"/>
              </a:rPr>
              <a:t>a tetanus booster if </a:t>
            </a:r>
            <a:r>
              <a:rPr lang="en-US" sz="2800" dirty="0" smtClean="0">
                <a:ea typeface="+mj-ea"/>
                <a:cs typeface="+mj-cs"/>
              </a:rPr>
              <a:t>the patient </a:t>
            </a:r>
            <a:r>
              <a:rPr lang="en-US" sz="2800" dirty="0">
                <a:ea typeface="+mj-ea"/>
                <a:cs typeface="+mj-cs"/>
              </a:rPr>
              <a:t>have not had one within the last five years.</a:t>
            </a:r>
            <a:br>
              <a:rPr lang="en-US" sz="2800" dirty="0">
                <a:ea typeface="+mj-ea"/>
                <a:cs typeface="+mj-cs"/>
              </a:rPr>
            </a:br>
            <a:endParaRPr lang="en-US" sz="2800" dirty="0" smtClean="0">
              <a:ea typeface="+mj-ea"/>
              <a:cs typeface="+mj-cs"/>
            </a:endParaRPr>
          </a:p>
          <a:p>
            <a:r>
              <a:rPr lang="en-US" sz="2800" b="1" i="1" dirty="0" smtClean="0">
                <a:ea typeface="+mj-ea"/>
                <a:cs typeface="+mj-cs"/>
              </a:rPr>
              <a:t>Injury </a:t>
            </a:r>
            <a:r>
              <a:rPr lang="en-US" sz="2800" b="1" i="1" dirty="0">
                <a:ea typeface="+mj-ea"/>
                <a:cs typeface="+mj-cs"/>
              </a:rPr>
              <a:t>Stabilization</a:t>
            </a:r>
            <a:r>
              <a:rPr lang="en-US" sz="2800" dirty="0">
                <a:ea typeface="+mj-ea"/>
                <a:cs typeface="+mj-cs"/>
              </a:rPr>
              <a:t/>
            </a:r>
            <a:br>
              <a:rPr lang="en-US" sz="2800" dirty="0">
                <a:ea typeface="+mj-ea"/>
                <a:cs typeface="+mj-cs"/>
              </a:rPr>
            </a:br>
            <a:r>
              <a:rPr lang="en-US" sz="2800" dirty="0" smtClean="0">
                <a:ea typeface="+mj-ea"/>
                <a:cs typeface="+mj-cs"/>
              </a:rPr>
              <a:t>You </a:t>
            </a:r>
            <a:r>
              <a:rPr lang="en-US" sz="2800" dirty="0">
                <a:ea typeface="+mj-ea"/>
                <a:cs typeface="+mj-cs"/>
              </a:rPr>
              <a:t>will </a:t>
            </a:r>
            <a:r>
              <a:rPr lang="en-US" sz="2800" dirty="0" smtClean="0">
                <a:ea typeface="+mj-ea"/>
                <a:cs typeface="+mj-cs"/>
              </a:rPr>
              <a:t> cover </a:t>
            </a:r>
            <a:r>
              <a:rPr lang="en-US" sz="2800" dirty="0">
                <a:ea typeface="+mj-ea"/>
                <a:cs typeface="+mj-cs"/>
              </a:rPr>
              <a:t>t</a:t>
            </a:r>
            <a:r>
              <a:rPr lang="en-US" sz="2800" dirty="0" smtClean="0">
                <a:ea typeface="+mj-ea"/>
                <a:cs typeface="+mj-cs"/>
              </a:rPr>
              <a:t>he wound </a:t>
            </a:r>
            <a:r>
              <a:rPr lang="en-US" sz="2800" dirty="0">
                <a:ea typeface="+mj-ea"/>
                <a:cs typeface="+mj-cs"/>
              </a:rPr>
              <a:t>with sterile dressings. </a:t>
            </a:r>
            <a:r>
              <a:rPr lang="en-US" sz="2800" dirty="0" smtClean="0">
                <a:ea typeface="+mj-ea"/>
                <a:cs typeface="+mj-cs"/>
              </a:rPr>
              <a:t>Then </a:t>
            </a:r>
            <a:r>
              <a:rPr lang="en-US" sz="2800" dirty="0">
                <a:ea typeface="+mj-ea"/>
                <a:cs typeface="+mj-cs"/>
              </a:rPr>
              <a:t>will then place </a:t>
            </a:r>
            <a:r>
              <a:rPr lang="en-US" sz="2800" dirty="0" smtClean="0">
                <a:ea typeface="+mj-ea"/>
                <a:cs typeface="+mj-cs"/>
              </a:rPr>
              <a:t>the </a:t>
            </a:r>
            <a:r>
              <a:rPr lang="en-US" sz="2800" dirty="0">
                <a:ea typeface="+mj-ea"/>
                <a:cs typeface="+mj-cs"/>
              </a:rPr>
              <a:t>injured limb in a splint to keep the bones from moving </a:t>
            </a:r>
            <a:r>
              <a:rPr lang="en-US" sz="2800" dirty="0" smtClean="0">
                <a:ea typeface="+mj-ea"/>
                <a:cs typeface="+mj-cs"/>
              </a:rPr>
              <a:t>until it is taken </a:t>
            </a:r>
            <a:r>
              <a:rPr lang="en-US" sz="2800" dirty="0">
                <a:ea typeface="+mj-ea"/>
                <a:cs typeface="+mj-cs"/>
              </a:rPr>
              <a:t>to </a:t>
            </a:r>
            <a:r>
              <a:rPr lang="en-US" sz="2800" dirty="0" smtClean="0">
                <a:ea typeface="+mj-ea"/>
                <a:cs typeface="+mj-cs"/>
              </a:rPr>
              <a:t>surgery.</a:t>
            </a:r>
            <a:endParaRPr lang="ar-SA" sz="2800" dirty="0"/>
          </a:p>
        </p:txBody>
      </p:sp>
    </p:spTree>
    <p:extLst>
      <p:ext uri="{BB962C8B-B14F-4D97-AF65-F5344CB8AC3E}">
        <p14:creationId xmlns:p14="http://schemas.microsoft.com/office/powerpoint/2010/main" val="3684931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16"/>
        <p:cNvGrpSpPr/>
        <p:nvPr/>
      </p:nvGrpSpPr>
      <p:grpSpPr>
        <a:xfrm>
          <a:off x="0" y="0"/>
          <a:ext cx="0" cy="0"/>
          <a:chOff x="0" y="0"/>
          <a:chExt cx="0" cy="0"/>
        </a:xfrm>
      </p:grpSpPr>
      <p:sp>
        <p:nvSpPr>
          <p:cNvPr id="518" name="Google Shape;518;p60"/>
          <p:cNvSpPr txBox="1">
            <a:spLocks noGrp="1"/>
          </p:cNvSpPr>
          <p:nvPr>
            <p:ph sz="quarter" idx="13"/>
          </p:nvPr>
        </p:nvSpPr>
        <p:spPr>
          <a:xfrm>
            <a:off x="347528" y="1399131"/>
            <a:ext cx="10699771" cy="5165973"/>
          </a:xfrm>
          <a:prstGeom prst="rect">
            <a:avLst/>
          </a:prstGeom>
          <a:noFill/>
          <a:ln>
            <a:noFill/>
          </a:ln>
        </p:spPr>
        <p:txBody>
          <a:bodyPr spcFirstLastPara="1" vert="horz" wrap="square" lIns="91425" tIns="45700" rIns="91425" bIns="45700" rtlCol="0" anchor="t" anchorCtr="0">
            <a:noAutofit/>
          </a:bodyPr>
          <a:lstStyle/>
          <a:p>
            <a:pPr marL="45720" indent="0" algn="l" fontAlgn="base">
              <a:buNone/>
            </a:pPr>
            <a:r>
              <a:rPr lang="en-US" sz="2000" dirty="0">
                <a:solidFill>
                  <a:schemeClr val="tx1"/>
                </a:solidFill>
              </a:rPr>
              <a:t>Almost all open fractures are treated in the operating room. It is important to go to surgery as soon as possible so </a:t>
            </a:r>
            <a:r>
              <a:rPr lang="en-US" sz="2000" dirty="0" smtClean="0">
                <a:solidFill>
                  <a:schemeClr val="tx1"/>
                </a:solidFill>
              </a:rPr>
              <a:t>that the </a:t>
            </a:r>
            <a:r>
              <a:rPr lang="en-US" sz="2000" dirty="0">
                <a:solidFill>
                  <a:schemeClr val="tx1"/>
                </a:solidFill>
              </a:rPr>
              <a:t>open wound can be cleaned out to help prevent infection. Depending on </a:t>
            </a:r>
            <a:r>
              <a:rPr lang="en-US" sz="2000" dirty="0" smtClean="0">
                <a:solidFill>
                  <a:schemeClr val="tx1"/>
                </a:solidFill>
              </a:rPr>
              <a:t>the </a:t>
            </a:r>
            <a:r>
              <a:rPr lang="en-US" sz="2000" dirty="0">
                <a:solidFill>
                  <a:schemeClr val="tx1"/>
                </a:solidFill>
              </a:rPr>
              <a:t>specific injury, you </a:t>
            </a:r>
            <a:r>
              <a:rPr lang="en-US" sz="2000" dirty="0" smtClean="0">
                <a:solidFill>
                  <a:schemeClr val="tx1"/>
                </a:solidFill>
              </a:rPr>
              <a:t>will give </a:t>
            </a:r>
            <a:r>
              <a:rPr lang="en-US" sz="2000" dirty="0">
                <a:solidFill>
                  <a:schemeClr val="tx1"/>
                </a:solidFill>
              </a:rPr>
              <a:t>either regional or general anesthesia during this procedure.</a:t>
            </a:r>
          </a:p>
          <a:p>
            <a:pPr marL="45720" indent="0" algn="l" fontAlgn="base">
              <a:buNone/>
            </a:pPr>
            <a:r>
              <a:rPr lang="en-US" sz="2400" b="1" i="1" dirty="0">
                <a:solidFill>
                  <a:schemeClr val="tx1"/>
                </a:solidFill>
              </a:rPr>
              <a:t>Debridement and Irrigation</a:t>
            </a:r>
            <a:endParaRPr lang="en-US" sz="2400" b="1" dirty="0">
              <a:solidFill>
                <a:schemeClr val="tx1"/>
              </a:solidFill>
            </a:endParaRPr>
          </a:p>
          <a:p>
            <a:pPr marL="45720" indent="0" algn="l" fontAlgn="base">
              <a:buNone/>
            </a:pPr>
            <a:r>
              <a:rPr lang="en-US" sz="2000" dirty="0">
                <a:solidFill>
                  <a:schemeClr val="tx1"/>
                </a:solidFill>
              </a:rPr>
              <a:t>These are the first steps in controlling the risk for infection. In debridement, </a:t>
            </a:r>
            <a:r>
              <a:rPr lang="en-US" sz="2000" dirty="0" smtClean="0">
                <a:solidFill>
                  <a:schemeClr val="tx1"/>
                </a:solidFill>
              </a:rPr>
              <a:t>you will </a:t>
            </a:r>
            <a:r>
              <a:rPr lang="en-US" sz="2000" dirty="0">
                <a:solidFill>
                  <a:schemeClr val="tx1"/>
                </a:solidFill>
              </a:rPr>
              <a:t>remove all foreign and contaminated material—as well as damaged tissue—from the wound. </a:t>
            </a:r>
          </a:p>
          <a:p>
            <a:pPr marL="45720" indent="0" algn="l" fontAlgn="base">
              <a:buNone/>
            </a:pPr>
            <a:r>
              <a:rPr lang="en-US" sz="2000" dirty="0">
                <a:solidFill>
                  <a:schemeClr val="tx1"/>
                </a:solidFill>
              </a:rPr>
              <a:t>Once the wound has been cleaned, </a:t>
            </a:r>
            <a:r>
              <a:rPr lang="en-US" sz="2000" dirty="0" smtClean="0">
                <a:solidFill>
                  <a:schemeClr val="tx1"/>
                </a:solidFill>
              </a:rPr>
              <a:t>you will </a:t>
            </a:r>
            <a:r>
              <a:rPr lang="en-US" sz="2000" dirty="0">
                <a:solidFill>
                  <a:schemeClr val="tx1"/>
                </a:solidFill>
              </a:rPr>
              <a:t>evaluate the fracture and stabilize the bones. Open fractures are treated with either </a:t>
            </a:r>
            <a:r>
              <a:rPr lang="en-US" sz="2000" b="1" dirty="0">
                <a:solidFill>
                  <a:schemeClr val="tx1"/>
                </a:solidFill>
              </a:rPr>
              <a:t>internal or external fixation</a:t>
            </a:r>
            <a:r>
              <a:rPr lang="en-US" sz="2000" b="1" dirty="0" smtClean="0">
                <a:solidFill>
                  <a:schemeClr val="tx1"/>
                </a:solidFill>
              </a:rPr>
              <a:t>.</a:t>
            </a:r>
            <a:endParaRPr lang="en-US" sz="2000" b="1" dirty="0">
              <a:solidFill>
                <a:schemeClr val="tx1"/>
              </a:solidFill>
            </a:endParaRPr>
          </a:p>
        </p:txBody>
      </p:sp>
      <p:sp>
        <p:nvSpPr>
          <p:cNvPr id="519" name="Google Shape;519;p60"/>
          <p:cNvSpPr txBox="1"/>
          <p:nvPr/>
        </p:nvSpPr>
        <p:spPr>
          <a:xfrm rot="5400000">
            <a:off x="9112912" y="1081888"/>
            <a:ext cx="2011500" cy="384300"/>
          </a:xfrm>
          <a:prstGeom prst="rect">
            <a:avLst/>
          </a:prstGeom>
          <a:noFill/>
          <a:ln>
            <a:noFill/>
          </a:ln>
        </p:spPr>
        <p:txBody>
          <a:bodyPr spcFirstLastPara="1" wrap="square" lIns="91425" tIns="45700" rIns="91425" bIns="45700" anchor="ctr" anchorCtr="0">
            <a:noAutofit/>
          </a:bodyPr>
          <a:lstStyle/>
          <a:p>
            <a:pPr algn="r">
              <a:buClr>
                <a:srgbClr val="04617B"/>
              </a:buClr>
              <a:buSzPts val="1200"/>
            </a:pPr>
            <a:r>
              <a:rPr lang="en-US" sz="1200">
                <a:solidFill>
                  <a:srgbClr val="04617B"/>
                </a:solidFill>
                <a:latin typeface="Century Schoolbook"/>
                <a:ea typeface="Century Schoolbook"/>
                <a:cs typeface="Century Schoolbook"/>
                <a:sym typeface="Century Schoolbook"/>
              </a:rPr>
              <a:t>*</a:t>
            </a:r>
            <a:endParaRPr/>
          </a:p>
        </p:txBody>
      </p:sp>
      <p:sp>
        <p:nvSpPr>
          <p:cNvPr id="520" name="Google Shape;520;p60"/>
          <p:cNvSpPr txBox="1"/>
          <p:nvPr/>
        </p:nvSpPr>
        <p:spPr>
          <a:xfrm>
            <a:off x="9653587" y="5734050"/>
            <a:ext cx="609600" cy="520800"/>
          </a:xfrm>
          <a:prstGeom prst="rect">
            <a:avLst/>
          </a:prstGeom>
          <a:noFill/>
          <a:ln>
            <a:noFill/>
          </a:ln>
        </p:spPr>
        <p:txBody>
          <a:bodyPr spcFirstLastPara="1" wrap="square" lIns="91425" tIns="45700" rIns="91425" bIns="45700" anchor="ctr" anchorCtr="0">
            <a:noAutofit/>
          </a:bodyPr>
          <a:lstStyle/>
          <a:p>
            <a:pPr algn="ctr">
              <a:buClr>
                <a:srgbClr val="FFFFFF"/>
              </a:buClr>
              <a:buSzPts val="1400"/>
            </a:pPr>
            <a:fld id="{00000000-1234-1234-1234-123412341234}" type="slidenum">
              <a:rPr lang="en-US" sz="1400" b="1">
                <a:solidFill>
                  <a:srgbClr val="FFFFFF"/>
                </a:solidFill>
                <a:latin typeface="Century Schoolbook"/>
                <a:ea typeface="Century Schoolbook"/>
                <a:cs typeface="Century Schoolbook"/>
                <a:sym typeface="Century Schoolbook"/>
              </a:rPr>
              <a:pPr algn="ctr">
                <a:buClr>
                  <a:srgbClr val="FFFFFF"/>
                </a:buClr>
                <a:buSzPts val="1400"/>
              </a:pPr>
              <a:t>8</a:t>
            </a:fld>
            <a:endParaRPr/>
          </a:p>
        </p:txBody>
      </p:sp>
      <p:sp>
        <p:nvSpPr>
          <p:cNvPr id="2" name="مربع نص 1"/>
          <p:cNvSpPr txBox="1"/>
          <p:nvPr/>
        </p:nvSpPr>
        <p:spPr>
          <a:xfrm>
            <a:off x="4232975" y="237978"/>
            <a:ext cx="2928879" cy="1046440"/>
          </a:xfrm>
          <a:prstGeom prst="rect">
            <a:avLst/>
          </a:prstGeom>
          <a:noFill/>
        </p:spPr>
        <p:txBody>
          <a:bodyPr wrap="none" rtlCol="1">
            <a:spAutoFit/>
          </a:bodyPr>
          <a:lstStyle/>
          <a:p>
            <a:pPr algn="ctr"/>
            <a:r>
              <a:rPr lang="en-US" sz="4400" b="1" dirty="0" smtClean="0"/>
              <a:t>Treatment</a:t>
            </a:r>
          </a:p>
          <a:p>
            <a:endParaRPr lang="ar-SA" dirty="0"/>
          </a:p>
        </p:txBody>
      </p:sp>
    </p:spTree>
    <p:extLst>
      <p:ext uri="{BB962C8B-B14F-4D97-AF65-F5344CB8AC3E}">
        <p14:creationId xmlns:p14="http://schemas.microsoft.com/office/powerpoint/2010/main" val="761608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25"/>
        <p:cNvGrpSpPr/>
        <p:nvPr/>
      </p:nvGrpSpPr>
      <p:grpSpPr>
        <a:xfrm>
          <a:off x="0" y="0"/>
          <a:ext cx="0" cy="0"/>
          <a:chOff x="0" y="0"/>
          <a:chExt cx="0" cy="0"/>
        </a:xfrm>
      </p:grpSpPr>
      <p:sp>
        <p:nvSpPr>
          <p:cNvPr id="527" name="Google Shape;527;p61"/>
          <p:cNvSpPr txBox="1">
            <a:spLocks noGrp="1"/>
          </p:cNvSpPr>
          <p:nvPr>
            <p:ph sz="quarter" idx="13"/>
          </p:nvPr>
        </p:nvSpPr>
        <p:spPr>
          <a:xfrm>
            <a:off x="244587" y="749764"/>
            <a:ext cx="5687290" cy="3840457"/>
          </a:xfrm>
          <a:prstGeom prst="rect">
            <a:avLst/>
          </a:prstGeom>
          <a:noFill/>
          <a:ln>
            <a:noFill/>
          </a:ln>
        </p:spPr>
        <p:txBody>
          <a:bodyPr spcFirstLastPara="1" vert="horz" wrap="square" lIns="91425" tIns="45700" rIns="91425" bIns="45700" rtlCol="0" anchor="t" anchorCtr="0">
            <a:noAutofit/>
          </a:bodyPr>
          <a:lstStyle/>
          <a:p>
            <a:pPr marL="45720" lvl="0" indent="0" algn="l" fontAlgn="base">
              <a:buClr>
                <a:srgbClr val="F14124">
                  <a:lumMod val="75000"/>
                </a:srgbClr>
              </a:buClr>
              <a:buNone/>
            </a:pPr>
            <a:r>
              <a:rPr lang="en-US" sz="2800" b="1" i="1" dirty="0">
                <a:solidFill>
                  <a:schemeClr val="tx1"/>
                </a:solidFill>
              </a:rPr>
              <a:t>Internal Fixation</a:t>
            </a:r>
            <a:endParaRPr lang="en-US" sz="2800" b="1" dirty="0">
              <a:solidFill>
                <a:schemeClr val="tx1"/>
              </a:solidFill>
            </a:endParaRPr>
          </a:p>
          <a:p>
            <a:pPr marL="45720" lvl="0" indent="0" algn="l" fontAlgn="base">
              <a:buClr>
                <a:srgbClr val="F14124">
                  <a:lumMod val="75000"/>
                </a:srgbClr>
              </a:buClr>
              <a:buNone/>
            </a:pPr>
            <a:r>
              <a:rPr lang="en-US" sz="2000" dirty="0">
                <a:solidFill>
                  <a:schemeClr val="tx1"/>
                </a:solidFill>
              </a:rPr>
              <a:t>In this procedure, </a:t>
            </a:r>
            <a:r>
              <a:rPr lang="en-US" sz="2000" dirty="0" smtClean="0">
                <a:solidFill>
                  <a:schemeClr val="tx1"/>
                </a:solidFill>
              </a:rPr>
              <a:t>you will place </a:t>
            </a:r>
            <a:r>
              <a:rPr lang="en-US" sz="2000" dirty="0">
                <a:solidFill>
                  <a:schemeClr val="tx1"/>
                </a:solidFill>
              </a:rPr>
              <a:t>metal implants—such as plates, rods, or screws—on the surface of or inside the broken bone. The implants will maintain the position of the bone and hold it together while the fracture heals.</a:t>
            </a:r>
          </a:p>
          <a:p>
            <a:pPr marL="45720" lvl="0" indent="0" algn="l" fontAlgn="base">
              <a:buClr>
                <a:srgbClr val="F14124">
                  <a:lumMod val="75000"/>
                </a:srgbClr>
              </a:buClr>
              <a:buNone/>
            </a:pPr>
            <a:r>
              <a:rPr lang="en-US" sz="2000" dirty="0">
                <a:solidFill>
                  <a:schemeClr val="tx1"/>
                </a:solidFill>
              </a:rPr>
              <a:t>Internal fixation can be used to treat open fractures in which:</a:t>
            </a:r>
          </a:p>
          <a:p>
            <a:pPr marL="45720" lvl="0" indent="0" algn="l" fontAlgn="base">
              <a:buClr>
                <a:srgbClr val="F14124">
                  <a:lumMod val="75000"/>
                </a:srgbClr>
              </a:buClr>
              <a:buNone/>
            </a:pPr>
            <a:r>
              <a:rPr lang="en-US" sz="2000" dirty="0">
                <a:solidFill>
                  <a:schemeClr val="tx1"/>
                </a:solidFill>
              </a:rPr>
              <a:t>The wound is clean,</a:t>
            </a:r>
          </a:p>
          <a:p>
            <a:pPr marL="45720" lvl="0" indent="0" algn="l" fontAlgn="base">
              <a:buClr>
                <a:srgbClr val="F14124">
                  <a:lumMod val="75000"/>
                </a:srgbClr>
              </a:buClr>
              <a:buNone/>
            </a:pPr>
            <a:r>
              <a:rPr lang="en-US" sz="2000" dirty="0">
                <a:solidFill>
                  <a:schemeClr val="tx1"/>
                </a:solidFill>
              </a:rPr>
              <a:t>There is minimal skin or tissue damage, and</a:t>
            </a:r>
          </a:p>
          <a:p>
            <a:pPr marL="45720" lvl="0" indent="0" algn="l" fontAlgn="base">
              <a:buClr>
                <a:srgbClr val="F14124">
                  <a:lumMod val="75000"/>
                </a:srgbClr>
              </a:buClr>
              <a:buNone/>
            </a:pPr>
            <a:r>
              <a:rPr lang="en-US" sz="2000" dirty="0">
                <a:solidFill>
                  <a:schemeClr val="tx1"/>
                </a:solidFill>
              </a:rPr>
              <a:t>The broken pieces of bone can be well aligned</a:t>
            </a:r>
          </a:p>
          <a:p>
            <a:pPr marL="45720" lvl="0" indent="0" algn="l" fontAlgn="base">
              <a:buClr>
                <a:srgbClr val="F14124">
                  <a:lumMod val="75000"/>
                </a:srgbClr>
              </a:buClr>
              <a:buNone/>
            </a:pPr>
            <a:r>
              <a:rPr lang="en-US" sz="2000" dirty="0">
                <a:solidFill>
                  <a:schemeClr val="tx1"/>
                </a:solidFill>
              </a:rPr>
              <a:t>It can be performed as an initial surgery or delayed if the soft tissues need to heal</a:t>
            </a:r>
            <a:r>
              <a:rPr lang="en-US" sz="2000" dirty="0">
                <a:solidFill>
                  <a:srgbClr val="263238"/>
                </a:solidFill>
              </a:rPr>
              <a:t>.</a:t>
            </a:r>
          </a:p>
          <a:p>
            <a:pPr marL="106680" lvl="0" indent="0" algn="l">
              <a:spcBef>
                <a:spcPts val="600"/>
              </a:spcBef>
              <a:buClr>
                <a:srgbClr val="F14124">
                  <a:lumMod val="75000"/>
                </a:srgbClr>
              </a:buClr>
              <a:buSzPts val="1680"/>
              <a:buNone/>
            </a:pPr>
            <a:endParaRPr lang="en-US" sz="2000" dirty="0">
              <a:solidFill>
                <a:prstClr val="black"/>
              </a:solidFill>
              <a:ea typeface="Century Schoolbook"/>
              <a:cs typeface="Century Schoolbook"/>
              <a:sym typeface="Century Schoolbook"/>
            </a:endParaRPr>
          </a:p>
          <a:p>
            <a:pPr marL="273050" indent="-166370">
              <a:spcBef>
                <a:spcPts val="0"/>
              </a:spcBef>
              <a:buSzPts val="1680"/>
              <a:buNone/>
            </a:pPr>
            <a:endParaRPr sz="2400" dirty="0">
              <a:solidFill>
                <a:schemeClr val="dk1"/>
              </a:solidFill>
              <a:ea typeface="Century Schoolbook"/>
              <a:cs typeface="Century Schoolbook"/>
              <a:sym typeface="Century Schoolbook"/>
            </a:endParaRPr>
          </a:p>
        </p:txBody>
      </p:sp>
      <p:sp>
        <p:nvSpPr>
          <p:cNvPr id="528" name="Google Shape;528;p61"/>
          <p:cNvSpPr txBox="1"/>
          <p:nvPr/>
        </p:nvSpPr>
        <p:spPr>
          <a:xfrm rot="5400000">
            <a:off x="9112912" y="1081888"/>
            <a:ext cx="2011500" cy="384300"/>
          </a:xfrm>
          <a:prstGeom prst="rect">
            <a:avLst/>
          </a:prstGeom>
          <a:noFill/>
          <a:ln>
            <a:noFill/>
          </a:ln>
        </p:spPr>
        <p:txBody>
          <a:bodyPr spcFirstLastPara="1" wrap="square" lIns="91425" tIns="45700" rIns="91425" bIns="45700" anchor="ctr" anchorCtr="0">
            <a:noAutofit/>
          </a:bodyPr>
          <a:lstStyle/>
          <a:p>
            <a:pPr algn="r">
              <a:buClr>
                <a:schemeClr val="dk2"/>
              </a:buClr>
              <a:buSzPts val="1200"/>
            </a:pPr>
            <a:r>
              <a:rPr lang="en-US" sz="1200">
                <a:solidFill>
                  <a:schemeClr val="dk2"/>
                </a:solidFill>
                <a:latin typeface="Century Schoolbook"/>
                <a:ea typeface="Century Schoolbook"/>
                <a:cs typeface="Century Schoolbook"/>
                <a:sym typeface="Century Schoolbook"/>
              </a:rPr>
              <a:t>*</a:t>
            </a:r>
            <a:endParaRPr/>
          </a:p>
        </p:txBody>
      </p:sp>
      <p:sp>
        <p:nvSpPr>
          <p:cNvPr id="2" name="مستطيل 1"/>
          <p:cNvSpPr/>
          <p:nvPr/>
        </p:nvSpPr>
        <p:spPr>
          <a:xfrm>
            <a:off x="5931877" y="5099538"/>
            <a:ext cx="6260123" cy="1569660"/>
          </a:xfrm>
          <a:prstGeom prst="rect">
            <a:avLst/>
          </a:prstGeom>
        </p:spPr>
        <p:txBody>
          <a:bodyPr wrap="square">
            <a:spAutoFit/>
          </a:bodyPr>
          <a:lstStyle/>
          <a:p>
            <a:r>
              <a:rPr lang="en-US" sz="2400" dirty="0"/>
              <a:t>(Left) X-ray of compound fractures of tibia and fibula. (Right) A rod has been placed down the center of the tibia to hold the bone fragments in place.</a:t>
            </a:r>
            <a:endParaRPr lang="ar-SA" sz="2400" dirty="0"/>
          </a:p>
        </p:txBody>
      </p:sp>
      <p:pic>
        <p:nvPicPr>
          <p:cNvPr id="3" name="صورة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4276" y="749764"/>
            <a:ext cx="5955323" cy="4118106"/>
          </a:xfrm>
          <a:prstGeom prst="rect">
            <a:avLst/>
          </a:prstGeom>
        </p:spPr>
      </p:pic>
    </p:spTree>
    <p:extLst>
      <p:ext uri="{BB962C8B-B14F-4D97-AF65-F5344CB8AC3E}">
        <p14:creationId xmlns:p14="http://schemas.microsoft.com/office/powerpoint/2010/main" val="4026195965"/>
      </p:ext>
    </p:extLst>
  </p:cSld>
  <p:clrMapOvr>
    <a:masterClrMapping/>
  </p:clrMapOvr>
</p:sld>
</file>

<file path=ppt/theme/theme1.xml><?xml version="1.0" encoding="utf-8"?>
<a:theme xmlns:a="http://schemas.openxmlformats.org/drawingml/2006/main" name="دفق الهواء">
  <a:themeElements>
    <a:clrScheme name="دفق الهواء">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دفق الهواء">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فق الهواء">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Slipstream</Template>
  <TotalTime>14698</TotalTime>
  <Words>947</Words>
  <Application>Microsoft Office PowerPoint</Application>
  <PresentationFormat>مخصص</PresentationFormat>
  <Paragraphs>62</Paragraphs>
  <Slides>14</Slides>
  <Notes>6</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دفق الهواء</vt:lpstr>
      <vt:lpstr>open fractures</vt:lpstr>
      <vt:lpstr>عرض تقديمي في PowerPoint</vt:lpstr>
      <vt:lpstr>عرض تقديمي في PowerPoint</vt:lpstr>
      <vt:lpstr>The severity of an open fracture depends upon several factors, including: -The size and number of the fracture fragments -The damage to surrounding soft tissues -The location of the wound and whether . soft tissues in the area have good blood supply </vt:lpstr>
      <vt:lpstr>عرض تقديمي في PowerPoint</vt:lpstr>
      <vt:lpstr>Doctor Examination and Initial Treatment Most patients with open fractures will go to the emergency room for initial treatment.  Physical Examination In the emergency room, you will do an initial evaluation and check for other injuries. you will want to know how the injury occurred and will ask about the patients medical history. You will then examine the wound and fracture site, checking for damage to soft tissues, nerves, and circulation. When there is any wound in the same area as a broken bone, it is assumed that there is an open fracture.  Tests You will order x-rays to help determine the extent of the fracture. X-rays will show the number of breaks in the bone, as well as the position and degree of separation (displacement) between the bony fragments. If more information is needed, a computerized tomography (CT) scan or another type of imaging study may also be ordered.  </vt:lpstr>
      <vt:lpstr>عرض تقديمي في PowerPoint</vt:lpstr>
      <vt:lpstr>عرض تقديمي في PowerPoint</vt:lpstr>
      <vt:lpstr>عرض تقديمي في PowerPoint</vt:lpstr>
      <vt:lpstr>عرض تقديمي في PowerPoint</vt:lpstr>
      <vt:lpstr>Treatment of More Complex Wounds  </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pediatrics Fracture</dc:title>
  <dc:creator>USER</dc:creator>
  <cp:lastModifiedBy>al-monther</cp:lastModifiedBy>
  <cp:revision>29</cp:revision>
  <dcterms:created xsi:type="dcterms:W3CDTF">2022-07-13T10:27:59Z</dcterms:created>
  <dcterms:modified xsi:type="dcterms:W3CDTF">2023-04-18T23:34:18Z</dcterms:modified>
</cp:coreProperties>
</file>