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embeddedFontLst>
    <p:embeddedFont>
      <p:font typeface="Century Gothic" panose="020B0502020202020204"/>
      <p:regular r:id="rId26"/>
      <p:bold r:id="rId27"/>
      <p:italic r:id="rId28"/>
      <p:boldItalic r:id="rId29"/>
    </p:embeddedFont>
    <p:embeddedFont>
      <p:font typeface="Calibri" panose="020F0502020204030204"/>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30" name="Google Shape;1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88" name="Google Shape;1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94" name="Google Shape;1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13" name="Google Shape;2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200"/>
              <a:buFont typeface="Calibri" panose="020F0502020204030204"/>
              <a:buNone/>
            </a:pPr>
            <a:r>
              <a:rPr lang="en-US" sz="1200"/>
              <a:t>1)	 Expense</a:t>
            </a:r>
            <a:endParaRPr lang="en-US" sz="1200"/>
          </a:p>
          <a:p>
            <a:pPr marL="0" lvl="0" indent="0" algn="l" rtl="0">
              <a:lnSpc>
                <a:spcPct val="80000"/>
              </a:lnSpc>
              <a:spcBef>
                <a:spcPts val="0"/>
              </a:spcBef>
              <a:spcAft>
                <a:spcPts val="0"/>
              </a:spcAft>
              <a:buClr>
                <a:schemeClr val="dk1"/>
              </a:buClr>
              <a:buSzPts val="1200"/>
              <a:buFont typeface="Calibri" panose="020F0502020204030204"/>
              <a:buNone/>
            </a:pPr>
            <a:r>
              <a:rPr lang="en-US" sz="1200"/>
              <a:t>	Outpatient care tends to be much less costly</a:t>
            </a:r>
            <a:endParaRPr lang="en-US" sz="1200"/>
          </a:p>
          <a:p>
            <a:pPr marL="0" lvl="0" indent="0" algn="l" rtl="0">
              <a:lnSpc>
                <a:spcPct val="80000"/>
              </a:lnSpc>
              <a:spcBef>
                <a:spcPts val="0"/>
              </a:spcBef>
              <a:spcAft>
                <a:spcPts val="0"/>
              </a:spcAft>
              <a:buClr>
                <a:schemeClr val="dk1"/>
              </a:buClr>
              <a:buSzPts val="1200"/>
              <a:buFont typeface="Calibri" panose="020F0502020204030204"/>
              <a:buNone/>
            </a:pPr>
            <a:endParaRPr sz="1200"/>
          </a:p>
          <a:p>
            <a:pPr marL="0" lvl="0" indent="0" algn="l" rtl="0">
              <a:lnSpc>
                <a:spcPct val="80000"/>
              </a:lnSpc>
              <a:spcBef>
                <a:spcPts val="0"/>
              </a:spcBef>
              <a:spcAft>
                <a:spcPts val="0"/>
              </a:spcAft>
              <a:buClr>
                <a:schemeClr val="dk1"/>
              </a:buClr>
              <a:buSzPts val="1200"/>
              <a:buFont typeface="Calibri" panose="020F0502020204030204"/>
              <a:buNone/>
            </a:pPr>
            <a:r>
              <a:rPr lang="en-US" sz="1200"/>
              <a:t>2)	Technologic advances</a:t>
            </a:r>
            <a:endParaRPr lang="en-US" sz="1200"/>
          </a:p>
          <a:p>
            <a:pPr marL="0" lvl="0" indent="0" algn="l" rtl="0">
              <a:lnSpc>
                <a:spcPct val="80000"/>
              </a:lnSpc>
              <a:spcBef>
                <a:spcPts val="0"/>
              </a:spcBef>
              <a:spcAft>
                <a:spcPts val="0"/>
              </a:spcAft>
              <a:buClr>
                <a:schemeClr val="dk1"/>
              </a:buClr>
              <a:buSzPts val="1200"/>
              <a:buFont typeface="Calibri" panose="020F0502020204030204"/>
              <a:buNone/>
            </a:pPr>
            <a:r>
              <a:rPr lang="en-US" sz="1200"/>
              <a:t>	This allows sophisticated diagnostic and therapeutic measures to be performed without hospitalization</a:t>
            </a:r>
            <a:endParaRPr lang="en-US" sz="1200"/>
          </a:p>
          <a:p>
            <a:pPr marL="0" lvl="0" indent="0" algn="l" rtl="0">
              <a:lnSpc>
                <a:spcPct val="80000"/>
              </a:lnSpc>
              <a:spcBef>
                <a:spcPts val="0"/>
              </a:spcBef>
              <a:spcAft>
                <a:spcPts val="0"/>
              </a:spcAft>
              <a:buClr>
                <a:schemeClr val="dk1"/>
              </a:buClr>
              <a:buSzPts val="1200"/>
              <a:buFont typeface="Calibri" panose="020F0502020204030204"/>
              <a:buNone/>
            </a:pPr>
            <a:endParaRPr sz="1200"/>
          </a:p>
          <a:p>
            <a:pPr marL="0" lvl="0" indent="0" algn="l" rtl="0">
              <a:lnSpc>
                <a:spcPct val="80000"/>
              </a:lnSpc>
              <a:spcBef>
                <a:spcPts val="0"/>
              </a:spcBef>
              <a:spcAft>
                <a:spcPts val="0"/>
              </a:spcAft>
              <a:buClr>
                <a:schemeClr val="dk1"/>
              </a:buClr>
              <a:buSzPts val="1200"/>
              <a:buFont typeface="Calibri" panose="020F0502020204030204"/>
              <a:buNone/>
            </a:pPr>
            <a:r>
              <a:rPr lang="en-US" sz="1200"/>
              <a:t>3)	Patient preference</a:t>
            </a:r>
            <a:endParaRPr lang="en-US" sz="1200"/>
          </a:p>
          <a:p>
            <a:pPr marL="0" lvl="0" indent="0" algn="l" rtl="0">
              <a:spcBef>
                <a:spcPts val="0"/>
              </a:spcBef>
              <a:spcAft>
                <a:spcPts val="0"/>
              </a:spcAft>
              <a:buNone/>
            </a:pPr>
          </a:p>
        </p:txBody>
      </p:sp>
      <p:sp>
        <p:nvSpPr>
          <p:cNvPr id="229" name="Google Shape;22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200"/>
              <a:buFont typeface="Calibri" panose="020F0502020204030204"/>
              <a:buNone/>
            </a:pPr>
            <a:r>
              <a:rPr lang="en-US" sz="1200"/>
              <a:t>1)Differences in disorders:</a:t>
            </a:r>
            <a:endParaRPr lang="en-US" sz="1200"/>
          </a:p>
          <a:p>
            <a:pPr marL="0" lvl="0" indent="0" algn="l" rtl="0">
              <a:lnSpc>
                <a:spcPct val="80000"/>
              </a:lnSpc>
              <a:spcBef>
                <a:spcPts val="0"/>
              </a:spcBef>
              <a:spcAft>
                <a:spcPts val="0"/>
              </a:spcAft>
              <a:buClr>
                <a:schemeClr val="dk1"/>
              </a:buClr>
              <a:buSzPts val="1200"/>
              <a:buFont typeface="Calibri" panose="020F0502020204030204"/>
              <a:buNone/>
            </a:pPr>
            <a:r>
              <a:rPr lang="en-US" sz="1200"/>
              <a:t>	a) Different spectrum of ailments (common things occur commonly)</a:t>
            </a:r>
            <a:endParaRPr lang="en-US" sz="1200"/>
          </a:p>
          <a:p>
            <a:pPr marL="0" lvl="0" indent="0" algn="l" rtl="0">
              <a:lnSpc>
                <a:spcPct val="80000"/>
              </a:lnSpc>
              <a:spcBef>
                <a:spcPts val="0"/>
              </a:spcBef>
              <a:spcAft>
                <a:spcPts val="0"/>
              </a:spcAft>
              <a:buClr>
                <a:schemeClr val="dk1"/>
              </a:buClr>
              <a:buSzPts val="1200"/>
              <a:buFont typeface="Calibri" panose="020F0502020204030204"/>
              <a:buNone/>
            </a:pPr>
            <a:r>
              <a:rPr lang="en-US" sz="1200"/>
              <a:t>	b) Symptoms often nonspecific e.g. tiredness &amp; dizziness, knowing how to approach this is skill unique to out p.t dr.</a:t>
            </a:r>
            <a:endParaRPr lang="en-US" sz="1200"/>
          </a:p>
          <a:p>
            <a:pPr marL="0" lvl="0" indent="0" algn="l" rtl="0">
              <a:lnSpc>
                <a:spcPct val="80000"/>
              </a:lnSpc>
              <a:spcBef>
                <a:spcPts val="0"/>
              </a:spcBef>
              <a:spcAft>
                <a:spcPts val="0"/>
              </a:spcAft>
              <a:buClr>
                <a:schemeClr val="dk1"/>
              </a:buClr>
              <a:buSzPts val="1200"/>
              <a:buFont typeface="Calibri" panose="020F0502020204030204"/>
              <a:buNone/>
            </a:pPr>
            <a:r>
              <a:rPr lang="en-US" sz="1200"/>
              <a:t>	d) Frequent psychosocial component 50%</a:t>
            </a:r>
            <a:endParaRPr lang="en-US" sz="1200"/>
          </a:p>
          <a:p>
            <a:pPr marL="0" lvl="0" indent="0" algn="l" rtl="0">
              <a:lnSpc>
                <a:spcPct val="80000"/>
              </a:lnSpc>
              <a:spcBef>
                <a:spcPts val="0"/>
              </a:spcBef>
              <a:spcAft>
                <a:spcPts val="0"/>
              </a:spcAft>
              <a:buClr>
                <a:schemeClr val="dk1"/>
              </a:buClr>
              <a:buSzPts val="1200"/>
              <a:buFont typeface="Calibri" panose="020F0502020204030204"/>
              <a:buNone/>
            </a:pPr>
            <a:endParaRPr sz="1200"/>
          </a:p>
          <a:p>
            <a:pPr marL="0" lvl="0" indent="0" algn="l" rtl="0">
              <a:lnSpc>
                <a:spcPct val="80000"/>
              </a:lnSpc>
              <a:spcBef>
                <a:spcPts val="0"/>
              </a:spcBef>
              <a:spcAft>
                <a:spcPts val="0"/>
              </a:spcAft>
              <a:buClr>
                <a:schemeClr val="dk1"/>
              </a:buClr>
              <a:buSzPts val="1200"/>
              <a:buFont typeface="Calibri" panose="020F0502020204030204"/>
              <a:buNone/>
            </a:pPr>
            <a:r>
              <a:rPr lang="en-US" sz="1200"/>
              <a:t>2) Differences in approach to evaluation &amp; management</a:t>
            </a:r>
            <a:endParaRPr lang="en-US" sz="1200"/>
          </a:p>
          <a:p>
            <a:pPr marL="0" lvl="0" indent="0" algn="l" rtl="0">
              <a:lnSpc>
                <a:spcPct val="80000"/>
              </a:lnSpc>
              <a:spcBef>
                <a:spcPts val="0"/>
              </a:spcBef>
              <a:spcAft>
                <a:spcPts val="0"/>
              </a:spcAft>
              <a:buClr>
                <a:schemeClr val="dk1"/>
              </a:buClr>
              <a:buSzPts val="1200"/>
              <a:buFont typeface="Calibri" panose="020F0502020204030204"/>
              <a:buNone/>
            </a:pPr>
            <a:r>
              <a:rPr lang="en-US" sz="1200"/>
              <a:t>	a) More stepwise approach using time as ally.</a:t>
            </a:r>
            <a:endParaRPr lang="en-US" sz="1200"/>
          </a:p>
          <a:p>
            <a:pPr marL="0" lvl="0" indent="0" algn="l" rtl="0">
              <a:lnSpc>
                <a:spcPct val="80000"/>
              </a:lnSpc>
              <a:spcBef>
                <a:spcPts val="0"/>
              </a:spcBef>
              <a:spcAft>
                <a:spcPts val="0"/>
              </a:spcAft>
              <a:buClr>
                <a:schemeClr val="dk1"/>
              </a:buClr>
              <a:buSzPts val="1200"/>
              <a:buFont typeface="Calibri" panose="020F0502020204030204"/>
              <a:buNone/>
            </a:pPr>
            <a:r>
              <a:rPr lang="en-US" sz="1200"/>
              <a:t>	b) In addition to cure goals include prevention &amp; maintenance of highest possible level of functioning. The focus not simply on disease or even symptoms but on p.t well being. </a:t>
            </a:r>
            <a:endParaRPr lang="en-US" sz="1200"/>
          </a:p>
          <a:p>
            <a:pPr marL="0" lvl="0" indent="0" algn="l" rtl="0">
              <a:lnSpc>
                <a:spcPct val="80000"/>
              </a:lnSpc>
              <a:spcBef>
                <a:spcPts val="0"/>
              </a:spcBef>
              <a:spcAft>
                <a:spcPts val="0"/>
              </a:spcAft>
              <a:buClr>
                <a:schemeClr val="dk1"/>
              </a:buClr>
              <a:buSzPts val="1200"/>
              <a:buFont typeface="Calibri" panose="020F0502020204030204"/>
              <a:buNone/>
            </a:pPr>
            <a:endParaRPr sz="1200"/>
          </a:p>
          <a:p>
            <a:pPr marL="0" lvl="0" indent="0" algn="l" rtl="0">
              <a:lnSpc>
                <a:spcPct val="80000"/>
              </a:lnSpc>
              <a:spcBef>
                <a:spcPts val="0"/>
              </a:spcBef>
              <a:spcAft>
                <a:spcPts val="0"/>
              </a:spcAft>
              <a:buClr>
                <a:schemeClr val="dk1"/>
              </a:buClr>
              <a:buSzPts val="1200"/>
              <a:buFont typeface="Calibri" panose="020F0502020204030204"/>
              <a:buNone/>
            </a:pPr>
            <a:r>
              <a:rPr lang="en-US" sz="1200"/>
              <a:t>3)Differences in physician – p.t relationship:</a:t>
            </a:r>
            <a:endParaRPr lang="en-US" sz="1200"/>
          </a:p>
          <a:p>
            <a:pPr marL="0" lvl="0" indent="0" algn="l" rtl="0">
              <a:lnSpc>
                <a:spcPct val="80000"/>
              </a:lnSpc>
              <a:spcBef>
                <a:spcPts val="0"/>
              </a:spcBef>
              <a:spcAft>
                <a:spcPts val="0"/>
              </a:spcAft>
              <a:buClr>
                <a:schemeClr val="dk1"/>
              </a:buClr>
              <a:buSzPts val="1200"/>
              <a:buFont typeface="Calibri" panose="020F0502020204030204"/>
              <a:buNone/>
            </a:pPr>
            <a:r>
              <a:rPr lang="en-US" sz="1200"/>
              <a:t>	in p.t setting physician – p.t relationship tends to be paternalistic physician write orders about their p.t &amp; medical care is by team of doctors. P.t often unable to name the physician.</a:t>
            </a:r>
            <a:endParaRPr lang="en-US" sz="1200"/>
          </a:p>
          <a:p>
            <a:pPr marL="0" lvl="0" indent="0" algn="l" rtl="0">
              <a:lnSpc>
                <a:spcPct val="80000"/>
              </a:lnSpc>
              <a:spcBef>
                <a:spcPts val="0"/>
              </a:spcBef>
              <a:spcAft>
                <a:spcPts val="0"/>
              </a:spcAft>
              <a:buClr>
                <a:schemeClr val="dk1"/>
              </a:buClr>
              <a:buSzPts val="1200"/>
              <a:buFont typeface="Calibri" panose="020F0502020204030204"/>
              <a:buNone/>
            </a:pPr>
            <a:r>
              <a:rPr lang="en-US" sz="1200"/>
              <a:t>	In outpatient setting physician less paternalistic, more of health advisor &amp; 	counselor whose ability to educate, persuade, and negotiate will determine whether the advice is followed or not.</a:t>
            </a:r>
            <a:endParaRPr lang="en-US" sz="1200"/>
          </a:p>
          <a:p>
            <a:pPr marL="0" lvl="0" indent="0" algn="l" rtl="0">
              <a:lnSpc>
                <a:spcPct val="80000"/>
              </a:lnSpc>
              <a:spcBef>
                <a:spcPts val="0"/>
              </a:spcBef>
              <a:spcAft>
                <a:spcPts val="0"/>
              </a:spcAft>
              <a:buClr>
                <a:schemeClr val="dk1"/>
              </a:buClr>
              <a:buSzPts val="1200"/>
              <a:buFont typeface="Calibri" panose="020F0502020204030204"/>
              <a:buNone/>
            </a:pPr>
            <a:endParaRPr sz="1200"/>
          </a:p>
          <a:p>
            <a:pPr marL="0" lvl="0" indent="0" algn="l" rtl="0">
              <a:lnSpc>
                <a:spcPct val="80000"/>
              </a:lnSpc>
              <a:spcBef>
                <a:spcPts val="0"/>
              </a:spcBef>
              <a:spcAft>
                <a:spcPts val="0"/>
              </a:spcAft>
              <a:buClr>
                <a:schemeClr val="dk1"/>
              </a:buClr>
              <a:buSzPts val="1200"/>
              <a:buFont typeface="Calibri" panose="020F0502020204030204"/>
              <a:buNone/>
            </a:pPr>
            <a:r>
              <a:rPr lang="en-US" sz="1200"/>
              <a:t>4)Differences in physician rewards:</a:t>
            </a:r>
            <a:endParaRPr lang="en-US" sz="1200"/>
          </a:p>
          <a:p>
            <a:pPr marL="0" lvl="0" indent="0" algn="l" rtl="0">
              <a:lnSpc>
                <a:spcPct val="80000"/>
              </a:lnSpc>
              <a:spcBef>
                <a:spcPts val="0"/>
              </a:spcBef>
              <a:spcAft>
                <a:spcPts val="0"/>
              </a:spcAft>
              <a:buClr>
                <a:schemeClr val="dk1"/>
              </a:buClr>
              <a:buSzPts val="1200"/>
              <a:buFont typeface="Calibri" panose="020F0502020204030204"/>
              <a:buNone/>
            </a:pPr>
            <a:r>
              <a:rPr lang="en-US" sz="1200"/>
              <a:t>	Caring for p.t overtime, keeping them out of hospital and as healthy and functional as possible is both the challenge and the joy of out p.t primary care. </a:t>
            </a:r>
            <a:endParaRPr lang="en-US" sz="1200"/>
          </a:p>
          <a:p>
            <a:pPr marL="0" lvl="0" indent="0" algn="l" rtl="0">
              <a:spcBef>
                <a:spcPts val="0"/>
              </a:spcBef>
              <a:spcAft>
                <a:spcPts val="0"/>
              </a:spcAft>
              <a:buNone/>
            </a:pPr>
          </a:p>
        </p:txBody>
      </p:sp>
      <p:sp>
        <p:nvSpPr>
          <p:cNvPr id="237" name="Google Shape;23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2"/>
        <p:cNvGrpSpPr/>
        <p:nvPr/>
      </p:nvGrpSpPr>
      <p:grpSpPr>
        <a:xfrm>
          <a:off x="0" y="0"/>
          <a:ext cx="0" cy="0"/>
          <a:chOff x="0" y="0"/>
          <a:chExt cx="0" cy="0"/>
        </a:xfrm>
      </p:grpSpPr>
      <p:sp>
        <p:nvSpPr>
          <p:cNvPr id="243" name="Google Shape;2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09600" lvl="0" indent="-609600" algn="l" rtl="0">
              <a:lnSpc>
                <a:spcPct val="90000"/>
              </a:lnSpc>
              <a:spcBef>
                <a:spcPts val="0"/>
              </a:spcBef>
              <a:spcAft>
                <a:spcPts val="0"/>
              </a:spcAft>
              <a:buClr>
                <a:schemeClr val="dk1"/>
              </a:buClr>
              <a:buSzPts val="1200"/>
              <a:buFont typeface="Calibri" panose="020F0502020204030204"/>
              <a:buAutoNum type="arabicPeriod"/>
            </a:pPr>
            <a:r>
              <a:rPr lang="en-US"/>
              <a:t>Justice (or equity)</a:t>
            </a:r>
            <a:endParaRPr lang="en-US"/>
          </a:p>
          <a:p>
            <a:pPr marL="609600" lvl="0" indent="-609600" algn="l" rtl="0">
              <a:lnSpc>
                <a:spcPct val="90000"/>
              </a:lnSpc>
              <a:spcBef>
                <a:spcPts val="0"/>
              </a:spcBef>
              <a:spcAft>
                <a:spcPts val="0"/>
              </a:spcAft>
              <a:buClr>
                <a:schemeClr val="dk1"/>
              </a:buClr>
              <a:buSzPts val="1200"/>
              <a:buFont typeface="Calibri" panose="020F0502020204030204"/>
              <a:buAutoNum type="arabicPeriod"/>
            </a:pPr>
            <a:r>
              <a:rPr lang="en-US"/>
              <a:t>Respect for persons</a:t>
            </a:r>
            <a:endParaRPr lang="en-US"/>
          </a:p>
          <a:p>
            <a:pPr marL="609600" lvl="0" indent="-609600" algn="l" rtl="0">
              <a:lnSpc>
                <a:spcPct val="90000"/>
              </a:lnSpc>
              <a:spcBef>
                <a:spcPts val="0"/>
              </a:spcBef>
              <a:spcAft>
                <a:spcPts val="0"/>
              </a:spcAft>
              <a:buClr>
                <a:schemeClr val="dk1"/>
              </a:buClr>
              <a:buSzPts val="1200"/>
              <a:buFont typeface="Calibri" panose="020F0502020204030204"/>
              <a:buNone/>
            </a:pPr>
            <a:r>
              <a:rPr lang="en-US"/>
              <a:t>	a) Respect for autonomy</a:t>
            </a:r>
            <a:endParaRPr lang="en-US"/>
          </a:p>
          <a:p>
            <a:pPr marL="609600" lvl="0" indent="-609600" algn="l" rtl="0">
              <a:lnSpc>
                <a:spcPct val="90000"/>
              </a:lnSpc>
              <a:spcBef>
                <a:spcPts val="0"/>
              </a:spcBef>
              <a:spcAft>
                <a:spcPts val="0"/>
              </a:spcAft>
              <a:buClr>
                <a:schemeClr val="dk1"/>
              </a:buClr>
              <a:buSzPts val="1200"/>
              <a:buFont typeface="Calibri" panose="020F0502020204030204"/>
              <a:buNone/>
            </a:pPr>
            <a:r>
              <a:rPr lang="en-US"/>
              <a:t>	b) Informed consent</a:t>
            </a:r>
            <a:endParaRPr lang="en-US"/>
          </a:p>
          <a:p>
            <a:pPr marL="609600" lvl="0" indent="-609600" algn="l" rtl="0">
              <a:lnSpc>
                <a:spcPct val="90000"/>
              </a:lnSpc>
              <a:spcBef>
                <a:spcPts val="0"/>
              </a:spcBef>
              <a:spcAft>
                <a:spcPts val="0"/>
              </a:spcAft>
              <a:buClr>
                <a:schemeClr val="dk1"/>
              </a:buClr>
              <a:buSzPts val="1200"/>
              <a:buFont typeface="Calibri" panose="020F0502020204030204"/>
              <a:buNone/>
            </a:pPr>
            <a:r>
              <a:rPr lang="en-US"/>
              <a:t>	c) Truth – telling		</a:t>
            </a:r>
            <a:endParaRPr lang="en-US"/>
          </a:p>
          <a:p>
            <a:pPr marL="609600" lvl="0" indent="-609600" algn="l" rtl="0">
              <a:lnSpc>
                <a:spcPct val="90000"/>
              </a:lnSpc>
              <a:spcBef>
                <a:spcPts val="0"/>
              </a:spcBef>
              <a:spcAft>
                <a:spcPts val="0"/>
              </a:spcAft>
              <a:buClr>
                <a:schemeClr val="dk1"/>
              </a:buClr>
              <a:buSzPts val="1200"/>
              <a:buFont typeface="Calibri" panose="020F0502020204030204"/>
              <a:buNone/>
            </a:pPr>
            <a:r>
              <a:rPr lang="en-US"/>
              <a:t>	d) Respect of confidentiality</a:t>
            </a:r>
            <a:endParaRPr lang="en-US"/>
          </a:p>
          <a:p>
            <a:pPr marL="609600" lvl="0" indent="-609600" algn="l" rtl="0">
              <a:lnSpc>
                <a:spcPct val="90000"/>
              </a:lnSpc>
              <a:spcBef>
                <a:spcPts val="0"/>
              </a:spcBef>
              <a:spcAft>
                <a:spcPts val="0"/>
              </a:spcAft>
              <a:buClr>
                <a:schemeClr val="dk1"/>
              </a:buClr>
              <a:buSzPts val="1200"/>
              <a:buFont typeface="Calibri" panose="020F0502020204030204"/>
              <a:buNone/>
            </a:pPr>
          </a:p>
          <a:p>
            <a:pPr marL="609600" lvl="0" indent="-609600" algn="l" rtl="0">
              <a:lnSpc>
                <a:spcPct val="90000"/>
              </a:lnSpc>
              <a:spcBef>
                <a:spcPts val="0"/>
              </a:spcBef>
              <a:spcAft>
                <a:spcPts val="0"/>
              </a:spcAft>
              <a:buClr>
                <a:schemeClr val="dk1"/>
              </a:buClr>
              <a:buSzPts val="1200"/>
              <a:buFont typeface="Calibri" panose="020F0502020204030204"/>
              <a:buNone/>
            </a:pPr>
            <a:r>
              <a:rPr lang="en-US"/>
              <a:t>3) Beneficence (doing good and not harming patient)</a:t>
            </a:r>
            <a:endParaRPr lang="en-US"/>
          </a:p>
          <a:p>
            <a:pPr marL="0" lvl="0" indent="0" algn="l" rtl="0">
              <a:spcBef>
                <a:spcPts val="0"/>
              </a:spcBef>
              <a:spcAft>
                <a:spcPts val="0"/>
              </a:spcAft>
              <a:buNone/>
            </a:pPr>
          </a:p>
        </p:txBody>
      </p:sp>
      <p:sp>
        <p:nvSpPr>
          <p:cNvPr id="245" name="Google Shape;24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52" name="Google Shape;2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36" name="Google Shape;1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48" name="Google Shape;1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panose="020F0502020204030204"/>
              <a:buNone/>
            </a:pPr>
            <a:r>
              <a:rPr lang="en-US" sz="1200"/>
              <a:t>Family physician never says to a patient I am sorry but your problem is not in my field. You will have to see somebody else. They may of course refer a patient to another physician but this does no imply that their responsibility has ended.</a:t>
            </a:r>
            <a:endParaRPr lang="en-US" sz="1200"/>
          </a:p>
          <a:p>
            <a:pPr marL="0" lvl="0" indent="0" algn="l" rtl="0">
              <a:spcBef>
                <a:spcPts val="0"/>
              </a:spcBef>
              <a:spcAft>
                <a:spcPts val="0"/>
              </a:spcAft>
              <a:buNone/>
            </a:p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
        <p:cNvGrpSpPr/>
        <p:nvPr/>
      </p:nvGrpSpPr>
      <p:grpSpPr>
        <a:xfrm>
          <a:off x="0" y="0"/>
          <a:ext cx="0" cy="0"/>
          <a:chOff x="0" y="0"/>
          <a:chExt cx="0" cy="0"/>
        </a:xfrm>
      </p:grpSpPr>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panose="020F0502020204030204"/>
              <a:buNone/>
            </a:pPr>
            <a:r>
              <a:rPr lang="en-US" sz="1200"/>
              <a:t>: being the first contact physician he or she has control of resources and is able within certain limit to control admission to hospitals, use of investigations prescription of treatment and referral to hospitals. </a:t>
            </a:r>
            <a:endParaRPr lang="en-US" sz="1200"/>
          </a:p>
          <a:p>
            <a:pPr marL="0" lvl="0" indent="0" algn="l" rtl="0">
              <a:spcBef>
                <a:spcPts val="0"/>
              </a:spcBef>
              <a:spcAft>
                <a:spcPts val="0"/>
              </a:spcAft>
              <a:buNone/>
            </a:pPr>
          </a:p>
        </p:txBody>
      </p:sp>
      <p:sp>
        <p:nvSpPr>
          <p:cNvPr id="163" name="Google Shape;1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7"/>
        <p:cNvGrpSpPr/>
        <p:nvPr/>
      </p:nvGrpSpPr>
      <p:grpSpPr>
        <a:xfrm>
          <a:off x="0" y="0"/>
          <a:ext cx="0" cy="0"/>
          <a:chOff x="0" y="0"/>
          <a:chExt cx="0" cy="0"/>
        </a:xfrm>
      </p:grpSpPr>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relationship is itself therapeutic</a:t>
            </a:r>
            <a:endParaRPr lang="en-US"/>
          </a:p>
        </p:txBody>
      </p:sp>
      <p:sp>
        <p:nvSpPr>
          <p:cNvPr id="170" name="Google Shape;1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matchingName="Title Slide">
  <p:cSld name="TITLE">
    <p:bg>
      <p:bgPr>
        <a:gradFill>
          <a:gsLst>
            <a:gs pos="0">
              <a:srgbClr val="B1DDFF"/>
            </a:gs>
            <a:gs pos="100000">
              <a:srgbClr val="CBE8FE"/>
            </a:gs>
          </a:gsLst>
          <a:path path="circle">
            <a:fillToRect l="50000" t="50000" r="50000" b="50000"/>
          </a:path>
          <a:tileRect/>
        </a:gradFill>
        <a:effectLst/>
      </p:bgPr>
    </p:bg>
    <p:spTree>
      <p:nvGrpSpPr>
        <p:cNvPr id="1" name="Shape 17"/>
        <p:cNvGrpSpPr/>
        <p:nvPr/>
      </p:nvGrpSpPr>
      <p:grpSpPr>
        <a:xfrm>
          <a:off x="0" y="0"/>
          <a:ext cx="0" cy="0"/>
          <a:chOff x="0" y="0"/>
          <a:chExt cx="0" cy="0"/>
        </a:xfrm>
      </p:grpSpPr>
      <p:sp>
        <p:nvSpPr>
          <p:cNvPr id="18" name="Google Shape;18;p22"/>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rPr>
              <a:t>C</a:t>
            </a:r>
            <a:endParaRPr lang="en-US" sz="18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 name="Google Shape;19;p22"/>
          <p:cNvSpPr/>
          <p:nvPr/>
        </p:nvSpPr>
        <p:spPr>
          <a:xfrm>
            <a:off x="1307870" y="1267730"/>
            <a:ext cx="9576262" cy="4307950"/>
          </a:xfrm>
          <a:prstGeom prst="rect">
            <a:avLst/>
          </a:prstGeom>
          <a:solidFill>
            <a:schemeClr val="dk2"/>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2"/>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2"/>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 name="Google Shape;22;p22"/>
          <p:cNvGrpSpPr/>
          <p:nvPr/>
        </p:nvGrpSpPr>
        <p:grpSpPr>
          <a:xfrm>
            <a:off x="5250180" y="1267730"/>
            <a:ext cx="1691640" cy="645295"/>
            <a:chOff x="5318306" y="1386268"/>
            <a:chExt cx="1567331" cy="645295"/>
          </a:xfrm>
        </p:grpSpPr>
        <p:cxnSp>
          <p:nvCxnSpPr>
            <p:cNvPr id="23" name="Google Shape;23;p22"/>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24" name="Google Shape;24;p22"/>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25" name="Google Shape;25;p22"/>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26" name="Google Shape;26;p22"/>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panose="020B0502020202020204"/>
              <a:buNone/>
              <a:defRPr sz="7200" b="0"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2"/>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chemeClr val="lt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8" name="Google Shape;28;p22"/>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panose="020B0502020202020204"/>
                <a:ea typeface="Century Gothic" panose="020B0502020202020204"/>
                <a:cs typeface="Century Gothic" panose="020B0502020202020204"/>
                <a:sym typeface="Century Gothic" panose="020B0502020202020204"/>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a:spLocks noGrp="1"/>
          </p:cNvSpPr>
          <p:nvPr>
            <p:ph type="ftr" idx="11"/>
          </p:nvPr>
        </p:nvSpPr>
        <p:spPr>
          <a:xfrm>
            <a:off x="1453896" y="5212080"/>
            <a:ext cx="5905500"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L="0" lvl="1"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L="0" lvl="2"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L="0" lvl="3"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L="0" lvl="4"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L="0" lvl="5"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6pPr>
            <a:lvl7pPr marL="0" lvl="6"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7pPr>
            <a:lvl8pPr marL="0" lvl="7"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8pPr>
            <a:lvl9pPr marL="0" lvl="8"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showMasterSp="0" matchingName="Picture with Caption">
  <p:cSld name="PICTURE_WITH_CAPTION_TEXT">
    <p:spTree>
      <p:nvGrpSpPr>
        <p:cNvPr id="1" name="Shape 107"/>
        <p:cNvGrpSpPr/>
        <p:nvPr/>
      </p:nvGrpSpPr>
      <p:grpSpPr>
        <a:xfrm>
          <a:off x="0" y="0"/>
          <a:ext cx="0" cy="0"/>
          <a:chOff x="0" y="0"/>
          <a:chExt cx="0" cy="0"/>
        </a:xfrm>
      </p:grpSpPr>
      <p:sp>
        <p:nvSpPr>
          <p:cNvPr id="108" name="Google Shape;108;p30"/>
          <p:cNvSpPr/>
          <p:nvPr/>
        </p:nvSpPr>
        <p:spPr>
          <a:xfrm>
            <a:off x="9020386" y="237744"/>
            <a:ext cx="2926080" cy="6382512"/>
          </a:xfrm>
          <a:prstGeom prst="rect">
            <a:avLst/>
          </a:prstGeom>
          <a:solidFill>
            <a:schemeClr val="accen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0"/>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30"/>
          <p:cNvSpPr txBox="1">
            <a:spLocks noGrp="1"/>
          </p:cNvSpPr>
          <p:nvPr>
            <p:ph type="title"/>
          </p:nvPr>
        </p:nvSpPr>
        <p:spPr>
          <a:xfrm>
            <a:off x="9296400" y="603504"/>
            <a:ext cx="2432304" cy="16459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2800"/>
              <a:buFont typeface="Century Gothic" panose="020B0502020202020204"/>
              <a:buNone/>
              <a:defRPr sz="2800" b="0">
                <a:solidFill>
                  <a:srgbClr val="FFFFFF"/>
                </a:solidFill>
                <a:latin typeface="Century Gothic" panose="020B0502020202020204"/>
                <a:ea typeface="Century Gothic" panose="020B0502020202020204"/>
                <a:cs typeface="Century Gothic" panose="020B0502020202020204"/>
                <a:sym typeface="Century Gothic" panose="020B0502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30"/>
          <p:cNvSpPr>
            <a:spLocks noGrp="1"/>
          </p:cNvSpPr>
          <p:nvPr>
            <p:ph type="pic" idx="2"/>
          </p:nvPr>
        </p:nvSpPr>
        <p:spPr>
          <a:xfrm>
            <a:off x="228599" y="237744"/>
            <a:ext cx="8531352" cy="6382512"/>
          </a:xfrm>
          <a:prstGeom prst="rect">
            <a:avLst/>
          </a:prstGeom>
          <a:solidFill>
            <a:srgbClr val="969696"/>
          </a:solidFill>
          <a:ln>
            <a:noFill/>
          </a:ln>
        </p:spPr>
        <p:txBody>
          <a:bodyPr spcFirstLastPara="1" wrap="square" lIns="91425" tIns="45700" rIns="91425" bIns="45700" anchor="t" anchorCtr="0">
            <a:normAutofit/>
          </a:bodyPr>
          <a:lstStyle>
            <a:lvl1pPr marR="0" lvl="0" algn="l" rtl="0">
              <a:lnSpc>
                <a:spcPct val="100000"/>
              </a:lnSpc>
              <a:spcBef>
                <a:spcPts val="900"/>
              </a:spcBef>
              <a:spcAft>
                <a:spcPts val="0"/>
              </a:spcAft>
              <a:buClr>
                <a:schemeClr val="lt2"/>
              </a:buClr>
              <a:buSzPts val="3200"/>
              <a:buFont typeface="Arial" panose="020B0604020202020204"/>
              <a:buNone/>
              <a:defRPr sz="32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500"/>
              </a:spcBef>
              <a:spcAft>
                <a:spcPts val="0"/>
              </a:spcAft>
              <a:buClr>
                <a:schemeClr val="lt2"/>
              </a:buClr>
              <a:buSzPts val="2800"/>
              <a:buFont typeface="Arial" panose="020B0604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500"/>
              </a:spcBef>
              <a:spcAft>
                <a:spcPts val="0"/>
              </a:spcAft>
              <a:buClr>
                <a:schemeClr val="lt2"/>
              </a:buClr>
              <a:buSzPts val="2400"/>
              <a:buFont typeface="Arial" panose="020B0604020202020204"/>
              <a:buNone/>
              <a:defRPr sz="24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500"/>
              </a:spcBef>
              <a:spcAft>
                <a:spcPts val="0"/>
              </a:spcAft>
              <a:buClr>
                <a:schemeClr val="lt2"/>
              </a:buClr>
              <a:buSzPts val="2000"/>
              <a:buFont typeface="Arial" panose="020B0604020202020204"/>
              <a:buNone/>
              <a:defRPr sz="20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500"/>
              </a:spcBef>
              <a:spcAft>
                <a:spcPts val="0"/>
              </a:spcAft>
              <a:buClr>
                <a:schemeClr val="lt2"/>
              </a:buClr>
              <a:buSzPts val="2000"/>
              <a:buFont typeface="Arial" panose="020B0604020202020204"/>
              <a:buNone/>
              <a:defRPr sz="20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500"/>
              </a:spcBef>
              <a:spcAft>
                <a:spcPts val="0"/>
              </a:spcAft>
              <a:buClr>
                <a:schemeClr val="lt2"/>
              </a:buClr>
              <a:buSzPts val="2000"/>
              <a:buFont typeface="Arial" panose="020B0604020202020204"/>
              <a:buNone/>
              <a:defRPr sz="20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500"/>
              </a:spcBef>
              <a:spcAft>
                <a:spcPts val="0"/>
              </a:spcAft>
              <a:buClr>
                <a:schemeClr val="lt2"/>
              </a:buClr>
              <a:buSzPts val="2000"/>
              <a:buFont typeface="Arial" panose="020B0604020202020204"/>
              <a:buNone/>
              <a:defRPr sz="20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500"/>
              </a:spcBef>
              <a:spcAft>
                <a:spcPts val="0"/>
              </a:spcAft>
              <a:buClr>
                <a:schemeClr val="lt2"/>
              </a:buClr>
              <a:buSzPts val="2000"/>
              <a:buFont typeface="Arial" panose="020B0604020202020204"/>
              <a:buNone/>
              <a:defRPr sz="20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500"/>
              </a:spcBef>
              <a:spcAft>
                <a:spcPts val="0"/>
              </a:spcAft>
              <a:buClr>
                <a:schemeClr val="lt2"/>
              </a:buClr>
              <a:buSzPts val="2000"/>
              <a:buFont typeface="Arial" panose="020B0604020202020204"/>
              <a:buNone/>
              <a:defRPr sz="20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12" name="Google Shape;112;p30"/>
          <p:cNvSpPr txBox="1">
            <a:spLocks noGrp="1"/>
          </p:cNvSpPr>
          <p:nvPr>
            <p:ph type="body" idx="1"/>
          </p:nvPr>
        </p:nvSpPr>
        <p:spPr>
          <a:xfrm>
            <a:off x="9296400" y="2286000"/>
            <a:ext cx="2432304" cy="35021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p:txBody>
      </p:sp>
      <p:sp>
        <p:nvSpPr>
          <p:cNvPr id="113" name="Google Shape;113;p30"/>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0"/>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1000">
                <a:solidFill>
                  <a:srgbClr val="FEFEFE"/>
                </a:solidFill>
                <a:latin typeface="Century Gothic" panose="020B0502020202020204"/>
                <a:ea typeface="Century Gothic" panose="020B0502020202020204"/>
                <a:cs typeface="Century Gothic" panose="020B0502020202020204"/>
                <a:sym typeface="Century Gothic" panose="020B0502020202020204"/>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0"/>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1pPr>
            <a:lvl2pPr marL="0" lvl="1"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2pPr>
            <a:lvl3pPr marL="0" lvl="2"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3pPr>
            <a:lvl4pPr marL="0" lvl="3"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4pPr>
            <a:lvl5pPr marL="0" lvl="4"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5pPr>
            <a:lvl6pPr marL="0" lvl="5"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6pPr>
            <a:lvl7pPr marL="0" lvl="6"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7pPr>
            <a:lvl8pPr marL="0" lvl="7"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8pPr>
            <a:lvl9pPr marL="0" lvl="8"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116"/>
        <p:cNvGrpSpPr/>
        <p:nvPr/>
      </p:nvGrpSpPr>
      <p:grpSpPr>
        <a:xfrm>
          <a:off x="0" y="0"/>
          <a:ext cx="0" cy="0"/>
          <a:chOff x="0" y="0"/>
          <a:chExt cx="0" cy="0"/>
        </a:xfrm>
      </p:grpSpPr>
      <p:sp>
        <p:nvSpPr>
          <p:cNvPr id="117" name="Google Shape;117;p3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31"/>
          <p:cNvSpPr txBox="1">
            <a:spLocks noGrp="1"/>
          </p:cNvSpPr>
          <p:nvPr>
            <p:ph type="body" idx="1"/>
          </p:nvPr>
        </p:nvSpPr>
        <p:spPr>
          <a:xfrm rot="5400000">
            <a:off x="4130040" y="-960120"/>
            <a:ext cx="393192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p:txBody>
      </p:sp>
      <p:sp>
        <p:nvSpPr>
          <p:cNvPr id="119" name="Google Shape;119;p31"/>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1"/>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1"/>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122"/>
        <p:cNvGrpSpPr/>
        <p:nvPr/>
      </p:nvGrpSpPr>
      <p:grpSpPr>
        <a:xfrm>
          <a:off x="0" y="0"/>
          <a:ext cx="0" cy="0"/>
          <a:chOff x="0" y="0"/>
          <a:chExt cx="0" cy="0"/>
        </a:xfrm>
      </p:grpSpPr>
      <p:sp>
        <p:nvSpPr>
          <p:cNvPr id="123" name="Google Shape;123;p32"/>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2"/>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p:txBody>
      </p:sp>
      <p:sp>
        <p:nvSpPr>
          <p:cNvPr id="125" name="Google Shape;125;p32"/>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2"/>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2"/>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39"/>
        <p:cNvGrpSpPr/>
        <p:nvPr/>
      </p:nvGrpSpPr>
      <p:grpSpPr>
        <a:xfrm>
          <a:off x="0" y="0"/>
          <a:ext cx="0" cy="0"/>
          <a:chOff x="0" y="0"/>
          <a:chExt cx="0" cy="0"/>
        </a:xfrm>
      </p:grpSpPr>
      <p:sp>
        <p:nvSpPr>
          <p:cNvPr id="40" name="Google Shape;40;p2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3"/>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p:txBody>
      </p:sp>
      <p:sp>
        <p:nvSpPr>
          <p:cNvPr id="42" name="Google Shape;42;p23"/>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showMasterSp="0" matchingName="Title Slide">
  <p:cSld name="TITLE">
    <p:bg>
      <p:bgPr>
        <a:gradFill>
          <a:gsLst>
            <a:gs pos="0">
              <a:srgbClr val="B1DDFF"/>
            </a:gs>
            <a:gs pos="100000">
              <a:srgbClr val="CBE8FE"/>
            </a:gs>
          </a:gsLst>
          <a:path path="circle">
            <a:fillToRect l="50000" t="50000" r="50000" b="50000"/>
          </a:path>
          <a:tileRect/>
        </a:gradFill>
        <a:effectLst/>
      </p:bgPr>
    </p:bg>
    <p:spTree>
      <p:nvGrpSpPr>
        <p:cNvPr id="1" name="Shape 45"/>
        <p:cNvGrpSpPr/>
        <p:nvPr/>
      </p:nvGrpSpPr>
      <p:grpSpPr>
        <a:xfrm>
          <a:off x="0" y="0"/>
          <a:ext cx="0" cy="0"/>
          <a:chOff x="0" y="0"/>
          <a:chExt cx="0" cy="0"/>
        </a:xfrm>
      </p:grpSpPr>
      <p:sp>
        <p:nvSpPr>
          <p:cNvPr id="46" name="Google Shape;46;p21"/>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rPr>
              <a:t>C</a:t>
            </a:r>
            <a:endParaRPr lang="en-US" sz="18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7" name="Google Shape;47;p21"/>
          <p:cNvSpPr/>
          <p:nvPr/>
        </p:nvSpPr>
        <p:spPr>
          <a:xfrm>
            <a:off x="1307870" y="1267730"/>
            <a:ext cx="9576262" cy="4307950"/>
          </a:xfrm>
          <a:prstGeom prst="rect">
            <a:avLst/>
          </a:prstGeom>
          <a:solidFill>
            <a:schemeClr val="dk2"/>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21"/>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21"/>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0" name="Google Shape;50;p21"/>
          <p:cNvGrpSpPr/>
          <p:nvPr/>
        </p:nvGrpSpPr>
        <p:grpSpPr>
          <a:xfrm>
            <a:off x="5250180" y="1267730"/>
            <a:ext cx="1691640" cy="645295"/>
            <a:chOff x="5318306" y="1386268"/>
            <a:chExt cx="1567331" cy="645295"/>
          </a:xfrm>
        </p:grpSpPr>
        <p:cxnSp>
          <p:nvCxnSpPr>
            <p:cNvPr id="51" name="Google Shape;51;p21"/>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52" name="Google Shape;52;p21"/>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53" name="Google Shape;53;p21"/>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54" name="Google Shape;54;p21"/>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panose="020B0502020202020204"/>
              <a:buNone/>
              <a:defRPr sz="7200" b="0"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1"/>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chemeClr val="lt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56" name="Google Shape;56;p21"/>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panose="020B0502020202020204"/>
                <a:ea typeface="Century Gothic" panose="020B0502020202020204"/>
                <a:cs typeface="Century Gothic" panose="020B0502020202020204"/>
                <a:sym typeface="Century Gothic" panose="020B0502020202020204"/>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a:spLocks noGrp="1"/>
          </p:cNvSpPr>
          <p:nvPr>
            <p:ph type="ftr" idx="11"/>
          </p:nvPr>
        </p:nvSpPr>
        <p:spPr>
          <a:xfrm>
            <a:off x="1453896" y="5212080"/>
            <a:ext cx="5905500"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L="0" lvl="1"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L="0" lvl="2"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L="0" lvl="3"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L="0" lvl="4"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L="0" lvl="5"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6pPr>
            <a:lvl7pPr marL="0" lvl="6"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7pPr>
            <a:lvl8pPr marL="0" lvl="7"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8pPr>
            <a:lvl9pPr marL="0" lvl="8"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showMasterSp="0" matchingName="Section Header">
  <p:cSld name="SECTION_HEADER">
    <p:bg>
      <p:bgPr>
        <a:gradFill>
          <a:gsLst>
            <a:gs pos="0">
              <a:srgbClr val="B0DBFF"/>
            </a:gs>
            <a:gs pos="100000">
              <a:srgbClr val="CBE8FE"/>
            </a:gs>
          </a:gsLst>
          <a:path path="circle">
            <a:fillToRect l="50000" t="50000" r="50000" b="50000"/>
          </a:path>
          <a:tileRect/>
        </a:gradFill>
        <a:effectLst/>
      </p:bgPr>
    </p:bg>
    <p:spTree>
      <p:nvGrpSpPr>
        <p:cNvPr id="1" name="Shape 59"/>
        <p:cNvGrpSpPr/>
        <p:nvPr/>
      </p:nvGrpSpPr>
      <p:grpSpPr>
        <a:xfrm>
          <a:off x="0" y="0"/>
          <a:ext cx="0" cy="0"/>
          <a:chOff x="0" y="0"/>
          <a:chExt cx="0" cy="0"/>
        </a:xfrm>
      </p:grpSpPr>
      <p:sp>
        <p:nvSpPr>
          <p:cNvPr id="60" name="Google Shape;60;p24"/>
          <p:cNvSpPr/>
          <p:nvPr/>
        </p:nvSpPr>
        <p:spPr>
          <a:xfrm>
            <a:off x="0" y="0"/>
            <a:ext cx="12192000" cy="6858000"/>
          </a:xfrm>
          <a:prstGeom prst="rect">
            <a:avLst/>
          </a:prstGeom>
          <a:blipFill rotWithShape="1">
            <a:blip r:embed="rId2">
              <a:alphaModFix amt="12000"/>
            </a:blip>
            <a:tile tx="-368300" ty="203200" sx="64000" sy="64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rPr>
              <a:t>C</a:t>
            </a:r>
            <a:endParaRPr lang="en-US" sz="18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61" name="Google Shape;61;p24"/>
          <p:cNvSpPr/>
          <p:nvPr/>
        </p:nvSpPr>
        <p:spPr>
          <a:xfrm>
            <a:off x="1307870" y="1267730"/>
            <a:ext cx="9576262" cy="4307950"/>
          </a:xfrm>
          <a:prstGeom prst="rect">
            <a:avLst/>
          </a:prstGeom>
          <a:solidFill>
            <a:schemeClr val="dk2"/>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24"/>
          <p:cNvSpPr/>
          <p:nvPr/>
        </p:nvSpPr>
        <p:spPr>
          <a:xfrm>
            <a:off x="1447801" y="1411615"/>
            <a:ext cx="9296400" cy="4034770"/>
          </a:xfrm>
          <a:prstGeom prst="rect">
            <a:avLst/>
          </a:prstGeom>
          <a:noFill/>
          <a:ln w="9525" cap="sq"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24"/>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4" name="Google Shape;64;p24"/>
          <p:cNvGrpSpPr/>
          <p:nvPr/>
        </p:nvGrpSpPr>
        <p:grpSpPr>
          <a:xfrm>
            <a:off x="5250180" y="1267730"/>
            <a:ext cx="1691640" cy="645295"/>
            <a:chOff x="5318306" y="1386268"/>
            <a:chExt cx="1567331" cy="645295"/>
          </a:xfrm>
        </p:grpSpPr>
        <p:cxnSp>
          <p:nvCxnSpPr>
            <p:cNvPr id="65" name="Google Shape;65;p24"/>
            <p:cNvCxnSpPr/>
            <p:nvPr/>
          </p:nvCxnSpPr>
          <p:spPr>
            <a:xfrm>
              <a:off x="5318306"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66" name="Google Shape;66;p24"/>
            <p:cNvCxnSpPr/>
            <p:nvPr/>
          </p:nvCxnSpPr>
          <p:spPr>
            <a:xfrm>
              <a:off x="6885637" y="1386268"/>
              <a:ext cx="0" cy="640080"/>
            </a:xfrm>
            <a:prstGeom prst="straightConnector1">
              <a:avLst/>
            </a:prstGeom>
            <a:solidFill>
              <a:srgbClr val="262626"/>
            </a:solidFill>
            <a:ln w="9525" cap="flat" cmpd="sng">
              <a:solidFill>
                <a:srgbClr val="D3E9F3"/>
              </a:solidFill>
              <a:prstDash val="solid"/>
              <a:miter lim="800000"/>
              <a:headEnd type="none" w="sm" len="sm"/>
              <a:tailEnd type="none" w="sm" len="sm"/>
            </a:ln>
          </p:spPr>
        </p:cxnSp>
        <p:cxnSp>
          <p:nvCxnSpPr>
            <p:cNvPr id="67" name="Google Shape;67;p24"/>
            <p:cNvCxnSpPr/>
            <p:nvPr/>
          </p:nvCxnSpPr>
          <p:spPr>
            <a:xfrm>
              <a:off x="5318306" y="2031563"/>
              <a:ext cx="1567331" cy="0"/>
            </a:xfrm>
            <a:prstGeom prst="straightConnector1">
              <a:avLst/>
            </a:prstGeom>
            <a:solidFill>
              <a:srgbClr val="262626"/>
            </a:solidFill>
            <a:ln w="9525" cap="flat" cmpd="sng">
              <a:solidFill>
                <a:srgbClr val="D3E9F3"/>
              </a:solidFill>
              <a:prstDash val="solid"/>
              <a:miter lim="800000"/>
              <a:headEnd type="none" w="sm" len="sm"/>
              <a:tailEnd type="none" w="sm" len="sm"/>
            </a:ln>
          </p:spPr>
        </p:cxnSp>
      </p:grpSp>
      <p:sp>
        <p:nvSpPr>
          <p:cNvPr id="68" name="Google Shape;68;p24"/>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panose="020B0502020202020204"/>
              <a:buNone/>
              <a:defRPr sz="7200"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4"/>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lt2"/>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p:txBody>
      </p:sp>
      <p:sp>
        <p:nvSpPr>
          <p:cNvPr id="70" name="Google Shape;70;p24"/>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panose="020B0502020202020204"/>
                <a:ea typeface="Century Gothic" panose="020B0502020202020204"/>
                <a:cs typeface="Century Gothic" panose="020B0502020202020204"/>
                <a:sym typeface="Century Gothic" panose="020B0502020202020204"/>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a:spLocks noGrp="1"/>
          </p:cNvSpPr>
          <p:nvPr>
            <p:ph type="ftr" idx="11"/>
          </p:nvPr>
        </p:nvSpPr>
        <p:spPr>
          <a:xfrm>
            <a:off x="1453896" y="5212080"/>
            <a:ext cx="590702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a:spLocks noGrp="1"/>
          </p:cNvSpPr>
          <p:nvPr>
            <p:ph type="sldNum" idx="12"/>
          </p:nvPr>
        </p:nvSpPr>
        <p:spPr>
          <a:xfrm>
            <a:off x="8604504" y="5212080"/>
            <a:ext cx="2112264"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L="0" lvl="1"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L="0" lvl="2"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L="0" lvl="3"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L="0" lvl="4"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L="0" lvl="5"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6pPr>
            <a:lvl7pPr marL="0" lvl="6"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7pPr>
            <a:lvl8pPr marL="0" lvl="7"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8pPr>
            <a:lvl9pPr marL="0" lvl="8" indent="0" algn="r">
              <a:spcBef>
                <a:spcPts val="0"/>
              </a:spcBef>
              <a:buNone/>
              <a:defRPr sz="10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73"/>
        <p:cNvGrpSpPr/>
        <p:nvPr/>
      </p:nvGrpSpPr>
      <p:grpSpPr>
        <a:xfrm>
          <a:off x="0" y="0"/>
          <a:ext cx="0" cy="0"/>
          <a:chOff x="0" y="0"/>
          <a:chExt cx="0" cy="0"/>
        </a:xfrm>
      </p:grpSpPr>
      <p:sp>
        <p:nvSpPr>
          <p:cNvPr id="74" name="Google Shape;74;p2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5"/>
          <p:cNvSpPr txBox="1">
            <a:spLocks noGrp="1"/>
          </p:cNvSpPr>
          <p:nvPr>
            <p:ph type="body" idx="1"/>
          </p:nvPr>
        </p:nvSpPr>
        <p:spPr>
          <a:xfrm>
            <a:off x="106680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p:txBody>
      </p:sp>
      <p:sp>
        <p:nvSpPr>
          <p:cNvPr id="76" name="Google Shape;76;p25"/>
          <p:cNvSpPr txBox="1">
            <a:spLocks noGrp="1"/>
          </p:cNvSpPr>
          <p:nvPr>
            <p:ph type="body" idx="2"/>
          </p:nvPr>
        </p:nvSpPr>
        <p:spPr>
          <a:xfrm>
            <a:off x="637032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p:txBody>
      </p:sp>
      <p:sp>
        <p:nvSpPr>
          <p:cNvPr id="77" name="Google Shape;77;p25"/>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80"/>
        <p:cNvGrpSpPr/>
        <p:nvPr/>
      </p:nvGrpSpPr>
      <p:grpSpPr>
        <a:xfrm>
          <a:off x="0" y="0"/>
          <a:ext cx="0" cy="0"/>
          <a:chOff x="0" y="0"/>
          <a:chExt cx="0" cy="0"/>
        </a:xfrm>
      </p:grpSpPr>
      <p:sp>
        <p:nvSpPr>
          <p:cNvPr id="81" name="Google Shape;81;p2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6"/>
          <p:cNvSpPr txBox="1">
            <a:spLocks noGrp="1"/>
          </p:cNvSpPr>
          <p:nvPr>
            <p:ph type="body" idx="1"/>
          </p:nvPr>
        </p:nvSpPr>
        <p:spPr>
          <a:xfrm>
            <a:off x="106984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800"/>
              <a:buNone/>
              <a:defRPr sz="1800" b="0">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p:txBody>
      </p:sp>
      <p:sp>
        <p:nvSpPr>
          <p:cNvPr id="83" name="Google Shape;83;p26"/>
          <p:cNvSpPr txBox="1">
            <a:spLocks noGrp="1"/>
          </p:cNvSpPr>
          <p:nvPr>
            <p:ph type="body" idx="2"/>
          </p:nvPr>
        </p:nvSpPr>
        <p:spPr>
          <a:xfrm>
            <a:off x="1069848" y="2755898"/>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p:txBody>
      </p:sp>
      <p:sp>
        <p:nvSpPr>
          <p:cNvPr id="84" name="Google Shape;84;p26"/>
          <p:cNvSpPr txBox="1">
            <a:spLocks noGrp="1"/>
          </p:cNvSpPr>
          <p:nvPr>
            <p:ph type="body" idx="3"/>
          </p:nvPr>
        </p:nvSpPr>
        <p:spPr>
          <a:xfrm>
            <a:off x="637336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800"/>
              <a:buNone/>
              <a:defRPr sz="1800" b="0">
                <a:solidFill>
                  <a:schemeClr val="lt2"/>
                </a:solidFill>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p:txBody>
      </p:sp>
      <p:sp>
        <p:nvSpPr>
          <p:cNvPr id="85" name="Google Shape;85;p26"/>
          <p:cNvSpPr txBox="1">
            <a:spLocks noGrp="1"/>
          </p:cNvSpPr>
          <p:nvPr>
            <p:ph type="body" idx="4"/>
          </p:nvPr>
        </p:nvSpPr>
        <p:spPr>
          <a:xfrm>
            <a:off x="6373368" y="2756581"/>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p:txBody>
      </p:sp>
      <p:sp>
        <p:nvSpPr>
          <p:cNvPr id="86" name="Google Shape;86;p26"/>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6"/>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89"/>
        <p:cNvGrpSpPr/>
        <p:nvPr/>
      </p:nvGrpSpPr>
      <p:grpSpPr>
        <a:xfrm>
          <a:off x="0" y="0"/>
          <a:ext cx="0" cy="0"/>
          <a:chOff x="0" y="0"/>
          <a:chExt cx="0" cy="0"/>
        </a:xfrm>
      </p:grpSpPr>
      <p:sp>
        <p:nvSpPr>
          <p:cNvPr id="90" name="Google Shape;90;p2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7"/>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7"/>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7"/>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4"/>
        <p:cNvGrpSpPr/>
        <p:nvPr/>
      </p:nvGrpSpPr>
      <p:grpSpPr>
        <a:xfrm>
          <a:off x="0" y="0"/>
          <a:ext cx="0" cy="0"/>
          <a:chOff x="0" y="0"/>
          <a:chExt cx="0" cy="0"/>
        </a:xfrm>
      </p:grpSpPr>
      <p:sp>
        <p:nvSpPr>
          <p:cNvPr id="95" name="Google Shape;95;p28"/>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8"/>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8"/>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showMasterSp="0" matchingName="Content with Caption">
  <p:cSld name="OBJECT_WITH_CAPTION_TEXT">
    <p:spTree>
      <p:nvGrpSpPr>
        <p:cNvPr id="1" name="Shape 98"/>
        <p:cNvGrpSpPr/>
        <p:nvPr/>
      </p:nvGrpSpPr>
      <p:grpSpPr>
        <a:xfrm>
          <a:off x="0" y="0"/>
          <a:ext cx="0" cy="0"/>
          <a:chOff x="0" y="0"/>
          <a:chExt cx="0" cy="0"/>
        </a:xfrm>
      </p:grpSpPr>
      <p:sp>
        <p:nvSpPr>
          <p:cNvPr id="99" name="Google Shape;99;p29"/>
          <p:cNvSpPr/>
          <p:nvPr/>
        </p:nvSpPr>
        <p:spPr>
          <a:xfrm>
            <a:off x="9020386" y="237744"/>
            <a:ext cx="2926080" cy="6382512"/>
          </a:xfrm>
          <a:prstGeom prst="rect">
            <a:avLst/>
          </a:prstGeom>
          <a:solidFill>
            <a:schemeClr val="accen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29"/>
          <p:cNvSpPr txBox="1">
            <a:spLocks noGrp="1"/>
          </p:cNvSpPr>
          <p:nvPr>
            <p:ph type="title"/>
          </p:nvPr>
        </p:nvSpPr>
        <p:spPr>
          <a:xfrm>
            <a:off x="9296400" y="607392"/>
            <a:ext cx="2430780" cy="16459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entury Gothic" panose="020B0502020202020204"/>
              <a:buNone/>
              <a:defRPr sz="2800" b="0"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9"/>
          <p:cNvSpPr txBox="1">
            <a:spLocks noGrp="1"/>
          </p:cNvSpPr>
          <p:nvPr>
            <p:ph type="body" idx="1"/>
          </p:nvPr>
        </p:nvSpPr>
        <p:spPr>
          <a:xfrm>
            <a:off x="685800" y="609600"/>
            <a:ext cx="7772400" cy="5334000"/>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900"/>
              </a:spcBef>
              <a:spcAft>
                <a:spcPts val="0"/>
              </a:spcAft>
              <a:buSzPts val="1900"/>
              <a:buChar char="•"/>
              <a:defRPr sz="19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p:txBody>
      </p:sp>
      <p:sp>
        <p:nvSpPr>
          <p:cNvPr id="102" name="Google Shape;102;p29"/>
          <p:cNvSpPr txBox="1">
            <a:spLocks noGrp="1"/>
          </p:cNvSpPr>
          <p:nvPr>
            <p:ph type="body" idx="2"/>
          </p:nvPr>
        </p:nvSpPr>
        <p:spPr>
          <a:xfrm>
            <a:off x="9296400" y="2286000"/>
            <a:ext cx="2430780" cy="3505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p:txBody>
      </p:sp>
      <p:sp>
        <p:nvSpPr>
          <p:cNvPr id="103" name="Google Shape;103;p29"/>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29"/>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9"/>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9"/>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1pPr>
            <a:lvl2pPr marL="0" lvl="1"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2pPr>
            <a:lvl3pPr marL="0" lvl="2"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3pPr>
            <a:lvl4pPr marL="0" lvl="3"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4pPr>
            <a:lvl5pPr marL="0" lvl="4"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5pPr>
            <a:lvl6pPr marL="0" lvl="5"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6pPr>
            <a:lvl7pPr marL="0" lvl="6"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7pPr>
            <a:lvl8pPr marL="0" lvl="7"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8pPr>
            <a:lvl9pPr marL="0" lvl="8" indent="0" algn="r">
              <a:spcBef>
                <a:spcPts val="0"/>
              </a:spcBef>
              <a:buNone/>
              <a:defRPr sz="1000" b="0" i="0" u="none" strike="noStrike"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2" Type="http://schemas.openxmlformats.org/officeDocument/2006/relationships/theme" Target="../theme/theme2.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0"/>
          <p:cNvSpPr/>
          <p:nvPr/>
        </p:nvSpPr>
        <p:spPr>
          <a:xfrm>
            <a:off x="234696" y="237744"/>
            <a:ext cx="11722608"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800"/>
              <a:buFont typeface="Century Gothic" panose="020B0502020202020204"/>
              <a:buNone/>
              <a:defRPr sz="4800" b="0" i="0" u="none" strike="noStrike" cap="none">
                <a:solidFill>
                  <a:srgbClr val="262626"/>
                </a:solidFill>
                <a:latin typeface="Century Gothic" panose="020B0502020202020204"/>
                <a:ea typeface="Century Gothic" panose="020B0502020202020204"/>
                <a:cs typeface="Century Gothic" panose="020B0502020202020204"/>
                <a:sym typeface="Century Gothic" panose="020B0502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0"/>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chemeClr val="dk2"/>
              </a:buClr>
              <a:buSzPts val="1800"/>
              <a:buFont typeface="Arial" panose="020B0604020202020204"/>
              <a:buChar char="•"/>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30200" algn="l" rtl="0">
              <a:lnSpc>
                <a:spcPct val="100000"/>
              </a:lnSpc>
              <a:spcBef>
                <a:spcPts val="500"/>
              </a:spcBef>
              <a:spcAft>
                <a:spcPts val="0"/>
              </a:spcAft>
              <a:buClr>
                <a:schemeClr val="dk2"/>
              </a:buClr>
              <a:buSzPts val="1600"/>
              <a:buFont typeface="Arial" panose="020B0604020202020204"/>
              <a:buChar char="•"/>
              <a:defRPr sz="16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317500" algn="l" rtl="0">
              <a:lnSpc>
                <a:spcPct val="100000"/>
              </a:lnSpc>
              <a:spcBef>
                <a:spcPts val="500"/>
              </a:spcBef>
              <a:spcAft>
                <a:spcPts val="0"/>
              </a:spcAft>
              <a:buClr>
                <a:schemeClr val="dk2"/>
              </a:buClr>
              <a:buSzPts val="1400"/>
              <a:buFont typeface="Arial" panose="020B0604020202020204"/>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317500" algn="l" rtl="0">
              <a:lnSpc>
                <a:spcPct val="100000"/>
              </a:lnSpc>
              <a:spcBef>
                <a:spcPts val="500"/>
              </a:spcBef>
              <a:spcAft>
                <a:spcPts val="0"/>
              </a:spcAft>
              <a:buClr>
                <a:schemeClr val="dk2"/>
              </a:buClr>
              <a:buSzPts val="1400"/>
              <a:buFont typeface="Arial" panose="020B0604020202020204"/>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317500" algn="l" rtl="0">
              <a:lnSpc>
                <a:spcPct val="100000"/>
              </a:lnSpc>
              <a:spcBef>
                <a:spcPts val="500"/>
              </a:spcBef>
              <a:spcAft>
                <a:spcPts val="0"/>
              </a:spcAft>
              <a:buClr>
                <a:schemeClr val="dk2"/>
              </a:buClr>
              <a:buSzPts val="1400"/>
              <a:buFont typeface="Arial" panose="020B0604020202020204"/>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317500" algn="l" rtl="0">
              <a:lnSpc>
                <a:spcPct val="100000"/>
              </a:lnSpc>
              <a:spcBef>
                <a:spcPts val="500"/>
              </a:spcBef>
              <a:spcAft>
                <a:spcPts val="0"/>
              </a:spcAft>
              <a:buClr>
                <a:schemeClr val="dk2"/>
              </a:buClr>
              <a:buSzPts val="1400"/>
              <a:buFont typeface="Arial" panose="020B0604020202020204"/>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317500" algn="l" rtl="0">
              <a:lnSpc>
                <a:spcPct val="100000"/>
              </a:lnSpc>
              <a:spcBef>
                <a:spcPts val="500"/>
              </a:spcBef>
              <a:spcAft>
                <a:spcPts val="0"/>
              </a:spcAft>
              <a:buClr>
                <a:schemeClr val="dk2"/>
              </a:buClr>
              <a:buSzPts val="1400"/>
              <a:buFont typeface="Arial" panose="020B0604020202020204"/>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317500" algn="l" rtl="0">
              <a:lnSpc>
                <a:spcPct val="100000"/>
              </a:lnSpc>
              <a:spcBef>
                <a:spcPts val="500"/>
              </a:spcBef>
              <a:spcAft>
                <a:spcPts val="0"/>
              </a:spcAft>
              <a:buClr>
                <a:schemeClr val="dk2"/>
              </a:buClr>
              <a:buSzPts val="1400"/>
              <a:buFont typeface="Arial" panose="020B0604020202020204"/>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317500" algn="l" rtl="0">
              <a:lnSpc>
                <a:spcPct val="100000"/>
              </a:lnSpc>
              <a:spcBef>
                <a:spcPts val="500"/>
              </a:spcBef>
              <a:spcAft>
                <a:spcPts val="0"/>
              </a:spcAft>
              <a:buClr>
                <a:schemeClr val="dk2"/>
              </a:buClr>
              <a:buSzPts val="1400"/>
              <a:buFont typeface="Arial" panose="020B0604020202020204"/>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3" name="Google Shape;13;p20"/>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4" name="Google Shape;14;p20"/>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5" name="Google Shape;15;p20"/>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r" rtl="0">
              <a:spcBef>
                <a:spcPts val="0"/>
              </a:spcBef>
              <a:spcAft>
                <a:spcPts val="0"/>
              </a:spcAft>
              <a:buNone/>
            </a:pPr>
            <a:fld id="{00000000-1234-1234-1234-123412341234}" type="slidenum">
              <a:rPr lang="en-US"/>
            </a:fld>
            <a:endParaRPr lang="en-US"/>
          </a:p>
        </p:txBody>
      </p:sp>
      <p:sp>
        <p:nvSpPr>
          <p:cNvPr id="16" name="Google Shape;16;p20"/>
          <p:cNvSpPr/>
          <p:nvPr/>
        </p:nvSpPr>
        <p:spPr>
          <a:xfrm>
            <a:off x="371856" y="374904"/>
            <a:ext cx="11448288"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1"/>
        <p:cNvGrpSpPr/>
        <p:nvPr/>
      </p:nvGrpSpPr>
      <p:grpSpPr>
        <a:xfrm>
          <a:off x="0" y="0"/>
          <a:ext cx="0" cy="0"/>
          <a:chOff x="0" y="0"/>
          <a:chExt cx="0" cy="0"/>
        </a:xfrm>
      </p:grpSpPr>
      <p:sp>
        <p:nvSpPr>
          <p:cNvPr id="32" name="Google Shape;32;p19"/>
          <p:cNvSpPr/>
          <p:nvPr/>
        </p:nvSpPr>
        <p:spPr>
          <a:xfrm>
            <a:off x="234696" y="237744"/>
            <a:ext cx="11722608" cy="6382512"/>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19"/>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EFEFE"/>
              </a:buClr>
              <a:buSzPts val="4800"/>
              <a:buFont typeface="Century Gothic" panose="020B0502020202020204"/>
              <a:buNone/>
              <a:defRPr sz="4800" b="0" i="0" u="none" strike="noStrike" cap="none">
                <a:solidFill>
                  <a:srgbClr val="FEFEFE"/>
                </a:solidFill>
                <a:latin typeface="Century Gothic" panose="020B0502020202020204"/>
                <a:ea typeface="Century Gothic" panose="020B0502020202020204"/>
                <a:cs typeface="Century Gothic" panose="020B0502020202020204"/>
                <a:sym typeface="Century Gothic" panose="020B0502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19"/>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chemeClr val="lt2"/>
              </a:buClr>
              <a:buSzPts val="1800"/>
              <a:buFont typeface="Arial" panose="020B0604020202020204"/>
              <a:buChar char="•"/>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30200" algn="l" rtl="0">
              <a:lnSpc>
                <a:spcPct val="100000"/>
              </a:lnSpc>
              <a:spcBef>
                <a:spcPts val="500"/>
              </a:spcBef>
              <a:spcAft>
                <a:spcPts val="0"/>
              </a:spcAft>
              <a:buClr>
                <a:schemeClr val="lt2"/>
              </a:buClr>
              <a:buSzPts val="1600"/>
              <a:buFont typeface="Arial" panose="020B0604020202020204"/>
              <a:buChar char="•"/>
              <a:defRPr sz="16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317500" algn="l" rtl="0">
              <a:lnSpc>
                <a:spcPct val="100000"/>
              </a:lnSpc>
              <a:spcBef>
                <a:spcPts val="500"/>
              </a:spcBef>
              <a:spcAft>
                <a:spcPts val="0"/>
              </a:spcAft>
              <a:buClr>
                <a:schemeClr val="lt2"/>
              </a:buClr>
              <a:buSzPts val="1400"/>
              <a:buFont typeface="Arial" panose="020B0604020202020204"/>
              <a:buChar char="•"/>
              <a:defRPr sz="14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317500" algn="l" rtl="0">
              <a:lnSpc>
                <a:spcPct val="100000"/>
              </a:lnSpc>
              <a:spcBef>
                <a:spcPts val="500"/>
              </a:spcBef>
              <a:spcAft>
                <a:spcPts val="0"/>
              </a:spcAft>
              <a:buClr>
                <a:schemeClr val="lt2"/>
              </a:buClr>
              <a:buSzPts val="1400"/>
              <a:buFont typeface="Arial" panose="020B0604020202020204"/>
              <a:buChar char="•"/>
              <a:defRPr sz="14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317500" algn="l" rtl="0">
              <a:lnSpc>
                <a:spcPct val="100000"/>
              </a:lnSpc>
              <a:spcBef>
                <a:spcPts val="500"/>
              </a:spcBef>
              <a:spcAft>
                <a:spcPts val="0"/>
              </a:spcAft>
              <a:buClr>
                <a:schemeClr val="lt2"/>
              </a:buClr>
              <a:buSzPts val="1400"/>
              <a:buFont typeface="Arial" panose="020B0604020202020204"/>
              <a:buChar char="•"/>
              <a:defRPr sz="14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317500" algn="l" rtl="0">
              <a:lnSpc>
                <a:spcPct val="100000"/>
              </a:lnSpc>
              <a:spcBef>
                <a:spcPts val="500"/>
              </a:spcBef>
              <a:spcAft>
                <a:spcPts val="0"/>
              </a:spcAft>
              <a:buClr>
                <a:schemeClr val="lt2"/>
              </a:buClr>
              <a:buSzPts val="1400"/>
              <a:buFont typeface="Arial" panose="020B0604020202020204"/>
              <a:buChar char="•"/>
              <a:defRPr sz="14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317500" algn="l" rtl="0">
              <a:lnSpc>
                <a:spcPct val="100000"/>
              </a:lnSpc>
              <a:spcBef>
                <a:spcPts val="500"/>
              </a:spcBef>
              <a:spcAft>
                <a:spcPts val="0"/>
              </a:spcAft>
              <a:buClr>
                <a:schemeClr val="lt2"/>
              </a:buClr>
              <a:buSzPts val="1400"/>
              <a:buFont typeface="Arial" panose="020B0604020202020204"/>
              <a:buChar char="•"/>
              <a:defRPr sz="14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317500" algn="l" rtl="0">
              <a:lnSpc>
                <a:spcPct val="100000"/>
              </a:lnSpc>
              <a:spcBef>
                <a:spcPts val="500"/>
              </a:spcBef>
              <a:spcAft>
                <a:spcPts val="0"/>
              </a:spcAft>
              <a:buClr>
                <a:schemeClr val="lt2"/>
              </a:buClr>
              <a:buSzPts val="1400"/>
              <a:buFont typeface="Arial" panose="020B0604020202020204"/>
              <a:buChar char="•"/>
              <a:defRPr sz="14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317500" algn="l" rtl="0">
              <a:lnSpc>
                <a:spcPct val="100000"/>
              </a:lnSpc>
              <a:spcBef>
                <a:spcPts val="500"/>
              </a:spcBef>
              <a:spcAft>
                <a:spcPts val="0"/>
              </a:spcAft>
              <a:buClr>
                <a:schemeClr val="lt2"/>
              </a:buClr>
              <a:buSzPts val="1400"/>
              <a:buFont typeface="Arial" panose="020B0604020202020204"/>
              <a:buChar char="•"/>
              <a:defRPr sz="14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35" name="Google Shape;35;p19"/>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FEFEFE"/>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36" name="Google Shape;36;p19"/>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000" b="0" i="0" u="none" strike="noStrike" cap="none">
                <a:solidFill>
                  <a:srgbClr val="FEFEFE"/>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spcBef>
                <a:spcPts val="0"/>
              </a:spcBef>
              <a:spcAft>
                <a:spcPts val="0"/>
              </a:spcAft>
              <a:buSzPts val="1400"/>
              <a:buNone/>
              <a:def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37" name="Google Shape;37;p19"/>
          <p:cNvSpPr txBox="1">
            <a:spLocks noGrp="1"/>
          </p:cNvSpPr>
          <p:nvPr>
            <p:ph type="sldNum" idx="12"/>
          </p:nvPr>
        </p:nvSpPr>
        <p:spPr>
          <a:xfrm>
            <a:off x="10314667" y="6214535"/>
            <a:ext cx="1463040" cy="25603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FEFEFE"/>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r" rtl="0">
              <a:spcBef>
                <a:spcPts val="0"/>
              </a:spcBef>
              <a:buNone/>
              <a:defRPr sz="1000" b="0" i="0" u="none" strike="noStrike" cap="none">
                <a:solidFill>
                  <a:srgbClr val="FEFEFE"/>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r" rtl="0">
              <a:spcBef>
                <a:spcPts val="0"/>
              </a:spcBef>
              <a:buNone/>
              <a:defRPr sz="1000" b="0" i="0" u="none" strike="noStrike" cap="none">
                <a:solidFill>
                  <a:srgbClr val="FEFEFE"/>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r" rtl="0">
              <a:spcBef>
                <a:spcPts val="0"/>
              </a:spcBef>
              <a:buNone/>
              <a:defRPr sz="1000" b="0" i="0" u="none" strike="noStrike" cap="none">
                <a:solidFill>
                  <a:srgbClr val="FEFEFE"/>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r" rtl="0">
              <a:spcBef>
                <a:spcPts val="0"/>
              </a:spcBef>
              <a:buNone/>
              <a:defRPr sz="1000" b="0" i="0" u="none" strike="noStrike" cap="none">
                <a:solidFill>
                  <a:srgbClr val="FEFEFE"/>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r" rtl="0">
              <a:spcBef>
                <a:spcPts val="0"/>
              </a:spcBef>
              <a:buNone/>
              <a:defRPr sz="1000" b="0" i="0" u="none" strike="noStrike" cap="none">
                <a:solidFill>
                  <a:srgbClr val="FEFEFE"/>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r" rtl="0">
              <a:spcBef>
                <a:spcPts val="0"/>
              </a:spcBef>
              <a:buNone/>
              <a:defRPr sz="1000" b="0" i="0" u="none" strike="noStrike" cap="none">
                <a:solidFill>
                  <a:srgbClr val="FEFEFE"/>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r" rtl="0">
              <a:spcBef>
                <a:spcPts val="0"/>
              </a:spcBef>
              <a:buNone/>
              <a:defRPr sz="1000" b="0" i="0" u="none" strike="noStrike" cap="none">
                <a:solidFill>
                  <a:srgbClr val="FEFEFE"/>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r" rtl="0">
              <a:spcBef>
                <a:spcPts val="0"/>
              </a:spcBef>
              <a:buNone/>
              <a:defRPr sz="1000" b="0" i="0" u="none" strike="noStrike" cap="none">
                <a:solidFill>
                  <a:srgbClr val="FEFEFE"/>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r" rtl="0">
              <a:spcBef>
                <a:spcPts val="0"/>
              </a:spcBef>
              <a:spcAft>
                <a:spcPts val="0"/>
              </a:spcAft>
              <a:buNone/>
            </a:pPr>
            <a:fld id="{00000000-1234-1234-1234-123412341234}" type="slidenum">
              <a:rPr lang="en-US"/>
            </a:fld>
            <a:endParaRPr lang="en-US"/>
          </a:p>
        </p:txBody>
      </p:sp>
      <p:sp>
        <p:nvSpPr>
          <p:cNvPr id="38" name="Google Shape;38;p19"/>
          <p:cNvSpPr/>
          <p:nvPr/>
        </p:nvSpPr>
        <p:spPr>
          <a:xfrm>
            <a:off x="371856" y="374904"/>
            <a:ext cx="11448288" cy="6108192"/>
          </a:xfrm>
          <a:prstGeom prst="rect">
            <a:avLst/>
          </a:prstGeom>
          <a:noFill/>
          <a:ln w="9525" cap="sq" cmpd="sng">
            <a:solidFill>
              <a:srgbClr val="FEFE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panose="020B0502020202020204"/>
              <a:buNone/>
            </a:pPr>
            <a:r>
              <a:rPr lang="en-US"/>
              <a:t>FAMILY MEDICINE</a:t>
            </a:r>
            <a:endParaRPr lang="en-US"/>
          </a:p>
        </p:txBody>
      </p:sp>
      <p:sp>
        <p:nvSpPr>
          <p:cNvPr id="133" name="Google Shape;133;p1"/>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1480"/>
              <a:buNone/>
            </a:p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r>
              <a:rPr lang="en-US"/>
              <a:t>Primary health care </a:t>
            </a:r>
            <a:endParaRPr lang="en-US"/>
          </a:p>
        </p:txBody>
      </p:sp>
      <p:sp>
        <p:nvSpPr>
          <p:cNvPr id="191" name="Google Shape;191;p10"/>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800"/>
              <a:buFont typeface="Century Gothic" panose="020B0502020202020204"/>
              <a:buChar char="-"/>
            </a:pPr>
            <a:r>
              <a:rPr lang="en-US" sz="2800"/>
              <a:t>The quality of health care in any country is associated with primary care performance.</a:t>
            </a:r>
            <a:endParaRPr lang="en-US" sz="2800"/>
          </a:p>
          <a:p>
            <a:pPr marL="182880" lvl="0" indent="-182880" algn="l" rtl="0">
              <a:lnSpc>
                <a:spcPct val="90000"/>
              </a:lnSpc>
              <a:spcBef>
                <a:spcPts val="900"/>
              </a:spcBef>
              <a:spcAft>
                <a:spcPts val="0"/>
              </a:spcAft>
              <a:buSzPts val="2800"/>
              <a:buFont typeface="Century Gothic" panose="020B0502020202020204"/>
              <a:buChar char="-"/>
            </a:pPr>
            <a:r>
              <a:rPr lang="en-US" sz="2800"/>
              <a:t>Primary health care is an essential part of every health care system in the world. </a:t>
            </a:r>
            <a:endParaRPr lang="en-US" sz="2800"/>
          </a:p>
          <a:p>
            <a:pPr marL="182880" lvl="0" indent="-182880" algn="l" rtl="0">
              <a:lnSpc>
                <a:spcPct val="90000"/>
              </a:lnSpc>
              <a:spcBef>
                <a:spcPts val="900"/>
              </a:spcBef>
              <a:spcAft>
                <a:spcPts val="0"/>
              </a:spcAft>
              <a:buSzPts val="2800"/>
              <a:buFont typeface="Century Gothic" panose="020B0502020202020204"/>
              <a:buChar char="-"/>
            </a:pPr>
            <a:r>
              <a:rPr lang="en-US" sz="2800"/>
              <a:t>The higher the primary care physician – to – population ratio the better most health care outcomes are.</a:t>
            </a:r>
            <a:endParaRPr lang="en-US" sz="2800"/>
          </a:p>
          <a:p>
            <a:pPr marL="182880" lvl="0" indent="-182880" algn="l" rtl="0">
              <a:lnSpc>
                <a:spcPct val="90000"/>
              </a:lnSpc>
              <a:spcBef>
                <a:spcPts val="900"/>
              </a:spcBef>
              <a:spcAft>
                <a:spcPts val="0"/>
              </a:spcAft>
              <a:buSzPts val="2800"/>
              <a:buFont typeface="Century Gothic" panose="020B0502020202020204"/>
              <a:buChar char="-"/>
            </a:pPr>
            <a:r>
              <a:rPr lang="en-US" sz="2800"/>
              <a:t>Primary care has to be the keystone base in an integrated system. It has to be part of the national, social and economic structure </a:t>
            </a:r>
            <a:endParaRPr lang="en-US" sz="2800"/>
          </a:p>
          <a:p>
            <a:pPr marL="182880" lvl="0" indent="-5080" algn="l" rtl="0">
              <a:lnSpc>
                <a:spcPct val="90000"/>
              </a:lnSpc>
              <a:spcBef>
                <a:spcPts val="900"/>
              </a:spcBef>
              <a:spcAft>
                <a:spcPts val="0"/>
              </a:spcAft>
              <a:buSzPts val="2800"/>
              <a:buFont typeface="Century Gothic" panose="020B0502020202020204"/>
              <a:buNone/>
            </a:pPr>
            <a:endParaRPr sz="2800"/>
          </a:p>
          <a:p>
            <a:pPr marL="182880" lvl="0" indent="-68580" algn="l" rtl="0">
              <a:lnSpc>
                <a:spcPct val="100000"/>
              </a:lnSpc>
              <a:spcBef>
                <a:spcPts val="900"/>
              </a:spcBef>
              <a:spcAft>
                <a:spcPts val="0"/>
              </a:spcAft>
              <a:buSzPts val="1800"/>
              <a:buNone/>
            </a:p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8" name="Google Shape;198;p11"/>
          <p:cNvPicPr preferRelativeResize="0"/>
          <p:nvPr/>
        </p:nvPicPr>
        <p:blipFill rotWithShape="1">
          <a:blip r:embed="rId1"/>
          <a:srcRect/>
          <a:stretch>
            <a:fillRect/>
          </a:stretch>
        </p:blipFill>
        <p:spPr>
          <a:xfrm>
            <a:off x="3601965" y="1158702"/>
            <a:ext cx="4988461" cy="45393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p>
        </p:txBody>
      </p:sp>
      <p:sp>
        <p:nvSpPr>
          <p:cNvPr id="204" name="Google Shape;204;p12"/>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609600" lvl="0" indent="-609600" algn="l" rtl="0">
              <a:lnSpc>
                <a:spcPct val="80000"/>
              </a:lnSpc>
              <a:spcBef>
                <a:spcPts val="0"/>
              </a:spcBef>
              <a:spcAft>
                <a:spcPts val="0"/>
              </a:spcAft>
              <a:buSzPts val="2400"/>
              <a:buNone/>
            </a:pPr>
            <a:r>
              <a:rPr lang="en-US" sz="2400"/>
              <a:t>It should be :</a:t>
            </a:r>
            <a:endParaRPr lang="en-US" sz="2400"/>
          </a:p>
          <a:p>
            <a:pPr marL="609600" lvl="0" indent="-609600" algn="l" rtl="0">
              <a:lnSpc>
                <a:spcPct val="80000"/>
              </a:lnSpc>
              <a:spcBef>
                <a:spcPts val="900"/>
              </a:spcBef>
              <a:spcAft>
                <a:spcPts val="0"/>
              </a:spcAft>
              <a:buSzPts val="2400"/>
              <a:buFont typeface="Century Gothic" panose="020B0502020202020204"/>
              <a:buAutoNum type="arabicPeriod"/>
            </a:pPr>
            <a:r>
              <a:rPr lang="en-US" sz="2400" b="1"/>
              <a:t>Available</a:t>
            </a:r>
            <a:r>
              <a:rPr lang="en-US" sz="2400"/>
              <a:t> (when patient has urgent or chronic complaints)</a:t>
            </a:r>
            <a:endParaRPr lang="en-US" sz="2400"/>
          </a:p>
          <a:p>
            <a:pPr marL="609600" lvl="0" indent="-609600" algn="l" rtl="0">
              <a:lnSpc>
                <a:spcPct val="80000"/>
              </a:lnSpc>
              <a:spcBef>
                <a:spcPts val="900"/>
              </a:spcBef>
              <a:spcAft>
                <a:spcPts val="0"/>
              </a:spcAft>
              <a:buSzPts val="2400"/>
              <a:buFont typeface="Century Gothic" panose="020B0502020202020204"/>
              <a:buAutoNum type="arabicPeriod"/>
            </a:pPr>
            <a:r>
              <a:rPr lang="en-US" sz="2400" b="1"/>
              <a:t>Accessible</a:t>
            </a:r>
            <a:r>
              <a:rPr lang="en-US" sz="2400"/>
              <a:t> (Geographically)</a:t>
            </a:r>
            <a:endParaRPr lang="en-US" sz="2400"/>
          </a:p>
          <a:p>
            <a:pPr marL="609600" lvl="0" indent="-609600" algn="l" rtl="0">
              <a:lnSpc>
                <a:spcPct val="80000"/>
              </a:lnSpc>
              <a:spcBef>
                <a:spcPts val="900"/>
              </a:spcBef>
              <a:spcAft>
                <a:spcPts val="0"/>
              </a:spcAft>
              <a:buSzPts val="2400"/>
              <a:buFont typeface="Century Gothic" panose="020B0502020202020204"/>
              <a:buAutoNum type="arabicPeriod"/>
            </a:pPr>
            <a:r>
              <a:rPr lang="en-US" sz="2400" b="1"/>
              <a:t>Affordable</a:t>
            </a:r>
            <a:r>
              <a:rPr lang="en-US" sz="2400"/>
              <a:t> (financially)</a:t>
            </a:r>
            <a:endParaRPr lang="en-US" sz="2400"/>
          </a:p>
          <a:p>
            <a:pPr marL="609600" lvl="0" indent="-609600" algn="l" rtl="0">
              <a:lnSpc>
                <a:spcPct val="80000"/>
              </a:lnSpc>
              <a:spcBef>
                <a:spcPts val="900"/>
              </a:spcBef>
              <a:spcAft>
                <a:spcPts val="0"/>
              </a:spcAft>
              <a:buSzPts val="2400"/>
              <a:buFont typeface="Century Gothic" panose="020B0502020202020204"/>
              <a:buAutoNum type="arabicPeriod"/>
            </a:pPr>
            <a:r>
              <a:rPr lang="en-US" sz="2400" b="1"/>
              <a:t>Appreciated </a:t>
            </a:r>
            <a:r>
              <a:rPr lang="en-US" sz="2400"/>
              <a:t>and understood </a:t>
            </a:r>
            <a:endParaRPr lang="en-US" sz="2400"/>
          </a:p>
          <a:p>
            <a:pPr marL="609600" lvl="0" indent="-609600" algn="l" rtl="0">
              <a:lnSpc>
                <a:spcPct val="80000"/>
              </a:lnSpc>
              <a:spcBef>
                <a:spcPts val="900"/>
              </a:spcBef>
              <a:spcAft>
                <a:spcPts val="0"/>
              </a:spcAft>
              <a:buSzPts val="2400"/>
              <a:buNone/>
            </a:pPr>
            <a:r>
              <a:rPr lang="en-US" sz="2400" b="1">
                <a:solidFill>
                  <a:schemeClr val="lt2"/>
                </a:solidFill>
              </a:rPr>
              <a:t>5.</a:t>
            </a:r>
            <a:r>
              <a:rPr lang="en-US" sz="2400"/>
              <a:t>	</a:t>
            </a:r>
            <a:r>
              <a:rPr lang="en-US" sz="2400" b="1"/>
              <a:t>Comprehensive</a:t>
            </a:r>
            <a:endParaRPr lang="en-US" sz="2400" b="1"/>
          </a:p>
          <a:p>
            <a:pPr marL="609600" lvl="0" indent="-609600" algn="l" rtl="0">
              <a:lnSpc>
                <a:spcPct val="80000"/>
              </a:lnSpc>
              <a:spcBef>
                <a:spcPts val="900"/>
              </a:spcBef>
              <a:spcAft>
                <a:spcPts val="0"/>
              </a:spcAft>
              <a:buSzPts val="2400"/>
              <a:buNone/>
            </a:pPr>
            <a:r>
              <a:rPr lang="en-US" sz="2400"/>
              <a:t>	Provides broad range of services including acute and chronic diseases management, prevention and psychological management, Care in clinic, hospital and nursing home or via telephone.</a:t>
            </a:r>
            <a:endParaRPr lang="en-US" sz="2400"/>
          </a:p>
          <a:p>
            <a:pPr marL="182880" lvl="0" indent="-68580" algn="l" rtl="0">
              <a:lnSpc>
                <a:spcPct val="100000"/>
              </a:lnSpc>
              <a:spcBef>
                <a:spcPts val="900"/>
              </a:spcBef>
              <a:spcAft>
                <a:spcPts val="0"/>
              </a:spcAft>
              <a:buSzPts val="1800"/>
              <a:buNone/>
            </a:p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p>
        </p:txBody>
      </p:sp>
      <p:sp>
        <p:nvSpPr>
          <p:cNvPr id="210" name="Google Shape;210;p13"/>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609600" lvl="0" indent="-609600" algn="l" rtl="0">
              <a:lnSpc>
                <a:spcPct val="90000"/>
              </a:lnSpc>
              <a:spcBef>
                <a:spcPts val="0"/>
              </a:spcBef>
              <a:spcAft>
                <a:spcPts val="0"/>
              </a:spcAft>
              <a:buSzPts val="2400"/>
              <a:buNone/>
            </a:pPr>
            <a:r>
              <a:rPr lang="en-US" sz="2400"/>
              <a:t>6.	</a:t>
            </a:r>
            <a:r>
              <a:rPr lang="en-US" sz="2400" b="1"/>
              <a:t>Coordinated</a:t>
            </a:r>
            <a:endParaRPr lang="en-US" sz="2400" b="1"/>
          </a:p>
          <a:p>
            <a:pPr marL="609600" lvl="0" indent="-609600" algn="l" rtl="0">
              <a:lnSpc>
                <a:spcPct val="90000"/>
              </a:lnSpc>
              <a:spcBef>
                <a:spcPts val="900"/>
              </a:spcBef>
              <a:spcAft>
                <a:spcPts val="0"/>
              </a:spcAft>
              <a:buSzPts val="1800"/>
              <a:buNone/>
            </a:pPr>
            <a:r>
              <a:rPr lang="en-US"/>
              <a:t>	Aware of pt entire list of problems and is central source of information about patient care. Control pt. referral to specialists, manage care delivered by team of health care workers and translate specially advice for pt.</a:t>
            </a:r>
            <a:endParaRPr b="1"/>
          </a:p>
          <a:p>
            <a:pPr marL="609600" lvl="0" indent="-609600" algn="l" rtl="0">
              <a:lnSpc>
                <a:spcPct val="90000"/>
              </a:lnSpc>
              <a:spcBef>
                <a:spcPts val="900"/>
              </a:spcBef>
              <a:spcAft>
                <a:spcPts val="0"/>
              </a:spcAft>
              <a:buSzPts val="2400"/>
              <a:buNone/>
            </a:pPr>
            <a:r>
              <a:rPr lang="en-US" sz="2400"/>
              <a:t>7.	</a:t>
            </a:r>
            <a:r>
              <a:rPr lang="en-US" sz="2400" b="1"/>
              <a:t>Continuous</a:t>
            </a:r>
            <a:endParaRPr lang="en-US" sz="2400" b="1"/>
          </a:p>
          <a:p>
            <a:pPr marL="609600" lvl="0" indent="-609600" algn="l" rtl="0">
              <a:lnSpc>
                <a:spcPct val="90000"/>
              </a:lnSpc>
              <a:spcBef>
                <a:spcPts val="900"/>
              </a:spcBef>
              <a:spcAft>
                <a:spcPts val="0"/>
              </a:spcAft>
              <a:buSzPts val="1800"/>
              <a:buNone/>
            </a:pPr>
            <a:r>
              <a:rPr lang="en-US"/>
              <a:t>	Develop long term relationships with pt. maintain longitudinal record of pt. problems and promote health over the long term.</a:t>
            </a:r>
            <a:endParaRPr lang="en-US"/>
          </a:p>
          <a:p>
            <a:pPr marL="609600" lvl="0" indent="-609600" algn="l" rtl="0">
              <a:lnSpc>
                <a:spcPct val="90000"/>
              </a:lnSpc>
              <a:spcBef>
                <a:spcPts val="900"/>
              </a:spcBef>
              <a:spcAft>
                <a:spcPts val="0"/>
              </a:spcAft>
              <a:buSzPts val="2400"/>
              <a:buNone/>
            </a:pPr>
            <a:r>
              <a:rPr lang="en-US" sz="2400"/>
              <a:t>8.	</a:t>
            </a:r>
            <a:r>
              <a:rPr lang="en-US" sz="2400" b="1"/>
              <a:t>Accountable</a:t>
            </a:r>
            <a:endParaRPr sz="2400"/>
          </a:p>
          <a:p>
            <a:pPr marL="609600" lvl="0" indent="-609600" algn="l" rtl="0">
              <a:lnSpc>
                <a:spcPct val="90000"/>
              </a:lnSpc>
              <a:spcBef>
                <a:spcPts val="900"/>
              </a:spcBef>
              <a:spcAft>
                <a:spcPts val="0"/>
              </a:spcAft>
              <a:buSzPts val="1800"/>
              <a:buNone/>
            </a:pPr>
            <a:r>
              <a:rPr lang="en-US"/>
              <a:t>	Responsible for broad range of health issues and outcome and is pt. advocates in health care system.</a:t>
            </a:r>
            <a:endParaRPr lang="en-US"/>
          </a:p>
          <a:p>
            <a:pPr marL="609600" lvl="0" indent="-609600" algn="l" rtl="0">
              <a:lnSpc>
                <a:spcPct val="90000"/>
              </a:lnSpc>
              <a:spcBef>
                <a:spcPts val="900"/>
              </a:spcBef>
              <a:spcAft>
                <a:spcPts val="0"/>
              </a:spcAft>
              <a:buSzPts val="1800"/>
              <a:buNone/>
            </a:pPr>
            <a:r>
              <a:rPr lang="en-US"/>
              <a:t>	Educate pt. about treatment outcome, prognosis and understand pt. preferences.</a:t>
            </a:r>
            <a:endParaRPr lang="en-US"/>
          </a:p>
          <a:p>
            <a:pPr marL="182880" lvl="0" indent="-68580" algn="l" rtl="0">
              <a:lnSpc>
                <a:spcPct val="100000"/>
              </a:lnSpc>
              <a:spcBef>
                <a:spcPts val="900"/>
              </a:spcBef>
              <a:spcAft>
                <a:spcPts val="0"/>
              </a:spcAft>
              <a:buSzPts val="1800"/>
              <a:buNone/>
            </a:p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4"/>
          <p:cNvSpPr txBox="1">
            <a:spLocks noGrp="1"/>
          </p:cNvSpPr>
          <p:nvPr>
            <p:ph type="title"/>
          </p:nvPr>
        </p:nvSpPr>
        <p:spPr>
          <a:xfrm>
            <a:off x="912055" y="608428"/>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r>
              <a:rPr lang="en-US"/>
              <a:t>Primary health care priorities</a:t>
            </a:r>
            <a:endParaRPr lang="en-US"/>
          </a:p>
        </p:txBody>
      </p:sp>
      <p:grpSp>
        <p:nvGrpSpPr>
          <p:cNvPr id="216" name="Google Shape;216;p14"/>
          <p:cNvGrpSpPr/>
          <p:nvPr/>
        </p:nvGrpSpPr>
        <p:grpSpPr>
          <a:xfrm>
            <a:off x="4509053" y="1828800"/>
            <a:ext cx="3013182" cy="4420771"/>
            <a:chOff x="4213630" y="0"/>
            <a:chExt cx="3013182" cy="4420771"/>
          </a:xfrm>
        </p:grpSpPr>
        <p:sp>
          <p:nvSpPr>
            <p:cNvPr id="217" name="Google Shape;217;p14"/>
            <p:cNvSpPr/>
            <p:nvPr/>
          </p:nvSpPr>
          <p:spPr>
            <a:xfrm>
              <a:off x="4804629" y="0"/>
              <a:ext cx="2127835" cy="2128159"/>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3194B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14"/>
            <p:cNvSpPr/>
            <p:nvPr/>
          </p:nvSpPr>
          <p:spPr>
            <a:xfrm>
              <a:off x="5026612" y="264962"/>
              <a:ext cx="1705300" cy="10730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14"/>
            <p:cNvSpPr txBox="1"/>
            <p:nvPr/>
          </p:nvSpPr>
          <p:spPr>
            <a:xfrm>
              <a:off x="5026612" y="264962"/>
              <a:ext cx="1705300" cy="107307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entury Gothic" panose="020B0502020202020204"/>
                <a:buNone/>
              </a:pPr>
              <a:r>
                <a:rPr lang="en-US" sz="1800" b="1"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Cure, relieve and comfort</a:t>
              </a:r>
              <a:endParaRPr sz="900" b="1"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20" name="Google Shape;220;p14"/>
            <p:cNvSpPr/>
            <p:nvPr/>
          </p:nvSpPr>
          <p:spPr>
            <a:xfrm>
              <a:off x="4213630" y="1222785"/>
              <a:ext cx="2127835" cy="2128159"/>
            </a:xfrm>
            <a:custGeom>
              <a:avLst/>
              <a:gdLst/>
              <a:ahLst/>
              <a:cxnLst/>
              <a:rect l="l" t="t" r="r" b="b"/>
              <a:pathLst>
                <a:path w="120000" h="120000" extrusionOk="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3194B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14"/>
            <p:cNvSpPr/>
            <p:nvPr/>
          </p:nvSpPr>
          <p:spPr>
            <a:xfrm>
              <a:off x="4802851" y="1998188"/>
              <a:ext cx="2423961" cy="5910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14"/>
            <p:cNvSpPr txBox="1"/>
            <p:nvPr/>
          </p:nvSpPr>
          <p:spPr>
            <a:xfrm>
              <a:off x="4802851" y="1998188"/>
              <a:ext cx="2423961" cy="59105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entury Gothic" panose="020B0502020202020204"/>
                <a:buNone/>
              </a:pPr>
              <a:r>
                <a:rPr lang="en-US" sz="1800" b="1"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Promote and prevent</a:t>
              </a:r>
              <a:endParaRPr lang="en-US" sz="1800" b="1"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23" name="Google Shape;223;p14"/>
            <p:cNvSpPr/>
            <p:nvPr/>
          </p:nvSpPr>
          <p:spPr>
            <a:xfrm>
              <a:off x="4956075" y="2591898"/>
              <a:ext cx="1828140" cy="1828873"/>
            </a:xfrm>
            <a:prstGeom prst="blockArc">
              <a:avLst>
                <a:gd name="adj1" fmla="val 13500000"/>
                <a:gd name="adj2" fmla="val 10800000"/>
                <a:gd name="adj3" fmla="val 12740"/>
              </a:avLst>
            </a:prstGeom>
            <a:solidFill>
              <a:srgbClr val="3194B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14"/>
            <p:cNvSpPr/>
            <p:nvPr/>
          </p:nvSpPr>
          <p:spPr>
            <a:xfrm>
              <a:off x="4788903" y="3282260"/>
              <a:ext cx="2212561" cy="5910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14"/>
            <p:cNvSpPr txBox="1"/>
            <p:nvPr/>
          </p:nvSpPr>
          <p:spPr>
            <a:xfrm>
              <a:off x="4788903" y="3282260"/>
              <a:ext cx="2212561" cy="59105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entury Gothic" panose="020B0502020202020204"/>
                <a:buNone/>
              </a:pPr>
              <a:r>
                <a:rPr lang="en-US" sz="1800" b="1"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Rehabilitatio</a:t>
              </a:r>
              <a:r>
                <a:rPr lang="en-US"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n</a:t>
              </a:r>
              <a:endParaRPr lang="en-US"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p>
        </p:txBody>
      </p:sp>
      <p:sp>
        <p:nvSpPr>
          <p:cNvPr id="232" name="Google Shape;232;p15"/>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279400" algn="l" rtl="0">
              <a:lnSpc>
                <a:spcPct val="100000"/>
              </a:lnSpc>
              <a:spcBef>
                <a:spcPts val="0"/>
              </a:spcBef>
              <a:spcAft>
                <a:spcPts val="0"/>
              </a:spcAft>
              <a:buSzPts val="4400"/>
              <a:buChar char="•"/>
            </a:pPr>
            <a:r>
              <a:rPr lang="en-US" sz="4400" b="1"/>
              <a:t> Why shifting health care from hospital setting to outpatient setting ?</a:t>
            </a:r>
            <a:endParaRPr sz="4400"/>
          </a:p>
        </p:txBody>
      </p:sp>
      <p:pic>
        <p:nvPicPr>
          <p:cNvPr id="233" name="Google Shape;233;p15"/>
          <p:cNvPicPr preferRelativeResize="0"/>
          <p:nvPr/>
        </p:nvPicPr>
        <p:blipFill rotWithShape="1">
          <a:blip r:embed="rId1"/>
          <a:srcRect/>
          <a:stretch>
            <a:fillRect/>
          </a:stretch>
        </p:blipFill>
        <p:spPr>
          <a:xfrm>
            <a:off x="9606316" y="3537730"/>
            <a:ext cx="2041734" cy="28073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p>
        </p:txBody>
      </p:sp>
      <p:sp>
        <p:nvSpPr>
          <p:cNvPr id="240" name="Google Shape;240;p16"/>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279400" algn="l" rtl="0">
              <a:lnSpc>
                <a:spcPct val="100000"/>
              </a:lnSpc>
              <a:spcBef>
                <a:spcPts val="0"/>
              </a:spcBef>
              <a:spcAft>
                <a:spcPts val="0"/>
              </a:spcAft>
              <a:buSzPts val="4400"/>
              <a:buChar char="•"/>
            </a:pPr>
            <a:r>
              <a:rPr lang="en-US" sz="4400" b="1"/>
              <a:t> What are the Differences between outpatient &amp; hospital care? </a:t>
            </a:r>
            <a:endParaRPr lang="en-US" sz="4400" b="1"/>
          </a:p>
        </p:txBody>
      </p:sp>
      <p:pic>
        <p:nvPicPr>
          <p:cNvPr id="241" name="Google Shape;241;p16"/>
          <p:cNvPicPr preferRelativeResize="0"/>
          <p:nvPr/>
        </p:nvPicPr>
        <p:blipFill rotWithShape="1">
          <a:blip r:embed="rId1"/>
          <a:srcRect/>
          <a:stretch>
            <a:fillRect/>
          </a:stretch>
        </p:blipFill>
        <p:spPr>
          <a:xfrm>
            <a:off x="9606316" y="3537730"/>
            <a:ext cx="2041734" cy="2807384"/>
          </a:xfrm>
          <a:prstGeom prst="rect">
            <a:avLst/>
          </a:prstGeom>
          <a:noFill/>
          <a:ln>
            <a:noFill/>
          </a:ln>
          <a:effectLst>
            <a:reflection stA="0" endPos="65000" dist="508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p>
        </p:txBody>
      </p:sp>
      <p:sp>
        <p:nvSpPr>
          <p:cNvPr id="248" name="Google Shape;248;p17"/>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279400" algn="l" rtl="0">
              <a:lnSpc>
                <a:spcPct val="90000"/>
              </a:lnSpc>
              <a:spcBef>
                <a:spcPts val="0"/>
              </a:spcBef>
              <a:spcAft>
                <a:spcPts val="0"/>
              </a:spcAft>
              <a:buSzPts val="4400"/>
              <a:buChar char="•"/>
            </a:pPr>
            <a:r>
              <a:rPr lang="en-US" sz="4400" b="1"/>
              <a:t> What are the Fundamental Ethical Principles in health care ?</a:t>
            </a:r>
            <a:endParaRPr lang="en-US" sz="4400" b="1"/>
          </a:p>
        </p:txBody>
      </p:sp>
      <p:pic>
        <p:nvPicPr>
          <p:cNvPr id="249" name="Google Shape;249;p17"/>
          <p:cNvPicPr preferRelativeResize="0"/>
          <p:nvPr/>
        </p:nvPicPr>
        <p:blipFill rotWithShape="1">
          <a:blip r:embed="rId1"/>
          <a:srcRect/>
          <a:stretch>
            <a:fillRect/>
          </a:stretch>
        </p:blipFill>
        <p:spPr>
          <a:xfrm>
            <a:off x="9606316" y="3537730"/>
            <a:ext cx="2041734" cy="2807384"/>
          </a:xfrm>
          <a:prstGeom prst="rect">
            <a:avLst/>
          </a:prstGeom>
          <a:noFill/>
          <a:ln>
            <a:noFill/>
          </a:ln>
          <a:effectLst>
            <a:reflection stA="0" endPos="65000" dist="508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p>
        </p:txBody>
      </p:sp>
      <p:sp>
        <p:nvSpPr>
          <p:cNvPr id="255" name="Google Shape;255;p18"/>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279400" algn="l" rtl="0">
              <a:lnSpc>
                <a:spcPct val="100000"/>
              </a:lnSpc>
              <a:spcBef>
                <a:spcPts val="0"/>
              </a:spcBef>
              <a:spcAft>
                <a:spcPts val="0"/>
              </a:spcAft>
              <a:buSzPts val="4400"/>
              <a:buChar char="•"/>
            </a:pPr>
            <a:r>
              <a:rPr lang="en-US" sz="4400" b="1"/>
              <a:t> Thanks </a:t>
            </a:r>
            <a:endParaRPr lang="en-US" sz="44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p>
        </p:txBody>
      </p:sp>
      <p:sp>
        <p:nvSpPr>
          <p:cNvPr id="139" name="Google Shape;139;p2"/>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indent="-182880">
              <a:spcBef>
                <a:spcPts val="0"/>
              </a:spcBef>
              <a:buSzPts val="2400"/>
            </a:pPr>
            <a:r>
              <a:rPr lang="en-US" sz="2400" dirty="0"/>
              <a:t>The specialty of family medicine was created in 1969 to fulfill the generalist function in medicine, which suffered with the growth of </a:t>
            </a:r>
            <a:r>
              <a:rPr lang="en-US" sz="2400"/>
              <a:t>sub specialization</a:t>
            </a:r>
            <a:r>
              <a:rPr lang="en-US" sz="2400" dirty="0"/>
              <a:t> after World War II.</a:t>
            </a:r>
            <a:endParaRPr dirty="0"/>
          </a:p>
          <a:p>
            <a:pPr marL="182880" lvl="0" indent="-182880" algn="l" rtl="0">
              <a:lnSpc>
                <a:spcPct val="100000"/>
              </a:lnSpc>
              <a:spcBef>
                <a:spcPts val="900"/>
              </a:spcBef>
              <a:spcAft>
                <a:spcPts val="0"/>
              </a:spcAft>
              <a:buSzPts val="2400"/>
              <a:buChar char="•"/>
            </a:pPr>
            <a:r>
              <a:rPr lang="en-US" sz="2400"/>
              <a:t>Family practice is the medical specialty that provides continuing and comprehensive health care in a personalized manner to all ages and families regardless of the presence of disease or nature of the presenting complaint. </a:t>
            </a:r>
            <a:endParaRPr lang="en-US" sz="2400"/>
          </a:p>
          <a:p>
            <a:pPr marL="182880" lvl="0" indent="-68580" algn="l" rtl="0">
              <a:lnSpc>
                <a:spcPct val="100000"/>
              </a:lnSpc>
              <a:spcBef>
                <a:spcPts val="900"/>
              </a:spcBef>
              <a:spcAft>
                <a:spcPts val="0"/>
              </a:spcAft>
              <a:buSzPts val="1800"/>
              <a:buNone/>
            </a:p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r>
              <a:rPr lang="en-US"/>
              <a:t>Why family medicine?</a:t>
            </a:r>
            <a:endParaRPr lang="en-US"/>
          </a:p>
        </p:txBody>
      </p:sp>
      <p:sp>
        <p:nvSpPr>
          <p:cNvPr id="145" name="Google Shape;145;p3"/>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400"/>
              <a:buNone/>
            </a:pPr>
            <a:r>
              <a:rPr lang="en-US" sz="2400" b="1"/>
              <a:t>1. The recent changes in medicine.</a:t>
            </a:r>
            <a:endParaRPr lang="en-US" sz="2400" b="1"/>
          </a:p>
          <a:p>
            <a:pPr marL="182880" lvl="0" indent="-182880" algn="l" rtl="0">
              <a:lnSpc>
                <a:spcPct val="90000"/>
              </a:lnSpc>
              <a:spcBef>
                <a:spcPts val="900"/>
              </a:spcBef>
              <a:spcAft>
                <a:spcPts val="0"/>
              </a:spcAft>
              <a:buSzPts val="2400"/>
              <a:buNone/>
            </a:pPr>
            <a:r>
              <a:rPr lang="en-US" sz="2400" b="1"/>
              <a:t>2. The growth of specialization.</a:t>
            </a:r>
            <a:endParaRPr lang="en-US" sz="2400" b="1"/>
          </a:p>
          <a:p>
            <a:pPr marL="182880" lvl="0" indent="-182880" algn="l" rtl="0">
              <a:lnSpc>
                <a:spcPct val="90000"/>
              </a:lnSpc>
              <a:spcBef>
                <a:spcPts val="900"/>
              </a:spcBef>
              <a:spcAft>
                <a:spcPts val="0"/>
              </a:spcAft>
              <a:buSzPts val="2400"/>
              <a:buNone/>
            </a:pPr>
            <a:r>
              <a:rPr lang="en-US" sz="2400" b="1"/>
              <a:t>3. The fragmentation of the health care delivery system.</a:t>
            </a:r>
            <a:endParaRPr lang="en-US" sz="2400" b="1"/>
          </a:p>
          <a:p>
            <a:pPr marL="182880" lvl="0" indent="-182880" algn="l" rtl="0">
              <a:lnSpc>
                <a:spcPct val="90000"/>
              </a:lnSpc>
              <a:spcBef>
                <a:spcPts val="900"/>
              </a:spcBef>
              <a:spcAft>
                <a:spcPts val="0"/>
              </a:spcAft>
              <a:buSzPts val="2400"/>
              <a:buNone/>
            </a:pPr>
            <a:r>
              <a:rPr lang="en-US" sz="2400" b="1"/>
              <a:t>4. The social changes.</a:t>
            </a:r>
            <a:endParaRPr lang="en-US" sz="2400" b="1"/>
          </a:p>
          <a:p>
            <a:pPr marL="182880" lvl="0" indent="-182880" algn="l" rtl="0">
              <a:lnSpc>
                <a:spcPct val="90000"/>
              </a:lnSpc>
              <a:spcBef>
                <a:spcPts val="900"/>
              </a:spcBef>
              <a:spcAft>
                <a:spcPts val="0"/>
              </a:spcAft>
              <a:buSzPts val="2400"/>
              <a:buNone/>
            </a:pPr>
            <a:r>
              <a:rPr lang="en-US" sz="2400" b="1"/>
              <a:t>5. The appearance of a new pattern of illness.</a:t>
            </a:r>
            <a:endParaRPr lang="en-US" sz="2400" b="1"/>
          </a:p>
          <a:p>
            <a:pPr marL="182880" lvl="0" indent="-182880" algn="l" rtl="0">
              <a:lnSpc>
                <a:spcPct val="90000"/>
              </a:lnSpc>
              <a:spcBef>
                <a:spcPts val="900"/>
              </a:spcBef>
              <a:spcAft>
                <a:spcPts val="0"/>
              </a:spcAft>
              <a:buSzPts val="2400"/>
              <a:buNone/>
            </a:pPr>
            <a:r>
              <a:rPr lang="en-US" sz="2400" b="1"/>
              <a:t>6. The need for better doctor-patient relationship.</a:t>
            </a:r>
            <a:endParaRPr lang="en-US" sz="2400" b="1"/>
          </a:p>
          <a:p>
            <a:pPr marL="182880" lvl="0" indent="-182880" algn="l" rtl="0">
              <a:lnSpc>
                <a:spcPct val="90000"/>
              </a:lnSpc>
              <a:spcBef>
                <a:spcPts val="900"/>
              </a:spcBef>
              <a:spcAft>
                <a:spcPts val="0"/>
              </a:spcAft>
              <a:buSzPts val="2400"/>
              <a:buNone/>
            </a:pPr>
            <a:r>
              <a:rPr lang="en-US" sz="2400" b="1"/>
              <a:t>7. The high cost of inpatient care.</a:t>
            </a:r>
            <a:endParaRPr lang="en-US" sz="2400" b="1"/>
          </a:p>
          <a:p>
            <a:pPr marL="182880" lvl="0" indent="-182880" algn="l" rtl="0">
              <a:lnSpc>
                <a:spcPct val="90000"/>
              </a:lnSpc>
              <a:spcBef>
                <a:spcPts val="900"/>
              </a:spcBef>
              <a:spcAft>
                <a:spcPts val="0"/>
              </a:spcAft>
              <a:buSzPts val="2400"/>
              <a:buNone/>
            </a:pPr>
            <a:r>
              <a:rPr lang="en-US" sz="2400" b="1"/>
              <a:t>8. The limitation of resources.</a:t>
            </a:r>
            <a:endParaRPr lang="en-US" sz="2400" b="1"/>
          </a:p>
          <a:p>
            <a:pPr marL="182880" lvl="0" indent="-68580" algn="l" rtl="0">
              <a:lnSpc>
                <a:spcPct val="100000"/>
              </a:lnSpc>
              <a:spcBef>
                <a:spcPts val="900"/>
              </a:spcBef>
              <a:spcAft>
                <a:spcPts val="0"/>
              </a:spcAft>
              <a:buSzPts val="1800"/>
              <a:buNone/>
            </a:p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p>
        </p:txBody>
      </p:sp>
      <p:sp>
        <p:nvSpPr>
          <p:cNvPr id="151" name="Google Shape;151;p4"/>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68580" algn="l" rtl="0">
              <a:lnSpc>
                <a:spcPct val="100000"/>
              </a:lnSpc>
              <a:spcBef>
                <a:spcPts val="0"/>
              </a:spcBef>
              <a:spcAft>
                <a:spcPts val="0"/>
              </a:spcAft>
              <a:buSzPts val="1800"/>
              <a:buNone/>
            </a:pPr>
          </a:p>
        </p:txBody>
      </p:sp>
      <p:pic>
        <p:nvPicPr>
          <p:cNvPr id="152" name="Google Shape;152;p4" descr="Image result for family medicine"/>
          <p:cNvPicPr preferRelativeResize="0"/>
          <p:nvPr/>
        </p:nvPicPr>
        <p:blipFill rotWithShape="1">
          <a:blip r:embed="rId1"/>
          <a:srcRect/>
          <a:stretch>
            <a:fillRect/>
          </a:stretch>
        </p:blipFill>
        <p:spPr>
          <a:xfrm>
            <a:off x="2478156" y="1137941"/>
            <a:ext cx="6727136" cy="43245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r>
              <a:rPr lang="en-US"/>
              <a:t>Family Medicine Principles</a:t>
            </a:r>
            <a:endParaRPr lang="en-US"/>
          </a:p>
        </p:txBody>
      </p:sp>
      <p:sp>
        <p:nvSpPr>
          <p:cNvPr id="159" name="Google Shape;159;p5"/>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a:t>1) Family physicians do not just treat patient, they care for people. The care of the patient </a:t>
            </a:r>
            <a:r>
              <a:rPr lang="en-US" sz="2000" b="1"/>
              <a:t>(the whole patient) </a:t>
            </a:r>
            <a:r>
              <a:rPr lang="en-US" sz="2000"/>
              <a:t>is the primary goal</a:t>
            </a:r>
            <a:endParaRPr lang="en-US" sz="2000"/>
          </a:p>
          <a:p>
            <a:pPr marL="457200" lvl="0" indent="-330200" algn="l" rtl="0">
              <a:lnSpc>
                <a:spcPct val="100000"/>
              </a:lnSpc>
              <a:spcBef>
                <a:spcPts val="900"/>
              </a:spcBef>
              <a:spcAft>
                <a:spcPts val="0"/>
              </a:spcAft>
              <a:buSzPts val="2000"/>
              <a:buNone/>
            </a:pPr>
            <a:endParaRPr sz="2000"/>
          </a:p>
          <a:p>
            <a:pPr marL="0" lvl="0" indent="0" algn="l" rtl="0">
              <a:lnSpc>
                <a:spcPct val="100000"/>
              </a:lnSpc>
              <a:spcBef>
                <a:spcPts val="900"/>
              </a:spcBef>
              <a:spcAft>
                <a:spcPts val="0"/>
              </a:spcAft>
              <a:buSzPts val="2000"/>
              <a:buNone/>
            </a:pPr>
            <a:r>
              <a:rPr lang="en-US" sz="2000"/>
              <a:t>2) Family physicians provide </a:t>
            </a:r>
            <a:r>
              <a:rPr lang="en-US" sz="2000" b="1"/>
              <a:t>continuous health care</a:t>
            </a:r>
            <a:r>
              <a:rPr lang="en-US" sz="2000"/>
              <a:t>, the care is not terminated by cure of illness, the end of treatment or the incurability of an illness.</a:t>
            </a:r>
            <a:endParaRPr lang="en-US" sz="2000"/>
          </a:p>
          <a:p>
            <a:pPr marL="0" lvl="0" indent="0" algn="l" rtl="0">
              <a:lnSpc>
                <a:spcPct val="100000"/>
              </a:lnSpc>
              <a:spcBef>
                <a:spcPts val="900"/>
              </a:spcBef>
              <a:spcAft>
                <a:spcPts val="0"/>
              </a:spcAft>
              <a:buSzPts val="2000"/>
              <a:buNone/>
            </a:pPr>
            <a:endParaRPr sz="2000"/>
          </a:p>
          <a:p>
            <a:pPr marL="0" lvl="0" indent="0" algn="l" rtl="0">
              <a:lnSpc>
                <a:spcPct val="100000"/>
              </a:lnSpc>
              <a:spcBef>
                <a:spcPts val="900"/>
              </a:spcBef>
              <a:spcAft>
                <a:spcPts val="0"/>
              </a:spcAft>
              <a:buSzPts val="2000"/>
              <a:buNone/>
            </a:pPr>
            <a:r>
              <a:rPr lang="en-US" sz="2000"/>
              <a:t>3) Family physician provides </a:t>
            </a:r>
            <a:r>
              <a:rPr lang="en-US" sz="2000" b="1"/>
              <a:t>comprehensive health care </a:t>
            </a:r>
            <a:r>
              <a:rPr lang="en-US" sz="2000"/>
              <a:t>and is available for any health problem in a person of either sex and of any age. </a:t>
            </a:r>
            <a:endParaRPr 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p>
        </p:txBody>
      </p:sp>
      <p:sp>
        <p:nvSpPr>
          <p:cNvPr id="166" name="Google Shape;166;p6"/>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a:t>4) Family physician attaches importance to the </a:t>
            </a:r>
            <a:r>
              <a:rPr lang="en-US" sz="2000" b="1"/>
              <a:t>subjective aspects </a:t>
            </a:r>
            <a:r>
              <a:rPr lang="en-US" sz="2000"/>
              <a:t>of medicine.</a:t>
            </a:r>
            <a:endParaRPr lang="en-US" sz="2000"/>
          </a:p>
          <a:p>
            <a:pPr marL="0" lvl="0" indent="0" algn="l" rtl="0">
              <a:lnSpc>
                <a:spcPct val="100000"/>
              </a:lnSpc>
              <a:spcBef>
                <a:spcPts val="900"/>
              </a:spcBef>
              <a:spcAft>
                <a:spcPts val="0"/>
              </a:spcAft>
              <a:buSzPts val="2000"/>
              <a:buNone/>
            </a:pPr>
            <a:r>
              <a:rPr lang="en-US" sz="2000"/>
              <a:t>5) Family physician is a manager of resources. </a:t>
            </a:r>
            <a:endParaRPr lang="en-US" sz="2000"/>
          </a:p>
          <a:p>
            <a:pPr marL="0" lvl="0" indent="0" algn="l" rtl="0">
              <a:lnSpc>
                <a:spcPct val="100000"/>
              </a:lnSpc>
              <a:spcBef>
                <a:spcPts val="900"/>
              </a:spcBef>
              <a:spcAft>
                <a:spcPts val="0"/>
              </a:spcAft>
              <a:buSzPts val="2000"/>
              <a:buNone/>
            </a:pPr>
            <a:r>
              <a:rPr lang="en-US" sz="2400" b="1" i="1"/>
              <a:t>Family physician must often diagnose what things are not rather than what they are.</a:t>
            </a:r>
            <a:endParaRPr sz="2400"/>
          </a:p>
          <a:p>
            <a:pPr marL="0" lvl="0" indent="0" algn="l" rtl="0">
              <a:lnSpc>
                <a:spcPct val="100000"/>
              </a:lnSpc>
              <a:spcBef>
                <a:spcPts val="900"/>
              </a:spcBef>
              <a:spcAft>
                <a:spcPts val="0"/>
              </a:spcAft>
              <a:buSzPts val="2000"/>
              <a:buNone/>
            </a:pPr>
            <a:r>
              <a:rPr lang="en-US" sz="2000"/>
              <a:t>6) Family physician provides cost-effective health care</a:t>
            </a:r>
            <a:endParaRPr lang="en-US" sz="2000"/>
          </a:p>
          <a:p>
            <a:pPr marL="0" lvl="0" indent="0" algn="l" rtl="0">
              <a:lnSpc>
                <a:spcPct val="100000"/>
              </a:lnSpc>
              <a:spcBef>
                <a:spcPts val="900"/>
              </a:spcBef>
              <a:spcAft>
                <a:spcPts val="0"/>
              </a:spcAft>
              <a:buSzPts val="2000"/>
              <a:buNone/>
            </a:pPr>
            <a:r>
              <a:rPr lang="en-US" sz="2000"/>
              <a:t>7) Family physician sees every contact with patients as an opportunity for </a:t>
            </a:r>
            <a:r>
              <a:rPr lang="en-US" sz="2000" b="1"/>
              <a:t>prevention or health education</a:t>
            </a:r>
            <a:endParaRPr lang="en-US" sz="2000" b="1"/>
          </a:p>
          <a:p>
            <a:pPr marL="0" lvl="0" indent="0" algn="l" rtl="0">
              <a:lnSpc>
                <a:spcPct val="100000"/>
              </a:lnSpc>
              <a:spcBef>
                <a:spcPts val="900"/>
              </a:spcBef>
              <a:spcAft>
                <a:spcPts val="0"/>
              </a:spcAft>
              <a:buSzPts val="2000"/>
              <a:buNone/>
            </a:pPr>
            <a:r>
              <a:rPr lang="en-US" sz="2000"/>
              <a:t>8) Family physician sees a patient at the office, in their houses and in the hospital.</a:t>
            </a:r>
            <a:endParaRPr lang="en-US" sz="2000"/>
          </a:p>
          <a:p>
            <a:pPr marL="0" lvl="0" indent="0" algn="l" rtl="0">
              <a:lnSpc>
                <a:spcPct val="100000"/>
              </a:lnSpc>
              <a:spcBef>
                <a:spcPts val="900"/>
              </a:spcBef>
              <a:spcAft>
                <a:spcPts val="0"/>
              </a:spcAft>
              <a:buSzPts val="2000"/>
              <a:buNone/>
            </a:pPr>
            <a:endParaRPr sz="2000" b="1" i="1"/>
          </a:p>
          <a:p>
            <a:pPr marL="0" lvl="0" indent="0" algn="l" rtl="0">
              <a:lnSpc>
                <a:spcPct val="100000"/>
              </a:lnSpc>
              <a:spcBef>
                <a:spcPts val="900"/>
              </a:spcBef>
              <a:spcAft>
                <a:spcPts val="0"/>
              </a:spcAft>
              <a:buSzPts val="1800"/>
              <a:buNone/>
            </a:pPr>
            <a:endParaRPr b="1"/>
          </a:p>
          <a:p>
            <a:pPr marL="182880" lvl="0" indent="-68580" algn="l" rtl="0">
              <a:lnSpc>
                <a:spcPct val="100000"/>
              </a:lnSpc>
              <a:spcBef>
                <a:spcPts val="900"/>
              </a:spcBef>
              <a:spcAft>
                <a:spcPts val="0"/>
              </a:spcAft>
              <a:buSzPts val="1800"/>
              <a:buNone/>
            </a:p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p>
        </p:txBody>
      </p:sp>
      <p:sp>
        <p:nvSpPr>
          <p:cNvPr id="173" name="Google Shape;173;p7"/>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a:t>9) Family physician develops special relationship with the patient as a result of both duration and intensity of care thus achieving patient satisfaction.</a:t>
            </a:r>
            <a:endParaRPr lang="en-US" sz="2000"/>
          </a:p>
          <a:p>
            <a:pPr marL="0" lvl="0" indent="0" algn="l" rtl="0">
              <a:lnSpc>
                <a:spcPct val="100000"/>
              </a:lnSpc>
              <a:spcBef>
                <a:spcPts val="900"/>
              </a:spcBef>
              <a:spcAft>
                <a:spcPts val="0"/>
              </a:spcAft>
              <a:buSzPts val="2000"/>
              <a:buNone/>
            </a:pPr>
            <a:r>
              <a:rPr lang="en-US" sz="2000"/>
              <a:t>10) Family physician sees himself as part of  a community wide networks of supportive and health care agencies.</a:t>
            </a:r>
            <a:endParaRPr lang="en-US" sz="2000"/>
          </a:p>
          <a:p>
            <a:pPr marL="182880" lvl="0" indent="-68580" algn="l" rtl="0">
              <a:lnSpc>
                <a:spcPct val="100000"/>
              </a:lnSpc>
              <a:spcBef>
                <a:spcPts val="900"/>
              </a:spcBef>
              <a:spcAft>
                <a:spcPts val="0"/>
              </a:spcAft>
              <a:buSzPts val="1800"/>
              <a:buNone/>
            </a:p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r>
              <a:rPr lang="en-US"/>
              <a:t>This will result in :</a:t>
            </a:r>
            <a:endParaRPr lang="en-US"/>
          </a:p>
        </p:txBody>
      </p:sp>
      <p:sp>
        <p:nvSpPr>
          <p:cNvPr id="179" name="Google Shape;179;p8"/>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457200" lvl="0" indent="-431800" algn="l" rtl="0">
              <a:lnSpc>
                <a:spcPct val="100000"/>
              </a:lnSpc>
              <a:spcBef>
                <a:spcPts val="0"/>
              </a:spcBef>
              <a:spcAft>
                <a:spcPts val="0"/>
              </a:spcAft>
              <a:buSzPts val="3200"/>
              <a:buChar char="-"/>
            </a:pPr>
            <a:r>
              <a:rPr lang="en-US" sz="3200"/>
              <a:t>Continuing, comprehensive, personalized care</a:t>
            </a:r>
            <a:endParaRPr lang="en-US" sz="3200"/>
          </a:p>
          <a:p>
            <a:pPr marL="457200" lvl="0" indent="-431800" algn="l" rtl="0">
              <a:lnSpc>
                <a:spcPct val="100000"/>
              </a:lnSpc>
              <a:spcBef>
                <a:spcPts val="0"/>
              </a:spcBef>
              <a:spcAft>
                <a:spcPts val="0"/>
              </a:spcAft>
              <a:buSzPts val="3200"/>
              <a:buChar char="-"/>
            </a:pPr>
            <a:r>
              <a:rPr lang="en-US" sz="3200"/>
              <a:t>Early detection and management of illness </a:t>
            </a:r>
            <a:endParaRPr sz="3200"/>
          </a:p>
          <a:p>
            <a:pPr marL="457200" lvl="0" indent="-431800" algn="l" rtl="0">
              <a:lnSpc>
                <a:spcPct val="100000"/>
              </a:lnSpc>
              <a:spcBef>
                <a:spcPts val="0"/>
              </a:spcBef>
              <a:spcAft>
                <a:spcPts val="0"/>
              </a:spcAft>
              <a:buSzPts val="3200"/>
              <a:buChar char="-"/>
            </a:pPr>
            <a:r>
              <a:rPr lang="en-US" sz="3200"/>
              <a:t>Prevention of diseases and maintenance of health </a:t>
            </a:r>
            <a:endParaRPr lang="en-US" sz="3200"/>
          </a:p>
          <a:p>
            <a:pPr marL="457200" lvl="0" indent="-431800" algn="l" rtl="0">
              <a:lnSpc>
                <a:spcPct val="100000"/>
              </a:lnSpc>
              <a:spcBef>
                <a:spcPts val="0"/>
              </a:spcBef>
              <a:spcAft>
                <a:spcPts val="0"/>
              </a:spcAft>
              <a:buSzPts val="3200"/>
              <a:buChar char="-"/>
            </a:pPr>
            <a:r>
              <a:rPr lang="en-US" sz="3200"/>
              <a:t>Improving quality of primary care. </a:t>
            </a:r>
            <a:endParaRPr lang="en-US" sz="3200"/>
          </a:p>
          <a:p>
            <a:pPr marL="0" lvl="0" indent="0" algn="l" rtl="0">
              <a:lnSpc>
                <a:spcPct val="100000"/>
              </a:lnSpc>
              <a:spcBef>
                <a:spcPts val="900"/>
              </a:spcBef>
              <a:spcAft>
                <a:spcPts val="0"/>
              </a:spcAft>
              <a:buSzPts val="1800"/>
              <a:buNone/>
            </a:p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entury Gothic" panose="020B0502020202020204"/>
              <a:buNone/>
            </a:pPr>
            <a:r>
              <a:rPr lang="en-US"/>
              <a:t>The skills of Family Physician</a:t>
            </a:r>
            <a:endParaRPr lang="en-US"/>
          </a:p>
        </p:txBody>
      </p:sp>
      <p:sp>
        <p:nvSpPr>
          <p:cNvPr id="185" name="Google Shape;185;p9"/>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381000" lvl="0" indent="-381000" algn="l" rtl="0">
              <a:lnSpc>
                <a:spcPct val="70000"/>
              </a:lnSpc>
              <a:spcBef>
                <a:spcPts val="0"/>
              </a:spcBef>
              <a:spcAft>
                <a:spcPts val="0"/>
              </a:spcAft>
              <a:buSzPts val="1850"/>
              <a:buNone/>
            </a:pPr>
            <a:r>
              <a:rPr lang="en-US" sz="1850"/>
              <a:t>1) </a:t>
            </a:r>
            <a:r>
              <a:rPr lang="en-US" sz="2220" b="1"/>
              <a:t>The solution of undifferentiated problems </a:t>
            </a:r>
            <a:r>
              <a:rPr lang="en-US" sz="1850"/>
              <a:t>in the context of continuing relationship with family. The symptoms present tend to be unorganized and undifferentiated while those encountered in hospital tend to be medicalized and more differentiated. </a:t>
            </a:r>
            <a:endParaRPr lang="en-US" sz="1850"/>
          </a:p>
          <a:p>
            <a:pPr marL="381000" lvl="0" indent="-381000" algn="l" rtl="0">
              <a:lnSpc>
                <a:spcPct val="70000"/>
              </a:lnSpc>
              <a:spcBef>
                <a:spcPts val="900"/>
              </a:spcBef>
              <a:spcAft>
                <a:spcPts val="0"/>
              </a:spcAft>
              <a:buSzPts val="1850"/>
              <a:buNone/>
            </a:pPr>
            <a:endParaRPr sz="1850"/>
          </a:p>
          <a:p>
            <a:pPr marL="381000" lvl="0" indent="-381000" algn="l" rtl="0">
              <a:lnSpc>
                <a:spcPct val="70000"/>
              </a:lnSpc>
              <a:spcBef>
                <a:spcPts val="900"/>
              </a:spcBef>
              <a:spcAft>
                <a:spcPts val="0"/>
              </a:spcAft>
              <a:buSzPts val="1850"/>
              <a:buNone/>
            </a:pPr>
            <a:r>
              <a:rPr lang="en-US" sz="1850"/>
              <a:t>2) </a:t>
            </a:r>
            <a:r>
              <a:rPr lang="en-US" sz="2220" b="1"/>
              <a:t>	Preventive Skills</a:t>
            </a:r>
            <a:r>
              <a:rPr lang="en-US" sz="1850"/>
              <a:t>: The identification of risks &amp; early deviation from normality who are known to physician. </a:t>
            </a:r>
            <a:endParaRPr lang="en-US" sz="1850"/>
          </a:p>
          <a:p>
            <a:pPr marL="381000" lvl="0" indent="-381000" algn="l" rtl="0">
              <a:lnSpc>
                <a:spcPct val="70000"/>
              </a:lnSpc>
              <a:spcBef>
                <a:spcPts val="900"/>
              </a:spcBef>
              <a:spcAft>
                <a:spcPts val="0"/>
              </a:spcAft>
              <a:buSzPts val="1850"/>
              <a:buNone/>
            </a:pPr>
            <a:endParaRPr sz="1850"/>
          </a:p>
          <a:p>
            <a:pPr marL="381000" lvl="0" indent="-381000" algn="l" rtl="0">
              <a:lnSpc>
                <a:spcPct val="70000"/>
              </a:lnSpc>
              <a:spcBef>
                <a:spcPts val="900"/>
              </a:spcBef>
              <a:spcAft>
                <a:spcPts val="0"/>
              </a:spcAft>
              <a:buSzPts val="1850"/>
              <a:buNone/>
            </a:pPr>
            <a:r>
              <a:rPr lang="en-US" sz="1850"/>
              <a:t>3) 	</a:t>
            </a:r>
            <a:r>
              <a:rPr lang="en-US" sz="2220" b="1"/>
              <a:t>Therapeutic Skills</a:t>
            </a:r>
            <a:r>
              <a:rPr lang="en-US" sz="1850"/>
              <a:t>: The aim of doctor – patient relationship is to maximize the effectiveness of all kinds of therapy. </a:t>
            </a:r>
            <a:endParaRPr lang="en-US" sz="1850"/>
          </a:p>
          <a:p>
            <a:pPr marL="381000" lvl="0" indent="-381000" algn="l" rtl="0">
              <a:lnSpc>
                <a:spcPct val="70000"/>
              </a:lnSpc>
              <a:spcBef>
                <a:spcPts val="900"/>
              </a:spcBef>
              <a:spcAft>
                <a:spcPts val="0"/>
              </a:spcAft>
              <a:buSzPts val="1850"/>
              <a:buNone/>
            </a:pPr>
            <a:endParaRPr sz="1850"/>
          </a:p>
          <a:p>
            <a:pPr marL="381000" lvl="0" indent="-381000" algn="l" rtl="0">
              <a:lnSpc>
                <a:spcPct val="70000"/>
              </a:lnSpc>
              <a:spcBef>
                <a:spcPts val="900"/>
              </a:spcBef>
              <a:spcAft>
                <a:spcPts val="0"/>
              </a:spcAft>
              <a:buSzPts val="1850"/>
              <a:buNone/>
            </a:pPr>
            <a:r>
              <a:rPr lang="en-US" sz="1850"/>
              <a:t>4) 	</a:t>
            </a:r>
            <a:r>
              <a:rPr lang="en-US" sz="2220" b="1"/>
              <a:t>Resource management skills</a:t>
            </a:r>
            <a:r>
              <a:rPr lang="en-US" sz="1850"/>
              <a:t>: employment of resources of the community and health care system for the benefit of the patient. This includes the skills of management, consultation &amp; referral. </a:t>
            </a:r>
            <a:endParaRPr lang="en-US" sz="1850"/>
          </a:p>
          <a:p>
            <a:pPr marL="182880" lvl="0" indent="-76835" algn="l" rtl="0">
              <a:lnSpc>
                <a:spcPct val="90000"/>
              </a:lnSpc>
              <a:spcBef>
                <a:spcPts val="900"/>
              </a:spcBef>
              <a:spcAft>
                <a:spcPts val="0"/>
              </a:spcAft>
              <a:buSzPts val="1665"/>
              <a:buNone/>
            </a:pPr>
            <a:endParaRPr sz="1665"/>
          </a:p>
        </p:txBody>
      </p:sp>
    </p:spTree>
  </p:cSld>
  <p:clrMapOvr>
    <a:masterClrMapping/>
  </p:clrMapOvr>
</p:sld>
</file>

<file path=ppt/theme/theme1.xml><?xml version="1.0" encoding="utf-8"?>
<a:theme xmlns:a="http://schemas.openxmlformats.org/drawingml/2006/main" name="Savon">
  <a:themeElements>
    <a:clrScheme name="Savon">
      <a:dk1>
        <a:srgbClr val="000000"/>
      </a:dk1>
      <a:lt1>
        <a:srgbClr val="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
  <a:themeElements>
    <a:clrScheme name="Savon">
      <a:dk1>
        <a:srgbClr val="000000"/>
      </a:dk1>
      <a:lt1>
        <a:srgbClr val="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4435</Words>
  <Application>WPS Presentation</Application>
  <PresentationFormat>Widescreen</PresentationFormat>
  <Paragraphs>102</Paragraphs>
  <Slides>18</Slides>
  <Notes>18</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18</vt:i4>
      </vt:variant>
    </vt:vector>
  </HeadingPairs>
  <TitlesOfParts>
    <vt:vector size="28" baseType="lpstr">
      <vt:lpstr>Arial</vt:lpstr>
      <vt:lpstr>SimSun</vt:lpstr>
      <vt:lpstr>Wingdings</vt:lpstr>
      <vt:lpstr>Arial</vt:lpstr>
      <vt:lpstr>Century Gothic</vt:lpstr>
      <vt:lpstr>Calibri</vt:lpstr>
      <vt:lpstr>Microsoft YaHei</vt:lpstr>
      <vt:lpstr>Arial Unicode MS</vt:lpstr>
      <vt:lpstr>Savon</vt:lpstr>
      <vt:lpstr>Savon</vt:lpstr>
      <vt:lpstr>FAMILY MEDICINE</vt:lpstr>
      <vt:lpstr>PowerPoint 演示文稿</vt:lpstr>
      <vt:lpstr>Why family medicine?</vt:lpstr>
      <vt:lpstr>PowerPoint 演示文稿</vt:lpstr>
      <vt:lpstr>Family Medicine Principles</vt:lpstr>
      <vt:lpstr>PowerPoint 演示文稿</vt:lpstr>
      <vt:lpstr>PowerPoint 演示文稿</vt:lpstr>
      <vt:lpstr>This will result in :</vt:lpstr>
      <vt:lpstr>The skills of Family Physician</vt:lpstr>
      <vt:lpstr>Primary health care </vt:lpstr>
      <vt:lpstr>PowerPoint 演示文稿</vt:lpstr>
      <vt:lpstr>PowerPoint 演示文稿</vt:lpstr>
      <vt:lpstr>PowerPoint 演示文稿</vt:lpstr>
      <vt:lpstr>Primary health care priorities</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MEDICINE</dc:title>
  <dc:creator>user</dc:creator>
  <cp:lastModifiedBy>hashe</cp:lastModifiedBy>
  <cp:revision>2</cp:revision>
  <dcterms:created xsi:type="dcterms:W3CDTF">2019-04-29T17:39:00Z</dcterms:created>
  <dcterms:modified xsi:type="dcterms:W3CDTF">2020-10-31T09:39:31Z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0x010100C3190A4978FB80499FB618EF08ECD2ED</vt:lpwstr>
  </property>
  <property fmtid="{D5CDD505-2E9C-101B-9397-08002B2CF9AE}" pid="3" name="KSOProductBuildVer">
    <vt:lpwstr>1033-11.2.0.9718</vt:lpwstr>
  </property>
</Properties>
</file>