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80" r:id="rId3"/>
  </p:sldMasterIdLst>
  <p:notesMasterIdLst>
    <p:notesMasterId r:id="rId19"/>
  </p:notesMasterIdLst>
  <p:sldIdLst>
    <p:sldId id="256" r:id="rId4"/>
    <p:sldId id="278" r:id="rId5"/>
    <p:sldId id="279" r:id="rId6"/>
    <p:sldId id="312" r:id="rId7"/>
    <p:sldId id="307" r:id="rId8"/>
    <p:sldId id="281" r:id="rId9"/>
    <p:sldId id="315" r:id="rId10"/>
    <p:sldId id="283" r:id="rId11"/>
    <p:sldId id="284" r:id="rId12"/>
    <p:sldId id="285" r:id="rId13"/>
    <p:sldId id="286" r:id="rId14"/>
    <p:sldId id="287" r:id="rId15"/>
    <p:sldId id="319" r:id="rId16"/>
    <p:sldId id="32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qiX1qrhtDz7bfqfbSJoSw==" hashData="fjhZe4AidgD8wGbZorFT4u8odqU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1919"/>
    <a:srgbClr val="00152A"/>
    <a:srgbClr val="00FF00"/>
    <a:srgbClr val="FF3399"/>
    <a:srgbClr val="0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0" d="100"/>
          <a:sy n="80" d="100"/>
        </p:scale>
        <p:origin x="14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CD42E-A37A-4948-A39A-9E65DBE7D66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C84B-2F0C-44BF-A0F6-1EA7B212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4BCF-0857-4080-8544-5D97C7B0A0ED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54BE-0CD3-409B-A4AD-5DA310D8AE27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9704-D97D-46E7-BD2A-5324AC7B871D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8750-DE88-4DF3-80C0-1FA163343D60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2DC8-2335-4727-A1F8-59AB2B064FF2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82D-7F4C-482A-B06D-96E893DCC99F}" type="datetime1">
              <a:rPr lang="en-US" smtClean="0"/>
              <a:t>2/17/2021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1DDD-5364-4EE3-A626-004A7639253B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121D-2B75-4E9F-9BF7-F92F3D36F999}" type="datetime1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105C-020C-4BC4-A5E9-298C0C478F89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6DED-35A6-4889-8AB4-DF21BFA52DF3}" type="datetime1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697C-562D-4DD8-936F-A2E2E8B391A0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4F21-2898-493A-B2AE-0ED31C195685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378B-5BF0-4F69-9DF1-09280655099A}" type="datetime1">
              <a:rPr lang="en-US" smtClean="0"/>
              <a:t>2/17/2021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C04-FCA8-4537-83CC-2946150171EE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3B87-C0DA-4476-A356-5C862FCC1FA2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8750-DE88-4DF3-80C0-1FA163343D60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2DC8-2335-4727-A1F8-59AB2B064FF2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82D-7F4C-482A-B06D-96E893DCC99F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1DDD-5364-4EE3-A626-004A7639253B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121D-2B75-4E9F-9BF7-F92F3D36F999}" type="datetime1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105C-020C-4BC4-A5E9-298C0C478F89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6DED-35A6-4889-8AB4-DF21BFA52DF3}" type="datetime1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4195-4BA8-452F-9777-F9AE983691AC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697C-562D-4DD8-936F-A2E2E8B391A0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378B-5BF0-4F69-9DF1-09280655099A}" type="datetime1">
              <a:rPr lang="en-US" smtClean="0"/>
              <a:t>2/17/2021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EC04-FCA8-4537-83CC-2946150171EE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3B87-C0DA-4476-A356-5C862FCC1FA2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A4E8-7942-44BF-BC10-067664AEBA2C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DD8F-FADE-44EB-9ABF-E527CE6FE22F}" type="datetime1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35A9-D648-464E-A941-DE859DBD28E9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766A-0252-45BA-AA3D-E985A4C8FF3A}" type="datetime1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C1CD-1BFB-4A4F-AF20-5863E67E8244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4722-5794-4844-B60A-6755795412B4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F02B957-1E6A-4F4C-A660-BA20CB977D80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7317FA0-2B75-49B8-B5CE-ADBF8B6540CF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B8B50C-8894-4A39-ABE5-11670746E8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F02B957-1E6A-4F4C-A660-BA20CB977D80}" type="datetime1">
              <a:rPr lang="en-US" smtClean="0"/>
              <a:t>2/17/2021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mhijazy.com/english/chapters/chapte126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C\Desktop\pictures for presentations In Shaa- Allah\Picture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CC\Desktop\pictures for presentations In Shaa- Allah\Picture5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276600" cy="3276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57912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Prof. Dr. Ghada Fahmy Helaly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Molluscum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Contagiosum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Virus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985962"/>
            <a:ext cx="6162675" cy="4572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Causes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molluscum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contagiosum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Pinkish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papular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skin lesions 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with an </a:t>
            </a:r>
            <a:r>
              <a:rPr lang="en-US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umbilicated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center.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Transmitted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by direct contact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Diagnosis: clinically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Cidofovir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Extensive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lesions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immunocompromised </a:t>
            </a:r>
            <a:r>
              <a:rPr lang="en-US" dirty="0">
                <a:latin typeface="Arial" pitchFamily="34" charset="0"/>
                <a:cs typeface="Arial" pitchFamily="34" charset="0"/>
              </a:rPr>
              <a:t>patients.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096000"/>
            <a:ext cx="2895600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pic>
        <p:nvPicPr>
          <p:cNvPr id="6146" name="Picture 2" descr="http://www.nhs.uk/Conditions/Molluscum-contagiosum/PublishingImages/M210039-Molluscum_contagiosum,_342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211022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medscapestatic.com/pi/meds/ckb/46/43146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167640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6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Parvovirus 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B19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301"/>
            <a:ext cx="6586721" cy="4572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Usually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asymptomatic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Can cause </a:t>
            </a: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slapped 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cheek syndrome </a:t>
            </a: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[erythema infectiosum</a:t>
            </a:r>
            <a:r>
              <a:rPr lang="en-US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(fifth disease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)]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aplastic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anemia, arthritis, and hydrops fetalis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Non-enveloped - icosahedral symmetry-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ssDNA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one serotype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Respiratory droplets and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transplacental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Virus infects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erythroblasts.</a:t>
            </a:r>
          </a:p>
          <a:p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ELISA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for IgM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7" name="Picture 2" descr="https://upload.wikimedia.org/wikipedia/commons/b/ba/Fifth_dise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327594"/>
            <a:ext cx="2174026" cy="31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r="6061"/>
          <a:stretch/>
        </p:blipFill>
        <p:spPr bwMode="auto">
          <a:xfrm>
            <a:off x="7543800" y="381000"/>
            <a:ext cx="1186665" cy="108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edc2.healthtap.com/ht-staging/user_answer/avatars/506398/large/open-uri20121117-2301-19buhxp.jpeg?13866417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8"/>
          <a:stretch/>
        </p:blipFill>
        <p:spPr bwMode="auto">
          <a:xfrm>
            <a:off x="457200" y="408372"/>
            <a:ext cx="1256391" cy="10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11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Papillomavirus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010400" cy="4373563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Papillomas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(cutaneous warts)</a:t>
            </a:r>
          </a:p>
          <a:p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ondylomata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acuminata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genital warts</a:t>
            </a:r>
            <a:r>
              <a:rPr lang="en-US" dirty="0">
                <a:latin typeface="Arial" pitchFamily="34" charset="0"/>
                <a:cs typeface="Arial" pitchFamily="34" charset="0"/>
              </a:rPr>
              <a:t>);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Cancer cervix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penis.</a:t>
            </a:r>
          </a:p>
          <a:p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Non-enveloped - icosahedral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circular </a:t>
            </a:r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dsDNA.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There are at least 60 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types</a:t>
            </a:r>
          </a:p>
          <a:p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By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Direct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contact of skin or genital lesions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viral genes, E6 and E7</a:t>
            </a:r>
            <a:r>
              <a:rPr lang="en-US" dirty="0">
                <a:latin typeface="Arial" pitchFamily="34" charset="0"/>
                <a:cs typeface="Arial" pitchFamily="34" charset="0"/>
              </a:rPr>
              <a:t>??</a:t>
            </a:r>
          </a:p>
          <a:p>
            <a:pPr marL="114300" indent="0">
              <a:buNone/>
            </a:pP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Laboratory Diagnosis: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- Clinically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- Finding </a:t>
            </a:r>
            <a:r>
              <a:rPr lang="en-US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koilocytes</a:t>
            </a:r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in the lesions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            - DNA hybridization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tests.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8664" y="6248401"/>
            <a:ext cx="2895600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pic>
        <p:nvPicPr>
          <p:cNvPr id="5" name="Picture 2" descr="https://o.quizlet.com/i/7k3aEqAhz0pxbdk42wVE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16401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lantar Wa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640113" cy="12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ell\Desktop\pictures for lectures Inshaa-Allah\HPV_smal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250" y="381000"/>
            <a:ext cx="952500" cy="105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balanced" dir="t"/>
          </a:scene3d>
        </p:spPr>
      </p:pic>
    </p:spTree>
    <p:extLst>
      <p:ext uri="{BB962C8B-B14F-4D97-AF65-F5344CB8AC3E}">
        <p14:creationId xmlns:p14="http://schemas.microsoft.com/office/powerpoint/2010/main" val="18799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6355672" cy="10394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Measles 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Virus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818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Measles: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Maculopapular </a:t>
            </a:r>
            <a:r>
              <a:rPr lang="en-US" sz="26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rash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Koplik</a:t>
            </a:r>
            <a:r>
              <a:rPr lang="en-US" sz="2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spots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on buccal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mucosa. </a:t>
            </a:r>
            <a:r>
              <a:rPr lang="en-US" sz="2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Complications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encephalitis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pneumonia, SSPE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Enveloped - helical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nucleocapsid</a:t>
            </a:r>
          </a:p>
          <a:p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SS negative-polarity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RNA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dirty="0">
                <a:latin typeface="Arial" pitchFamily="34" charset="0"/>
                <a:cs typeface="Arial" pitchFamily="34" charset="0"/>
              </a:rPr>
              <a:t>has </a:t>
            </a:r>
            <a:r>
              <a:rPr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 single serotype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Transmitted by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Respiratory</a:t>
            </a:r>
            <a:r>
              <a:rPr lang="en-US" dirty="0">
                <a:latin typeface="Arial" pitchFamily="34" charset="0"/>
                <a:cs typeface="Arial" pitchFamily="34" charset="0"/>
              </a:rPr>
              <a:t> droplets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Diagnosis: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   - </a:t>
            </a:r>
            <a:r>
              <a:rPr lang="en-US" dirty="0">
                <a:latin typeface="Arial" pitchFamily="34" charset="0"/>
                <a:cs typeface="Arial" pitchFamily="34" charset="0"/>
              </a:rPr>
              <a:t>Serologic tests and PCR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attenuated vaccine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54738"/>
            <a:ext cx="2895600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pic>
        <p:nvPicPr>
          <p:cNvPr id="7170" name="Picture 2" descr="https://www.aap.org/en-us/PublishingImages/measles-boy-r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4417" y="1744447"/>
            <a:ext cx="1828801" cy="154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bcam.com/ps/CMS/Images/paramyxoviridae-635x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72" y="4876800"/>
            <a:ext cx="1540311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review.turbosquid.com/Preview/2014/05/20__23_05_46/measlesvirus.jpg089e3d3d-96f5-4276-8d3c-269f0f6341a1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uark.edu/misc/jdurdik/MechPATH/22_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21780" r="11461"/>
          <a:stretch/>
        </p:blipFill>
        <p:spPr bwMode="auto">
          <a:xfrm>
            <a:off x="7340672" y="3657600"/>
            <a:ext cx="1547236" cy="10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6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Rubella 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0866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Disease: 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Rubella: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subclinical or symptomatic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22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to 5-day rash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swollen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neck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sub-occipital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lymph nodes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severe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adults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complicated by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arthralgia, arthritis, and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encephalitis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Single serotype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Enveloped - icosahedral nucleocapsid -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positive-polarity RNA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Respiratory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trans-placental,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first trimester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congenital malformations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Congenital rubella </a:t>
            </a:r>
            <a:r>
              <a:rPr lang="en-US" sz="2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syndrome</a:t>
            </a:r>
            <a:endParaRPr lang="en-US" sz="20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Diagnosis: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IgG antibody,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PCR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assay.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attenuated Vaccine.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8664" y="6248401"/>
            <a:ext cx="2895600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pic>
        <p:nvPicPr>
          <p:cNvPr id="5" name="Picture 2" descr="http://www.nhs.uk/Conditions/Rubella/PublishingImages/rubella_342x198_M2100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1676400"/>
            <a:ext cx="158114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xQSEhUUEhQVFRQVFRwXFxUXFxYXFRgVFBgXHBgYGhwYHCggGBslHBcZITEiJiotLi4uFyAzODMsNygtLisBCgoKDg0OGxAQGywmICQsNDQ0NDA0LCwvLy8sLCwsLC8sLCwsLCw0LCwsLCwsLCwsLCwsLCwsLCwsLCwsLCwsLP/AABEIAMsAyAMBIgACEQEDEQH/xAAbAAACAwEBAQAAAAAAAAAAAAADBQECBAAGB//EADcQAAIBAwMDAwMCBQIGAwAAAAECEQADIQQSMSJBUQVhcRMygUKRBlKhsfDR8SNicpLB4RQVM//EABoBAAIDAQEAAAAAAAAAAAAAAAIDAQQFAAb/xAAwEQABBAICAQMBBwMFAAAAAAABAAIDEQQhEjFBBRMiURQyYXGRobGB8PEVJEJi4f/aAAwDAQACEQMRAD8AQAVzNRQtAumKFxTWi0K49ZXaaM5qloVXLlbYKFqEt0cWqNbQVJqRHaAyFZjbmjWtNRraUYU1sYCS+UnSEqRRBVlQmYHAk+w8nxR7mlZSA4KTH3KRE/7URcB2pix5ZvuNtZqmjNphIAYZEwcH/Sf8zWff8n2HPxHn2oA4O6XTY0kJp4pWFWit9jRWzCm6A5+7mBngQIcj5EkiKzMiTglkHLqDj2IP2ycc+eYrnODe1YZ6bO4WAs81DUa8m3vI4kRFZ2NcDYsKo+F7HcXCipAqCKla5jUoUM1EVaKsorrXLlSiBa5TVprkK6qPVmNDLUYXLprqoWrq5SrM0VhuPmr6i8KxhtxxSZH2rUUdbKuTNXRahbcUdEpLRtNcaVgaMgqm2tCp/afx5+KsNIHaruBPQXRWk6YgHeGHHC7gJ85x3/au0WGBImIMeSOP9jRn9WMOqqEZ+SN0AGclTg5JE/61MjqC0PTMRsg9x4sKzX0KAHARcKIlju6t0945I/pmcuvvb+q3vmBuhtwWOCCc7Tn3BHJxSfVazeWCkMzQoPA3MQIJPkZ/vxTy1YazutWtzLblrqqCu4iAcgGRn3iOKqDoleg+F8WeFia0Za4Q21WEkQRDYKsMEnuY8cDvOkvHcHPSQxMspgEMYleYHituldX2opNtZ3MFJ3zmMj7vEniJobrb+mNuHDZ8OTywnIMjK8Znsa6JxB2qXqUBczkPG1S1qxchrYDEKJPAZgWYHGJxQbdm7cX6u07eA8ELJM7smMGfbJo2h9OT6gd4FszjcFJdYJgfqWGE5ouptG3N021IRtpRWKwGH3CBMQF7eKbI0VtNxn+6zn1/fhaNFst/8EHqJ/8A26ckE/zExbkjPPM8YprraKwyHU/cCetXMDJXlZn9qznUk29lpBsQ7nMwWyOIMggjt/5pVq2NpirQCqyxEbWBUBdskGDHalPkJFJ3BgdTuv5TjU2v1qgVTmFMqBwO5MzM+JHms5FD0TNDFohgAhBmVOWH46aY2/TW2q9wi2jfazSSREyF5IinxWQvP5+M33+MQ8LBFSErbrtFsaELMvZiAAZ4IgkZMj5rJuo/NKjNjyRVyHa6qzVWNULVyTSkmqk1WamiBXFdXVwrqMICUrVZ5rXYt0ZNPRdlIDCrjpQekEIKOiVyWSeBmmFtETYcEFgCTxtO3c34JjjHvOOsN7TcfGfkfd8Kmji2yuzKOYXlp448Zmrj1MWwv02YTAcyGDEdgG7be1E1V62iMoNo3d2DtIILRjvgRx7mvP6m4xLgCejcNvK7TgiPu/bEVXkvlZXpIYYoY+Nf+pp9QyCvSGBIjHBG4R+nJGPek+q1DKShAVJJAgx1QIk4jAq/pt3c5dj1Oi+5Jk5PvgU5FlShl1BOAkyxxnp5/NWAPj8lkhzhkGOMfE7/ACXmbGoVLgZlyGDEAhoIIP2kf0mvRaX1R1HVDEQEbsAD1SR9wmMdpPwdF7SRZH1BC7sAASEiSoGAJ8nJ496wH0M/S3kwWHSytutyeJHIJzI9hHcVWEwLqWk4e00ntY7uvMz0khCSwPJA4EfIP49q0aBy6iCz7SDxBAIJZQe8nbHwaXaQAMVZRJPc4wcj3AP717b0a1ssrHJG49pY/HbwR2omNANqlmZxMdfVJ9Zq90K8qoRowQu4CftI5O4d4ifArNqPUSoC7lBXB7lgAIzPIOD+PFPfWLnSVOQ4I5g7fzjE98cV5IaicmSdpIMCTBMnPNE912m4+WeANKH1TZVATMYBEhSYj8ycVS9aN5jAJ2DaGnAK8Dwfn+nFMvT/AOFg4D3CRvXeMGAqsAZbgnwB7cYnfZtlLbIkXVgmVEOFIHUY5H+lS1oaLKc97ph3SXaQfRXcwDlep5mGjJHsK0eneqBkdrpY3GBUzJl5YFzOFwwwB3AqlzptB2XpmABO5h4/ljgTj7u9JLF8hxDSdxZwBKbjmec5AH4Hipa8EaVSGJ8LnF2yT2vWf/YC3bNsbWQggyf0kSf6wQPeshul7S5B2EgcSAT+5HavKrfZGAjt+owDB5OT7eKdaG2xTfJdSAAQCdp7gmIE4Ee1AA8uCtZEkT4XNrZ/lGJqs1xUiJBAIkHsR7eaqasLyxBGiprpqKg1FoaRFrqqDXUYckuBtaBV6rNdNGmLdobCnL/ZBnsMRyfz2zWG9go0YaZVYK7TzwMEAYPn5q9uCCGJCnOB3AMfntWTUOCdoXeSpO0gEzHf3z/X2yiRoJ2vSenTNEADTvymWk07I6F1DdO54BIAZeDkwTMx8UKzdZFdztLjp2sikgLGwrgwMnA4gZoraMliv1HSSCXIwzwCAc5JnEnmOaV+obVDW98kHaYMiYzjuvf2iqrm0elsGi3f0/VZ7twFxcUZjISInkfE9UyZzivT6HTCUNodZUEMeNzAmM8HORHevH2rADDcRCtt3RgBhmY5ECZxEU70mvKtnJAG7edqsYH5BMCO5o7PHjfazBI33Dek0Op2sr3VUFDu3EAdROYAHg8DilN/XnddUYUCO4GMwSOTMc9wfNEv+pMD1s+47SNqwAP5Qf5TiDHfvFY9Loncl2XfaHUF3N+sNBEDJHfiZ5oAzkaKb7pI4sGyu1qoWLMYlSBiVgSAD3iD28DGDXp/SS30kV4O2FkSftlf1AEYApCdP/wc3es4KlN5ExJBZoBmDET+9OfRNWgsLIVQF6QSqtI3STMlpK4BAkDhdsFrSPBWZkQPDQHClHq9oKNxYjI/V0ttDRz9oIkTIOe/byb2NtwbkKx1EFSC22Rgxx7xGK9h6pqCbCnYd78oh3iQJYlsTEA/90xSr0j0f61tySOkGAD2Inh8RwD8Dgih4m7T4WHjQUafWvstOwhJCbWEDoGW9sXD+1drdWECOgyhJ6WIkzkziPEexrJd0RG9gyyqkhSDLwcEGYBME8cd6UX9QzTJAnkAjIwPb2g9qhxDk6bmzRFJnq7ouAXWuwGDBlWAQIMAGcyT/Slvpvpb3iAA7sYIgHcQo7DsBjNbPTPTA2WODBAPzmJMMJgHI5FejseoRcu2QqFmtiQR9y87WzkASIjGDRxgE7SHyF7gxh2k6+l27dxVuou0GT1dBkSAWB+3InPmvQ+oeplbg3og2LEAdMtztAIG0gcGPk1m1N9mtjaALYQmAPtFuPPJxjisWnAcDdd2psAyo3CTG3aTmDA5o3zBv3VoRYsbRZ7/AFR/VwzHqMgs4SMAupUR7GCPEwKWavTtbco33CJ781a/6g12Ef7g3BEMMH7gRg8f91V1duGiZxjGfz70tryXa6VL1SBvtiTygzXVwWpinLzymurorqlCaR5rQLe0FiATAhT/AM3BIGSP9RWWa3XtG+xRBJbqB5CBeOcLMzzUyl3/ABWp6XjskeXP6H8qzNbe3uVGVxMAENuAid0fZH/mgWX4IJg8EHz70vut9R1UQuRuYwOnHV7Ykz7fNOvTrO24V27wEG5JhJmSw7uOoTBEZ7UgTVo+VpzYLXOD4tEfv+Cwa/1A2zALrHHknyOATMcQOPNC/wDhm9aDJJUSQxIWSDnkcDEz75xW2+tu8WUbbbmTCqf0Akg8wCP1ZgxiMU3FtCi7Pt2gLnG3sMd/8zUXyHSDMyZIabS8jqQ6iGClAYwRiPMTwefx5o2lBclDhhBVoyRB5H8xB59sRMU419oHqJgAmWGTAGO4IMmIEyW70kv6XqEHrZgdkoGUAMTg7Z+0mJjnvBKy3aqsm5t+S3W1uXt1u2yuqFGuW+jcC5KgrIOR4E5MnPLHTLftj6AAcbSAm2ZjuO4HcfAmsPo3qxRwsqeYAB5EQWHUYlBnttyeK0+qaP6tokHMhhvMTtLb1bnawaO3cj4Mn4UreEAOX4rUdQEtgZdmjcVRS4AEkGS2eTGKwM960FYp/wAR2WSGHXanEsZ3rJYMvJGwyCKhPU1LNvVRtBULv5iBjnHPM880q9Y1Bu2gpde7jcxEbBBEjgtIAHBg+KSwEPFJ+WGiFzif8r2eh9QW6rNKneOq3bUqHVVBt7RuOBvYHzKk9hSMahGuSrBSQXQloO7usgQM4HyfilX8N65AdiJ9MIyyU3OGUhwdxiPqSVyAAeyjgtPUdSNqweuyNsEbOIIbg4B8H9Q8U+ZzqrwhwK9oFv8AVDcIqEMys9ySpdXIUr2lWw0948V57Uqq3OpnC3Bvt7h08d90yJgY7H4r0i6pJ3bZfeW4OP5eeBHbz8Uk13rlvUM6KAELkozTCmZnHHcz4PFJibRK7P22r7XpNJeXYDO0RIHAIUANA/oRzmkzesL9S4SYBQJuHdFycsBmSe2falNrV3Lroq5YDcitO0GPBMDB/NNPTvRQ0uxYGRmDBVgGBB5OSRGKaCSs9nCDZNlEb1JggCwbcbSYggsWx3k8/uDWKybRC/WJkfaMiBuBaBOMDv5mnz+iowhHe2CCDwwj4bIIgd6V3FFqQ33FuO5YSMT3zk4qeBJVn/Um8NCz9EKxp+kFpA3A8x3JgmJM9yc4ptZ0KuoKkktwRBUZAIIAnBMHOJBiDXm9VeFx12nIwSDIGer5/wA5p0j/AE0kMS3McLPxxzjkce9MbTO02Nv2ho91TrdG1ptrcxMUCKbeqWAXy0blYieBs5Xnv0/E8ZEK6Nrg61gepY/2eWh0f7KiK6pqaNUORV0aCDAMEGDwY7GmdlAdzbC4toCgJICs07mcrBLGBj27d1YE4pg5e4wURv2yzdwJx8H29xSJiRS9J6KzlzvrSoBZZLnTsZF5BHVvMQF7Afvn2qr3SxC2wWgfeQwBEAHbBxBkUtu39gFwgMm4AAiDiSRJ7ZExj9qaaf1AKu9GLqxJAACgQOD3WJOe9JAsX5W+CGmh+iw3CykndBg9YEqN2Cpz5FC03q72ukjDdRB+5Sfu24yT4M8/NRrQzwkBRuLbiQQP+ps/t71qtfwyXQ3Vf6igA7gpVA0EnLkbo8eRUWG3tZ2WHSmiNKuq9ZFwbQCAwgzgwJmfBzApMuvY3l3hGYnDEYBwcbcTAGexI8UP1LRtacqQVBEqZG1vcGYIzTn+E1Q7nvOwBEKpG5e+QI+aNpB2s5uKC/iEbT27r6i9ethjA3F+kGIGW52kAgGCZOe0DH6r6hdBI2q5diSAzHcp+0gKZVoC45kwRxTrTWld3RXACyS0E4mTtC5Pb4rGfTEuEgGLhVWdN0dGM9o+DwKW2YF1DpW3YQYD7T6K8/8A/M3EhjDEyILEQpkgNwJMZz9p71f1YG4A5a2C5jaLpLoCSZZSYCnaeSTnjvSLVMDdcMIYOwKzgli3BmCQQfma0aU/qC/UJD7AGCtuPLdI4j3HfIqwIwNhYcuXK8cJD0tti5IG9xhUCKHO1d31DLIAcCO8bd/vFbm11u4ygQm1bhLEs+7dt2lFuEREeTxSoXQMsU2gsVa2CqlngtERuPQuD7YzVfTjuu2m3dQbYEEq4CgQxMhRk8T+kzUOYCbKbjZD4xxaq63U3b1z6SSTIEJyZyTj4P3YFMLP8L3tOVD3EV2H25kE4EyMHn3p56LqFuNvNpFlfpgiIYXPuksSJxxmJGM1r9WvrdhVRpDlYAkmABGD8cRNHyYAtWHELz7km0i/+nu6Zg7leCIAgqcwc8c4PzT7+HteHKq6rKgb4MIdx5B5iTkCM96yHW3L7BNjXHCkGI6iDBPbP/qh6PWL9a6WtgO6iBlQr7QGleeAMT580pkzS7pFL6fECHXrzter9R1AvIw320t4NvZCsE28GS3ePGOa84zK1llI/wCL3bG5lMwZ8jg/jzW57am0MyFDODI++egGRjHP/V3NZb6p9O2XERJO2JMnxzPaPaufM4hXImtYA0BedfSbGIZpAMqykEHwdwyOfaiaP1Bi3Y+RjHjBOfc01uqpYkKoEmIO4RPYnMe044oWk9LBkqgJHkiR7cjv/b2ouHJoKymZwbM5nE6/qp0t4MvJ6QAondEmTke396mKhEC9IABHI7/migUxjeIpZPqeS7IlsiqCpFdV9tdR2qAVJprauFZIYcSVB+6JYH3EDgcQaUGiWrpH4nngAZMH9PPnvUOAIW16bley4irtC1d7oJdgSMhc8ziAMAHsO/alraNiSTADGYyT+a3vfDmYyuJO72jJOeOaFdbBjx/WMUAAVrJzHOfTBX5pxp7aDZ0wxVczJ3KuS0zO4mTPMEUawo+ltZmBUQARKfj+UbpH47ZrNp9cXt6fplivUDOQDAj2ABnwWFXDNdJDMgUMekGG5mIj+9U3sokkLWjcTRCU+parfbCXS20N0bQsAEdZE9yYnn4pitu19G2LUNyN0EZ3HEAYbxSn1klUL8CSAsiOnucZJGR8Up9A9a+m+SSjGSByIMhgDjcPfmms5cCFVkyI4pwXefK9havj6LG1K78EFhIyJ2wPtyP8zVRprdosrdbEz9QdLgeZ8Y4+KR6n1rTSXtnaSSYgiZ5xEZ5iaWeoetF9yqAVbBYyCY8+P9KARWaqkyXMgjbyuz+Cy6/WqzAoNzEks20ZOCCBAjufyPzhS7A2xJyOcKWwY8zFNNP/AA9qXtm4mnuFMFjG2Bz+rgR89qX3tK1sw4InHwO8+ee1WxrS87I1zyZCERIkcQGkZgFcDbzxk5GRnNRp7gU87gYJEATwT/b5xQEliAIkmB4ziZHaTTrT/wAL6q6zrbti6REuCuxAJkuTEc899piuq9LmNJ+bRoIvonrQtkAn7CXAGCGIAY9/AMY4PE051N5G+jB6FXkYMgzuPEEeT4x7o/Wv4a1GlO26ogyQUIcDxJHkxEx35zS/RerMoOcK0DBHP6j+3HOKU+InpakGaYvjNdeF7S2t0naoWHJLJwSoE9R/TjvzmkFuSSQ4zGZPiZBPzGfHvWI+t3iriWEiG5kqZ/bx5zVrAnZwoJ5PEfP+c0oRlpJKe/Ijl0wr0Katobq6iPf28447c0zs69RtXZPEKYyRxM9ua81eJZmKwBPSFLZ7GCZIxBraNO6gXHgkggT2HAGZ4g/91S1nklPjnLjxpaPU9O6phlAJjpx+JPHyP3pl6JfFoFthIhQQzN0lZmOIEHHkjtFZ7n09rTILAuOImAM7f7UK9q96LJICKAw4MjEweTAkD3p/uhvXadHiMYDQ77TLXbFAO4s+0KxMgkEEAkSc9INYdtarrLuUfojqjxgIAe0CPmTQDz49uw9h7VzHlxNrE9cY1pZXapU1MV1MWEGrITW3WIAoU4YSCIO2FJkwc+TOOfasFMNHqwW3Od2CuyBG4noz7gwZ4xSZr0vR+iFge6xukh9S00ESCDgTJPEzPYjjHvQLt4iDJnaGgbgM5Ezxwae+oQegDpQkAnAAWO8GTMmkIt/UZzMdpEmWHeTmOPz8VDGmqtXswta7kQj6DW3N3SzuVO4ZZ8NzOYAJApiuquEYT6UkgtlRvxkdMjOeaL6donVVuL07t22YkhfuYzzn+00G5omDFjcYsMbizCPcHihJAVdhyCOTdApX6zpmvKGZmYDjHBzJPbsM5+a84umPbAPJzH+/Nez9S+qAQxDEQQQBycwQOCIpDqwRLRkSxJIliSJ9v1TyTRNcapVZ8c3ykKWarTAqSvJknsM16v8Agb0y24N270rCok5O6DJHENjB+fNeS+vuM+eAcf7969l6V6gn/wAVV+5hCKpYiDnriDJPie5oi4tCjEjiklsDoJtq9az31Q3DsBIAGFLAQQJ5k4z7yTSj1vSWg4V2lTz43DEqeRwMzj3otyy4KlARcAk7jmcgROeJ/M0Us1h0Ny0hgK2coRBESO+I9og0p2SeWxpbRriWFeM0WhZtStndtLXAN7dIC5JYk8dMmvqOj1SC0gDhImCB/wDowBEsQw3R3U+favmlnXI2stHhZCnn4JxwMn4969j6nfV1TaDubA3T0KAJXbOScCSaa6Qso12qHp8bPmBsArrDB7x3sxVpMsZnafMcYJyP/aH1/wBMSWa0kgAkwDtBAgkmeMz7U1fRmV2kWyECmSZL/qGfOMTQPVdS1pGRLquHGwlODugw0nttP+Gk/aHF1K5PG10ZD15vRaG41z/qJ3T2CjMkcD/T9/Sp6EyKkKQRJgAsx4ljxJ7xAjIz2XelXNjI21jtlgskTIHXxzwRg8V67Say08kOhkhdpYCBPEE/kn3inF3LS88Y3RbCQXdBBO4kMFE9MCDkHwwyB80d7oclbglrfYSSRPAIwD79pr01+4EQyJB7E/eT47Zx+9eSv7maHtsHH3kJyWJ6j2JwOY458KP4LQ9PlNkv6TDWOGZFtmDuDEwSYBXasfiI745rPcuBiAiHeXAZpIgn4GQeoEf8oodq3dSWwD3xJ2nBzOP/ABWy5ZkF4JnuI/HB/qJ47UPHe1rmZr9sKIisFERtLDdEfqBKnmcQcY5q4q9pWW2qkxuDHPJClcDj+YE/IqNtWYzY0vP+sAGUX3SpXUTbXUdLI6SrdVrOsKTAUzzuGDH5rNuqKkhWoZHxO5MO0zc2r8hlbewMKucRJ54iOe47CuK21LTbI4OZd+8ngAFp/Ed6xaBz9QbYBgwPMCY9pE02Im84fcDt3SJEQc7ec/HsKqyv3Q0vTYJE8ZfLRKFZdggljtAZerABmYDRDiO+ODUWtWRculxEqCpwZ3cEE9vI54Hegequpba247QIMgLAVYkAc+/gVIQWXDgfUVhxgsOIwOROZFA1jrpXCdIuvssrXJHIgL+kbgOR7R/Ws16wPpfTHdFKjpgsY6Apw8+3AB9qcs4uqTK8AFIIK+QTPeD2jHelWj1Kvd37SQnSNsyZzHvgDjx3oz8QsmaM5MoZ+qSXv4aAJLXVDRu6FLLI5zI8ifYitOosW0shNpQqS8nrLj5AAIEcQOfzXqm1KXmBJBViJmA6mJIBzMgYHbFYNS6fUKtcHVgDp2ySeCBJ5iMcUQ+f5JrMdkIuMbSXT+rae/tUt9E9MtkkfscgZ7Yml3q/rW0Otsks5I3xsASSZ5J3MYJMCM9zIz+paNEvv9M9EysZxzA9gcCe1ZHs7ztQicASQAPcnwAK5sbS61SycmXgQ6gUrsWZYA8d/ivQ6X1ZrRVWG5VnqzIJ4HHI95NL7ekZM4IYDO5ZJzIiZMcnGOmYkSwOk3iSBiMicyO0n+oHejkI8qph8mDkw0bXobPrGmumDI2ncNgOCRAJMTHtWGzoWvEPdO1AsziDu+4sfcgCR3xVf4f0AUvc2Bm2gAbWYHeTIG089JHHevVWbS7QHAJP6RJVQNv3Hgjn2H4pI4NNrZHuTsuT9kk1vpg0+1kYyWyQBKxA6oBG01j0W97v00VQxeQDG0kiAO428/2phdsq2ojcdpBAPxEn8njt7ZoGn1CWn224BBhWInaHXIDD7SCcfIplNCh0HhvX0XovS9Mto7XU/UKRyAN0GTBhck4HhQQc1i9QS6Wtqyw3BKgrBMfbPIH55oOiTpd2fdIO5mkhY5GI3Mf8FC+vcf6bKS20kTydwIEk9pJ/2rverRCuCFlUi39OzKVJ61xIxmPGeQYIqdOrINoG5SM4EA98cDImfc/jRotESGmVfjIJIac44bAEj3ERUWLhIMgAglTBlZHMHx/nvRcedE6Kx5nS4TiWAFp/ZFuncdxyYifYV0VFWFNAAWLLK6V3J/a6KirV1FaTxted21W40UNr1DL0JVtrUWzdZGDKYYGQfcU50g3ruE7AWO0dmMbtpPjBgmeKQE1CXmWdpInmCRMeY5pbow7ZWhiZhxiRWivTN9NuuelMFzOCOMbRIIPHt2pVav8AUfoQqjAkrv7+cgnwBjFLi29gGJIGJY47SROABIppoNEEBKwSywqjBlgOQBmAf3YUJeBoLTd7kw5dBVbVlQdks5WGdpJMxhR27SSaN6KG+i92AJyqkgbdggEEmGE9u4Hmk2qsxdCSV+SJMniRyMj9qd6a8UCjBCiO+REEEcEf60BYe0oytjfxulovGUXAXcSSdsMGPE58Dj2NZdZprSW9wYm4O5x1SelR5kgeea0anVotqGJw0gAyJjEhhjAHB8xS66jXdrFUUCRKzvb/AJnkwuTAgCaCMOa7asNcC01v+EpbT7lY9K4AJ4O7Jj5jt2r0no/plq6gL21eIAnqAxxEgRn370O16eC4CiMeTBPuV5I949u9OfR7JtoFP6pfdA+5jJBj9X47U3/sFl5cTuFpb69pA9tugSr8iB2wZ7g7ur+WF4nKb0qyWYriXQqPLMhBO2OTzjjtXsPUVIWcEEQQeSxwoUjIMmJ7TXmregQOhDAlTiC33SI+3PIFAfloqMCNzgaCzen6o2XkkDzBIyDMgdx7EU8u3nvKQoKAD7QrTGTPBJ+fY1mOgViUL7mxubE9clWJznE/3rP6bryDtJbDQTwrGcSP0nnPf5qHRm1pNdxbTuvqt+pRXlrbWxII24jgkWx5Pvn37V5rX3bhCiV6QNsc5lj/AO/ivSqBMwAfYRHxWG3btvc25EHaScCSWhlkEEQCI9xXCPgbKqw5QyCYmJbo7u6A4Y5gKCB2B3ZM/k4p89obSVcgCAySoYgiMk5Vo4BAGT81lbSsbjBftBI3jAjAk5xjtzW3VC2RyZZ1B28wvcTJgCYnGaOmLUjZJx2iJrQVaD/woJY9UgyvO4yDyMZqViWK/qYtOcz3HgUFgxbICoCGCwCZWYz+f6CjTTW2sH1LLY4e2w39VeuFQtSTRLGtTNdVJqahGF49zVQaK61UW6O7VuqV91SFrlWtCW6gmkAFotu2zhTCkWhkHDMPBPgf+TW8oP09IQ9wVziJ8N2PnbWW2I/OD7jx70UJ0wCQZnO0oD5AIn+tVy02tzFzGNbT+1XU6AsN3I+5h0zugcHmAACR8c0G/qVTnk5A7wK1PfcrtLTmTgAE+TFJL7E6mCAAFhZ4z3J8/wClMdrpV5HsyJR9EwvWy68cN3B4xEcZMzPaPetuj1QtK24GGAO9fBnme2e1dqtI7EGchYIOCojx3Exnzii2UeBawzLysk4mOAAQCTjI+D2SQTsLXiaIxXgrtPqRDyV7bcESJJBIHnExWdfUTt+mgKKHVVImdqsYicjFRr3TfuLB1jvLbcxDexgwMip1WuF5wMYyCO7AHt2Ak/5FTE+xRQ5TmiIu10sq3mJ3AsZJGWJh4j8AZE9ppjqLSW52FJ7Tc6uRBiPM/wCTWR7YG4sYXn8j+YD7gZ496rcNsqtwJ1BgSpE9phYAnJHM4oHckGJJH7Q4rVqz9YhLJ6mknsoMyZ79/wClLNZpTbuHa3IkQCWJyFEcdpzTDcBc+oLkgyTuDcqAZLQJEk/tXNo23lmhU5AJAYrGJ2nuARNEyW9UnvjDwKWjTaYqhbOMxO7KzuA7jAxnkVnv2JO5SSJkRyJ74HUOOeKY6q022LbEtcA5MAKs5iIGDz3ihWbOwbZnJj4Pb4ppYCKWVl/7RwmZV+fxXWbr7SJAzy0sQY/SIg/NEQ9ABG5hPUeZYzPzVDVxQiIeVTyPVZJW8QAPyUVNSRXKKeCshykVMVKiiBK4qAEILXUcLXUKNeT+nXCzWlLdF+nFByWkRax27VaSKIFq5Suu0NUqotE21yCrkVKEoeyqX7AYZmRwQYPIMGeRz+9HIqoFQQpZIWGwslsXFdTtZwMz37yIGQJHat1x3YyrBQZELO7MbokST3x3+a4Ci27zL9pgjiROfihA4rTh9RH3ZAsJVSCIAzicgAGFyOBRx6cApJI/mG0GRgQBmOY88Vqa/wDaxCk5lVUiCPtyxzyazXwGOOlMdI77eNx78D9q5gvtPmyYAw04IOotBhkkAScdyAYn2n+1bGthLY5J4M57dviD+9AitSap1EKQO+V3ScQTnPFC5lm1RwMyJkfB/drHY0JJJ2mSQB7zPO77RBmPb4rS90vEXXZO8BQrQfIzx3qbl0kQCw8yQZ/oI44rlFGI+Q2mZHrDWDjDv81drSlyyznsYAGewH45opFWsrUsKY1oboLz+TlSzu5PKzkVdRXRREWpKFhtQFqwWrRVlFQEZUIlEAqYqaJBSjbXVYVNQiXnkSKo2aPVQM0kLTUKtWYVI5qz1PlQVRUqzVY1Q0QS3rpqFqTVRUpVolXFDFGoVBOkJqpFFah0QSXFdREoXeiLXLgiKtGRKpbrQtGkuKuoiqtRBxVDXBLO1VVoqiqrRFrimMVYqwq9VqEdqasFqBRBUhDyUbaiiRXVC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 descr="http://image.slidesharecdn.com/rubella-120930205454-phpapp02/95/rubella-6-728.jpg?cb=13490385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41158" r="52123" b="8758"/>
          <a:stretch/>
        </p:blipFill>
        <p:spPr bwMode="auto">
          <a:xfrm>
            <a:off x="7120331" y="3657600"/>
            <a:ext cx="164267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89" y="382792"/>
            <a:ext cx="1115568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3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BCC\Desktop\pictures for presentations In Shaa- Allah\48279876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scene3d>
            <a:camera prst="orthographicFront"/>
            <a:lightRig rig="morning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gifmania.co.uk/Messages-Animated-Gifs/Animated-Thank-you/Thank-You-Old-School-7910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843">
            <a:off x="903136" y="1828015"/>
            <a:ext cx="4927690" cy="12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588" y="3429000"/>
            <a:ext cx="2895600" cy="365125"/>
          </a:xfrm>
        </p:spPr>
        <p:txBody>
          <a:bodyPr/>
          <a:lstStyle/>
          <a:p>
            <a:r>
              <a:rPr lang="en-US" sz="1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CC\Desktop\pictures for presentations In Shaa- Allah\_275-48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0" y="-41468"/>
            <a:ext cx="9143999" cy="68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Viral Skin Infections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86696" y="6424612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Prof. Dr. Ghada Fahmy Helaly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547254" y="1905000"/>
            <a:ext cx="5853545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2400" b="1" spc="50" dirty="0" smtClean="0">
                <a:ln w="11430"/>
                <a:solidFill>
                  <a:srgbClr val="4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By: 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2400" b="1" spc="50" dirty="0" smtClean="0">
                <a:ln w="11430"/>
                <a:solidFill>
                  <a:srgbClr val="4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Prof. Dr. Ghada Fahmy Helaly</a:t>
            </a:r>
          </a:p>
        </p:txBody>
      </p:sp>
      <p:pic>
        <p:nvPicPr>
          <p:cNvPr id="6" name="Picture 2" descr="http://interestingthings.info/wp-content/uploads/2013/04/human-body-Fac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7" r="37545"/>
          <a:stretch/>
        </p:blipFill>
        <p:spPr bwMode="auto">
          <a:xfrm>
            <a:off x="7792192" y="4630664"/>
            <a:ext cx="1371600" cy="192362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sunrise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2400" y="6554289"/>
            <a:ext cx="1391392" cy="30777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freezing" dir="t"/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MSS </a:t>
            </a:r>
            <a:r>
              <a: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Module</a:t>
            </a:r>
          </a:p>
        </p:txBody>
      </p:sp>
      <p:pic>
        <p:nvPicPr>
          <p:cNvPr id="9" name="Picture 8" descr="C:\Users\Dell\Documents\My Received Files\My Pictures\virology\viru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319" b="11702"/>
          <a:stretch>
            <a:fillRect/>
          </a:stretch>
        </p:blipFill>
        <p:spPr bwMode="auto">
          <a:xfrm rot="5400000">
            <a:off x="-3185067" y="3143599"/>
            <a:ext cx="6903534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powder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1619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7270072" cy="10394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Herpes Simplex 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 (HSV)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248400" cy="4373563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HSV-1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HSV-2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distinguished by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main criteria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antigenicity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location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lesions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HSV-1: acute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gingivostomatitis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recurrent herpes </a:t>
            </a:r>
            <a:r>
              <a:rPr lang="en-US" sz="2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labialis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(cold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sores),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keratoconjunctivitis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(keratitis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),herpetic whitlow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encephalitis. </a:t>
            </a:r>
          </a:p>
          <a:p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HSV-2: herpes genitals, neonatal herpes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, and aseptic meningitis. </a:t>
            </a:r>
          </a:p>
          <a:p>
            <a:endParaRPr lang="en-US" b="1" i="1" dirty="0">
              <a:latin typeface="Arial" pitchFamily="34" charset="0"/>
              <a:cs typeface="Arial" pitchFamily="34" charset="0"/>
            </a:endParaRPr>
          </a:p>
          <a:p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26163"/>
            <a:ext cx="2895600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pic>
        <p:nvPicPr>
          <p:cNvPr id="2050" name="Picture 2" descr="http://bryanmbrandenburg.com/wp-content/uploads/2013/03/herpes-simplex-virus-01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6853" r="4896" b="7832"/>
          <a:stretch/>
        </p:blipFill>
        <p:spPr bwMode="auto">
          <a:xfrm>
            <a:off x="7696200" y="381000"/>
            <a:ext cx="1098098" cy="10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1" y="2929201"/>
            <a:ext cx="18288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Diseases:</a:t>
            </a:r>
          </a:p>
        </p:txBody>
      </p:sp>
      <p:pic>
        <p:nvPicPr>
          <p:cNvPr id="7" name="Picture 6" descr="http://www.drmhijazy.com/english/chapters/chapte126_small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/>
          <a:stretch/>
        </p:blipFill>
        <p:spPr bwMode="auto">
          <a:xfrm>
            <a:off x="6777854" y="3939381"/>
            <a:ext cx="2045019" cy="114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63" y="2216711"/>
            <a:ext cx="1746535" cy="14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39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14" y="419099"/>
            <a:ext cx="6067426" cy="5257800"/>
          </a:xfrm>
        </p:spPr>
        <p:txBody>
          <a:bodyPr>
            <a:noAutofit/>
          </a:bodyPr>
          <a:lstStyle/>
          <a:p>
            <a:pPr indent="-34290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Enveloped - Icosahedral nucleocapsid-  Linear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ds.DNA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-342900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HSV1: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Saliva or direct contact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342900"/>
            <a:r>
              <a:rPr lang="en-US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HSV2: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Sexual contact 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passage through the birth canal</a:t>
            </a:r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-342900"/>
            <a:r>
              <a:rPr lang="en-US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Pathogenesis: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vesicular lesions??</a:t>
            </a:r>
          </a:p>
          <a:p>
            <a:pPr marL="51435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HSV1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in sensory (trigeminal) ganglia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HSV2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latent in sensory (lumbar or sacral)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ganglion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-342900"/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Recurrences occur in skin innervated by affected sensory nerve.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342900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Dissemination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to internal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organs(depressed CMI).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indent="-342900"/>
            <a:endParaRPr lang="en-US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indent="-342900"/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/>
              <a:t>Prof. Dr. Ghada Fahmy Helaly</a:t>
            </a:r>
            <a:endParaRPr lang="en-US" sz="1400" b="1" dirty="0"/>
          </a:p>
        </p:txBody>
      </p:sp>
      <p:pic>
        <p:nvPicPr>
          <p:cNvPr id="10" name="Picture 2" descr="http://www.bio.davidson.edu/people/sosarafova/assets/bio307/jehodge/Assets/life%20cycl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3"/>
          <a:stretch/>
        </p:blipFill>
        <p:spPr bwMode="auto">
          <a:xfrm>
            <a:off x="6244281" y="3313846"/>
            <a:ext cx="2055395" cy="190500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40" y="685800"/>
            <a:ext cx="2078736" cy="21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1" y="4048760"/>
            <a:ext cx="2367281" cy="365760"/>
          </a:xfrm>
        </p:spPr>
        <p:txBody>
          <a:bodyPr/>
          <a:lstStyle/>
          <a:p>
            <a:r>
              <a:rPr lang="en-US" sz="1400" b="1" dirty="0" smtClean="0"/>
              <a:t>Prof. Dr. Ghada Fahmy Helaly</a:t>
            </a:r>
            <a:endParaRPr lang="en-US" sz="1400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71009"/>
            <a:ext cx="3180743" cy="5232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Laboratory Diagnosis: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1145977"/>
            <a:ext cx="7848600" cy="48006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Cytopathic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effect (CPE) in cell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Tzanck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smear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??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rise in antibody titer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(primary infection).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HSV encephalitis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----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PCR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484365"/>
            <a:ext cx="3962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Treatment and Prevention: </a:t>
            </a:r>
            <a:endParaRPr lang="en-U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4259333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Protection from exposure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vesicular lesions.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Avoiding the specific inciting agent.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Acyclovir.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Neonatal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infection ---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cesarean section.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vaccine.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30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7193872" cy="10394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Varicella-Zoster 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07" y="1715293"/>
            <a:ext cx="5943600" cy="4373563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Varicella (chickenpox)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children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zoster (shingles)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adults.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Enveloped , icosahedral nucleocapsid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linear double-stranded DNA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virion polymerase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One serotype.</a:t>
            </a:r>
          </a:p>
          <a:p>
            <a:pPr indent="-342900"/>
            <a:r>
              <a:rPr lang="en-US" dirty="0">
                <a:latin typeface="Arial" pitchFamily="34" charset="0"/>
                <a:cs typeface="Arial" pitchFamily="34" charset="0"/>
              </a:rPr>
              <a:t>Varicella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respiratory droplets. </a:t>
            </a:r>
          </a:p>
          <a:p>
            <a:pPr indent="-342900"/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Zoster ??</a:t>
            </a:r>
          </a:p>
          <a:p>
            <a:pPr indent="-342900"/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Oropharynx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the skin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indent="-342900"/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in the sensory ganglia.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173787"/>
            <a:ext cx="2895600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pic>
        <p:nvPicPr>
          <p:cNvPr id="11266" name="Picture 2" descr="http://previewcf.turbosquid.com/Preview/2014/05/26__06_09_50/1.jpg3d179b97-ef18-44bb-ab2c-f3a52436246eLa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91" y="2047875"/>
            <a:ext cx="1438656" cy="1438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48" y="2047875"/>
            <a:ext cx="1517904" cy="1475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07" y="3972462"/>
            <a:ext cx="246888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/>
              <a:t>Prof. Dr. Ghada Fahmy Helaly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6781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Diagnosis:  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Clinically.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                CPE in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cell culture 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Smear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.??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                    A four-fold or greater rise in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Ab. titer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Treatment and Prevention:   -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attenuated vaccine 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      -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VZIG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.??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Acyclovir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immunosuppressed individuals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7999"/>
            <a:ext cx="6308592" cy="33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322"/>
            <a:ext cx="4953000" cy="1039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 Herpes virus 8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85191"/>
            <a:ext cx="4572000" cy="13164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Kaposi’s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sarcoma</a:t>
            </a:r>
            <a:r>
              <a:rPr lang="en-US" dirty="0">
                <a:latin typeface="Arial" pitchFamily="34" charset="0"/>
                <a:cs typeface="Arial" pitchFamily="34" charset="0"/>
              </a:rPr>
              <a:t>, especially in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AIDS patients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Transmitted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sexually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4247" y="5847634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Kaposi’s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sarcoma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9"/>
            <a:ext cx="7162800" cy="9632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 herpes viruses 6 and 7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325889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Exanthem</a:t>
            </a:r>
            <a:r>
              <a:rPr lang="en-US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subitum</a:t>
            </a:r>
            <a:r>
              <a:rPr lang="en-US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(roseola</a:t>
            </a:r>
            <a:r>
              <a:rPr lang="en-US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 in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young children between 6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months and 2 years old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onset fever and an immune-mediated generalized rash</a:t>
            </a:r>
            <a:r>
              <a:rPr lang="en-US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18" y="1345071"/>
            <a:ext cx="2212258" cy="2479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26" y="3969367"/>
            <a:ext cx="25908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Smallpox 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</a:t>
            </a:r>
            <a:b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01000" cy="5943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Smallpox.</a:t>
            </a:r>
            <a:r>
              <a:rPr lang="en-US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- One </a:t>
            </a:r>
            <a:r>
              <a:rPr lang="en-US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serologic type.</a:t>
            </a:r>
          </a:p>
          <a:p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Enveloped virus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linear double-stranded DNA</a:t>
            </a: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DNA-dependent RNA polymerase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virion. </a:t>
            </a:r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Transmitted by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Respiratory droplets or direct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contact.</a:t>
            </a: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Skin lesions: macule, papule, vesicle, pustule, crust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4300" indent="0">
              <a:buNone/>
            </a:pP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Laboratory Diagnosis: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Cell culture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“Pocks” on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chorioallantoic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membrane. 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microscopy</a:t>
            </a:r>
          </a:p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Viral antigens in the vesicle fluid.</a:t>
            </a:r>
          </a:p>
          <a:p>
            <a:pPr marL="114300" indent="0">
              <a:buNone/>
            </a:pP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Prevention: 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vaccine contains live, attenuated vaccinia virus.</a:t>
            </a:r>
          </a:p>
          <a:p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2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8664" y="6248400"/>
            <a:ext cx="2895600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pic>
        <p:nvPicPr>
          <p:cNvPr id="5" name="Picture 2" descr="http://virusabc.weebly.com/uploads/3/4/6/6/3466109/6255852.jpg?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24" y="1676400"/>
            <a:ext cx="149652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15926" r="20303" b="18620"/>
          <a:stretch/>
        </p:blipFill>
        <p:spPr bwMode="auto">
          <a:xfrm>
            <a:off x="7704244" y="381001"/>
            <a:ext cx="1062149" cy="110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26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oriz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292934"/>
    </a:dk1>
    <a:lt1>
      <a:srgbClr val="FFFFFF"/>
    </a:lt1>
    <a:dk2>
      <a:srgbClr val="511C12"/>
    </a:dk2>
    <a:lt2>
      <a:srgbClr val="F3F2DC"/>
    </a:lt2>
    <a:accent1>
      <a:srgbClr val="93A299"/>
    </a:accent1>
    <a:accent2>
      <a:srgbClr val="6D2619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292934"/>
    </a:dk1>
    <a:lt1>
      <a:srgbClr val="FFFFFF"/>
    </a:lt1>
    <a:dk2>
      <a:srgbClr val="511C12"/>
    </a:dk2>
    <a:lt2>
      <a:srgbClr val="F3F2DC"/>
    </a:lt2>
    <a:accent1>
      <a:srgbClr val="93A299"/>
    </a:accent1>
    <a:accent2>
      <a:srgbClr val="6D2619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785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Arial</vt:lpstr>
      <vt:lpstr>Arial Narrow</vt:lpstr>
      <vt:lpstr>Book Antiqua</vt:lpstr>
      <vt:lpstr>Calibri</vt:lpstr>
      <vt:lpstr>Cambria</vt:lpstr>
      <vt:lpstr>Century Gothic</vt:lpstr>
      <vt:lpstr>Times New Roman</vt:lpstr>
      <vt:lpstr>Wingdings</vt:lpstr>
      <vt:lpstr>Horizon</vt:lpstr>
      <vt:lpstr>1_Apothecary</vt:lpstr>
      <vt:lpstr>Adjacency</vt:lpstr>
      <vt:lpstr>PowerPoint Presentation</vt:lpstr>
      <vt:lpstr>Viral Skin Infections</vt:lpstr>
      <vt:lpstr>Herpes Simplex Virus (HSV)</vt:lpstr>
      <vt:lpstr>PowerPoint Presentation</vt:lpstr>
      <vt:lpstr>Laboratory Diagnosis:</vt:lpstr>
      <vt:lpstr> Varicella-Zoster Virus </vt:lpstr>
      <vt:lpstr>PowerPoint Presentation</vt:lpstr>
      <vt:lpstr> Human Herpes virus 8 </vt:lpstr>
      <vt:lpstr> Smallpox Virus </vt:lpstr>
      <vt:lpstr> Molluscum Contagiosum Virus </vt:lpstr>
      <vt:lpstr> Parvovirus B19 </vt:lpstr>
      <vt:lpstr> Human Papillomavirus </vt:lpstr>
      <vt:lpstr> Measles Virus </vt:lpstr>
      <vt:lpstr> Rubella Virus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102</cp:revision>
  <dcterms:created xsi:type="dcterms:W3CDTF">2016-01-04T18:19:38Z</dcterms:created>
  <dcterms:modified xsi:type="dcterms:W3CDTF">2021-02-17T07:17:21Z</dcterms:modified>
</cp:coreProperties>
</file>