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65" r:id="rId15"/>
    <p:sldId id="270" r:id="rId16"/>
    <p:sldId id="272" r:id="rId17"/>
    <p:sldId id="273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7E420-5138-477F-AF1C-90137AB2A595}" type="datetimeFigureOut">
              <a:rPr lang="en-US" smtClean="0"/>
              <a:t>2/5/2020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Neuroscience 	II</a:t>
            </a:r>
            <a:br>
              <a:rPr lang="en-GB" dirty="0" smtClean="0"/>
            </a:br>
            <a:r>
              <a:rPr lang="en-GB" dirty="0" smtClean="0"/>
              <a:t>Peripheral Neuropathy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 Omar </a:t>
            </a:r>
            <a:r>
              <a:rPr lang="en-GB" dirty="0" err="1" smtClean="0"/>
              <a:t>Alrawashdeh</a:t>
            </a:r>
            <a:endParaRPr lang="en-GB" dirty="0" smtClean="0"/>
          </a:p>
          <a:p>
            <a:r>
              <a:rPr lang="en-GB" dirty="0" smtClean="0"/>
              <a:t>Associate Professor in Neurology</a:t>
            </a:r>
          </a:p>
          <a:p>
            <a:r>
              <a:rPr lang="en-GB" dirty="0" smtClean="0"/>
              <a:t>MRCP, PhD Clinical Neurology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Acquired </a:t>
            </a:r>
            <a:r>
              <a:rPr lang="en-GB" b="1" dirty="0" err="1" smtClean="0"/>
              <a:t>polyneuropathies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Toxic </a:t>
            </a:r>
            <a:r>
              <a:rPr lang="en-GB" dirty="0" smtClean="0"/>
              <a:t>neuropathies: </a:t>
            </a:r>
            <a:r>
              <a:rPr lang="en-GB" dirty="0" smtClean="0"/>
              <a:t>Medications (metronidazole, colchicine, </a:t>
            </a:r>
            <a:r>
              <a:rPr lang="en-GB" dirty="0" err="1" smtClean="0"/>
              <a:t>disulfiram</a:t>
            </a:r>
            <a:r>
              <a:rPr lang="en-GB" dirty="0" smtClean="0"/>
              <a:t>, </a:t>
            </a:r>
            <a:r>
              <a:rPr lang="en-GB" dirty="0" err="1" smtClean="0"/>
              <a:t>cisplatin</a:t>
            </a:r>
            <a:r>
              <a:rPr lang="en-GB" dirty="0" smtClean="0"/>
              <a:t>, </a:t>
            </a:r>
            <a:r>
              <a:rPr lang="en-GB" dirty="0" err="1" smtClean="0"/>
              <a:t>vinca</a:t>
            </a:r>
            <a:r>
              <a:rPr lang="en-GB" dirty="0" smtClean="0"/>
              <a:t> alkaloids, many others) Heavy metals (lead, mercury, arsenic)</a:t>
            </a:r>
          </a:p>
          <a:p>
            <a:r>
              <a:rPr lang="en-GB" dirty="0" smtClean="0"/>
              <a:t>Neuropathy associated with infections Viral (HIV, HTLV-1, VZV, hepatitis B and C), Bacterial (Lyme, leprosy)</a:t>
            </a:r>
          </a:p>
          <a:p>
            <a:r>
              <a:rPr lang="en-GB" dirty="0" smtClean="0"/>
              <a:t>Acute inflammatory: </a:t>
            </a:r>
            <a:r>
              <a:rPr lang="en-GB" dirty="0" err="1" smtClean="0"/>
              <a:t>Guillain-Barré</a:t>
            </a:r>
            <a:r>
              <a:rPr lang="en-GB" dirty="0" smtClean="0"/>
              <a:t> Syndrome (GBS)</a:t>
            </a:r>
          </a:p>
          <a:p>
            <a:endParaRPr lang="en-GB" dirty="0" smtClean="0"/>
          </a:p>
          <a:p>
            <a:r>
              <a:rPr lang="en-GB" dirty="0" smtClean="0"/>
              <a:t> Chronic Acquired Immune-Mediated </a:t>
            </a:r>
            <a:r>
              <a:rPr lang="en-GB" dirty="0" err="1" smtClean="0"/>
              <a:t>Demyelinating</a:t>
            </a:r>
            <a:r>
              <a:rPr lang="en-GB" dirty="0" smtClean="0"/>
              <a:t> </a:t>
            </a:r>
            <a:r>
              <a:rPr lang="en-GB" dirty="0" err="1" smtClean="0"/>
              <a:t>Polyneuropathies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GBS Variants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Acute inflammatory </a:t>
            </a:r>
            <a:r>
              <a:rPr lang="en-GB" dirty="0" err="1" smtClean="0"/>
              <a:t>demyelinating</a:t>
            </a:r>
            <a:r>
              <a:rPr lang="en-GB" dirty="0" smtClean="0"/>
              <a:t> </a:t>
            </a:r>
            <a:r>
              <a:rPr lang="en-GB" dirty="0" err="1" smtClean="0"/>
              <a:t>polyneuropathy</a:t>
            </a:r>
            <a:r>
              <a:rPr lang="en-GB" dirty="0" smtClean="0"/>
              <a:t> (AIDP): 90% of cases</a:t>
            </a:r>
          </a:p>
          <a:p>
            <a:r>
              <a:rPr lang="en-GB" dirty="0" smtClean="0"/>
              <a:t>Acute motor axonal neuropathy</a:t>
            </a:r>
          </a:p>
          <a:p>
            <a:r>
              <a:rPr lang="en-GB" dirty="0" smtClean="0"/>
              <a:t>Acute motor-sensory axonal neuropathy (AMSAN)</a:t>
            </a:r>
          </a:p>
          <a:p>
            <a:r>
              <a:rPr lang="en-GB" dirty="0" smtClean="0"/>
              <a:t>Miller-Fisher syndrome:</a:t>
            </a:r>
          </a:p>
          <a:p>
            <a:r>
              <a:rPr lang="en-GB" dirty="0" smtClean="0"/>
              <a:t>Acute </a:t>
            </a:r>
            <a:r>
              <a:rPr lang="en-GB" dirty="0" err="1" smtClean="0"/>
              <a:t>panautonomic</a:t>
            </a:r>
            <a:r>
              <a:rPr lang="en-GB" dirty="0" smtClean="0"/>
              <a:t> neuropathy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 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Chronic Acquired Immune-Mediated </a:t>
            </a:r>
            <a:r>
              <a:rPr lang="en-GB" b="1" dirty="0" err="1" smtClean="0"/>
              <a:t>Demyelinating</a:t>
            </a:r>
            <a:r>
              <a:rPr lang="en-GB" b="1" dirty="0" smtClean="0"/>
              <a:t> </a:t>
            </a:r>
            <a:r>
              <a:rPr lang="en-GB" b="1" dirty="0" err="1" smtClean="0"/>
              <a:t>Polyneuropathies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Chronic inflammatory </a:t>
            </a:r>
            <a:r>
              <a:rPr lang="en-GB" dirty="0" err="1" smtClean="0"/>
              <a:t>demyelinating</a:t>
            </a:r>
            <a:r>
              <a:rPr lang="en-GB" dirty="0" smtClean="0"/>
              <a:t> </a:t>
            </a:r>
            <a:r>
              <a:rPr lang="en-GB" dirty="0" err="1" smtClean="0"/>
              <a:t>polyneuropathy</a:t>
            </a:r>
            <a:r>
              <a:rPr lang="en-GB" dirty="0" smtClean="0"/>
              <a:t> (CIDP)</a:t>
            </a:r>
          </a:p>
          <a:p>
            <a:r>
              <a:rPr lang="en-GB" dirty="0" smtClean="0"/>
              <a:t>Multifocal acquired </a:t>
            </a:r>
            <a:r>
              <a:rPr lang="en-GB" dirty="0" err="1" smtClean="0"/>
              <a:t>demyelinating</a:t>
            </a:r>
            <a:r>
              <a:rPr lang="en-GB" dirty="0" smtClean="0"/>
              <a:t> sensory and motor neuropathy (MADSAM)/ Lewis-Sumner syndrome</a:t>
            </a:r>
          </a:p>
          <a:p>
            <a:r>
              <a:rPr lang="en-GB" dirty="0" smtClean="0"/>
              <a:t>Distal acquired demyelinating </a:t>
            </a:r>
            <a:r>
              <a:rPr lang="en-GB" dirty="0" smtClean="0"/>
              <a:t>sensory neuropathy.</a:t>
            </a:r>
            <a:endParaRPr lang="en-GB" dirty="0" smtClean="0"/>
          </a:p>
          <a:p>
            <a:r>
              <a:rPr lang="en-GB" dirty="0" smtClean="0"/>
              <a:t>Multifocal motor neuropathy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Symptoms of </a:t>
            </a:r>
            <a:r>
              <a:rPr lang="en-GB" dirty="0" err="1" smtClean="0"/>
              <a:t>polyneuropathy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Motor symptoms (somatic or autonomic)</a:t>
            </a:r>
          </a:p>
          <a:p>
            <a:r>
              <a:rPr lang="en-GB" dirty="0" smtClean="0"/>
              <a:t>Sensory neuropathy (somatic or special senses)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Motor somatic Symptoms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Weakness</a:t>
            </a:r>
          </a:p>
          <a:p>
            <a:r>
              <a:rPr lang="en-GB" dirty="0" smtClean="0"/>
              <a:t>flaccidity</a:t>
            </a:r>
          </a:p>
          <a:p>
            <a:r>
              <a:rPr lang="en-GB" dirty="0" smtClean="0"/>
              <a:t>Atrophy of muscles</a:t>
            </a:r>
          </a:p>
          <a:p>
            <a:r>
              <a:rPr lang="en-GB" dirty="0" err="1" smtClean="0"/>
              <a:t>Hyporeflexia</a:t>
            </a:r>
            <a:r>
              <a:rPr lang="en-GB" dirty="0" smtClean="0"/>
              <a:t> </a:t>
            </a:r>
            <a:r>
              <a:rPr lang="en-GB" dirty="0" smtClean="0"/>
              <a:t>or </a:t>
            </a:r>
            <a:r>
              <a:rPr lang="en-GB" dirty="0" smtClean="0"/>
              <a:t>a </a:t>
            </a:r>
            <a:r>
              <a:rPr lang="en-GB" dirty="0" err="1" smtClean="0"/>
              <a:t>reflexia</a:t>
            </a:r>
            <a:endParaRPr lang="en-GB" dirty="0" smtClean="0"/>
          </a:p>
          <a:p>
            <a:r>
              <a:rPr lang="en-GB" dirty="0" err="1" smtClean="0"/>
              <a:t>Fasciculations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Motor autonomic symptoms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Orthostatic hypotension in the form of dizziness </a:t>
            </a:r>
          </a:p>
          <a:p>
            <a:r>
              <a:rPr lang="en-GB" dirty="0" smtClean="0"/>
              <a:t>Tachycardia or </a:t>
            </a:r>
            <a:r>
              <a:rPr lang="en-GB" dirty="0" err="1" smtClean="0"/>
              <a:t>bradycardia</a:t>
            </a:r>
            <a:endParaRPr lang="en-GB" dirty="0" smtClean="0"/>
          </a:p>
          <a:p>
            <a:r>
              <a:rPr lang="en-GB" dirty="0" err="1" smtClean="0"/>
              <a:t>Gastroparesis</a:t>
            </a:r>
            <a:r>
              <a:rPr lang="en-GB" dirty="0" smtClean="0"/>
              <a:t> (feeling of fullness)</a:t>
            </a:r>
          </a:p>
          <a:p>
            <a:r>
              <a:rPr lang="en-GB" dirty="0" smtClean="0"/>
              <a:t>Urine incontinence</a:t>
            </a:r>
          </a:p>
          <a:p>
            <a:r>
              <a:rPr lang="en-GB" dirty="0" err="1" smtClean="0"/>
              <a:t>Fecal</a:t>
            </a:r>
            <a:r>
              <a:rPr lang="en-GB" dirty="0" smtClean="0"/>
              <a:t> incontinence</a:t>
            </a:r>
          </a:p>
          <a:p>
            <a:r>
              <a:rPr lang="en-GB" dirty="0" smtClean="0"/>
              <a:t>Impotence</a:t>
            </a:r>
          </a:p>
          <a:p>
            <a:r>
              <a:rPr lang="en-GB" smtClean="0"/>
              <a:t>Blurred </a:t>
            </a:r>
            <a:r>
              <a:rPr lang="en-GB" smtClean="0"/>
              <a:t>vision </a:t>
            </a:r>
            <a:endParaRPr lang="en-GB" dirty="0" smtClean="0"/>
          </a:p>
          <a:p>
            <a:r>
              <a:rPr lang="en-GB" dirty="0" smtClean="0"/>
              <a:t>Dryness of skin (</a:t>
            </a:r>
            <a:r>
              <a:rPr lang="en-GB" dirty="0" err="1" smtClean="0"/>
              <a:t>anhydrosis</a:t>
            </a:r>
            <a:r>
              <a:rPr lang="en-GB" dirty="0" smtClean="0"/>
              <a:t> with reduced sympathetic flow)</a:t>
            </a:r>
          </a:p>
          <a:p>
            <a:r>
              <a:rPr lang="en-GB" dirty="0" smtClean="0"/>
              <a:t>Excessive sweating (with increased sympathetic flow)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Somatic sensory symptoms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Focal sensory loss (</a:t>
            </a:r>
            <a:r>
              <a:rPr lang="en-GB" dirty="0" err="1" smtClean="0"/>
              <a:t>mononeuropathies</a:t>
            </a:r>
            <a:r>
              <a:rPr lang="en-GB" dirty="0" smtClean="0"/>
              <a:t>) and gloves and stocking distribution of sensory loss in case of </a:t>
            </a:r>
            <a:r>
              <a:rPr lang="en-GB" dirty="0" err="1" smtClean="0"/>
              <a:t>polyneuropathy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Parasthesia</a:t>
            </a:r>
            <a:r>
              <a:rPr lang="en-GB" dirty="0" smtClean="0"/>
              <a:t>, </a:t>
            </a:r>
            <a:r>
              <a:rPr lang="en-GB" dirty="0" err="1" smtClean="0"/>
              <a:t>dysesthesia</a:t>
            </a:r>
            <a:r>
              <a:rPr lang="en-GB" dirty="0" smtClean="0"/>
              <a:t>, </a:t>
            </a:r>
            <a:r>
              <a:rPr lang="en-GB" dirty="0" err="1" smtClean="0"/>
              <a:t>allodynia</a:t>
            </a:r>
            <a:r>
              <a:rPr lang="en-GB" dirty="0" smtClean="0"/>
              <a:t>, </a:t>
            </a:r>
            <a:r>
              <a:rPr lang="en-GB" dirty="0" err="1" smtClean="0"/>
              <a:t>hypersthesia</a:t>
            </a:r>
            <a:r>
              <a:rPr lang="en-GB" dirty="0" smtClean="0"/>
              <a:t>, burning sensations, electric shooting pain</a:t>
            </a:r>
          </a:p>
          <a:p>
            <a:r>
              <a:rPr lang="en-GB" dirty="0" smtClean="0"/>
              <a:t>Ataxia due to decreased position sense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Special sense neuropathy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Loss of smell due to involvement of the olfactory nerve: </a:t>
            </a:r>
            <a:r>
              <a:rPr lang="en-GB" dirty="0" err="1" smtClean="0"/>
              <a:t>anosmia</a:t>
            </a:r>
            <a:endParaRPr lang="en-GB" dirty="0" smtClean="0"/>
          </a:p>
          <a:p>
            <a:r>
              <a:rPr lang="en-GB" dirty="0" smtClean="0"/>
              <a:t>Blurring of vision (optic neuritis). This is central nervous system nerve</a:t>
            </a:r>
          </a:p>
          <a:p>
            <a:r>
              <a:rPr lang="en-GB" dirty="0" smtClean="0"/>
              <a:t>Loss of taste that is usually seen with facial nerve palsy</a:t>
            </a:r>
          </a:p>
          <a:p>
            <a:r>
              <a:rPr lang="en-GB" dirty="0" smtClean="0"/>
              <a:t>Vertigo with vestibular neuritis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Neuralgias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Irritation of the nerve results in </a:t>
            </a:r>
            <a:r>
              <a:rPr lang="en-GB" dirty="0" err="1" smtClean="0"/>
              <a:t>ephabtic</a:t>
            </a:r>
            <a:r>
              <a:rPr lang="en-GB" dirty="0" smtClean="0"/>
              <a:t> transmission and spontaneous firing</a:t>
            </a:r>
          </a:p>
          <a:p>
            <a:r>
              <a:rPr lang="en-GB" dirty="0" smtClean="0"/>
              <a:t>Usually idiopathic but can result from irritation of the nerve or toxic, metabolic causes.</a:t>
            </a:r>
          </a:p>
          <a:p>
            <a:r>
              <a:rPr lang="en-GB" dirty="0" smtClean="0"/>
              <a:t>Examples: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Trigeminal neuralgia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Occipital neuralgia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Glossopharyngeal</a:t>
            </a:r>
            <a:r>
              <a:rPr lang="en-GB" dirty="0" smtClean="0"/>
              <a:t> neuralgia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Anatomy of Peripheral nerves</a:t>
            </a:r>
            <a:endParaRPr lang="en-GB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14422"/>
            <a:ext cx="6715172" cy="564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 smtClean="0"/>
              <a:t>Types of nerve injury</a:t>
            </a:r>
            <a:endParaRPr lang="en-GB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Class I: </a:t>
            </a:r>
            <a:r>
              <a:rPr lang="en-GB" sz="4800" dirty="0" err="1" smtClean="0"/>
              <a:t>Neuropraxia</a:t>
            </a:r>
            <a:endParaRPr lang="en-GB" sz="4800" dirty="0" smtClean="0"/>
          </a:p>
          <a:p>
            <a:r>
              <a:rPr lang="en-GB" sz="4800" dirty="0" smtClean="0"/>
              <a:t>Class II: </a:t>
            </a:r>
            <a:r>
              <a:rPr lang="en-GB" sz="4800" dirty="0" err="1" smtClean="0"/>
              <a:t>Axonotmesis</a:t>
            </a:r>
            <a:endParaRPr lang="en-GB" sz="4800" dirty="0" smtClean="0"/>
          </a:p>
          <a:p>
            <a:r>
              <a:rPr lang="en-GB" sz="4800" dirty="0" smtClean="0"/>
              <a:t>Class III: </a:t>
            </a:r>
            <a:r>
              <a:rPr lang="en-GB" sz="4800" dirty="0" err="1" smtClean="0"/>
              <a:t>Neurotmesis</a:t>
            </a:r>
            <a:endParaRPr lang="en-GB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Neuropraxia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Functional deficit in a segment of the nerve where: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continuity of the nerve is intact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 err="1" smtClean="0"/>
              <a:t>perineureum</a:t>
            </a:r>
            <a:r>
              <a:rPr lang="en-GB" dirty="0" smtClean="0"/>
              <a:t>, </a:t>
            </a:r>
            <a:r>
              <a:rPr lang="en-GB" dirty="0" err="1" smtClean="0"/>
              <a:t>endoneureum</a:t>
            </a:r>
            <a:r>
              <a:rPr lang="en-GB" dirty="0" smtClean="0"/>
              <a:t>, and </a:t>
            </a:r>
            <a:r>
              <a:rPr lang="en-GB" dirty="0" err="1" smtClean="0"/>
              <a:t>epineureum</a:t>
            </a:r>
            <a:r>
              <a:rPr lang="en-GB" dirty="0" smtClean="0"/>
              <a:t> are intact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distal and proximal segments are intact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There is usually full recovery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No degeneration of the nerve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There is usually motor and sensory symptoms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Axonotmesis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Injury to the axon and </a:t>
            </a:r>
            <a:r>
              <a:rPr lang="en-GB" dirty="0" err="1" smtClean="0"/>
              <a:t>endoneureum</a:t>
            </a:r>
            <a:endParaRPr lang="en-GB" dirty="0" smtClean="0"/>
          </a:p>
          <a:p>
            <a:r>
              <a:rPr lang="en-GB" dirty="0" smtClean="0"/>
              <a:t>Degeneration of the segment distal to the injury (</a:t>
            </a:r>
            <a:r>
              <a:rPr lang="en-GB" dirty="0" err="1" smtClean="0"/>
              <a:t>Wallerian</a:t>
            </a:r>
            <a:r>
              <a:rPr lang="en-GB" dirty="0" smtClean="0"/>
              <a:t> degeneration several days after the injury)</a:t>
            </a:r>
          </a:p>
          <a:p>
            <a:r>
              <a:rPr lang="en-GB" dirty="0" smtClean="0"/>
              <a:t>No conduction distal to the segment</a:t>
            </a:r>
          </a:p>
          <a:p>
            <a:r>
              <a:rPr lang="en-GB" dirty="0" smtClean="0"/>
              <a:t>Recovery can occur by axonal regeneration but it takes longer duration</a:t>
            </a:r>
          </a:p>
          <a:p>
            <a:r>
              <a:rPr lang="en-GB" dirty="0" smtClean="0"/>
              <a:t>Functional deficit occurs as a result but recovery is possible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Neurotmesis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lesion of the axons, </a:t>
            </a:r>
            <a:r>
              <a:rPr lang="en-GB" dirty="0" err="1" smtClean="0"/>
              <a:t>endoneureum</a:t>
            </a:r>
            <a:r>
              <a:rPr lang="en-GB" dirty="0" smtClean="0"/>
              <a:t>, </a:t>
            </a:r>
            <a:r>
              <a:rPr lang="en-GB" dirty="0" err="1" smtClean="0"/>
              <a:t>perineurem</a:t>
            </a:r>
            <a:r>
              <a:rPr lang="en-GB" dirty="0" smtClean="0"/>
              <a:t>, and </a:t>
            </a:r>
            <a:r>
              <a:rPr lang="en-GB" dirty="0" err="1" smtClean="0"/>
              <a:t>epineureum</a:t>
            </a:r>
            <a:endParaRPr lang="en-GB" dirty="0" smtClean="0"/>
          </a:p>
          <a:p>
            <a:r>
              <a:rPr lang="en-GB" dirty="0" err="1" smtClean="0"/>
              <a:t>Wallerian</a:t>
            </a:r>
            <a:r>
              <a:rPr lang="en-GB" dirty="0" smtClean="0"/>
              <a:t> degeneration within several days</a:t>
            </a:r>
          </a:p>
          <a:p>
            <a:r>
              <a:rPr lang="en-GB" dirty="0" smtClean="0"/>
              <a:t>No spontaneous recovery is possible without surgical repair</a:t>
            </a:r>
          </a:p>
          <a:p>
            <a:r>
              <a:rPr lang="en-GB" dirty="0" smtClean="0"/>
              <a:t>Functional motor and sensory deficits result from this type of injury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Classification of neuropathy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Plexopathy</a:t>
            </a:r>
            <a:r>
              <a:rPr lang="en-GB" dirty="0" smtClean="0"/>
              <a:t>: such as brachial plexus lesion</a:t>
            </a:r>
          </a:p>
          <a:p>
            <a:r>
              <a:rPr lang="en-GB" dirty="0" err="1" smtClean="0"/>
              <a:t>Mononeuropathy</a:t>
            </a:r>
            <a:r>
              <a:rPr lang="en-GB" dirty="0" smtClean="0"/>
              <a:t>: such as median neuropathy, anterior </a:t>
            </a:r>
            <a:r>
              <a:rPr lang="en-GB" dirty="0" err="1" smtClean="0"/>
              <a:t>interosseus</a:t>
            </a:r>
            <a:r>
              <a:rPr lang="en-GB" dirty="0" smtClean="0"/>
              <a:t> syndrome, Ulnar nerve compression, Radial nerve compression, Posterior </a:t>
            </a:r>
            <a:r>
              <a:rPr lang="en-GB" dirty="0" err="1" smtClean="0"/>
              <a:t>interosseus</a:t>
            </a:r>
            <a:r>
              <a:rPr lang="en-GB" dirty="0" smtClean="0"/>
              <a:t> syndrome, Femoral nerve syndrome, Lateral </a:t>
            </a:r>
            <a:r>
              <a:rPr lang="en-GB" dirty="0" err="1" smtClean="0"/>
              <a:t>cutaneus</a:t>
            </a:r>
            <a:r>
              <a:rPr lang="en-GB" dirty="0" smtClean="0"/>
              <a:t> nerve </a:t>
            </a:r>
            <a:r>
              <a:rPr lang="en-GB" dirty="0" err="1" smtClean="0"/>
              <a:t>syndrom</a:t>
            </a:r>
            <a:r>
              <a:rPr lang="en-GB" dirty="0" smtClean="0"/>
              <a:t> (</a:t>
            </a:r>
            <a:r>
              <a:rPr lang="en-GB" dirty="0" err="1" smtClean="0"/>
              <a:t>meralgia</a:t>
            </a:r>
            <a:r>
              <a:rPr lang="en-GB" dirty="0" smtClean="0"/>
              <a:t> </a:t>
            </a:r>
            <a:r>
              <a:rPr lang="en-GB" dirty="0" err="1" smtClean="0"/>
              <a:t>parasthetica</a:t>
            </a:r>
            <a:r>
              <a:rPr lang="en-GB" dirty="0" smtClean="0"/>
              <a:t>), Common peroneal nerve syndrome.</a:t>
            </a:r>
          </a:p>
          <a:p>
            <a:r>
              <a:rPr lang="en-GB" dirty="0" smtClean="0"/>
              <a:t>Polyneuropathies: </a:t>
            </a:r>
            <a:r>
              <a:rPr lang="en-GB" dirty="0" smtClean="0"/>
              <a:t>it is a systemic neuropathy that affects almost all nerves in a variable degree. </a:t>
            </a:r>
            <a:r>
              <a:rPr lang="en-GB" dirty="0" smtClean="0"/>
              <a:t>It is usually length dependent where the longest axons are affected earlier. It </a:t>
            </a:r>
            <a:r>
              <a:rPr lang="en-GB" dirty="0" smtClean="0"/>
              <a:t>can </a:t>
            </a:r>
            <a:r>
              <a:rPr lang="en-GB" dirty="0" smtClean="0"/>
              <a:t>be classified into hereditary or acquired polyneuropathy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/>
              <a:t>Hereditary </a:t>
            </a:r>
            <a:r>
              <a:rPr lang="en-GB" sz="4800" b="1" dirty="0" err="1" smtClean="0"/>
              <a:t>Polyneuropathies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 smtClean="0"/>
              <a:t>CMT: Charcot-Marie-tooth syndrome</a:t>
            </a:r>
          </a:p>
          <a:p>
            <a:r>
              <a:rPr lang="en-GB" sz="4400" dirty="0" err="1" smtClean="0"/>
              <a:t>Friedreich</a:t>
            </a:r>
            <a:r>
              <a:rPr lang="en-GB" sz="4400" dirty="0" smtClean="0"/>
              <a:t> ataxia</a:t>
            </a:r>
          </a:p>
          <a:p>
            <a:r>
              <a:rPr lang="en-GB" sz="4400" dirty="0" smtClean="0"/>
              <a:t>Giant axonal neuropathy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Acquired </a:t>
            </a:r>
            <a:r>
              <a:rPr lang="en-GB" b="1" dirty="0" err="1" smtClean="0"/>
              <a:t>polyneuropathies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Neuropathies associated with endocrine disorders: diabetes and thyroid diseases</a:t>
            </a:r>
          </a:p>
          <a:p>
            <a:r>
              <a:rPr lang="en-GB" dirty="0" smtClean="0"/>
              <a:t>Neuropathies associated with systemic disease Connective tissue disease (rheumatoid arthritis, lupus, </a:t>
            </a:r>
            <a:r>
              <a:rPr lang="en-GB" dirty="0" err="1" smtClean="0"/>
              <a:t>Sjögren</a:t>
            </a:r>
            <a:r>
              <a:rPr lang="en-GB" dirty="0" smtClean="0"/>
              <a:t> syndrome) (see pg. 315) Inflammatory bowel disease (ulcerative colitis, </a:t>
            </a:r>
            <a:r>
              <a:rPr lang="en-GB" dirty="0" err="1" smtClean="0"/>
              <a:t>Crohn</a:t>
            </a:r>
            <a:r>
              <a:rPr lang="en-GB" dirty="0" smtClean="0"/>
              <a:t> disease) Liver disease Renal failure (uremic neuropathy)</a:t>
            </a:r>
          </a:p>
          <a:p>
            <a:r>
              <a:rPr lang="en-GB" dirty="0" smtClean="0"/>
              <a:t> Neuropathy related to nutritional deficiency Vitamin deficiency (B12, B6, E), Copper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4E3F62F58E31954599AF5D7BF24514D4" ma:contentTypeVersion="2" ma:contentTypeDescription="إنشاء مستند جديد." ma:contentTypeScope="" ma:versionID="82b47cfbd103cc834f9c4c83d3ea4925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2617fb8f117924669a22166e7ae082fc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8F498A-A8C2-4E2D-8A2C-42638806C303}"/>
</file>

<file path=customXml/itemProps2.xml><?xml version="1.0" encoding="utf-8"?>
<ds:datastoreItem xmlns:ds="http://schemas.openxmlformats.org/officeDocument/2006/customXml" ds:itemID="{3D2539FF-0398-434D-B2EE-C52F5728C206}"/>
</file>

<file path=customXml/itemProps3.xml><?xml version="1.0" encoding="utf-8"?>
<ds:datastoreItem xmlns:ds="http://schemas.openxmlformats.org/officeDocument/2006/customXml" ds:itemID="{E556627C-270B-4DE8-BB09-05A03602501E}"/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670</Words>
  <Application>Microsoft Office PowerPoint</Application>
  <PresentationFormat>On-screen Show (4:3)</PresentationFormat>
  <Paragraphs>96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Neuroscience  II Peripheral Neuropathy</vt:lpstr>
      <vt:lpstr>Anatomy of Peripheral nerves</vt:lpstr>
      <vt:lpstr>Types of nerve injury</vt:lpstr>
      <vt:lpstr>Neuropraxia</vt:lpstr>
      <vt:lpstr>Axonotmesis</vt:lpstr>
      <vt:lpstr>Neurotmesis</vt:lpstr>
      <vt:lpstr>Classification of neuropathy</vt:lpstr>
      <vt:lpstr>Hereditary Polyneuropathies</vt:lpstr>
      <vt:lpstr>Acquired polyneuropathies</vt:lpstr>
      <vt:lpstr>Acquired polyneuropathies</vt:lpstr>
      <vt:lpstr>GBS Variants</vt:lpstr>
      <vt:lpstr>Chronic Acquired Immune-Mediated Demyelinating Polyneuropathies</vt:lpstr>
      <vt:lpstr>Symptoms of polyneuropathy</vt:lpstr>
      <vt:lpstr>Motor somatic Symptoms</vt:lpstr>
      <vt:lpstr>Motor autonomic symptoms</vt:lpstr>
      <vt:lpstr>Somatic sensory symptoms</vt:lpstr>
      <vt:lpstr>Special sense neuropathy</vt:lpstr>
      <vt:lpstr>Neuralgias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Neuroscience  II Peripheral Neuropathy</dc:title>
  <dc:creator>Omar Alrawashdeh</dc:creator>
  <cp:lastModifiedBy>Omar Alrawashdeh</cp:lastModifiedBy>
  <cp:revision>4</cp:revision>
  <dcterms:created xsi:type="dcterms:W3CDTF">2019-02-09T20:22:53Z</dcterms:created>
  <dcterms:modified xsi:type="dcterms:W3CDTF">2020-02-06T04:50:46Z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