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402" r:id="rId2"/>
    <p:sldId id="257" r:id="rId3"/>
    <p:sldId id="258" r:id="rId4"/>
    <p:sldId id="259" r:id="rId5"/>
    <p:sldId id="260" r:id="rId6"/>
    <p:sldId id="261" r:id="rId7"/>
    <p:sldId id="262" r:id="rId8"/>
    <p:sldId id="289" r:id="rId9"/>
    <p:sldId id="291" r:id="rId10"/>
    <p:sldId id="292" r:id="rId11"/>
    <p:sldId id="293" r:id="rId12"/>
    <p:sldId id="294" r:id="rId13"/>
    <p:sldId id="295" r:id="rId14"/>
    <p:sldId id="296" r:id="rId15"/>
    <p:sldId id="263" r:id="rId16"/>
    <p:sldId id="297" r:id="rId17"/>
    <p:sldId id="298" r:id="rId18"/>
    <p:sldId id="299" r:id="rId19"/>
    <p:sldId id="300" r:id="rId20"/>
    <p:sldId id="382" r:id="rId21"/>
    <p:sldId id="385" r:id="rId22"/>
    <p:sldId id="383" r:id="rId23"/>
    <p:sldId id="384" r:id="rId24"/>
    <p:sldId id="305" r:id="rId25"/>
    <p:sldId id="387" r:id="rId26"/>
    <p:sldId id="386" r:id="rId27"/>
    <p:sldId id="388" r:id="rId28"/>
    <p:sldId id="389" r:id="rId29"/>
    <p:sldId id="390" r:id="rId30"/>
    <p:sldId id="391" r:id="rId31"/>
    <p:sldId id="312" r:id="rId32"/>
    <p:sldId id="313" r:id="rId33"/>
    <p:sldId id="264" r:id="rId34"/>
    <p:sldId id="314" r:id="rId35"/>
    <p:sldId id="334" r:id="rId36"/>
    <p:sldId id="335" r:id="rId37"/>
    <p:sldId id="315" r:id="rId38"/>
    <p:sldId id="316" r:id="rId39"/>
    <p:sldId id="317" r:id="rId40"/>
    <p:sldId id="397" r:id="rId41"/>
    <p:sldId id="398" r:id="rId42"/>
    <p:sldId id="318" r:id="rId43"/>
    <p:sldId id="319" r:id="rId44"/>
    <p:sldId id="320" r:id="rId45"/>
    <p:sldId id="321" r:id="rId46"/>
    <p:sldId id="322" r:id="rId47"/>
    <p:sldId id="323" r:id="rId48"/>
    <p:sldId id="392" r:id="rId49"/>
    <p:sldId id="324" r:id="rId50"/>
    <p:sldId id="393" r:id="rId51"/>
    <p:sldId id="399" r:id="rId52"/>
    <p:sldId id="265" r:id="rId53"/>
    <p:sldId id="336" r:id="rId54"/>
    <p:sldId id="337" r:id="rId55"/>
    <p:sldId id="400" r:id="rId56"/>
    <p:sldId id="338" r:id="rId57"/>
    <p:sldId id="339" r:id="rId58"/>
    <p:sldId id="340" r:id="rId59"/>
    <p:sldId id="342" r:id="rId60"/>
    <p:sldId id="343" r:id="rId61"/>
    <p:sldId id="344" r:id="rId62"/>
    <p:sldId id="345" r:id="rId63"/>
    <p:sldId id="346" r:id="rId64"/>
    <p:sldId id="347" r:id="rId65"/>
    <p:sldId id="348" r:id="rId66"/>
    <p:sldId id="266" r:id="rId67"/>
    <p:sldId id="349" r:id="rId68"/>
    <p:sldId id="350" r:id="rId69"/>
    <p:sldId id="351" r:id="rId70"/>
    <p:sldId id="352" r:id="rId71"/>
    <p:sldId id="395" r:id="rId72"/>
    <p:sldId id="401" r:id="rId73"/>
  </p:sldIdLst>
  <p:sldSz cx="12192000" cy="6858000"/>
  <p:notesSz cx="6858000" cy="9144000"/>
  <p:defaultTextStyle>
    <a:defPPr>
      <a:defRPr lang="ar-J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>
        <p:scale>
          <a:sx n="70" d="100"/>
          <a:sy n="70" d="100"/>
        </p:scale>
        <p:origin x="-756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39799CD-88AF-4C6E-832B-EFA9EECAE2BB}" type="datetimeFigureOut">
              <a:rPr lang="ar-JO" smtClean="0"/>
              <a:t>21/03/1441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FCD4912-E0F1-4D4F-8BAC-25DF3DB6294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900550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B9042EA-3F37-4D04-8027-6F23F86D6E44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C98AB4-713A-4558-BFA6-33B30C36C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2667CD7-114E-4407-BF17-AB094D1CC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B8AE5D-1A17-4849-99FB-76F1AACC9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7836-370E-44A1-9831-112C320F3FFB}" type="datetimeFigureOut">
              <a:rPr lang="ar-JO" smtClean="0"/>
              <a:t>21/03/1441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51D2A8-2390-4C19-ADD5-6E92B9C50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BD9917-60F0-442E-872F-7E063C1B7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2784-7397-452E-8609-1651E577185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7073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12EC8D-8B1E-4574-BFE7-13C8F313C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676DF89-E656-4C36-8748-AA5A18D64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40A352-D0F1-4D09-AB14-DB388012F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7836-370E-44A1-9831-112C320F3FFB}" type="datetimeFigureOut">
              <a:rPr lang="ar-JO" smtClean="0"/>
              <a:t>21/03/1441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3A8D8A-B86C-44A3-BF92-E1CC59763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5C1EB6-016C-4B06-A3CB-CB45EDC3A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2784-7397-452E-8609-1651E577185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223522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D59EEB0-EAD7-4609-B122-7277C9F991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F5235F2-2D1A-4D18-AE80-4C5702E5C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5DE0EB-D5AF-42C7-82B3-331D592FB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7836-370E-44A1-9831-112C320F3FFB}" type="datetimeFigureOut">
              <a:rPr lang="ar-JO" smtClean="0"/>
              <a:t>21/03/1441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9EE2AD-FFA3-47B8-B512-E924E7AF9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A84B04-5A73-48D5-8390-6273D86AD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2784-7397-452E-8609-1651E577185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08922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196BAE-1D88-4408-842D-1A0A96F5B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42DE2A-5431-41B2-A71B-2B01C9082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425C25-A9A4-4A5D-A347-9A21E4311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7836-370E-44A1-9831-112C320F3FFB}" type="datetimeFigureOut">
              <a:rPr lang="ar-JO" smtClean="0"/>
              <a:t>21/03/1441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B1A527-0B51-4B9F-855B-59473790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2E5C97-8C4D-4788-AA23-16EC173D1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2784-7397-452E-8609-1651E577185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49134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BC748-0416-4B50-A875-FD4A0B581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3551B16-F87D-43D5-BE9C-B7D8DDD47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82E3AC-DE4F-472D-9C8C-E50A01496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7836-370E-44A1-9831-112C320F3FFB}" type="datetimeFigureOut">
              <a:rPr lang="ar-JO" smtClean="0"/>
              <a:t>21/03/1441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06560F-F389-45D6-BD71-08F578479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033660-DE8A-4D8E-8828-425B26AF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2784-7397-452E-8609-1651E577185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94999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4CA243-2E33-4D9D-949C-781660E52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4AC513-64EE-4AB3-9210-1C37B78C0F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537287C-E425-4ECC-876C-58AB84472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79F5991-E9BD-459C-B543-DBD5B058E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7836-370E-44A1-9831-112C320F3FFB}" type="datetimeFigureOut">
              <a:rPr lang="ar-JO" smtClean="0"/>
              <a:t>21/03/1441</a:t>
            </a:fld>
            <a:endParaRPr lang="ar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252FED9-CC00-414D-B35D-F553DCD1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3B026CE-BC12-4E6A-AAFB-803B4DC9C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2784-7397-452E-8609-1651E577185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1328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9C0977-0607-46E0-A29A-D236EA3DD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27DF60-F26A-4B6E-96B0-18320670E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92D2E06-37F6-4525-88B1-542431BAD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F15A3D4-7BE2-4687-9EE6-FD74A3DC33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B121EB4-FE3B-4B9E-A4FD-61732DB04B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446409C-4C64-4DBC-A1D3-1DC5002F7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7836-370E-44A1-9831-112C320F3FFB}" type="datetimeFigureOut">
              <a:rPr lang="ar-JO" smtClean="0"/>
              <a:t>21/03/1441</a:t>
            </a:fld>
            <a:endParaRPr lang="ar-J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DD5B0FB-AE0F-4917-80F8-7145BD761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2DC6CD8-72C4-496D-9CD9-D365B0CC5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2784-7397-452E-8609-1651E577185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90092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D29AB5-2D82-447B-B26B-2D0FA401E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E3A3B0D-FB8D-47EB-864B-88248EC13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7836-370E-44A1-9831-112C320F3FFB}" type="datetimeFigureOut">
              <a:rPr lang="ar-JO" smtClean="0"/>
              <a:t>21/03/1441</a:t>
            </a:fld>
            <a:endParaRPr lang="ar-J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247CDE-9178-4494-8086-AA17D92E9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D0738D5-AD07-46CE-B68A-8F61D629F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2784-7397-452E-8609-1651E577185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0940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2C914A5-BA82-4E0E-8A34-6C45A8424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7836-370E-44A1-9831-112C320F3FFB}" type="datetimeFigureOut">
              <a:rPr lang="ar-JO" smtClean="0"/>
              <a:t>21/03/1441</a:t>
            </a:fld>
            <a:endParaRPr lang="ar-J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A875ABB-5EBE-43F1-A760-05D6E55FE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B6A9CD-3172-4D53-AA19-5E10E6E7E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2784-7397-452E-8609-1651E577185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0608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4C9812-34A7-453C-9D84-63A6D21E6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EC7259-FCEF-415D-B0C3-756D26C03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46AE70E-ADC5-4565-A2F1-A9D8FF8F3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E5ACA1C-5339-4928-80ED-7A5842B36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7836-370E-44A1-9831-112C320F3FFB}" type="datetimeFigureOut">
              <a:rPr lang="ar-JO" smtClean="0"/>
              <a:t>21/03/1441</a:t>
            </a:fld>
            <a:endParaRPr lang="ar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7E2B9AC-61D8-4BE9-9AC5-48F7F337D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135D97-B396-47CF-973D-389CC5AD4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2784-7397-452E-8609-1651E577185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9524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F8A3F8-9E7C-4391-B4B7-0D735CE47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E2BF7DE-2361-41BF-B424-A5AA5827A6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EB26B47-AD39-4FD6-9849-B4A4159E0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89D94A8-6C9B-45D2-AE10-66F55335E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7836-370E-44A1-9831-112C320F3FFB}" type="datetimeFigureOut">
              <a:rPr lang="ar-JO" smtClean="0"/>
              <a:t>21/03/1441</a:t>
            </a:fld>
            <a:endParaRPr lang="ar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3DCA8A7-41F5-4CA3-B898-605D5C345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46F67B4-135A-4205-94FA-96CA13B1A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2784-7397-452E-8609-1651E577185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5240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92FB243-A260-4A93-99B5-AAE21CDE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CD4798F-E2F5-44C2-8536-4385A7C57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8FA21E-EBE7-4E6D-A7FC-2C9190B308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87836-370E-44A1-9831-112C320F3FFB}" type="datetimeFigureOut">
              <a:rPr lang="ar-JO" smtClean="0"/>
              <a:t>21/03/1441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5C9CB0-B66E-4B7A-955D-4287404A7D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E2CDD0-4738-4F9C-BEEE-E46FA051B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32784-7397-452E-8609-1651E577185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7766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شعار لجنة الطب والجراحة بدون خلفية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576" y="2206625"/>
            <a:ext cx="58928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6"/>
          <p:cNvSpPr>
            <a:spLocks noGrp="1" noChangeArrowheads="1"/>
          </p:cNvSpPr>
          <p:nvPr>
            <p:ph type="ctrTitle"/>
          </p:nvPr>
        </p:nvSpPr>
        <p:spPr>
          <a:xfrm>
            <a:off x="863600" y="23813"/>
            <a:ext cx="10363200" cy="1162050"/>
          </a:xfrm>
        </p:spPr>
        <p:txBody>
          <a:bodyPr/>
          <a:lstStyle/>
          <a:p>
            <a:r>
              <a:rPr lang="en-US" sz="6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Ulcer sinus fistula</a:t>
            </a:r>
            <a:endParaRPr lang="en-US" altLang="en-US" sz="72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>
          <a:xfrm>
            <a:off x="750627" y="2409826"/>
            <a:ext cx="5040574" cy="3990975"/>
          </a:xfrm>
          <a:prstGeom prst="rect">
            <a:avLst/>
          </a:prstGeom>
          <a:noFill/>
          <a:ln/>
        </p:spPr>
        <p:txBody>
          <a:bodyPr anchor="b">
            <a:normAutofit fontScale="7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>
              <a:defRPr/>
            </a:pPr>
            <a:r>
              <a:rPr lang="ar-JO" altLang="en-US" sz="7200" dirty="0" smtClean="0">
                <a:latin typeface="Traditional Arabic" pitchFamily="18" charset="-78"/>
                <a:cs typeface="Traditional Arabic" pitchFamily="18" charset="-78"/>
              </a:rPr>
              <a:t>تم تفريغ كلام الدكتور </a:t>
            </a:r>
            <a:r>
              <a:rPr lang="ar-JO" altLang="en-US" sz="7200" dirty="0" smtClean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ar-JO" altLang="en-US" sz="7200" dirty="0" smtClean="0">
                <a:latin typeface="Traditional Arabic" pitchFamily="18" charset="-78"/>
                <a:cs typeface="Traditional Arabic" pitchFamily="18" charset="-78"/>
              </a:rPr>
            </a:br>
            <a:r>
              <a:rPr lang="ar-JO" altLang="en-US" sz="7200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صالح </a:t>
            </a:r>
            <a:r>
              <a:rPr lang="ar-JO" altLang="en-US" sz="7200" dirty="0" err="1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أبوالحاج</a:t>
            </a:r>
            <a:r>
              <a:rPr lang="ar-JO" altLang="en-US" sz="7200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JO" altLang="en-US" sz="7200" dirty="0" smtClean="0">
                <a:latin typeface="Traditional Arabic" pitchFamily="18" charset="-78"/>
                <a:cs typeface="Traditional Arabic" pitchFamily="18" charset="-78"/>
              </a:rPr>
              <a:t>على المحاضرة </a:t>
            </a:r>
            <a:r>
              <a:rPr lang="ar-JO" altLang="en-US" sz="7200" dirty="0" smtClean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ar-JO" altLang="en-US" sz="7200" dirty="0" smtClean="0">
                <a:latin typeface="Traditional Arabic" pitchFamily="18" charset="-78"/>
                <a:cs typeface="Traditional Arabic" pitchFamily="18" charset="-78"/>
              </a:rPr>
            </a:br>
            <a:r>
              <a:rPr lang="ar-JO" altLang="en-US" sz="7200" dirty="0" smtClean="0">
                <a:solidFill>
                  <a:srgbClr val="00B050"/>
                </a:solidFill>
                <a:latin typeface="Traditional Arabic" pitchFamily="18" charset="-78"/>
                <a:cs typeface="Traditional Arabic" pitchFamily="18" charset="-78"/>
              </a:rPr>
              <a:t>باللون </a:t>
            </a:r>
            <a:r>
              <a:rPr lang="ar-JO" altLang="en-US" sz="7200" dirty="0" smtClean="0">
                <a:solidFill>
                  <a:srgbClr val="00B050"/>
                </a:solidFill>
                <a:latin typeface="Traditional Arabic" pitchFamily="18" charset="-78"/>
                <a:cs typeface="Traditional Arabic" pitchFamily="18" charset="-78"/>
              </a:rPr>
              <a:t>الأخضر</a:t>
            </a:r>
          </a:p>
          <a:p>
            <a:pPr rtl="1">
              <a:defRPr/>
            </a:pPr>
            <a:r>
              <a:rPr lang="ar-JO" altLang="en-US" sz="7200" dirty="0" smtClean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ar-JO" altLang="en-US" sz="7200" dirty="0" smtClean="0">
                <a:latin typeface="Traditional Arabic" pitchFamily="18" charset="-78"/>
                <a:cs typeface="Traditional Arabic" pitchFamily="18" charset="-78"/>
              </a:rPr>
            </a:br>
            <a:r>
              <a:rPr lang="ar-JO" altLang="en-US" sz="7200" dirty="0" smtClean="0">
                <a:latin typeface="Traditional Arabic" pitchFamily="18" charset="-78"/>
                <a:cs typeface="Traditional Arabic" pitchFamily="18" charset="-78"/>
              </a:rPr>
              <a:t>كل الشكر للطالبة </a:t>
            </a:r>
            <a:r>
              <a:rPr lang="ar-JO" altLang="en-US" sz="7200" dirty="0" smtClean="0">
                <a:latin typeface="Traditional Arabic" pitchFamily="18" charset="-78"/>
                <a:cs typeface="Traditional Arabic" pitchFamily="18" charset="-78"/>
              </a:rPr>
              <a:t>:</a:t>
            </a:r>
            <a:br>
              <a:rPr lang="ar-JO" altLang="en-US" sz="7200" dirty="0" smtClean="0">
                <a:latin typeface="Traditional Arabic" pitchFamily="18" charset="-78"/>
                <a:cs typeface="Traditional Arabic" pitchFamily="18" charset="-78"/>
              </a:rPr>
            </a:br>
            <a:r>
              <a:rPr lang="ar-JO" altLang="en-US" sz="72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altLang="en-US" sz="72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JO" altLang="en-US" sz="7200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أبرار الصرايرة </a:t>
            </a:r>
            <a:r>
              <a:rPr lang="ar-JO" altLang="en-US" sz="7200" dirty="0" smtClean="0">
                <a:latin typeface="Traditional Arabic" pitchFamily="18" charset="-78"/>
                <a:cs typeface="Traditional Arabic" pitchFamily="18" charset="-78"/>
              </a:rPr>
              <a:t>على مجهودها</a:t>
            </a:r>
            <a:endParaRPr lang="en-US" altLang="en-US" sz="7200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861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3C1031-485D-4B3A-BBC9-14E100F3F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Arterial Ulcer 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F4500B-907E-4AF3-9263-EB7E254A4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Caused due to peripheral vascular disease </a:t>
            </a:r>
          </a:p>
          <a:p>
            <a:r>
              <a:rPr lang="en-US" dirty="0"/>
              <a:t> LL : Atherosclerosis </a:t>
            </a:r>
          </a:p>
          <a:p>
            <a:r>
              <a:rPr lang="en-US" dirty="0"/>
              <a:t>UL : Cervical Rib, Raynaud's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Chief complaint :</a:t>
            </a:r>
            <a:r>
              <a:rPr lang="en-US" dirty="0">
                <a:solidFill>
                  <a:srgbClr val="FF0000"/>
                </a:solidFill>
              </a:rPr>
              <a:t> Severe Pain </a:t>
            </a:r>
          </a:p>
          <a:p>
            <a:r>
              <a:rPr lang="en-US" dirty="0"/>
              <a:t> Toes, Feet, Legs &amp; UL Digits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482256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D98093-D51D-4C2D-9CB4-84ADC48CE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Venous ulcers </a:t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66DF88-3EA3-40DD-A8F6-E9F27D59B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Medial aspect of lower 3rd of lower limb </a:t>
            </a:r>
          </a:p>
          <a:p>
            <a:r>
              <a:rPr lang="en-US" dirty="0"/>
              <a:t>Ankle ( Gaiters Zone ) : Chronic Venous HTN</a:t>
            </a:r>
          </a:p>
          <a:p>
            <a:r>
              <a:rPr lang="en-US" dirty="0">
                <a:solidFill>
                  <a:srgbClr val="FF0000"/>
                </a:solidFill>
              </a:rPr>
              <a:t>Ulcers are Painless </a:t>
            </a:r>
          </a:p>
          <a:p>
            <a:r>
              <a:rPr lang="en-US" dirty="0"/>
              <a:t>Varicose Veins or Post thrombotic(</a:t>
            </a:r>
            <a:r>
              <a:rPr lang="en-US" dirty="0" err="1"/>
              <a:t>Phlebitic</a:t>
            </a:r>
            <a:r>
              <a:rPr lang="en-US" dirty="0"/>
              <a:t>) limb ( PTS )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423366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6B5A2E-AE78-4347-A4E8-BED0065CA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Trophic Ulcer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6D8A33-E5B8-4260-B8B7-DEB00D11B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1478"/>
            <a:ext cx="10515600" cy="47854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 Pressure Sore or Decubitus Ulcer </a:t>
            </a:r>
          </a:p>
          <a:p>
            <a:r>
              <a:rPr lang="en-US" dirty="0"/>
              <a:t> Punched out edge with slough on the floor</a:t>
            </a:r>
          </a:p>
          <a:p>
            <a:r>
              <a:rPr lang="en-US" dirty="0"/>
              <a:t> Ex: Bed Sores &amp; Perforating ulcers </a:t>
            </a:r>
          </a:p>
          <a:p>
            <a:pPr marL="0" indent="0">
              <a:buNone/>
            </a:pPr>
            <a:r>
              <a:rPr lang="en-US" dirty="0"/>
              <a:t>• Develop as a result of Prolonged Pressure </a:t>
            </a:r>
          </a:p>
          <a:p>
            <a:pPr marL="0" indent="0">
              <a:buNone/>
            </a:pPr>
            <a:r>
              <a:rPr lang="en-US" dirty="0"/>
              <a:t>• Sites : Ischial Tuberosity &gt; Greater Trochanter &gt; Sacrum &gt; Heel &gt; Malleolus &gt; Occiput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637024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1DD1C1-C446-4B3A-9799-6AC4F7770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Tropical ulcer </a:t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CAC7AA-05E7-47B6-BD01-AD6FBEE24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912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• Tropical regions : Africa, India, </a:t>
            </a:r>
            <a:r>
              <a:rPr lang="en-US" dirty="0" err="1"/>
              <a:t>S.America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• Trauma or Insect Bite </a:t>
            </a:r>
          </a:p>
          <a:p>
            <a:pPr marL="0" indent="0">
              <a:buNone/>
            </a:pPr>
            <a:r>
              <a:rPr lang="en-US" dirty="0"/>
              <a:t>• Fusobacterium fusiformis &amp; Borrelia </a:t>
            </a:r>
            <a:r>
              <a:rPr lang="en-US" dirty="0" err="1"/>
              <a:t>vincentii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• Abrasions, Redness, Papules &amp; Pustules </a:t>
            </a:r>
          </a:p>
          <a:p>
            <a:pPr marL="0" indent="0">
              <a:buNone/>
            </a:pPr>
            <a:r>
              <a:rPr lang="en-US" dirty="0"/>
              <a:t>• Severe Pain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688379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C35A5E-EFD4-4B0E-BEA8-DA01E856F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Diabetic Ulcer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975A34-D69E-4323-9520-469483D2D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It may be caused due to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Diabetic Neuropathy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Diabetic Microangiopathy </a:t>
            </a:r>
          </a:p>
          <a:p>
            <a:pPr marL="0" indent="0">
              <a:buNone/>
            </a:pPr>
            <a:r>
              <a:rPr lang="en-US" dirty="0"/>
              <a:t>• Increased Glucose : Increased Infection </a:t>
            </a:r>
          </a:p>
          <a:p>
            <a:pPr marL="0" indent="0">
              <a:buNone/>
            </a:pPr>
            <a:r>
              <a:rPr lang="en-US" dirty="0"/>
              <a:t>• Foot ( Plantar ), Leg, Back, Scrotum, Perineum </a:t>
            </a:r>
          </a:p>
          <a:p>
            <a:pPr marL="0" indent="0">
              <a:buNone/>
            </a:pPr>
            <a:r>
              <a:rPr lang="en-US" dirty="0"/>
              <a:t>• Ischemia, Septicemia, Osteomyelitis</a:t>
            </a:r>
            <a:endParaRPr lang="ar-JO" dirty="0"/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864392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4104A7-A65C-4708-8C7A-4130321BC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</a:t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BAB49A-43A4-4738-BFAC-CEF69AACD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Tuberculosis </a:t>
            </a:r>
          </a:p>
          <a:p>
            <a:r>
              <a:rPr lang="en-US" dirty="0"/>
              <a:t>Syphilis </a:t>
            </a:r>
          </a:p>
          <a:p>
            <a:r>
              <a:rPr lang="en-US" dirty="0"/>
              <a:t>Actinomycosis  </a:t>
            </a:r>
          </a:p>
        </p:txBody>
      </p:sp>
    </p:spTree>
    <p:extLst>
      <p:ext uri="{BB962C8B-B14F-4D97-AF65-F5344CB8AC3E}">
        <p14:creationId xmlns:p14="http://schemas.microsoft.com/office/powerpoint/2010/main" val="2275810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F0A3D9-2EBB-4E65-A376-6B3D51554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Malignant 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C5367A-9CE2-4C00-BC25-4681898C3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Squamous cell ca </a:t>
            </a:r>
          </a:p>
          <a:p>
            <a:r>
              <a:rPr lang="en-US" dirty="0"/>
              <a:t>Basal cell ca </a:t>
            </a:r>
          </a:p>
          <a:p>
            <a:r>
              <a:rPr lang="en-US" dirty="0"/>
              <a:t>Malignant melanoma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09742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9D9167-D273-40C5-8618-AEFF73C0B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Examination</a:t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192AB3-3C05-4DA1-B8AC-0B95109D1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Inspection </a:t>
            </a:r>
          </a:p>
          <a:p>
            <a:pPr marL="0" indent="0">
              <a:buNone/>
            </a:pPr>
            <a:r>
              <a:rPr lang="en-US" dirty="0"/>
              <a:t>Palpation</a:t>
            </a:r>
          </a:p>
          <a:p>
            <a:pPr marL="0" indent="0">
              <a:buNone/>
            </a:pPr>
            <a:r>
              <a:rPr lang="en-US" dirty="0"/>
              <a:t>Examination of lymph nodes </a:t>
            </a:r>
          </a:p>
          <a:p>
            <a:pPr marL="0" indent="0">
              <a:buNone/>
            </a:pPr>
            <a:r>
              <a:rPr lang="en-US" dirty="0"/>
              <a:t>Vascular insufficiency </a:t>
            </a:r>
          </a:p>
          <a:p>
            <a:pPr marL="0" indent="0">
              <a:buNone/>
            </a:pPr>
            <a:r>
              <a:rPr lang="en-US" dirty="0"/>
              <a:t> Nerve lesions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447610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265C67-B47C-4B80-8797-AC4DDCA7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58EDA8-CA52-4D41-A129-BEDC895D9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INSPECTION Location, size, shape, floor, edge, discharge, surrounding area. </a:t>
            </a:r>
          </a:p>
          <a:p>
            <a:r>
              <a:rPr lang="en-US" dirty="0"/>
              <a:t>PALPATION Tenderness, local rise of temperature, bleeding on touch, consistency of the ulcer, edge, surrounding area - edema, mobility. </a:t>
            </a:r>
          </a:p>
          <a:p>
            <a:r>
              <a:rPr lang="en-US" dirty="0"/>
              <a:t>REGIONAL LYMPH NODES </a:t>
            </a:r>
          </a:p>
          <a:p>
            <a:r>
              <a:rPr lang="en-US" dirty="0"/>
              <a:t>SENSATIONS </a:t>
            </a:r>
          </a:p>
          <a:p>
            <a:r>
              <a:rPr lang="en-US" dirty="0"/>
              <a:t>PULSATIONS </a:t>
            </a:r>
          </a:p>
          <a:p>
            <a:r>
              <a:rPr lang="en-US" dirty="0"/>
              <a:t> FUNCTION OF THE JOINT </a:t>
            </a:r>
          </a:p>
          <a:p>
            <a:r>
              <a:rPr lang="en-US" dirty="0"/>
              <a:t> SYSTEMIC EXAMINATION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648405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3DCE68-6094-4CAE-A356-E7AEAB66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INSPECTION </a:t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E179CB-D915-4859-BA88-17853066A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LOCATION OF THE ULCER </a:t>
            </a:r>
          </a:p>
          <a:p>
            <a:pPr marL="0" indent="0">
              <a:buNone/>
            </a:pPr>
            <a:r>
              <a:rPr lang="en-US" dirty="0"/>
              <a:t>FLOOR OF THE ULCER </a:t>
            </a:r>
          </a:p>
          <a:p>
            <a:pPr marL="0" indent="0">
              <a:buNone/>
            </a:pPr>
            <a:r>
              <a:rPr lang="en-US" dirty="0"/>
              <a:t>DISCHARGE FROM THE ULCER </a:t>
            </a:r>
          </a:p>
          <a:p>
            <a:pPr marL="0" indent="0">
              <a:buNone/>
            </a:pPr>
            <a:r>
              <a:rPr lang="en-US" dirty="0"/>
              <a:t>EDGE </a:t>
            </a:r>
          </a:p>
          <a:p>
            <a:pPr marL="0" indent="0">
              <a:buNone/>
            </a:pPr>
            <a:r>
              <a:rPr lang="en-US" dirty="0"/>
              <a:t>SURROUNDING AREA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72874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34ED88-A4F1-4C8D-995C-09DFBE8C6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ULCER</a:t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5C6BE4-FFFE-4AF0-9B47-3EDC7EB2A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Definition :</a:t>
            </a:r>
          </a:p>
          <a:p>
            <a:r>
              <a:rPr lang="en-US" dirty="0"/>
              <a:t>A break in the epithelial continuity </a:t>
            </a:r>
          </a:p>
          <a:p>
            <a:r>
              <a:rPr lang="en-US" dirty="0"/>
              <a:t>Discontinuity of the skin or mucous membrane which occurs due to the microscopic death of the tissues</a:t>
            </a:r>
          </a:p>
          <a:p>
            <a:r>
              <a:rPr lang="en-US" dirty="0">
                <a:solidFill>
                  <a:srgbClr val="00B050"/>
                </a:solidFill>
              </a:rPr>
              <a:t>Usually chronic </a:t>
            </a:r>
            <a:endParaRPr lang="ar-JO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54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303471-4E15-4331-B42A-98ED6EE7E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of the ulcer</a:t>
            </a:r>
            <a:endParaRPr lang="ar-JO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4AC8C06C-DE36-40A7-9099-FF90BBDBE8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5305" y="2140909"/>
            <a:ext cx="7547941" cy="435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88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22230A-2DB2-4AA9-8822-A40075A82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FLOOR OF THE ULCER</a:t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3D0CEE-34C4-4042-8904-8B79F5303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Definition : </a:t>
            </a:r>
          </a:p>
          <a:p>
            <a:pPr marL="0" indent="0">
              <a:buNone/>
            </a:pPr>
            <a:r>
              <a:rPr lang="en-US" dirty="0"/>
              <a:t>This is the part of the ulcer which is exposed or seen. 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844975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99A2BE-7183-4E0E-B697-493846051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Floor of the ulcer</a:t>
            </a:r>
            <a:endParaRPr lang="ar-JO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BDDA72B-07AD-475B-B373-DBA2906A7079}"/>
              </a:ext>
            </a:extLst>
          </p:cNvPr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ar-JO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A3C2311E-45C5-45A6-84F2-C1718BC618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4412" y="1802296"/>
            <a:ext cx="10163175" cy="400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07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BF2C71-EB85-45A5-BCE7-5C3A916D6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Discharge from the ulcer</a:t>
            </a:r>
            <a:endParaRPr lang="ar-JO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61F0763-5493-4B7C-84DE-CEB8E61736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4331" y="1690688"/>
            <a:ext cx="7421217" cy="493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37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74AF40-B576-4C60-9D44-2A5AD30C1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A593A6-16B0-4686-8E12-9D1358D01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This is between the floor of the ulcer and the margin. 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The margin </a:t>
            </a:r>
            <a:r>
              <a:rPr lang="en-US" dirty="0"/>
              <a:t>: is the junction between the normal epithelium and the ulcer. </a:t>
            </a:r>
          </a:p>
          <a:p>
            <a:r>
              <a:rPr lang="en-US" dirty="0"/>
              <a:t>These two parts represent areas of maximum activity.</a:t>
            </a:r>
          </a:p>
          <a:p>
            <a:pPr marL="0" indent="0">
              <a:buNone/>
            </a:pP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68376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95699A-939E-4669-AB3F-95713D4F1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4D50E2AA-933C-4166-BB1E-FC0304F90E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7252" y="1449602"/>
            <a:ext cx="8052973" cy="501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20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1E7D56-6A5C-4A31-AEE2-41C7AF7FB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56281EF-F0B0-4F1E-AE55-05AE7CD469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536776"/>
            <a:ext cx="9190383" cy="614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505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B6174B-1271-4290-B3A6-E7060F359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00E9C15-9A83-4FAB-9C2B-F9A60C247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0262" y="873781"/>
            <a:ext cx="7792278" cy="584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05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0B228E-5893-44A0-A03B-005C37F04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B5CC60A-1DF1-4504-8F19-1E15241C69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1626" y="1027906"/>
            <a:ext cx="7669695" cy="550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42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D857B1-D51C-4C0A-B194-06E9D31FC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BD141C8-10B9-4D5E-ABE5-F3E2809304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1808" y="466534"/>
            <a:ext cx="8176591" cy="612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56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B2CC5E-E20D-4C66-A16E-65D2A46A8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0823"/>
          </a:xfrm>
        </p:spPr>
        <p:txBody>
          <a:bodyPr>
            <a:normAutofit fontScale="90000"/>
          </a:bodyPr>
          <a:lstStyle/>
          <a:p>
            <a:r>
              <a:rPr lang="en-US" dirty="0"/>
              <a:t>Etiology :</a:t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8D59DF-1C74-4427-9336-6710CDC35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Venous Disease (Varicose Veins) </a:t>
            </a:r>
          </a:p>
          <a:p>
            <a:r>
              <a:rPr lang="en-US" dirty="0"/>
              <a:t> Arterial Disease ; Large vessel (Atherosclerosis) or Small vessel (Diabetes) </a:t>
            </a:r>
          </a:p>
          <a:p>
            <a:r>
              <a:rPr lang="en-US" dirty="0"/>
              <a:t>Arteritis : Autoimmune (Rheumatoid Arthritis, Lupus) </a:t>
            </a:r>
          </a:p>
          <a:p>
            <a:r>
              <a:rPr lang="en-US" dirty="0"/>
              <a:t>Trauma</a:t>
            </a:r>
          </a:p>
          <a:p>
            <a:r>
              <a:rPr lang="en-US" dirty="0"/>
              <a:t> Chronic Infection : TB/Syphilis </a:t>
            </a:r>
          </a:p>
          <a:p>
            <a:r>
              <a:rPr lang="en-US" dirty="0"/>
              <a:t>Neoplastic : Squamous or BCC, Sarcoma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848845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126FFF-8B2B-4D67-AD7C-7B845C100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73CB6D8-0F53-4985-8CAB-ACDCC9D157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7557" y="479907"/>
            <a:ext cx="8716616" cy="642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497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759BD0-5678-4BBF-BF6A-52E58F377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0823"/>
          </a:xfrm>
        </p:spPr>
        <p:txBody>
          <a:bodyPr/>
          <a:lstStyle/>
          <a:p>
            <a:r>
              <a:rPr lang="en-US" dirty="0"/>
              <a:t>PALPATION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51D4FC-5736-4CDC-92AF-5078A4045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5948"/>
            <a:ext cx="10515600" cy="497101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EDGE </a:t>
            </a:r>
          </a:p>
          <a:p>
            <a:r>
              <a:rPr lang="en-US" dirty="0"/>
              <a:t>BASE </a:t>
            </a:r>
          </a:p>
          <a:p>
            <a:r>
              <a:rPr lang="en-US" dirty="0"/>
              <a:t>MOBILITY </a:t>
            </a:r>
          </a:p>
          <a:p>
            <a:r>
              <a:rPr lang="en-US" dirty="0"/>
              <a:t>BLEEDING </a:t>
            </a:r>
          </a:p>
          <a:p>
            <a:r>
              <a:rPr lang="en-US" dirty="0"/>
              <a:t>SURROUNDING AREA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0769703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FE9F28-3AE7-4688-AE52-B426CF47D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D4C07F-3FF0-4842-9B5E-70AC7D03B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Induration (hardness) of the edge is very characteristic of squamous cell carcinoma. </a:t>
            </a:r>
          </a:p>
          <a:p>
            <a:r>
              <a:rPr lang="en-US" dirty="0"/>
              <a:t>It is said to be a host defense mechanism. </a:t>
            </a:r>
          </a:p>
          <a:p>
            <a:r>
              <a:rPr lang="en-US" dirty="0"/>
              <a:t>Tenderness of the edge is characteristic of infected ulcers and arterial ulcers</a:t>
            </a:r>
            <a:endParaRPr lang="ar-JO" dirty="0"/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7051353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6D929C-6E0D-4480-90EA-F5ED8856E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780178-F6E5-470A-AF57-A9CC5E8CB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is the area on which ulcer rests.</a:t>
            </a:r>
          </a:p>
          <a:p>
            <a:r>
              <a:rPr lang="en-US" dirty="0"/>
              <a:t> Marked induration at the base is diagnostic of squamous cell carcinoma.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1844472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054422-9697-48D8-B75A-217BA1FB2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INDURATION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85CFE2-F5C6-4879-A5D3-D77681A9B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722" y="183887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.</a:t>
            </a:r>
          </a:p>
          <a:p>
            <a:endParaRPr lang="ar-J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1DCD212-78BA-4A9F-A962-0F852A077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690688"/>
            <a:ext cx="8189844" cy="406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116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C50E18-B677-4CFA-A1F6-90B6DB2F8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MOBILITY 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0799F4-5859-441A-AD4E-80011D5E8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Gentle attempt is made to move the ulcer to know its fixity to the underlying tissues. </a:t>
            </a:r>
          </a:p>
          <a:p>
            <a:r>
              <a:rPr lang="en-US" dirty="0"/>
              <a:t>Malignant ulcers are usually fixed, benign ulcers are not.</a:t>
            </a:r>
          </a:p>
        </p:txBody>
      </p:sp>
    </p:spTree>
    <p:extLst>
      <p:ext uri="{BB962C8B-B14F-4D97-AF65-F5344CB8AC3E}">
        <p14:creationId xmlns:p14="http://schemas.microsoft.com/office/powerpoint/2010/main" val="16660216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6238C6-E303-491F-AC71-DEA6D2C5F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BLEEDING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2F7B32-1230-4FF9-B905-3390AE96E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Malignant ulcer is friable like a cauliflower. </a:t>
            </a:r>
          </a:p>
          <a:p>
            <a:r>
              <a:rPr lang="en-US" dirty="0"/>
              <a:t>On gentle palpation, it bleeds </a:t>
            </a:r>
          </a:p>
          <a:p>
            <a:r>
              <a:rPr lang="en-US" dirty="0"/>
              <a:t>Granulation tissue as in a healing ulcer also causes bleeding.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7596673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A471D0-34D4-4C6C-9CA7-75F227CD0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SURROUNDING AREA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646D31-67A6-438B-AB4A-DF127A0D5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Thickening and induration is found in squamous cell carcinoma.</a:t>
            </a:r>
          </a:p>
          <a:p>
            <a:r>
              <a:rPr lang="en-US" dirty="0"/>
              <a:t>Tenderness and pitting on pressure indicates spreading inflammation surrounding the ulcer.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6942662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BB6336-0FF0-4FB7-80E0-19FD4291D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CLINICAL EXAMINATION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BC8D81-C31F-47D5-9555-66B3747EE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REGIONAL LYMPH</a:t>
            </a:r>
          </a:p>
          <a:p>
            <a:endParaRPr lang="ar-J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50EE006-C579-4CC0-B9F8-F51CA6EFD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713" y="2333625"/>
            <a:ext cx="8534399" cy="3843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823672C-A992-4AE5-8FEE-72B0507773A5}"/>
              </a:ext>
            </a:extLst>
          </p:cNvPr>
          <p:cNvSpPr txBox="1"/>
          <p:nvPr/>
        </p:nvSpPr>
        <p:spPr>
          <a:xfrm>
            <a:off x="1762539" y="6347791"/>
            <a:ext cx="6732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Painful , enlarge &gt;&gt; infection </a:t>
            </a:r>
          </a:p>
        </p:txBody>
      </p:sp>
    </p:spTree>
    <p:extLst>
      <p:ext uri="{BB962C8B-B14F-4D97-AF65-F5344CB8AC3E}">
        <p14:creationId xmlns:p14="http://schemas.microsoft.com/office/powerpoint/2010/main" val="10517253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9E660B-E690-457D-88D4-3FF4C656A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  <a:br>
              <a:rPr lang="en-US" dirty="0"/>
            </a:br>
            <a:endParaRPr lang="ar-JO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C3255CB-504A-4673-AB73-8E603C2E1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5217" y="2014330"/>
            <a:ext cx="10197605" cy="39677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9E5735-90D8-436B-A46A-F4F1A56924D6}"/>
              </a:ext>
            </a:extLst>
          </p:cNvPr>
          <p:cNvSpPr txBox="1"/>
          <p:nvPr/>
        </p:nvSpPr>
        <p:spPr>
          <a:xfrm>
            <a:off x="1974574" y="1517675"/>
            <a:ext cx="2398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Venous ulcer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7DEE8C7-C5D1-4AFC-8FB8-6FE41C25A118}"/>
              </a:ext>
            </a:extLst>
          </p:cNvPr>
          <p:cNvSpPr txBox="1"/>
          <p:nvPr/>
        </p:nvSpPr>
        <p:spPr>
          <a:xfrm>
            <a:off x="8825948" y="6147758"/>
            <a:ext cx="222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BCC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63C15C9-BAB1-4840-B905-3AC74B9A9775}"/>
              </a:ext>
            </a:extLst>
          </p:cNvPr>
          <p:cNvSpPr txBox="1"/>
          <p:nvPr/>
        </p:nvSpPr>
        <p:spPr>
          <a:xfrm>
            <a:off x="5489740" y="6123543"/>
            <a:ext cx="1868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PUNCHED OUT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E70C257-51F4-4304-8F73-A05868BCD91F}"/>
              </a:ext>
            </a:extLst>
          </p:cNvPr>
          <p:cNvSpPr txBox="1"/>
          <p:nvPr/>
        </p:nvSpPr>
        <p:spPr>
          <a:xfrm>
            <a:off x="1770835" y="6147758"/>
            <a:ext cx="1868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Squamous cell carcinoma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A327638-2E41-4EE7-8107-8CFCEF68B69B}"/>
              </a:ext>
            </a:extLst>
          </p:cNvPr>
          <p:cNvSpPr txBox="1"/>
          <p:nvPr/>
        </p:nvSpPr>
        <p:spPr>
          <a:xfrm>
            <a:off x="5994953" y="1540014"/>
            <a:ext cx="100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BCC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241F91B-9624-4884-A57C-91B7F85E3B23}"/>
              </a:ext>
            </a:extLst>
          </p:cNvPr>
          <p:cNvSpPr txBox="1"/>
          <p:nvPr/>
        </p:nvSpPr>
        <p:spPr>
          <a:xfrm>
            <a:off x="9294744" y="1576742"/>
            <a:ext cx="100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BCC</a:t>
            </a:r>
          </a:p>
        </p:txBody>
      </p:sp>
    </p:spTree>
    <p:extLst>
      <p:ext uri="{BB962C8B-B14F-4D97-AF65-F5344CB8AC3E}">
        <p14:creationId xmlns:p14="http://schemas.microsoft.com/office/powerpoint/2010/main" val="3593542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D6AD61-4A0C-434D-A666-C1FFE2FA5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Wagner’s Grading of ulcers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DE0A2B-ECAB-4A27-9657-4BE8F58EF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Grade 0 - </a:t>
            </a:r>
            <a:r>
              <a:rPr lang="en-US" dirty="0" err="1"/>
              <a:t>Preulcerative</a:t>
            </a:r>
            <a:r>
              <a:rPr lang="en-US" dirty="0"/>
              <a:t> lesion/healed ulcer </a:t>
            </a:r>
          </a:p>
          <a:p>
            <a:r>
              <a:rPr lang="en-US" dirty="0"/>
              <a:t> Grade 1 - Superficial ulcer </a:t>
            </a:r>
          </a:p>
          <a:p>
            <a:r>
              <a:rPr lang="en-US" dirty="0"/>
              <a:t> Grade 2 - Ulcer deeper to Subcutaneous tissue exposing soft tissue or bone </a:t>
            </a:r>
          </a:p>
          <a:p>
            <a:r>
              <a:rPr lang="en-US" dirty="0"/>
              <a:t>Grade 3 - Abscess formation or osteomyelitis </a:t>
            </a:r>
          </a:p>
          <a:p>
            <a:r>
              <a:rPr lang="en-US" dirty="0"/>
              <a:t>Grade 4 - Gangrene of part of tissues/limb/foot </a:t>
            </a:r>
          </a:p>
          <a:p>
            <a:r>
              <a:rPr lang="en-US" dirty="0"/>
              <a:t>Grade 5 - Gangrene of entire one area/foot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8656767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045C4E-9DAF-413C-BC8D-1BE0E3B5D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19D18426-DF50-4ED3-80E5-AE3712F49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855" y="586409"/>
            <a:ext cx="10065832" cy="56851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0D28A92-DB03-41FB-809E-212E4C8AFA9E}"/>
              </a:ext>
            </a:extLst>
          </p:cNvPr>
          <p:cNvSpPr txBox="1"/>
          <p:nvPr/>
        </p:nvSpPr>
        <p:spPr>
          <a:xfrm>
            <a:off x="1325217" y="4558748"/>
            <a:ext cx="3061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GRANULATION TISSUE </a:t>
            </a:r>
          </a:p>
        </p:txBody>
      </p:sp>
    </p:spTree>
    <p:extLst>
      <p:ext uri="{BB962C8B-B14F-4D97-AF65-F5344CB8AC3E}">
        <p14:creationId xmlns:p14="http://schemas.microsoft.com/office/powerpoint/2010/main" val="11452661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549E5A-1E60-4CC9-9511-FC9F28628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FBF348A-7E97-4758-9D7B-C991998370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799318"/>
            <a:ext cx="11267671" cy="60586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60B7A6D-104F-49D0-8F39-774EB24485DA}"/>
              </a:ext>
            </a:extLst>
          </p:cNvPr>
          <p:cNvSpPr txBox="1"/>
          <p:nvPr/>
        </p:nvSpPr>
        <p:spPr>
          <a:xfrm>
            <a:off x="1736035" y="4320209"/>
            <a:ext cx="3114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GRANULATION TISSUE </a:t>
            </a:r>
          </a:p>
        </p:txBody>
      </p:sp>
    </p:spTree>
    <p:extLst>
      <p:ext uri="{BB962C8B-B14F-4D97-AF65-F5344CB8AC3E}">
        <p14:creationId xmlns:p14="http://schemas.microsoft.com/office/powerpoint/2010/main" val="37355170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62BEA0-9DA7-4F57-AEC3-FA8A5CCA1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Investigations 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8D0E2D-34E6-4B16-AE0D-5E01F226E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dirty="0"/>
              <a:t>CBC, ESR </a:t>
            </a:r>
          </a:p>
          <a:p>
            <a:pPr marL="0" indent="0">
              <a:buNone/>
            </a:pPr>
            <a:r>
              <a:rPr lang="en-US" dirty="0"/>
              <a:t>2) Urine and blood examination to rule out diabetes </a:t>
            </a:r>
          </a:p>
          <a:p>
            <a:pPr marL="0" indent="0">
              <a:buNone/>
            </a:pPr>
            <a:r>
              <a:rPr lang="en-US" dirty="0"/>
              <a:t>3) Chest X-ray - PA. view to rule out TB </a:t>
            </a:r>
          </a:p>
          <a:p>
            <a:pPr marL="0" indent="0">
              <a:buNone/>
            </a:pPr>
            <a:r>
              <a:rPr lang="en-US" dirty="0"/>
              <a:t>4) Pus for culture/sensitivity </a:t>
            </a:r>
          </a:p>
          <a:p>
            <a:pPr marL="0" indent="0">
              <a:buNone/>
            </a:pPr>
            <a:r>
              <a:rPr lang="en-US" dirty="0"/>
              <a:t>5) Lower limb angiography in cases of arterial diseases </a:t>
            </a:r>
          </a:p>
          <a:p>
            <a:pPr marL="0" indent="0">
              <a:buNone/>
            </a:pPr>
            <a:r>
              <a:rPr lang="en-US" dirty="0"/>
              <a:t>6) X-ray of the part to see for Osteomyelitis </a:t>
            </a:r>
          </a:p>
          <a:p>
            <a:pPr marL="0" indent="0">
              <a:buNone/>
            </a:pPr>
            <a:r>
              <a:rPr lang="en-US" dirty="0"/>
              <a:t>7) Biopsy: Non-healing/malignant ulcers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0401304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079D26-A737-4D74-81D1-23221E99A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391CF9-7F54-424A-93C7-270526817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Address cause </a:t>
            </a:r>
          </a:p>
          <a:p>
            <a:r>
              <a:rPr lang="en-US" dirty="0"/>
              <a:t>Correct deficiencies</a:t>
            </a:r>
          </a:p>
          <a:p>
            <a:r>
              <a:rPr lang="en-US" dirty="0"/>
              <a:t>Control pain, infection </a:t>
            </a:r>
          </a:p>
          <a:p>
            <a:r>
              <a:rPr lang="en-US" dirty="0"/>
              <a:t>Debridement, dressing</a:t>
            </a:r>
          </a:p>
          <a:p>
            <a:r>
              <a:rPr lang="en-US" dirty="0"/>
              <a:t>Closure of defect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8450681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ADA017-6AA0-4B10-9BCA-12EF2D3D9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TREATMENT OF THE ULCERS 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ECC1B2-0BBA-4267-A3FA-92F21823D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Treatment of Spreading Ulcers </a:t>
            </a:r>
          </a:p>
          <a:p>
            <a:r>
              <a:rPr lang="en-US" dirty="0"/>
              <a:t>Treatment of Healing Ulcers </a:t>
            </a:r>
          </a:p>
          <a:p>
            <a:r>
              <a:rPr lang="en-US" dirty="0"/>
              <a:t>Treatment of Chronic Ulcers </a:t>
            </a:r>
          </a:p>
          <a:p>
            <a:r>
              <a:rPr lang="en-US" dirty="0"/>
              <a:t>Treatment of The Underlying Disease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8812007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8F16E0-DD0E-4803-A1F8-B1FEAFB26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SPREADING ULCERS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17EBF7-9F89-44CD-9C99-4604A6473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Pus Culture/Sensitivity report</a:t>
            </a:r>
          </a:p>
          <a:p>
            <a:r>
              <a:rPr lang="en-US" dirty="0"/>
              <a:t>Appropriate Antibiotics </a:t>
            </a:r>
          </a:p>
          <a:p>
            <a:r>
              <a:rPr lang="en-US" dirty="0"/>
              <a:t>Solutions to treat the Slough : H₂O₂ &amp; EUSOL - Edinburgh University Solution (Hypochlorite solution) </a:t>
            </a:r>
          </a:p>
          <a:p>
            <a:r>
              <a:rPr lang="en-US" dirty="0"/>
              <a:t>Excessive Granulation Tissue  : Excision or Application of Copper Sulphate or Silver Nitrate </a:t>
            </a:r>
          </a:p>
          <a:p>
            <a:r>
              <a:rPr lang="en-US" dirty="0"/>
              <a:t>Repeated Dressings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6362174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C11333-0409-4276-807F-3221E1CEA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HEALING ULCER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929139-9B9A-4415-B69F-CE4239873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Regular dressings are done for a few days </a:t>
            </a:r>
          </a:p>
          <a:p>
            <a:r>
              <a:rPr lang="en-US" dirty="0"/>
              <a:t> Antiseptic creams like , Zinc Oxide or Silver </a:t>
            </a:r>
            <a:r>
              <a:rPr lang="en-US" dirty="0" err="1"/>
              <a:t>Sulphadiazine</a:t>
            </a:r>
            <a:r>
              <a:rPr lang="en-US" dirty="0"/>
              <a:t>. </a:t>
            </a:r>
          </a:p>
          <a:p>
            <a:r>
              <a:rPr lang="en-US" dirty="0"/>
              <a:t>Culture swab is taken to rule out Streptococcus </a:t>
            </a:r>
            <a:r>
              <a:rPr lang="en-US" dirty="0" err="1"/>
              <a:t>Haemolyticus</a:t>
            </a:r>
            <a:r>
              <a:rPr lang="en-US" dirty="0"/>
              <a:t> ( contraindication for skin grafting )</a:t>
            </a:r>
          </a:p>
          <a:p>
            <a:r>
              <a:rPr lang="en-US" dirty="0"/>
              <a:t> Ulcer is small - Heals by itself ( Epithelialization ) </a:t>
            </a:r>
          </a:p>
          <a:p>
            <a:r>
              <a:rPr lang="en-US" dirty="0"/>
              <a:t>Large - Free Split Skin Graft applied</a:t>
            </a:r>
          </a:p>
          <a:p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Closure : primary , secondary , delayed primary , graft , flap 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6381290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707CCC-61A8-46EA-86BA-41F4851EC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CHRONIC ULCERS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F57EE7-74A3-482A-98C6-660D399D6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do not respond to conventional methods of treatment. </a:t>
            </a:r>
          </a:p>
          <a:p>
            <a:r>
              <a:rPr lang="en-US" dirty="0"/>
              <a:t>The following are tried: </a:t>
            </a:r>
          </a:p>
          <a:p>
            <a:r>
              <a:rPr lang="en-US" dirty="0"/>
              <a:t>Infrared radiation, short-wave therapy, ultraviolet rays decrease the size of the ulcer. </a:t>
            </a:r>
          </a:p>
          <a:p>
            <a:r>
              <a:rPr lang="en-US" dirty="0"/>
              <a:t>Amnion helps in epithelialization. </a:t>
            </a:r>
          </a:p>
          <a:p>
            <a:r>
              <a:rPr lang="en-US" dirty="0"/>
              <a:t>Chorion helps in granulation tissue. </a:t>
            </a:r>
          </a:p>
          <a:p>
            <a:r>
              <a:rPr lang="en-US" dirty="0"/>
              <a:t>These ulcers ultimately may require skin grafting.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9238198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69CCA8-AA68-4E17-81A3-4CBC62D4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Vaccum</a:t>
            </a:r>
            <a:r>
              <a:rPr lang="en-US" dirty="0"/>
              <a:t> therapy ( -</a:t>
            </a:r>
            <a:r>
              <a:rPr lang="en-US" dirty="0" err="1"/>
              <a:t>ve</a:t>
            </a:r>
            <a:r>
              <a:rPr lang="en-US" dirty="0"/>
              <a:t> pressure )</a:t>
            </a:r>
            <a:endParaRPr lang="ar-JO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7EE9043-FA1F-4394-964B-0AC3928D8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7009" y="1367948"/>
            <a:ext cx="7960622" cy="512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217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A4687D-3DF0-4F02-9DF4-C2BA30317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SINUS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187841-3CB9-4677-BC84-1B36C3B9C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tract lined with granulation tissue “GT” connecting an abnormal cavity “an abscess” to an epithelial surface.</a:t>
            </a:r>
          </a:p>
          <a:p>
            <a:endParaRPr lang="en-US" dirty="0"/>
          </a:p>
          <a:p>
            <a:r>
              <a:rPr lang="en-US" dirty="0"/>
              <a:t> Blind track lined by granulation tissue leading from epithelial surface down into the tissues.</a:t>
            </a:r>
          </a:p>
          <a:p>
            <a:r>
              <a:rPr lang="en-US" dirty="0"/>
              <a:t>Latin: Hollow (or) a bay</a:t>
            </a:r>
          </a:p>
          <a:p>
            <a:endParaRPr lang="en-US" dirty="0"/>
          </a:p>
          <a:p>
            <a:r>
              <a:rPr lang="en-US" dirty="0"/>
              <a:t>Symptoms: recurrent infection and discharge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292332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202F3C-E11A-4DE3-B2D2-D43DADAA1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7D43B2-FCE6-45E6-AC38-92BB3086D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/>
              <a:t>Clinical</a:t>
            </a:r>
          </a:p>
          <a:p>
            <a:pPr marL="0" indent="0">
              <a:buNone/>
            </a:pPr>
            <a:r>
              <a:rPr lang="en-US" dirty="0"/>
              <a:t>B. Pathological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9140732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004EBE-E001-4715-AE34-F6A49757E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04424233-60AD-4FF8-A83E-CC9279A7A6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2" y="754684"/>
            <a:ext cx="5738191" cy="573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830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E025B1-50C7-4A51-A9B9-F4B2499FD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Factors that can lead to sinus formation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CAD508-EFB1-4FC2-A0AF-AFB5C2259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Inadequate drainage of an abscess</a:t>
            </a:r>
          </a:p>
          <a:p>
            <a:r>
              <a:rPr lang="en-US" dirty="0"/>
              <a:t>Chronic inflammation, TB, Syphilis, fungal and Crohn’s disease.</a:t>
            </a:r>
          </a:p>
          <a:p>
            <a:r>
              <a:rPr lang="en-US" dirty="0"/>
              <a:t>Foreign body stimulates prolonged and recurrent infection e.g. suture material</a:t>
            </a:r>
          </a:p>
          <a:p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Stitches sinus : common with non absorbable suture </a:t>
            </a:r>
            <a:endParaRPr lang="ar-JO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8193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95AFC7-6FA8-4A0D-8ABE-299366F18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701AB1-74D8-4CA2-A3F4-A1FFC5480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CONGENITAL : </a:t>
            </a:r>
          </a:p>
          <a:p>
            <a:pPr marL="0" indent="0">
              <a:buNone/>
            </a:pPr>
            <a:r>
              <a:rPr lang="en-US" dirty="0"/>
              <a:t>Preauricular sinus, branchial cyst sinus </a:t>
            </a:r>
            <a:r>
              <a:rPr lang="en-US" dirty="0">
                <a:solidFill>
                  <a:srgbClr val="00B050"/>
                </a:solidFill>
              </a:rPr>
              <a:t>( anterior to sternocleidomastoid )</a:t>
            </a:r>
            <a:endParaRPr lang="en-US" dirty="0"/>
          </a:p>
          <a:p>
            <a:endParaRPr lang="en-US" dirty="0"/>
          </a:p>
          <a:p>
            <a:r>
              <a:rPr lang="en-US" dirty="0"/>
              <a:t>ACQUIRED :</a:t>
            </a:r>
          </a:p>
          <a:p>
            <a:pPr marL="0" indent="0">
              <a:buNone/>
            </a:pPr>
            <a:r>
              <a:rPr lang="en-US" dirty="0"/>
              <a:t>Pilonidal sinus </a:t>
            </a:r>
          </a:p>
          <a:p>
            <a:pPr marL="0" indent="0">
              <a:buNone/>
            </a:pPr>
            <a:r>
              <a:rPr lang="en-US" dirty="0"/>
              <a:t>Malignant(Paget’s disease of the nipple and sister Joseph’s nodule from  stomach ca)</a:t>
            </a:r>
          </a:p>
          <a:p>
            <a:pPr marL="0" indent="0">
              <a:buNone/>
            </a:pPr>
            <a:r>
              <a:rPr lang="en-US" dirty="0"/>
              <a:t>Actinomycosis</a:t>
            </a:r>
          </a:p>
          <a:p>
            <a:pPr marL="0" indent="0">
              <a:buNone/>
            </a:pPr>
            <a:r>
              <a:rPr lang="en-US" dirty="0"/>
              <a:t>TB sinus</a:t>
            </a:r>
          </a:p>
          <a:p>
            <a:pPr marL="0" indent="0">
              <a:buNone/>
            </a:pPr>
            <a:endParaRPr lang="en-US" dirty="0"/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2619562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2E1BC7-3830-4961-931F-493A2A0FE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6840"/>
          </a:xfrm>
        </p:spPr>
        <p:txBody>
          <a:bodyPr/>
          <a:lstStyle/>
          <a:p>
            <a:r>
              <a:rPr lang="en-US" dirty="0"/>
              <a:t>FISTULA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535D06-81D2-4758-AD89-7EB27B598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6"/>
            <a:ext cx="10515600" cy="4864997"/>
          </a:xfrm>
        </p:spPr>
        <p:txBody>
          <a:bodyPr>
            <a:normAutofit/>
          </a:bodyPr>
          <a:lstStyle/>
          <a:p>
            <a:r>
              <a:rPr lang="en-US" dirty="0"/>
              <a:t>A fistula is an abnormal tract between two epithelial surfaces.</a:t>
            </a:r>
          </a:p>
          <a:p>
            <a:r>
              <a:rPr lang="en-US" dirty="0"/>
              <a:t>ABNORMAL communication between lumen of one viscus and lumen of another (INTERNAL FISTULA) (or)</a:t>
            </a:r>
          </a:p>
          <a:p>
            <a:r>
              <a:rPr lang="en-US" dirty="0"/>
              <a:t> between lumen of one hollow viscus to the exterior (EXTERNAL FISTULA) (or) </a:t>
            </a:r>
          </a:p>
          <a:p>
            <a:r>
              <a:rPr lang="en-US" dirty="0"/>
              <a:t>between any two vessels</a:t>
            </a:r>
          </a:p>
          <a:p>
            <a:r>
              <a:rPr lang="en-US" dirty="0">
                <a:solidFill>
                  <a:srgbClr val="FF0000"/>
                </a:solidFill>
              </a:rPr>
              <a:t>Most commonly, It occurs when an abscess breaks into two adjacent epithelial surfaces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9850445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A76CF7-61FB-4398-8A08-B36F31960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F8AECD-AD6F-4103-BC7B-77A6D1302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Latin : pipe (or) a tube .</a:t>
            </a:r>
          </a:p>
          <a:p>
            <a:endParaRPr lang="en-US" dirty="0"/>
          </a:p>
          <a:p>
            <a:endParaRPr lang="en-US" dirty="0"/>
          </a:p>
          <a:p>
            <a:endParaRPr lang="ar-J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B29F7C5-CC90-422C-96B8-4F2D2373A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235" y="3138610"/>
            <a:ext cx="3622605" cy="317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48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5418A8-3841-452F-987A-32804B6AB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40AE24-33D8-4A4B-87F7-5B428C53B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Etiological factors as in sinuses Inadequate drainage of an abscess</a:t>
            </a:r>
          </a:p>
          <a:p>
            <a:r>
              <a:rPr lang="en-US" dirty="0"/>
              <a:t>Chronic inflammation.</a:t>
            </a:r>
          </a:p>
          <a:p>
            <a:r>
              <a:rPr lang="en-US" dirty="0"/>
              <a:t>Foreign body.</a:t>
            </a:r>
          </a:p>
          <a:p>
            <a:r>
              <a:rPr lang="en-US" dirty="0"/>
              <a:t>Congenital.</a:t>
            </a:r>
          </a:p>
          <a:p>
            <a:r>
              <a:rPr lang="en-US" dirty="0"/>
              <a:t>Malignant disease.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9941415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C02350-51F9-4FB9-8E9D-DC98A0F07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0092"/>
          </a:xfrm>
        </p:spPr>
        <p:txBody>
          <a:bodyPr/>
          <a:lstStyle/>
          <a:p>
            <a:r>
              <a:rPr lang="en-US" dirty="0"/>
              <a:t>Types of fistulae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FFB96E-E1EA-4503-9E8E-0647F42AD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6191"/>
            <a:ext cx="10515600" cy="5010772"/>
          </a:xfrm>
        </p:spPr>
        <p:txBody>
          <a:bodyPr>
            <a:normAutofit/>
          </a:bodyPr>
          <a:lstStyle/>
          <a:p>
            <a:r>
              <a:rPr lang="en-US" dirty="0"/>
              <a:t>CONGENITAL </a:t>
            </a:r>
          </a:p>
          <a:p>
            <a:pPr marL="0" indent="0">
              <a:buNone/>
            </a:pPr>
            <a:r>
              <a:rPr lang="en-US" sz="2000" dirty="0"/>
              <a:t>Branchial fistula </a:t>
            </a:r>
          </a:p>
          <a:p>
            <a:pPr marL="0" indent="0">
              <a:buNone/>
            </a:pPr>
            <a:r>
              <a:rPr lang="en-US" sz="2000" dirty="0" err="1"/>
              <a:t>Tracheo</a:t>
            </a:r>
            <a:r>
              <a:rPr lang="en-US" sz="2000" dirty="0"/>
              <a:t>-esophageal </a:t>
            </a:r>
          </a:p>
          <a:p>
            <a:pPr marL="0" indent="0">
              <a:buNone/>
            </a:pPr>
            <a:r>
              <a:rPr lang="en-US" sz="2000" dirty="0"/>
              <a:t>Umbilical </a:t>
            </a:r>
          </a:p>
          <a:p>
            <a:pPr marL="0" indent="0">
              <a:buNone/>
            </a:pPr>
            <a:r>
              <a:rPr lang="en-US" sz="2000" dirty="0"/>
              <a:t>Congenital AV fistula </a:t>
            </a:r>
          </a:p>
          <a:p>
            <a:pPr marL="0" indent="0">
              <a:buNone/>
            </a:pPr>
            <a:r>
              <a:rPr lang="en-US" sz="2000" dirty="0"/>
              <a:t>Thyroglossal fistula </a:t>
            </a:r>
          </a:p>
          <a:p>
            <a:r>
              <a:rPr lang="en-US" dirty="0"/>
              <a:t>ACQUIRED </a:t>
            </a:r>
          </a:p>
          <a:p>
            <a:pPr marL="0" indent="0">
              <a:buNone/>
            </a:pPr>
            <a:r>
              <a:rPr lang="en-US" sz="2000" dirty="0"/>
              <a:t>Traumatic </a:t>
            </a:r>
          </a:p>
          <a:p>
            <a:pPr marL="0" indent="0">
              <a:buNone/>
            </a:pPr>
            <a:r>
              <a:rPr lang="en-US" sz="2000" dirty="0"/>
              <a:t>Inflammatory </a:t>
            </a:r>
          </a:p>
          <a:p>
            <a:pPr marL="0" indent="0">
              <a:buNone/>
            </a:pPr>
            <a:r>
              <a:rPr lang="en-US" sz="2000" dirty="0"/>
              <a:t> Malignancy </a:t>
            </a:r>
          </a:p>
          <a:p>
            <a:pPr marL="0" indent="0">
              <a:buNone/>
            </a:pPr>
            <a:r>
              <a:rPr lang="en-US" sz="2000" dirty="0"/>
              <a:t>Iatrogenic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4102242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A88DA5-D024-4BB2-A8BD-7B93BDEA8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ACQUIRED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5E1A09-FE7E-45A0-97B3-CF8084F39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 TRAUMATIC: </a:t>
            </a:r>
          </a:p>
          <a:p>
            <a:pPr marL="514350" indent="-514350">
              <a:buAutoNum type="alphaUcParenBoth"/>
            </a:pPr>
            <a:r>
              <a:rPr lang="en-US" dirty="0"/>
              <a:t>following surgery : </a:t>
            </a:r>
            <a:r>
              <a:rPr lang="en-US" dirty="0" err="1"/>
              <a:t>eg.</a:t>
            </a:r>
            <a:r>
              <a:rPr lang="en-US" dirty="0"/>
              <a:t>, intestinal fistulas (</a:t>
            </a:r>
            <a:r>
              <a:rPr lang="en-US" dirty="0" err="1"/>
              <a:t>faecal,biliary,pancreatic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(B) following instrumental delivery (or) difficult </a:t>
            </a:r>
            <a:r>
              <a:rPr lang="en-US" dirty="0" err="1"/>
              <a:t>labour</a:t>
            </a:r>
            <a:r>
              <a:rPr lang="en-US" dirty="0"/>
              <a:t> e.g., </a:t>
            </a:r>
            <a:r>
              <a:rPr lang="en-US" dirty="0" err="1"/>
              <a:t>vesicovaginal,rectovaginal</a:t>
            </a:r>
            <a:r>
              <a:rPr lang="en-US" dirty="0"/>
              <a:t>, ureterovaginal fistula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9989958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7BFDC1-5CC6-42F8-8028-62E70500B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6023"/>
          </a:xfrm>
        </p:spPr>
        <p:txBody>
          <a:bodyPr>
            <a:normAutofit fontScale="90000"/>
          </a:bodyPr>
          <a:lstStyle/>
          <a:p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9E0980-60F6-4697-A201-7B23F29EB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2209"/>
            <a:ext cx="10515600" cy="4904754"/>
          </a:xfrm>
        </p:spPr>
        <p:txBody>
          <a:bodyPr>
            <a:normAutofit/>
          </a:bodyPr>
          <a:lstStyle/>
          <a:p>
            <a:r>
              <a:rPr lang="en-US" dirty="0"/>
              <a:t> INFLAMMATORY: Intestinal actinomycosis, TB </a:t>
            </a:r>
            <a:r>
              <a:rPr lang="en-US" dirty="0">
                <a:solidFill>
                  <a:srgbClr val="00B050"/>
                </a:solidFill>
              </a:rPr>
              <a:t>with </a:t>
            </a:r>
            <a:r>
              <a:rPr lang="en-US" dirty="0" err="1">
                <a:solidFill>
                  <a:srgbClr val="00B050"/>
                </a:solidFill>
              </a:rPr>
              <a:t>crohns</a:t>
            </a:r>
            <a:r>
              <a:rPr lang="en-US" dirty="0">
                <a:solidFill>
                  <a:srgbClr val="00B050"/>
                </a:solidFill>
              </a:rPr>
              <a:t> disease </a:t>
            </a:r>
            <a:endParaRPr lang="en-US" dirty="0"/>
          </a:p>
          <a:p>
            <a:endParaRPr lang="en-US" dirty="0"/>
          </a:p>
          <a:p>
            <a:r>
              <a:rPr lang="en-US" dirty="0"/>
              <a:t>  MALIGNANCY: when growth of one organ penetrates into the nearby organ. e.g., Rectovesical fistula in carcinoma rectum </a:t>
            </a:r>
          </a:p>
          <a:p>
            <a:endParaRPr lang="en-US" dirty="0"/>
          </a:p>
          <a:p>
            <a:r>
              <a:rPr lang="en-US" dirty="0"/>
              <a:t>IATROGENIC: AVF for hemodialysis</a:t>
            </a:r>
          </a:p>
          <a:p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Non healed fistula indicate malignancy </a:t>
            </a:r>
            <a:endParaRPr lang="ar-JO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1527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9A2511-F165-47AB-9901-095D9F9C9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BC0A719-3F27-4AB0-AFAA-476286511F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9775" y="1517773"/>
            <a:ext cx="8189842" cy="415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79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AEF533-C6E1-4721-8F90-9778E94E6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Clinical 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530EA4-816A-4276-B450-27267EA2C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Spreading : (Edge - Inflamed &amp; Edematous) </a:t>
            </a:r>
          </a:p>
          <a:p>
            <a:endParaRPr lang="en-US" dirty="0"/>
          </a:p>
          <a:p>
            <a:r>
              <a:rPr lang="en-US" dirty="0"/>
              <a:t>Healing : (Edge is sloping with healthy red granulation tissue &amp; serous discharge) </a:t>
            </a:r>
          </a:p>
          <a:p>
            <a:endParaRPr lang="en-US" dirty="0"/>
          </a:p>
          <a:p>
            <a:r>
              <a:rPr lang="en-US" dirty="0"/>
              <a:t>Callous : (Floor contains pale unhealthy granulation tissue with indurated edge)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7024712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1B1B73-F194-43C0-B1CE-CEF0C3E82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Causes for persistence of sinus (or) fistula </a:t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EF0223-2B2A-48CB-9A75-14285E138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Presence of a foreign body. e.g., suture material </a:t>
            </a:r>
          </a:p>
          <a:p>
            <a:r>
              <a:rPr lang="en-US" dirty="0"/>
              <a:t>Presence of necrotic tissue underneath. </a:t>
            </a:r>
            <a:r>
              <a:rPr lang="en-US" dirty="0" err="1"/>
              <a:t>e.g.,sequestrum</a:t>
            </a:r>
            <a:r>
              <a:rPr lang="en-US" dirty="0"/>
              <a:t> </a:t>
            </a:r>
          </a:p>
          <a:p>
            <a:r>
              <a:rPr lang="en-US" dirty="0"/>
              <a:t>Insufficient (or) non-dependent drainage. e.g., TB sinus </a:t>
            </a:r>
          </a:p>
          <a:p>
            <a:r>
              <a:rPr lang="en-US" dirty="0"/>
              <a:t>Distal obstruction. e.g., </a:t>
            </a:r>
            <a:r>
              <a:rPr lang="en-US" dirty="0" err="1"/>
              <a:t>faecal</a:t>
            </a:r>
            <a:r>
              <a:rPr lang="en-US" dirty="0"/>
              <a:t> (or) biliary fistula </a:t>
            </a:r>
          </a:p>
          <a:p>
            <a:r>
              <a:rPr lang="en-US" dirty="0"/>
              <a:t>Persistent drainage like urine/</a:t>
            </a:r>
            <a:r>
              <a:rPr lang="en-US" dirty="0" err="1"/>
              <a:t>faeces</a:t>
            </a:r>
            <a:r>
              <a:rPr lang="en-US" dirty="0"/>
              <a:t>/CSF 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9483483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4480D0-E057-457F-98DA-97B033C0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5049"/>
          </a:xfrm>
        </p:spPr>
        <p:txBody>
          <a:bodyPr/>
          <a:lstStyle/>
          <a:p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3246F7-2FD1-460C-B44B-57C745BEE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0174"/>
            <a:ext cx="10515600" cy="5116789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err="1"/>
              <a:t>Epithelialisation</a:t>
            </a:r>
            <a:r>
              <a:rPr lang="en-US" dirty="0"/>
              <a:t> (or) </a:t>
            </a:r>
            <a:r>
              <a:rPr lang="en-US" dirty="0" err="1"/>
              <a:t>endothelisation</a:t>
            </a:r>
            <a:r>
              <a:rPr lang="en-US" dirty="0"/>
              <a:t> of the track. e.g., AVF</a:t>
            </a:r>
          </a:p>
          <a:p>
            <a:r>
              <a:rPr lang="en-US" dirty="0"/>
              <a:t> Malignancy. </a:t>
            </a:r>
          </a:p>
          <a:p>
            <a:r>
              <a:rPr lang="en-US" dirty="0"/>
              <a:t>Dense fibrosis </a:t>
            </a:r>
          </a:p>
          <a:p>
            <a:r>
              <a:rPr lang="en-US" dirty="0"/>
              <a:t>Irradiation  </a:t>
            </a:r>
            <a:r>
              <a:rPr lang="en-US" dirty="0">
                <a:solidFill>
                  <a:srgbClr val="00B050"/>
                </a:solidFill>
              </a:rPr>
              <a:t>poor vascularity , slow healing </a:t>
            </a:r>
            <a:endParaRPr lang="en-US" dirty="0"/>
          </a:p>
          <a:p>
            <a:r>
              <a:rPr lang="en-US" dirty="0"/>
              <a:t>Malnutrition </a:t>
            </a:r>
          </a:p>
          <a:p>
            <a:r>
              <a:rPr lang="en-US" dirty="0"/>
              <a:t>Specific causes. e.g., TB, actinomycosis</a:t>
            </a:r>
          </a:p>
          <a:p>
            <a:r>
              <a:rPr lang="en-US" dirty="0"/>
              <a:t> Ischemia ,Drugs. e.g., steroids </a:t>
            </a:r>
          </a:p>
          <a:p>
            <a:r>
              <a:rPr lang="en-US" dirty="0"/>
              <a:t>interference by the patient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3816355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D55B7F-DD46-43A1-87AA-063540DF5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3AB891-799F-435C-8B09-C31992F4A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Usually asymptomatic but when infected manifest as Recurrent/ persistent discharge. </a:t>
            </a:r>
          </a:p>
          <a:p>
            <a:pPr marL="0" indent="0">
              <a:buNone/>
            </a:pPr>
            <a:r>
              <a:rPr lang="en-US" dirty="0"/>
              <a:t>• Pain. </a:t>
            </a:r>
          </a:p>
          <a:p>
            <a:pPr marL="0" indent="0">
              <a:buNone/>
            </a:pPr>
            <a:r>
              <a:rPr lang="en-US" dirty="0"/>
              <a:t>• Constitutional symptoms if any deep seated origin.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3331084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1B093A-AF80-4F78-BF0E-CE6347064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EXAMINATION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696F21-4E29-4974-A747-80AE680F5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INSPECTION: </a:t>
            </a:r>
          </a:p>
          <a:p>
            <a:r>
              <a:rPr lang="en-US" dirty="0"/>
              <a:t>1. Location: </a:t>
            </a:r>
          </a:p>
          <a:p>
            <a:pPr marL="0" indent="0">
              <a:buNone/>
            </a:pPr>
            <a:r>
              <a:rPr lang="en-US" dirty="0"/>
              <a:t>usually gives diagnosis in most of the cases. </a:t>
            </a:r>
          </a:p>
          <a:p>
            <a:pPr marL="0" indent="0">
              <a:buNone/>
            </a:pPr>
            <a:r>
              <a:rPr lang="en-US" dirty="0"/>
              <a:t>SINUS:</a:t>
            </a:r>
          </a:p>
          <a:p>
            <a:pPr marL="0" indent="0">
              <a:buNone/>
            </a:pPr>
            <a:r>
              <a:rPr lang="en-US" dirty="0"/>
              <a:t> pre-auricular, TB- neck.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FISTULA:</a:t>
            </a:r>
          </a:p>
          <a:p>
            <a:pPr marL="0" indent="0">
              <a:buNone/>
            </a:pPr>
            <a:r>
              <a:rPr lang="en-US" dirty="0"/>
              <a:t> branchial- sternomastoid ant border. </a:t>
            </a:r>
          </a:p>
          <a:p>
            <a:pPr marL="0" indent="0">
              <a:buNone/>
            </a:pPr>
            <a:r>
              <a:rPr lang="en-US" dirty="0"/>
              <a:t>parotid- parotid region </a:t>
            </a:r>
          </a:p>
          <a:p>
            <a:pPr marL="0" indent="0">
              <a:buNone/>
            </a:pPr>
            <a:r>
              <a:rPr lang="en-US" dirty="0"/>
              <a:t>thyroglossal- midline of neck below hyoid.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1057119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6E4D99-3D51-4BF1-B84C-4593FEBF6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2.Number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89F3F4-B61E-4CEE-ACAC-B9A9D190D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 usually single but multiple seen in HIV patients (or) actinomycosis. 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00155443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1AEE7F-1288-44C6-AA06-120E311FD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3.Discharge</a:t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7A254D-8BAB-423B-8791-35008E352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White thin caseous, cheesy like- TB sinus </a:t>
            </a:r>
          </a:p>
          <a:p>
            <a:r>
              <a:rPr lang="en-US" dirty="0"/>
              <a:t> </a:t>
            </a:r>
            <a:r>
              <a:rPr lang="en-US" dirty="0" err="1"/>
              <a:t>Faecal</a:t>
            </a:r>
            <a:r>
              <a:rPr lang="en-US" dirty="0"/>
              <a:t>- </a:t>
            </a:r>
            <a:r>
              <a:rPr lang="en-US" dirty="0" err="1"/>
              <a:t>faecal</a:t>
            </a:r>
            <a:r>
              <a:rPr lang="en-US" dirty="0"/>
              <a:t> fistula </a:t>
            </a:r>
          </a:p>
          <a:p>
            <a:r>
              <a:rPr lang="en-US" dirty="0"/>
              <a:t> Yellow </a:t>
            </a:r>
            <a:r>
              <a:rPr lang="en-US" dirty="0" err="1"/>
              <a:t>sulphur</a:t>
            </a:r>
            <a:r>
              <a:rPr lang="en-US" dirty="0"/>
              <a:t> granules- actinomycosis </a:t>
            </a:r>
          </a:p>
          <a:p>
            <a:r>
              <a:rPr lang="en-US" dirty="0"/>
              <a:t>Bony granules- osteomyelitis </a:t>
            </a:r>
          </a:p>
          <a:p>
            <a:r>
              <a:rPr lang="en-US" dirty="0"/>
              <a:t> Yellow purulent- staph. infections </a:t>
            </a:r>
          </a:p>
          <a:p>
            <a:r>
              <a:rPr lang="en-US" dirty="0"/>
              <a:t>Thin mucous like- brachial fistula </a:t>
            </a:r>
          </a:p>
          <a:p>
            <a:r>
              <a:rPr lang="en-US" dirty="0"/>
              <a:t>Saliva- parotid fistula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84878055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D8844C-2281-45FD-B9DE-08BA5636D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Palpation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5F1A1A-84B2-4DBF-ACB8-EE54CDD5E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en-US" dirty="0"/>
              <a:t>Temperature and tenderness</a:t>
            </a:r>
          </a:p>
          <a:p>
            <a:pPr marL="0" indent="0">
              <a:buNone/>
            </a:pPr>
            <a:r>
              <a:rPr lang="en-US" dirty="0"/>
              <a:t>b) Discharge: after application of pressure over the surrounding area. </a:t>
            </a:r>
          </a:p>
          <a:p>
            <a:pPr marL="0" indent="0">
              <a:buNone/>
            </a:pPr>
            <a:r>
              <a:rPr lang="en-US" dirty="0"/>
              <a:t>c) Induration: present in chronic fistulae/sinus as in actinomycosis, OM</a:t>
            </a:r>
          </a:p>
          <a:p>
            <a:pPr marL="0" indent="0">
              <a:buNone/>
            </a:pPr>
            <a:r>
              <a:rPr lang="en-US" dirty="0"/>
              <a:t>d) Fixity: </a:t>
            </a:r>
          </a:p>
          <a:p>
            <a:pPr marL="0" indent="0">
              <a:buNone/>
            </a:pPr>
            <a:r>
              <a:rPr lang="en-US" dirty="0"/>
              <a:t>e) Palpation at deeper plane: </a:t>
            </a:r>
          </a:p>
          <a:p>
            <a:pPr marL="0" indent="0">
              <a:buNone/>
            </a:pPr>
            <a:r>
              <a:rPr lang="en-US" dirty="0"/>
              <a:t>lymph nodes- TB </a:t>
            </a:r>
          </a:p>
          <a:p>
            <a:pPr marL="0" indent="0">
              <a:buNone/>
            </a:pPr>
            <a:r>
              <a:rPr lang="en-US" dirty="0"/>
              <a:t>Thickening of bone underneath- OM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7634717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059DC-C0F5-4C0F-A422-68845FDEA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F0841E-CBA8-47ED-A466-8ADAF6CD6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CBP- Hb, TLC, DLC, ESR. </a:t>
            </a:r>
          </a:p>
          <a:p>
            <a:r>
              <a:rPr lang="en-US" dirty="0"/>
              <a:t>Discharge for C/S , AFB, cytology, Gram staining.</a:t>
            </a:r>
          </a:p>
          <a:p>
            <a:r>
              <a:rPr lang="en-US" dirty="0"/>
              <a:t> X-RAY of the part to rule out OM, foreign body. </a:t>
            </a:r>
          </a:p>
          <a:p>
            <a:r>
              <a:rPr lang="en-US" dirty="0"/>
              <a:t>X-RAY KUB and USG abdomen in cases of lumbar fistula to rule out staghorn calculi. </a:t>
            </a:r>
          </a:p>
          <a:p>
            <a:r>
              <a:rPr lang="en-US" dirty="0"/>
              <a:t>MRI </a:t>
            </a:r>
          </a:p>
          <a:p>
            <a:r>
              <a:rPr lang="en-US" dirty="0"/>
              <a:t>BIOPSY from edge of sinus</a:t>
            </a:r>
          </a:p>
          <a:p>
            <a:r>
              <a:rPr lang="en-US" dirty="0"/>
              <a:t> CT </a:t>
            </a:r>
            <a:r>
              <a:rPr lang="en-US" dirty="0" err="1"/>
              <a:t>Sinusogram</a:t>
            </a:r>
            <a:endParaRPr lang="en-US" dirty="0"/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11112686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1241D-E3E1-405D-8660-90DDCE93D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FISTULOGRAPHY/ SINUSOGRAPHY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6D72EF-870C-4045-86D8-493FDF9FF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For knowing the exact extent/origin of sinus (or)fistula. </a:t>
            </a:r>
          </a:p>
          <a:p>
            <a:pPr marL="0" indent="0">
              <a:buNone/>
            </a:pPr>
            <a:r>
              <a:rPr lang="en-US" dirty="0"/>
              <a:t>• Water soluble or </a:t>
            </a:r>
            <a:r>
              <a:rPr lang="en-US" dirty="0" err="1"/>
              <a:t>ultrafluid</a:t>
            </a:r>
            <a:r>
              <a:rPr lang="en-US" dirty="0"/>
              <a:t> lipoidal iodine dye is used. </a:t>
            </a:r>
          </a:p>
          <a:p>
            <a:pPr marL="0" indent="0">
              <a:buNone/>
            </a:pPr>
            <a:r>
              <a:rPr lang="en-US" dirty="0"/>
              <a:t>• Lipoidal iodine is poppy seed oil containing 40% iodine.</a:t>
            </a:r>
          </a:p>
          <a:p>
            <a:endParaRPr lang="ar-J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CC9B67-560D-461C-993D-EA29C6630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531" y="4001294"/>
            <a:ext cx="2552286" cy="233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861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189680-0B28-4AB4-BEB1-6E5C7995D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BASIC PRINCIPLES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164BAC-9451-459A-A550-CC7DC5019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Antibiotics </a:t>
            </a:r>
          </a:p>
          <a:p>
            <a:r>
              <a:rPr lang="en-US" dirty="0"/>
              <a:t>Adequate excision </a:t>
            </a:r>
          </a:p>
          <a:p>
            <a:r>
              <a:rPr lang="en-US" dirty="0"/>
              <a:t> Adequate drainage.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775345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C21AA7-E55D-4BBD-8DB0-86761F6AB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Pathological 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2A3495-3E75-4FF6-9C6F-C52C77F50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1. Nonspecific </a:t>
            </a:r>
          </a:p>
          <a:p>
            <a:r>
              <a:rPr lang="en-US" dirty="0"/>
              <a:t>2. Specific </a:t>
            </a:r>
          </a:p>
          <a:p>
            <a:r>
              <a:rPr lang="en-US" dirty="0"/>
              <a:t>3. Malignant</a:t>
            </a:r>
          </a:p>
          <a:p>
            <a:pPr marL="0" indent="0">
              <a:buNone/>
            </a:pPr>
            <a:endParaRPr lang="en-US" dirty="0"/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25555059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B07BC2-B596-4FF9-86B8-6419CFF2C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80FA1A-F0AE-46EC-8C96-186D9EE7D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excision specimen SHOULD be sent for HPE.</a:t>
            </a:r>
          </a:p>
          <a:p>
            <a:r>
              <a:rPr lang="en-US" dirty="0"/>
              <a:t>Treating the cause. e.g., ATT for TB sinus. </a:t>
            </a:r>
          </a:p>
          <a:p>
            <a:r>
              <a:rPr lang="en-US" dirty="0"/>
              <a:t>removal of any foreign body. </a:t>
            </a:r>
          </a:p>
          <a:p>
            <a:r>
              <a:rPr lang="en-US" dirty="0"/>
              <a:t>sequestrectomy for OM.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03379638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994808-180F-437A-8185-E28C026BE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PNS </a:t>
            </a:r>
            <a:endParaRPr lang="ar-JO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B713BED-9048-472B-8D92-08056BABAE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7265" y="1441321"/>
            <a:ext cx="5372185" cy="367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66472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0ABBF0-E8A5-4BBA-BDEA-34EC0150E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532EED-7996-4EF1-B199-73D237123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/>
              <a:t>Thank you</a:t>
            </a:r>
            <a:endParaRPr lang="ar-JO" sz="8800" dirty="0"/>
          </a:p>
        </p:txBody>
      </p:sp>
    </p:spTree>
    <p:extLst>
      <p:ext uri="{BB962C8B-B14F-4D97-AF65-F5344CB8AC3E}">
        <p14:creationId xmlns:p14="http://schemas.microsoft.com/office/powerpoint/2010/main" val="211635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BC1121-EF2C-43E3-B5B2-1107CC74D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 specific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DE1F7D-8BE8-4823-9CF2-4C2EA21C4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5"/>
            <a:ext cx="10515600" cy="48649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Traumatic Ulcer </a:t>
            </a:r>
          </a:p>
          <a:p>
            <a:r>
              <a:rPr lang="en-US" dirty="0">
                <a:solidFill>
                  <a:srgbClr val="FF0000"/>
                </a:solidFill>
              </a:rPr>
              <a:t>Arterial Ulcer </a:t>
            </a:r>
          </a:p>
          <a:p>
            <a:r>
              <a:rPr lang="en-US" dirty="0">
                <a:solidFill>
                  <a:srgbClr val="FF0000"/>
                </a:solidFill>
              </a:rPr>
              <a:t>Venous Ulcer </a:t>
            </a:r>
          </a:p>
          <a:p>
            <a:r>
              <a:rPr lang="en-US" dirty="0">
                <a:solidFill>
                  <a:srgbClr val="FF0000"/>
                </a:solidFill>
              </a:rPr>
              <a:t>Trophic ulcer </a:t>
            </a:r>
            <a:r>
              <a:rPr lang="en-US" dirty="0">
                <a:solidFill>
                  <a:srgbClr val="00B050"/>
                </a:solidFill>
              </a:rPr>
              <a:t>pressure ulcer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Neuropathic Ulcer </a:t>
            </a:r>
          </a:p>
          <a:p>
            <a:r>
              <a:rPr lang="en-US" dirty="0">
                <a:solidFill>
                  <a:srgbClr val="FF0000"/>
                </a:solidFill>
              </a:rPr>
              <a:t>Infective Ulcer</a:t>
            </a:r>
          </a:p>
          <a:p>
            <a:r>
              <a:rPr lang="en-US" dirty="0">
                <a:solidFill>
                  <a:srgbClr val="FF0000"/>
                </a:solidFill>
              </a:rPr>
              <a:t>Diabetic Ulcer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336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806D8A-EF8A-48B8-A595-C142B1EFA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Traumatic ulcer </a:t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DBB78A-3055-4A0A-A1ED-BAD968B03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148" y="1690688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Mechanical- Dental ulcer on tongue ( jagged tooth ) </a:t>
            </a:r>
          </a:p>
          <a:p>
            <a:pPr marL="514350" indent="-514350">
              <a:buAutoNum type="arabicPeriod"/>
            </a:pPr>
            <a:r>
              <a:rPr lang="en-US" dirty="0"/>
              <a:t>Physical- Electrical burn </a:t>
            </a:r>
          </a:p>
          <a:p>
            <a:pPr marL="514350" indent="-514350">
              <a:buAutoNum type="arabicPeriod"/>
            </a:pPr>
            <a:r>
              <a:rPr lang="en-US" dirty="0"/>
              <a:t>Chemical- Application of caustics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Acute, Superficial, Painful, Tender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831395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8531</TotalTime>
  <Words>1719</Words>
  <Application>Microsoft Office PowerPoint</Application>
  <PresentationFormat>مخصص</PresentationFormat>
  <Paragraphs>334</Paragraphs>
  <Slides>72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72</vt:i4>
      </vt:variant>
    </vt:vector>
  </HeadingPairs>
  <TitlesOfParts>
    <vt:vector size="73" baseType="lpstr">
      <vt:lpstr>Office Theme</vt:lpstr>
      <vt:lpstr>Ulcer sinus fistula</vt:lpstr>
      <vt:lpstr>ULCER </vt:lpstr>
      <vt:lpstr>Etiology : </vt:lpstr>
      <vt:lpstr>Wagner’s Grading of ulcers</vt:lpstr>
      <vt:lpstr>classification</vt:lpstr>
      <vt:lpstr> Clinical </vt:lpstr>
      <vt:lpstr>Pathological </vt:lpstr>
      <vt:lpstr>Non specific</vt:lpstr>
      <vt:lpstr>Traumatic ulcer  </vt:lpstr>
      <vt:lpstr>Arterial Ulcer </vt:lpstr>
      <vt:lpstr>Venous ulcers  </vt:lpstr>
      <vt:lpstr>Trophic Ulcer</vt:lpstr>
      <vt:lpstr>Tropical ulcer  </vt:lpstr>
      <vt:lpstr>Diabetic Ulcer</vt:lpstr>
      <vt:lpstr>Specific  </vt:lpstr>
      <vt:lpstr> Malignant </vt:lpstr>
      <vt:lpstr>Examination </vt:lpstr>
      <vt:lpstr>عرض تقديمي في PowerPoint</vt:lpstr>
      <vt:lpstr>INSPECTION  </vt:lpstr>
      <vt:lpstr>Location of the ulcer</vt:lpstr>
      <vt:lpstr>FLOOR OF THE ULCER </vt:lpstr>
      <vt:lpstr>Floor of the ulcer</vt:lpstr>
      <vt:lpstr>Discharge from the ulcer</vt:lpstr>
      <vt:lpstr>EDGE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PALPATION</vt:lpstr>
      <vt:lpstr>EDGE</vt:lpstr>
      <vt:lpstr>BASE</vt:lpstr>
      <vt:lpstr>INDURATION</vt:lpstr>
      <vt:lpstr> MOBILITY </vt:lpstr>
      <vt:lpstr>BLEEDING</vt:lpstr>
      <vt:lpstr>SURROUNDING AREA</vt:lpstr>
      <vt:lpstr>RELEVANT CLINICAL EXAMINATION</vt:lpstr>
      <vt:lpstr>MANAGEMENT </vt:lpstr>
      <vt:lpstr>عرض تقديمي في PowerPoint</vt:lpstr>
      <vt:lpstr>عرض تقديمي في PowerPoint</vt:lpstr>
      <vt:lpstr> Investigations </vt:lpstr>
      <vt:lpstr>Treatment </vt:lpstr>
      <vt:lpstr> TREATMENT OF THE ULCERS </vt:lpstr>
      <vt:lpstr>TREATMENT OF SPREADING ULCERS</vt:lpstr>
      <vt:lpstr>TREATMENT OF HEALING ULCER</vt:lpstr>
      <vt:lpstr>TREATMENT OF CHRONIC ULCERS</vt:lpstr>
      <vt:lpstr>Vaccum therapy ( -ve pressure )</vt:lpstr>
      <vt:lpstr>SINUS</vt:lpstr>
      <vt:lpstr>عرض تقديمي في PowerPoint</vt:lpstr>
      <vt:lpstr>Factors that can lead to sinus formation</vt:lpstr>
      <vt:lpstr>CAUSES</vt:lpstr>
      <vt:lpstr>FISTULA</vt:lpstr>
      <vt:lpstr>عرض تقديمي في PowerPoint</vt:lpstr>
      <vt:lpstr>عرض تقديمي في PowerPoint</vt:lpstr>
      <vt:lpstr>Types of fistulae</vt:lpstr>
      <vt:lpstr>ACQUIRED</vt:lpstr>
      <vt:lpstr>عرض تقديمي في PowerPoint</vt:lpstr>
      <vt:lpstr>عرض تقديمي في PowerPoint</vt:lpstr>
      <vt:lpstr>Causes for persistence of sinus (or) fistula  </vt:lpstr>
      <vt:lpstr>عرض تقديمي في PowerPoint</vt:lpstr>
      <vt:lpstr>CLINICAL FEATURES</vt:lpstr>
      <vt:lpstr>CLINICAL EXAMINATION</vt:lpstr>
      <vt:lpstr>2.Number</vt:lpstr>
      <vt:lpstr>3.Discharge </vt:lpstr>
      <vt:lpstr>Palpation</vt:lpstr>
      <vt:lpstr>INVESTIGATIONS</vt:lpstr>
      <vt:lpstr>FISTULOGRAPHY/ SINUSOGRAPHY</vt:lpstr>
      <vt:lpstr>TREATMENT BASIC PRINCIPLES</vt:lpstr>
      <vt:lpstr>عرض تقديمي في PowerPoint</vt:lpstr>
      <vt:lpstr>PNS 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saleh</dc:creator>
  <cp:lastModifiedBy>user</cp:lastModifiedBy>
  <cp:revision>70</cp:revision>
  <dcterms:created xsi:type="dcterms:W3CDTF">2019-10-04T09:32:32Z</dcterms:created>
  <dcterms:modified xsi:type="dcterms:W3CDTF">2019-11-18T03:50:18Z</dcterms:modified>
</cp:coreProperties>
</file>