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9" r:id="rId4"/>
    <p:sldId id="274" r:id="rId5"/>
    <p:sldId id="260" r:id="rId6"/>
    <p:sldId id="261" r:id="rId7"/>
    <p:sldId id="276" r:id="rId8"/>
    <p:sldId id="277" r:id="rId9"/>
    <p:sldId id="278" r:id="rId10"/>
    <p:sldId id="263" r:id="rId11"/>
    <p:sldId id="264" r:id="rId12"/>
    <p:sldId id="268" r:id="rId13"/>
    <p:sldId id="269" r:id="rId14"/>
    <p:sldId id="279" r:id="rId15"/>
    <p:sldId id="280" r:id="rId16"/>
    <p:sldId id="281" r:id="rId17"/>
    <p:sldId id="282" r:id="rId18"/>
    <p:sldId id="283" r:id="rId19"/>
    <p:sldId id="284" r:id="rId20"/>
    <p:sldId id="285" r:id="rId21"/>
    <p:sldId id="286" r:id="rId22"/>
    <p:sldId id="287" r:id="rId23"/>
    <p:sldId id="288" r:id="rId24"/>
    <p:sldId id="289" r:id="rId25"/>
    <p:sldId id="271"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92" d="100"/>
          <a:sy n="92" d="100"/>
        </p:scale>
        <p:origin x="137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48D45ED3-7BAB-4A79-B8CB-F477045D2647}" type="datetimeFigureOut">
              <a:rPr lang="en-GB"/>
              <a:pPr>
                <a:defRPr/>
              </a:pPr>
              <a:t>12/11/2022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A2BED09-FF83-402F-B0A1-6F7CCEE1611A}" type="slidenum">
              <a:rPr lang="en-GB" altLang="en-US"/>
              <a:pPr/>
              <a:t>‹#›</a:t>
            </a:fld>
            <a:endParaRPr lang="en-GB" altLang="en-US"/>
          </a:p>
        </p:txBody>
      </p:sp>
    </p:spTree>
    <p:extLst>
      <p:ext uri="{BB962C8B-B14F-4D97-AF65-F5344CB8AC3E}">
        <p14:creationId xmlns:p14="http://schemas.microsoft.com/office/powerpoint/2010/main" val="33059750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FEFD9C-13B8-4323-8054-4BA7C989938C}" type="slidenum">
              <a:rPr lang="en-GB" altLang="en-US"/>
              <a:pPr eaLnBrk="1" hangingPunct="1"/>
              <a:t>3</a:t>
            </a:fld>
            <a:endParaRPr lang="en-GB" altLang="en-US"/>
          </a:p>
        </p:txBody>
      </p:sp>
    </p:spTree>
    <p:extLst>
      <p:ext uri="{BB962C8B-B14F-4D97-AF65-F5344CB8AC3E}">
        <p14:creationId xmlns:p14="http://schemas.microsoft.com/office/powerpoint/2010/main" val="3138670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944D2034-F577-47D1-B2FD-40BD00126A40}" type="datetime1">
              <a:rPr lang="en-US"/>
              <a:pPr>
                <a:defRPr/>
              </a:pPr>
              <a:t>11/12/2022</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224784C9-3EAD-4E18-A8C6-AF24BBE5DA6A}" type="slidenum">
              <a:rPr lang="en-US" altLang="en-US"/>
              <a:pPr/>
              <a:t>‹#›</a:t>
            </a:fld>
            <a:endParaRPr lang="en-US" altLang="en-US"/>
          </a:p>
        </p:txBody>
      </p:sp>
    </p:spTree>
    <p:extLst>
      <p:ext uri="{BB962C8B-B14F-4D97-AF65-F5344CB8AC3E}">
        <p14:creationId xmlns:p14="http://schemas.microsoft.com/office/powerpoint/2010/main" val="292102112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17706EA-DE5A-490E-9B13-8C61515E0EE9}" type="datetime1">
              <a:rPr lang="en-US"/>
              <a:pPr>
                <a:defRPr/>
              </a:pPr>
              <a:t>11/12/2022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F52E8C34-378F-4708-876B-61F8EBDF1317}" type="slidenum">
              <a:rPr lang="en-US" altLang="en-US"/>
              <a:pPr/>
              <a:t>‹#›</a:t>
            </a:fld>
            <a:endParaRPr lang="en-US" altLang="en-US"/>
          </a:p>
        </p:txBody>
      </p:sp>
    </p:spTree>
    <p:extLst>
      <p:ext uri="{BB962C8B-B14F-4D97-AF65-F5344CB8AC3E}">
        <p14:creationId xmlns:p14="http://schemas.microsoft.com/office/powerpoint/2010/main" val="856428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EC176D0-4B40-44EE-9386-1B1DF3347CBB}" type="datetime1">
              <a:rPr lang="en-US"/>
              <a:pPr>
                <a:defRPr/>
              </a:pPr>
              <a:t>11/12/2022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07D1AC4-552B-4564-9106-DBADF2162256}" type="slidenum">
              <a:rPr lang="en-US" altLang="en-US"/>
              <a:pPr/>
              <a:t>‹#›</a:t>
            </a:fld>
            <a:endParaRPr lang="en-US" altLang="en-US"/>
          </a:p>
        </p:txBody>
      </p:sp>
    </p:spTree>
    <p:extLst>
      <p:ext uri="{BB962C8B-B14F-4D97-AF65-F5344CB8AC3E}">
        <p14:creationId xmlns:p14="http://schemas.microsoft.com/office/powerpoint/2010/main" val="2739772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84265720-2414-4511-A51B-6C9C77E600B5}" type="datetime1">
              <a:rPr lang="en-US"/>
              <a:pPr>
                <a:defRPr/>
              </a:pPr>
              <a:t>11/12/2022</a:t>
            </a:fld>
            <a:endParaRPr lang="en-US"/>
          </a:p>
        </p:txBody>
      </p:sp>
      <p:sp>
        <p:nvSpPr>
          <p:cNvPr id="5" name="Slide Number Placeholder 8"/>
          <p:cNvSpPr>
            <a:spLocks noGrp="1"/>
          </p:cNvSpPr>
          <p:nvPr>
            <p:ph type="sldNum" sz="quarter" idx="11"/>
          </p:nvPr>
        </p:nvSpPr>
        <p:spPr/>
        <p:txBody>
          <a:bodyPr/>
          <a:lstStyle>
            <a:lvl1pPr>
              <a:defRPr/>
            </a:lvl1pPr>
          </a:lstStyle>
          <a:p>
            <a:fld id="{E405770B-B49E-44EA-839C-038A89A7497E}" type="slidenum">
              <a:rPr lang="en-US" altLang="en-US"/>
              <a:pPr/>
              <a:t>‹#›</a:t>
            </a:fld>
            <a:endParaRPr lang="en-US" alt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937041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51E6D81D-FE6D-4086-8B67-0FBAC319ECC7}" type="datetime1">
              <a:rPr lang="en-US"/>
              <a:pPr>
                <a:defRPr/>
              </a:pPr>
              <a:t>11/12/2022</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5BAD16E3-BB25-4C0A-A8F3-B48AE81DCB70}" type="slidenum">
              <a:rPr lang="en-US" altLang="en-US"/>
              <a:pPr/>
              <a:t>‹#›</a:t>
            </a:fld>
            <a:endParaRPr lang="en-US" altLang="en-US"/>
          </a:p>
        </p:txBody>
      </p:sp>
    </p:spTree>
    <p:extLst>
      <p:ext uri="{BB962C8B-B14F-4D97-AF65-F5344CB8AC3E}">
        <p14:creationId xmlns:p14="http://schemas.microsoft.com/office/powerpoint/2010/main" val="31329661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DBE1C59D-B73E-4B38-9906-C77BDC2675A8}" type="datetime1">
              <a:rPr lang="en-US"/>
              <a:pPr>
                <a:defRPr/>
              </a:pPr>
              <a:t>11/12/2022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06DC2CEE-E111-4D24-9B09-B6A22479752F}" type="slidenum">
              <a:rPr lang="en-US" altLang="en-US"/>
              <a:pPr/>
              <a:t>‹#›</a:t>
            </a:fld>
            <a:endParaRPr lang="en-US" altLang="en-US"/>
          </a:p>
        </p:txBody>
      </p:sp>
    </p:spTree>
    <p:extLst>
      <p:ext uri="{BB962C8B-B14F-4D97-AF65-F5344CB8AC3E}">
        <p14:creationId xmlns:p14="http://schemas.microsoft.com/office/powerpoint/2010/main" val="166730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B0C82F16-4478-4DF2-99BD-B9064FB40006}" type="datetime1">
              <a:rPr lang="en-US"/>
              <a:pPr>
                <a:defRPr/>
              </a:pPr>
              <a:t>11/12/2022</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F5266715-493E-4EC1-AF25-C5DBD521F32C}" type="slidenum">
              <a:rPr lang="en-US" altLang="en-US"/>
              <a:pPr/>
              <a:t>‹#›</a:t>
            </a:fld>
            <a:endParaRPr lang="en-US" altLang="en-US"/>
          </a:p>
        </p:txBody>
      </p:sp>
    </p:spTree>
    <p:extLst>
      <p:ext uri="{BB962C8B-B14F-4D97-AF65-F5344CB8AC3E}">
        <p14:creationId xmlns:p14="http://schemas.microsoft.com/office/powerpoint/2010/main" val="868734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F5E60369-6BFB-4170-9807-152CC7366900}" type="datetime1">
              <a:rPr lang="en-US"/>
              <a:pPr>
                <a:defRPr/>
              </a:pPr>
              <a:t>11/12/2022</a:t>
            </a:fld>
            <a:endParaRPr lang="en-US"/>
          </a:p>
        </p:txBody>
      </p:sp>
      <p:sp>
        <p:nvSpPr>
          <p:cNvPr id="4" name="Slide Number Placeholder 6"/>
          <p:cNvSpPr>
            <a:spLocks noGrp="1"/>
          </p:cNvSpPr>
          <p:nvPr>
            <p:ph type="sldNum" sz="quarter" idx="11"/>
          </p:nvPr>
        </p:nvSpPr>
        <p:spPr/>
        <p:txBody>
          <a:bodyPr/>
          <a:lstStyle>
            <a:lvl1pPr>
              <a:defRPr/>
            </a:lvl1pPr>
          </a:lstStyle>
          <a:p>
            <a:fld id="{9C35C28F-81F9-49AB-B769-38E6B9E00A25}" type="slidenum">
              <a:rPr lang="en-US" altLang="en-US"/>
              <a:pPr/>
              <a:t>‹#›</a:t>
            </a:fld>
            <a:endParaRPr lang="en-US" alt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343286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0ABEB820-99BC-4CCC-9E59-6C377B102667}" type="datetime1">
              <a:rPr lang="en-US"/>
              <a:pPr>
                <a:defRPr/>
              </a:pPr>
              <a:t>11/12/2022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FB655C24-6047-4BC2-B70E-D1E62F3CBE5C}" type="slidenum">
              <a:rPr lang="en-US" altLang="en-US"/>
              <a:pPr/>
              <a:t>‹#›</a:t>
            </a:fld>
            <a:endParaRPr lang="en-US" altLang="en-US"/>
          </a:p>
        </p:txBody>
      </p:sp>
    </p:spTree>
    <p:extLst>
      <p:ext uri="{BB962C8B-B14F-4D97-AF65-F5344CB8AC3E}">
        <p14:creationId xmlns:p14="http://schemas.microsoft.com/office/powerpoint/2010/main" val="4134148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charset="0"/>
              <a:cs typeface="Arial" charset="0"/>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charset="0"/>
              <a:cs typeface="Arial" charset="0"/>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charset="0"/>
              <a:cs typeface="Arial" charset="0"/>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1DA492E9-C042-4D38-A958-504F9B972A82}" type="datetime1">
              <a:rPr lang="en-US"/>
              <a:pPr>
                <a:defRPr/>
              </a:pPr>
              <a:t>11/12/2022</a:t>
            </a:fld>
            <a:endParaRPr lang="en-US"/>
          </a:p>
        </p:txBody>
      </p:sp>
      <p:sp>
        <p:nvSpPr>
          <p:cNvPr id="13" name="Slide Number Placeholder 21"/>
          <p:cNvSpPr>
            <a:spLocks noGrp="1"/>
          </p:cNvSpPr>
          <p:nvPr>
            <p:ph type="sldNum" sz="quarter" idx="11"/>
          </p:nvPr>
        </p:nvSpPr>
        <p:spPr/>
        <p:txBody>
          <a:bodyPr/>
          <a:lstStyle>
            <a:lvl1pPr>
              <a:defRPr/>
            </a:lvl1pPr>
          </a:lstStyle>
          <a:p>
            <a:fld id="{C76332EE-6E8E-4CDD-868E-34A81BDE6ADA}" type="slidenum">
              <a:rPr lang="en-US" altLang="en-US"/>
              <a:pPr/>
              <a:t>‹#›</a:t>
            </a:fld>
            <a:endParaRPr lang="en-US" alt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52480924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charset="0"/>
              <a:cs typeface="Arial" charset="0"/>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charset="0"/>
              <a:cs typeface="Arial" charset="0"/>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C00E631C-B98E-4009-865F-F22CC6F43361}" type="datetime1">
              <a:rPr lang="en-US"/>
              <a:pPr>
                <a:defRPr/>
              </a:pPr>
              <a:t>11/12/2022</a:t>
            </a:fld>
            <a:endParaRPr lang="en-US"/>
          </a:p>
        </p:txBody>
      </p:sp>
      <p:sp>
        <p:nvSpPr>
          <p:cNvPr id="13" name="Slide Number Placeholder 17"/>
          <p:cNvSpPr>
            <a:spLocks noGrp="1"/>
          </p:cNvSpPr>
          <p:nvPr>
            <p:ph type="sldNum" sz="quarter" idx="11"/>
          </p:nvPr>
        </p:nvSpPr>
        <p:spPr/>
        <p:txBody>
          <a:bodyPr/>
          <a:lstStyle>
            <a:lvl1pPr>
              <a:defRPr/>
            </a:lvl1pPr>
          </a:lstStyle>
          <a:p>
            <a:fld id="{7C174B30-946E-4190-9AAE-05EC279EA704}" type="slidenum">
              <a:rPr lang="en-US" altLang="en-US"/>
              <a:pPr/>
              <a:t>‹#›</a:t>
            </a:fld>
            <a:endParaRPr lang="en-US" alt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00995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charset="0"/>
              <a:cs typeface="Arial" charset="0"/>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028"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charset="0"/>
                <a:cs typeface="Arial" charset="0"/>
              </a:defRPr>
            </a:lvl1pPr>
          </a:lstStyle>
          <a:p>
            <a:pPr>
              <a:defRPr/>
            </a:pPr>
            <a:fld id="{010D4190-9620-4210-BCD3-61E20AA5C40D}" type="datetime1">
              <a:rPr lang="en-US"/>
              <a:pPr>
                <a:defRPr/>
              </a:pPr>
              <a:t>11/12/2022</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charset="0"/>
                <a:cs typeface="Arial" charset="0"/>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defRPr>
            </a:lvl1pPr>
          </a:lstStyle>
          <a:p>
            <a:fld id="{C5F711A4-2AEC-4782-A8BC-8E63610177E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16" r:id="rId4"/>
    <p:sldLayoutId id="2147483917" r:id="rId5"/>
    <p:sldLayoutId id="2147483924" r:id="rId6"/>
    <p:sldLayoutId id="2147483918" r:id="rId7"/>
    <p:sldLayoutId id="2147483925" r:id="rId8"/>
    <p:sldLayoutId id="2147483926" r:id="rId9"/>
    <p:sldLayoutId id="2147483919" r:id="rId10"/>
    <p:sldLayoutId id="2147483920" r:id="rId11"/>
  </p:sldLayoutIdLst>
  <p:hf hdr="0" ftr="0" dt="0"/>
  <p:txStyles>
    <p:title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Century Schoolbook" pitchFamily="18" charset="0"/>
        </a:defRPr>
      </a:lvl2pPr>
      <a:lvl3pPr algn="l" rtl="0" eaLnBrk="1" fontAlgn="base" hangingPunct="1">
        <a:spcBef>
          <a:spcPct val="0"/>
        </a:spcBef>
        <a:spcAft>
          <a:spcPct val="0"/>
        </a:spcAft>
        <a:defRPr sz="3000">
          <a:solidFill>
            <a:schemeClr val="tx2"/>
          </a:solidFill>
          <a:latin typeface="Century Schoolbook" pitchFamily="18" charset="0"/>
        </a:defRPr>
      </a:lvl3pPr>
      <a:lvl4pPr algn="l" rtl="0" eaLnBrk="1" fontAlgn="base" hangingPunct="1">
        <a:spcBef>
          <a:spcPct val="0"/>
        </a:spcBef>
        <a:spcAft>
          <a:spcPct val="0"/>
        </a:spcAft>
        <a:defRPr sz="3000">
          <a:solidFill>
            <a:schemeClr val="tx2"/>
          </a:solidFill>
          <a:latin typeface="Century Schoolbook" pitchFamily="18" charset="0"/>
        </a:defRPr>
      </a:lvl4pPr>
      <a:lvl5pPr algn="l" rtl="0" eaLnBrk="1" fontAlgn="base" hangingPunct="1">
        <a:spcBef>
          <a:spcPct val="0"/>
        </a:spcBef>
        <a:spcAft>
          <a:spcPct val="0"/>
        </a:spcAft>
        <a:defRPr sz="3000">
          <a:solidFill>
            <a:schemeClr val="tx2"/>
          </a:solidFill>
          <a:latin typeface="Century Schoolbook" pitchFamily="18" charset="0"/>
        </a:defRPr>
      </a:lvl5pPr>
      <a:lvl6pPr marL="457200" algn="l" rtl="0" eaLnBrk="1" fontAlgn="base" hangingPunct="1">
        <a:spcBef>
          <a:spcPct val="0"/>
        </a:spcBef>
        <a:spcAft>
          <a:spcPct val="0"/>
        </a:spcAft>
        <a:defRPr sz="3000">
          <a:solidFill>
            <a:schemeClr val="tx2"/>
          </a:solidFill>
          <a:latin typeface="Century Schoolbook" pitchFamily="18" charset="0"/>
        </a:defRPr>
      </a:lvl6pPr>
      <a:lvl7pPr marL="914400" algn="l" rtl="0" eaLnBrk="1" fontAlgn="base" hangingPunct="1">
        <a:spcBef>
          <a:spcPct val="0"/>
        </a:spcBef>
        <a:spcAft>
          <a:spcPct val="0"/>
        </a:spcAft>
        <a:defRPr sz="3000">
          <a:solidFill>
            <a:schemeClr val="tx2"/>
          </a:solidFill>
          <a:latin typeface="Century Schoolbook" pitchFamily="18" charset="0"/>
        </a:defRPr>
      </a:lvl7pPr>
      <a:lvl8pPr marL="1371600" algn="l" rtl="0" eaLnBrk="1" fontAlgn="base" hangingPunct="1">
        <a:spcBef>
          <a:spcPct val="0"/>
        </a:spcBef>
        <a:spcAft>
          <a:spcPct val="0"/>
        </a:spcAft>
        <a:defRPr sz="3000">
          <a:solidFill>
            <a:schemeClr val="tx2"/>
          </a:solidFill>
          <a:latin typeface="Century Schoolbook" pitchFamily="18" charset="0"/>
        </a:defRPr>
      </a:lvl8pPr>
      <a:lvl9pPr marL="1828800" algn="l" rtl="0" eaLnBrk="1" fontAlgn="base" hangingPunct="1">
        <a:spcBef>
          <a:spcPct val="0"/>
        </a:spcBef>
        <a:spcAft>
          <a:spcPct val="0"/>
        </a:spcAft>
        <a:defRPr sz="3000">
          <a:solidFill>
            <a:schemeClr val="tx2"/>
          </a:solidFill>
          <a:latin typeface="Century Schoolbook" pitchFamily="18" charset="0"/>
        </a:defRPr>
      </a:lvl9pPr>
    </p:titleStyle>
    <p:bodyStyle>
      <a:lvl1pPr marL="273050" indent="-273050" algn="l" rtl="0" eaLnBrk="1" fontAlgn="base" hangingPunct="1">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E0752F"/>
        </a:buClr>
        <a:buSzPct val="60000"/>
        <a:buFont typeface="Wingdings" panose="05000000000000000000" pitchFamily="2" charset="2"/>
        <a:buChar char=""/>
        <a:defRPr sz="2400"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FEC3AE"/>
        </a:buClr>
        <a:buSzPct val="60000"/>
        <a:buFont typeface="Wingdings" panose="05000000000000000000" pitchFamily="2" charset="2"/>
        <a:buChar char=""/>
        <a:defRPr sz="2000"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447800" y="1524000"/>
            <a:ext cx="7620000" cy="1752600"/>
          </a:xfrm>
        </p:spPr>
        <p:txBody>
          <a:bodyPr/>
          <a:lstStyle/>
          <a:p>
            <a:pPr algn="ctr" eaLnBrk="1" fontAlgn="auto" hangingPunct="1">
              <a:spcAft>
                <a:spcPts val="0"/>
              </a:spcAft>
              <a:defRPr/>
            </a:pPr>
            <a:r>
              <a:rPr lang="en-US" dirty="0" smtClean="0"/>
              <a:t>Management of Drug Poisoning</a:t>
            </a:r>
            <a:endParaRPr lang="en-GB" dirty="0" smtClean="0"/>
          </a:p>
        </p:txBody>
      </p:sp>
      <p:sp>
        <p:nvSpPr>
          <p:cNvPr id="8195" name="Subtitle 2"/>
          <p:cNvSpPr>
            <a:spLocks noGrp="1"/>
          </p:cNvSpPr>
          <p:nvPr>
            <p:ph type="subTitle" idx="1"/>
          </p:nvPr>
        </p:nvSpPr>
        <p:spPr>
          <a:xfrm>
            <a:off x="1676400" y="4038600"/>
            <a:ext cx="6400800" cy="1752600"/>
          </a:xfrm>
        </p:spPr>
        <p:txBody>
          <a:bodyPr/>
          <a:lstStyle/>
          <a:p>
            <a:pPr lvl="0" algn="ctr" rtl="1" fontAlgn="auto">
              <a:lnSpc>
                <a:spcPct val="80000"/>
              </a:lnSpc>
              <a:spcAft>
                <a:spcPts val="0"/>
              </a:spcAft>
              <a:buClr>
                <a:srgbClr val="FE8637"/>
              </a:buClr>
              <a:defRPr/>
            </a:pPr>
            <a:r>
              <a:rPr lang="en-US" sz="2000" dirty="0">
                <a:solidFill>
                  <a:prstClr val="black"/>
                </a:solidFill>
              </a:rPr>
              <a:t>Prof. Yousef Al-</a:t>
            </a:r>
            <a:r>
              <a:rPr lang="en-US" sz="2000" dirty="0" err="1">
                <a:solidFill>
                  <a:prstClr val="black"/>
                </a:solidFill>
              </a:rPr>
              <a:t>saraireh</a:t>
            </a:r>
            <a:endParaRPr lang="en-US" sz="2000" dirty="0">
              <a:solidFill>
                <a:prstClr val="black"/>
              </a:solidFill>
            </a:endParaRPr>
          </a:p>
          <a:p>
            <a:pPr lvl="0" algn="ctr" rtl="1" fontAlgn="auto">
              <a:lnSpc>
                <a:spcPct val="80000"/>
              </a:lnSpc>
              <a:spcAft>
                <a:spcPts val="0"/>
              </a:spcAft>
              <a:buClr>
                <a:srgbClr val="FE8637"/>
              </a:buClr>
              <a:defRPr/>
            </a:pPr>
            <a:r>
              <a:rPr lang="en-US" sz="2000" dirty="0">
                <a:solidFill>
                  <a:prstClr val="black"/>
                </a:solidFill>
              </a:rPr>
              <a:t>Department of Pharmacology</a:t>
            </a:r>
          </a:p>
          <a:p>
            <a:pPr lvl="0" algn="ctr" rtl="1" fontAlgn="auto">
              <a:lnSpc>
                <a:spcPct val="80000"/>
              </a:lnSpc>
              <a:spcAft>
                <a:spcPts val="0"/>
              </a:spcAft>
              <a:buClr>
                <a:srgbClr val="FE8637"/>
              </a:buClr>
              <a:defRPr/>
            </a:pPr>
            <a:r>
              <a:rPr lang="en-US" sz="2000" dirty="0">
                <a:solidFill>
                  <a:prstClr val="black"/>
                </a:solidFill>
              </a:rPr>
              <a:t>Faculty of Medicine </a:t>
            </a:r>
          </a:p>
          <a:p>
            <a:pPr algn="ctr" eaLnBrk="1" hangingPunct="1">
              <a:buFont typeface="Arial" panose="020B0604020202020204" pitchFamily="34" charset="0"/>
              <a:buNone/>
            </a:pPr>
            <a:endParaRPr lang="en-GB" altLang="en-US" dirty="0" smtClean="0"/>
          </a:p>
        </p:txBody>
      </p:sp>
      <p:sp>
        <p:nvSpPr>
          <p:cNvPr id="8196"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598DC11-E7BA-45ED-A5FE-1434901CA6A6}" type="slidenum">
              <a:rPr lang="en-US" altLang="en-US">
                <a:solidFill>
                  <a:srgbClr val="FFFFFF"/>
                </a:solidFill>
              </a:rPr>
              <a:pPr eaLnBrk="1" hangingPunct="1"/>
              <a:t>1</a:t>
            </a:fld>
            <a:endParaRPr lang="en-US" altLang="en-US">
              <a:solidFill>
                <a:srgbClr val="FFFF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sz="quarter" idx="1"/>
          </p:nvPr>
        </p:nvSpPr>
        <p:spPr>
          <a:xfrm>
            <a:off x="0" y="1143000"/>
            <a:ext cx="8915400" cy="5638800"/>
          </a:xfrm>
        </p:spPr>
        <p:txBody>
          <a:bodyPr/>
          <a:lstStyle/>
          <a:p>
            <a:pPr>
              <a:buFont typeface="Wingdings" panose="05000000000000000000" pitchFamily="2" charset="2"/>
              <a:buChar char="Ø"/>
              <a:defRPr/>
            </a:pPr>
            <a:r>
              <a:rPr lang="en-US" dirty="0" smtClean="0"/>
              <a:t>The patient should be removed from the toxic environment and measures of decontamination or removing toxic substances from skin or GIT should be applied.</a:t>
            </a:r>
          </a:p>
          <a:p>
            <a:pPr>
              <a:defRPr/>
            </a:pPr>
            <a:r>
              <a:rPr lang="en-US" b="1" dirty="0" smtClean="0"/>
              <a:t>Skin: </a:t>
            </a:r>
            <a:r>
              <a:rPr lang="en-US" dirty="0" smtClean="0"/>
              <a:t>contaminated clothing should be completely removed. Contaminated skin is washed with soap and water.</a:t>
            </a:r>
          </a:p>
          <a:p>
            <a:pPr>
              <a:buFont typeface="Wingdings" panose="05000000000000000000" pitchFamily="2" charset="2"/>
              <a:buNone/>
              <a:defRPr/>
            </a:pPr>
            <a:r>
              <a:rPr lang="en-US" b="1" cap="all" dirty="0" smtClean="0"/>
              <a:t> </a:t>
            </a:r>
            <a:endParaRPr lang="en-US" dirty="0" smtClean="0"/>
          </a:p>
          <a:p>
            <a:pPr>
              <a:defRPr/>
            </a:pPr>
            <a:r>
              <a:rPr lang="en-US" b="1" dirty="0" smtClean="0"/>
              <a:t>GIT: </a:t>
            </a:r>
            <a:r>
              <a:rPr lang="en-US" dirty="0" smtClean="0"/>
              <a:t>for most poisoning, administration of activated charcoal to bind ingested poisons in the gut before they can be absorbed is recommended. In unusual circumstances, induced emesis or gastric </a:t>
            </a:r>
            <a:r>
              <a:rPr lang="en-US" dirty="0" err="1" smtClean="0"/>
              <a:t>lavage</a:t>
            </a:r>
            <a:r>
              <a:rPr lang="en-US" dirty="0" smtClean="0"/>
              <a:t> may also be used. </a:t>
            </a:r>
          </a:p>
          <a:p>
            <a:pPr eaLnBrk="1" hangingPunct="1">
              <a:buFont typeface="Wingdings" panose="05000000000000000000" pitchFamily="2" charset="2"/>
              <a:buNone/>
              <a:defRPr/>
            </a:pPr>
            <a:endParaRPr lang="en-GB" dirty="0" smtClean="0"/>
          </a:p>
        </p:txBody>
      </p:sp>
      <p:sp>
        <p:nvSpPr>
          <p:cNvPr id="17411"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B245025-2815-4040-96CA-F5DAB6018195}" type="slidenum">
              <a:rPr lang="en-US" altLang="en-US">
                <a:solidFill>
                  <a:srgbClr val="FFFFFF"/>
                </a:solidFill>
              </a:rPr>
              <a:pPr eaLnBrk="1" hangingPunct="1"/>
              <a:t>10</a:t>
            </a:fld>
            <a:endParaRPr lang="en-US" altLang="en-US">
              <a:solidFill>
                <a:srgbClr val="FFFFFF"/>
              </a:solidFill>
            </a:endParaRPr>
          </a:p>
        </p:txBody>
      </p:sp>
      <p:sp>
        <p:nvSpPr>
          <p:cNvPr id="18436" name="Rectangle 4"/>
          <p:cNvSpPr>
            <a:spLocks noChangeArrowheads="1"/>
          </p:cNvSpPr>
          <p:nvPr/>
        </p:nvSpPr>
        <p:spPr bwMode="auto">
          <a:xfrm>
            <a:off x="76200" y="76200"/>
            <a:ext cx="8763000" cy="954088"/>
          </a:xfrm>
          <a:prstGeom prst="rect">
            <a:avLst/>
          </a:prstGeom>
          <a:noFill/>
          <a:ln w="9525">
            <a:noFill/>
            <a:miter lim="800000"/>
            <a:headEnd/>
            <a:tailEnd/>
          </a:ln>
          <a:effectLst/>
        </p:spPr>
        <p:txBody>
          <a:bodyPr anchor="ctr">
            <a:spAutoFit/>
          </a:bodyPr>
          <a:lstStyle/>
          <a:p>
            <a:pPr algn="justLow" eaLnBrk="0" hangingPunct="0">
              <a:defRPr/>
            </a:pPr>
            <a:r>
              <a:rPr lang="en-US" sz="2800" b="1" dirty="0">
                <a:solidFill>
                  <a:srgbClr val="333333"/>
                </a:solidFill>
                <a:latin typeface="+mj-lt"/>
                <a:ea typeface="Times New Roman" pitchFamily="18" charset="0"/>
              </a:rPr>
              <a:t>2.Prevention of further absorption of the poison </a:t>
            </a:r>
            <a:endParaRPr lang="en-US" sz="2800" dirty="0">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sz="quarter" idx="1"/>
          </p:nvPr>
        </p:nvSpPr>
        <p:spPr>
          <a:xfrm>
            <a:off x="228600" y="228600"/>
            <a:ext cx="8458200" cy="6400800"/>
          </a:xfrm>
        </p:spPr>
        <p:txBody>
          <a:bodyPr/>
          <a:lstStyle/>
          <a:p>
            <a:pPr>
              <a:buFont typeface="Wingdings" panose="05000000000000000000" pitchFamily="2" charset="2"/>
              <a:buNone/>
            </a:pPr>
            <a:r>
              <a:rPr lang="en-US" altLang="en-US" b="1" dirty="0" smtClean="0"/>
              <a:t>A. Emesis: </a:t>
            </a:r>
            <a:r>
              <a:rPr lang="en-US" altLang="en-US" dirty="0" smtClean="0"/>
              <a:t>can be used for fully conscious children and also for adults. It can be induced with ipecac </a:t>
            </a:r>
            <a:r>
              <a:rPr lang="en-US" altLang="en-US" i="1" dirty="0" smtClean="0"/>
              <a:t>syrup</a:t>
            </a:r>
            <a:r>
              <a:rPr lang="en-US" altLang="en-US" dirty="0" smtClean="0"/>
              <a:t>. Both emesis and gastric lavage are contraindicated for corrosive poisoning (risk of perforation) and for petroleum distillates (risk of aspiration pneumonia). Inducing emesis by fingertip stimulation of the pharynx or salt water  are ineffective or dangerous and should not be used.</a:t>
            </a:r>
          </a:p>
          <a:p>
            <a:pPr>
              <a:buFont typeface="Wingdings" panose="05000000000000000000" pitchFamily="2" charset="2"/>
              <a:buNone/>
            </a:pPr>
            <a:r>
              <a:rPr lang="en-US" altLang="en-US" b="1" dirty="0" smtClean="0"/>
              <a:t>B. Gastric Lavage: </a:t>
            </a:r>
            <a:r>
              <a:rPr lang="en-US" altLang="en-US" dirty="0" smtClean="0"/>
              <a:t>if the patient is conscious or if the airway is protected by an ETT, gastric lavage may be performed using an </a:t>
            </a:r>
            <a:r>
              <a:rPr lang="en-US" altLang="en-US" dirty="0" err="1" smtClean="0"/>
              <a:t>orogastric</a:t>
            </a:r>
            <a:r>
              <a:rPr lang="en-US" altLang="en-US" dirty="0" smtClean="0"/>
              <a:t> or nasogastric tube. Lavage solutions (usually 0.9% saline) should be at body temperature to prevent hypothermia. It is done on hospitalized adults within one hour of ingestion of dangerous poisons. </a:t>
            </a:r>
          </a:p>
          <a:p>
            <a:endParaRPr lang="en-US" altLang="en-US" dirty="0" smtClean="0"/>
          </a:p>
          <a:p>
            <a:pPr eaLnBrk="1" hangingPunct="1">
              <a:lnSpc>
                <a:spcPct val="80000"/>
              </a:lnSpc>
              <a:buFont typeface="Wingdings" panose="05000000000000000000" pitchFamily="2" charset="2"/>
              <a:buNone/>
            </a:pPr>
            <a:endParaRPr lang="en-US" altLang="en-US" dirty="0" smtClean="0"/>
          </a:p>
        </p:txBody>
      </p:sp>
      <p:sp>
        <p:nvSpPr>
          <p:cNvPr id="18435"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375092C-5339-4155-8AF7-411D9AA39D5B}" type="slidenum">
              <a:rPr lang="en-US" altLang="en-US">
                <a:solidFill>
                  <a:srgbClr val="FFFFFF"/>
                </a:solidFill>
              </a:rPr>
              <a:pPr eaLnBrk="1" hangingPunct="1"/>
              <a:t>11</a:t>
            </a:fld>
            <a:endParaRPr lang="en-US" altLang="en-US">
              <a:solidFill>
                <a:srgbClr val="FFFFFF"/>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6"/>
          <p:cNvSpPr>
            <a:spLocks noGrp="1"/>
          </p:cNvSpPr>
          <p:nvPr>
            <p:ph sz="quarter" idx="1"/>
          </p:nvPr>
        </p:nvSpPr>
        <p:spPr>
          <a:xfrm>
            <a:off x="76200" y="152400"/>
            <a:ext cx="8534400" cy="5788025"/>
          </a:xfrm>
        </p:spPr>
        <p:txBody>
          <a:bodyPr/>
          <a:lstStyle/>
          <a:p>
            <a:pPr>
              <a:buFont typeface="Wingdings" panose="05000000000000000000" pitchFamily="2" charset="2"/>
              <a:buNone/>
            </a:pPr>
            <a:r>
              <a:rPr lang="en-US" altLang="en-US" b="1" dirty="0" smtClean="0"/>
              <a:t>C. Activated Charcoal: </a:t>
            </a:r>
          </a:p>
          <a:p>
            <a:pPr>
              <a:buFont typeface="Wingdings" panose="05000000000000000000" pitchFamily="2" charset="2"/>
              <a:buChar char="Ø"/>
            </a:pPr>
            <a:r>
              <a:rPr lang="en-US" altLang="en-US" dirty="0" smtClean="0"/>
              <a:t>reduces drug absorption better than induced emesis or gastric lavage </a:t>
            </a:r>
          </a:p>
          <a:p>
            <a:pPr>
              <a:buFont typeface="Wingdings" panose="05000000000000000000" pitchFamily="2" charset="2"/>
              <a:buChar char="Ø"/>
            </a:pPr>
            <a:r>
              <a:rPr lang="en-US" altLang="en-US" dirty="0" smtClean="0"/>
              <a:t>is easier with less adverse effects. </a:t>
            </a:r>
          </a:p>
          <a:p>
            <a:pPr>
              <a:buFont typeface="Wingdings" panose="05000000000000000000" pitchFamily="2" charset="2"/>
              <a:buChar char="Ø"/>
            </a:pPr>
            <a:r>
              <a:rPr lang="en-US" altLang="en-US" dirty="0" smtClean="0"/>
              <a:t>Owing to its large surface area, activated charcoal can bind to or adsorb many drugs and poisons and inactivates them. </a:t>
            </a:r>
          </a:p>
          <a:p>
            <a:pPr>
              <a:buFont typeface="Wingdings" panose="05000000000000000000" pitchFamily="2" charset="2"/>
              <a:buChar char="Ø"/>
            </a:pPr>
            <a:r>
              <a:rPr lang="en-US" altLang="en-US" dirty="0" smtClean="0"/>
              <a:t>Charcoal </a:t>
            </a:r>
            <a:r>
              <a:rPr lang="en-US" altLang="en-US" b="1" dirty="0" smtClean="0"/>
              <a:t>does not bind iron, lithium and corrosive mineral acids and alkali</a:t>
            </a:r>
            <a:r>
              <a:rPr lang="en-US" altLang="en-US" dirty="0" smtClean="0"/>
              <a:t>. </a:t>
            </a:r>
          </a:p>
          <a:p>
            <a:pPr>
              <a:buFont typeface="Wingdings" panose="05000000000000000000" pitchFamily="2" charset="2"/>
              <a:buChar char="Ø"/>
            </a:pPr>
            <a:r>
              <a:rPr lang="en-US" altLang="en-US" dirty="0" smtClean="0"/>
              <a:t>It is safe and should be given as soon as possible and ideally within one hour after poisoning while the poison is not yet absorbed. </a:t>
            </a:r>
          </a:p>
        </p:txBody>
      </p:sp>
      <p:sp>
        <p:nvSpPr>
          <p:cNvPr id="19459" name="Slide Number Placeholder 7"/>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39E00E6-ED69-49CC-97E9-5B9B44C3A741}" type="slidenum">
              <a:rPr lang="en-US" altLang="en-US">
                <a:solidFill>
                  <a:srgbClr val="FFFFFF"/>
                </a:solidFill>
              </a:rPr>
              <a:pPr eaLnBrk="1" hangingPunct="1"/>
              <a:t>12</a:t>
            </a:fld>
            <a:endParaRPr lang="en-US" altLang="en-US">
              <a:solidFill>
                <a:srgbClr val="FFFFFF"/>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3"/>
          <p:cNvSpPr>
            <a:spLocks noGrp="1"/>
          </p:cNvSpPr>
          <p:nvPr>
            <p:ph sz="quarter" idx="1"/>
          </p:nvPr>
        </p:nvSpPr>
        <p:spPr>
          <a:xfrm>
            <a:off x="76200" y="76200"/>
            <a:ext cx="8839200" cy="6781800"/>
          </a:xfrm>
        </p:spPr>
        <p:txBody>
          <a:bodyPr/>
          <a:lstStyle/>
          <a:p>
            <a:r>
              <a:rPr lang="en-US" altLang="en-US" b="1" smtClean="0"/>
              <a:t>Antidote administration: </a:t>
            </a:r>
            <a:r>
              <a:rPr lang="en-US" altLang="en-US" smtClean="0"/>
              <a:t> is a substance which can counteract a form of poisoning</a:t>
            </a:r>
            <a:r>
              <a:rPr lang="en-US" altLang="en-US" b="1" smtClean="0"/>
              <a:t> </a:t>
            </a:r>
          </a:p>
          <a:p>
            <a:pPr>
              <a:buFont typeface="Wingdings" panose="05000000000000000000" pitchFamily="2" charset="2"/>
              <a:buChar char="Ø"/>
            </a:pPr>
            <a:r>
              <a:rPr lang="en-US" altLang="en-US" smtClean="0"/>
              <a:t>may be given if there is a suspicion of certain drug poisoning. </a:t>
            </a:r>
          </a:p>
          <a:p>
            <a:pPr>
              <a:buFont typeface="Wingdings" panose="05000000000000000000" pitchFamily="2" charset="2"/>
              <a:buNone/>
            </a:pPr>
            <a:r>
              <a:rPr lang="en-US" altLang="en-US" smtClean="0"/>
              <a:t>   </a:t>
            </a:r>
          </a:p>
          <a:p>
            <a:pPr eaLnBrk="1" hangingPunct="1">
              <a:lnSpc>
                <a:spcPct val="80000"/>
              </a:lnSpc>
              <a:buFont typeface="Wingdings" panose="05000000000000000000" pitchFamily="2" charset="2"/>
              <a:buNone/>
            </a:pPr>
            <a:endParaRPr lang="ar-JO" altLang="en-US" smtClean="0">
              <a:solidFill>
                <a:srgbClr val="FF0000"/>
              </a:solidFill>
            </a:endParaRPr>
          </a:p>
        </p:txBody>
      </p:sp>
      <p:sp>
        <p:nvSpPr>
          <p:cNvPr id="20483"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8A41D55-B3A5-4E57-B025-E0B34448E0E6}" type="slidenum">
              <a:rPr lang="en-US" altLang="en-US">
                <a:solidFill>
                  <a:srgbClr val="FFFFFF"/>
                </a:solidFill>
              </a:rPr>
              <a:pPr eaLnBrk="1" hangingPunct="1"/>
              <a:t>13</a:t>
            </a:fld>
            <a:endParaRPr lang="en-US" altLang="en-US">
              <a:solidFill>
                <a:srgbClr val="FFFFFF"/>
              </a:solidFill>
            </a:endParaRPr>
          </a:p>
        </p:txBody>
      </p:sp>
      <p:sp>
        <p:nvSpPr>
          <p:cNvPr id="4" name="Rectangle 3"/>
          <p:cNvSpPr txBox="1">
            <a:spLocks noChangeArrowheads="1"/>
          </p:cNvSpPr>
          <p:nvPr/>
        </p:nvSpPr>
        <p:spPr bwMode="auto">
          <a:xfrm>
            <a:off x="304800" y="1260475"/>
            <a:ext cx="8229600" cy="4530725"/>
          </a:xfrm>
          <a:prstGeom prst="rect">
            <a:avLst/>
          </a:prstGeom>
          <a:noFill/>
          <a:ln w="9525">
            <a:noFill/>
            <a:miter lim="800000"/>
            <a:headEnd/>
            <a:tailEnd/>
          </a:ln>
        </p:spPr>
        <p:txBody>
          <a:bodyPr/>
          <a:lstStyle/>
          <a:p>
            <a:pPr marL="273050" indent="-273050" eaLnBrk="0" hangingPunct="0">
              <a:spcBef>
                <a:spcPts val="600"/>
              </a:spcBef>
              <a:buClr>
                <a:schemeClr val="accent1"/>
              </a:buClr>
              <a:buSzPct val="70000"/>
              <a:buFont typeface="Wingdings" pitchFamily="2" charset="2"/>
              <a:buChar char=""/>
              <a:defRPr/>
            </a:pPr>
            <a:endParaRPr lang="en-US" sz="2400" b="1" dirty="0">
              <a:latin typeface="+mj-lt"/>
              <a:cs typeface="Times New Roman" pitchFamily="18" charset="0"/>
            </a:endParaRPr>
          </a:p>
          <a:p>
            <a:pPr marL="273050" indent="-273050" eaLnBrk="0" hangingPunct="0">
              <a:spcBef>
                <a:spcPts val="600"/>
              </a:spcBef>
              <a:buClr>
                <a:schemeClr val="accent1"/>
              </a:buClr>
              <a:buSzPct val="70000"/>
              <a:buFont typeface="Wingdings" pitchFamily="2" charset="2"/>
              <a:buChar char="§"/>
              <a:defRPr/>
            </a:pPr>
            <a:r>
              <a:rPr lang="en-US" sz="2400" b="1" dirty="0" err="1">
                <a:latin typeface="+mj-lt"/>
                <a:cs typeface="Times New Roman" pitchFamily="18" charset="0"/>
              </a:rPr>
              <a:t>Paracetamol</a:t>
            </a:r>
            <a:r>
              <a:rPr lang="en-US" sz="2400" b="1" dirty="0">
                <a:latin typeface="+mj-lt"/>
                <a:cs typeface="Times New Roman" pitchFamily="18" charset="0"/>
              </a:rPr>
              <a:t> 			</a:t>
            </a:r>
            <a:r>
              <a:rPr lang="en-US" sz="2400" b="1" dirty="0" err="1">
                <a:latin typeface="+mj-lt"/>
                <a:cs typeface="Times New Roman" pitchFamily="18" charset="0"/>
              </a:rPr>
              <a:t>Acetylcysteine</a:t>
            </a:r>
            <a:r>
              <a:rPr lang="en-US" sz="2400" b="1" dirty="0">
                <a:latin typeface="+mj-lt"/>
                <a:cs typeface="Times New Roman" pitchFamily="18" charset="0"/>
              </a:rPr>
              <a:t> </a:t>
            </a:r>
          </a:p>
          <a:p>
            <a:pPr marL="273050" indent="-273050" eaLnBrk="0" hangingPunct="0">
              <a:spcBef>
                <a:spcPts val="600"/>
              </a:spcBef>
              <a:buClr>
                <a:schemeClr val="accent1"/>
              </a:buClr>
              <a:buSzPct val="70000"/>
              <a:buFont typeface="Wingdings" pitchFamily="2" charset="2"/>
              <a:buChar char="§"/>
              <a:defRPr/>
            </a:pPr>
            <a:r>
              <a:rPr lang="en-US" sz="2400" b="1" dirty="0">
                <a:latin typeface="+mj-lt"/>
                <a:cs typeface="Times New Roman" pitchFamily="18" charset="0"/>
              </a:rPr>
              <a:t>Iron 				</a:t>
            </a:r>
            <a:r>
              <a:rPr lang="en-US" sz="2400" b="1" dirty="0" err="1">
                <a:latin typeface="+mj-lt"/>
                <a:cs typeface="Times New Roman" pitchFamily="18" charset="0"/>
              </a:rPr>
              <a:t>Desferoxamine</a:t>
            </a:r>
            <a:r>
              <a:rPr lang="en-US" sz="2400" b="1" dirty="0">
                <a:latin typeface="+mj-lt"/>
                <a:cs typeface="Times New Roman" pitchFamily="18" charset="0"/>
              </a:rPr>
              <a:t>	 </a:t>
            </a:r>
          </a:p>
          <a:p>
            <a:pPr marL="273050" indent="-273050" eaLnBrk="0" hangingPunct="0">
              <a:spcBef>
                <a:spcPts val="600"/>
              </a:spcBef>
              <a:buClr>
                <a:schemeClr val="accent1"/>
              </a:buClr>
              <a:buSzPct val="70000"/>
              <a:buFont typeface="Wingdings" pitchFamily="2" charset="2"/>
              <a:buChar char="§"/>
              <a:defRPr/>
            </a:pPr>
            <a:r>
              <a:rPr lang="en-US" sz="2400" b="1" dirty="0">
                <a:latin typeface="+mj-lt"/>
                <a:cs typeface="Times New Roman" pitchFamily="18" charset="0"/>
              </a:rPr>
              <a:t>Digitalis				</a:t>
            </a:r>
            <a:r>
              <a:rPr lang="en-US" sz="2400" b="1" dirty="0" err="1">
                <a:latin typeface="+mj-lt"/>
                <a:cs typeface="Times New Roman" pitchFamily="18" charset="0"/>
              </a:rPr>
              <a:t>Digoxin</a:t>
            </a:r>
            <a:r>
              <a:rPr lang="en-US" sz="2400" b="1" dirty="0">
                <a:latin typeface="+mj-lt"/>
                <a:cs typeface="Times New Roman" pitchFamily="18" charset="0"/>
              </a:rPr>
              <a:t> antibodies</a:t>
            </a:r>
          </a:p>
          <a:p>
            <a:pPr marL="273050" indent="-273050" eaLnBrk="0" hangingPunct="0">
              <a:spcBef>
                <a:spcPts val="600"/>
              </a:spcBef>
              <a:buClr>
                <a:schemeClr val="accent1"/>
              </a:buClr>
              <a:buSzPct val="70000"/>
              <a:buFont typeface="Wingdings" pitchFamily="2" charset="2"/>
              <a:buChar char="§"/>
              <a:defRPr/>
            </a:pPr>
            <a:r>
              <a:rPr lang="en-US" sz="2400" b="1" dirty="0">
                <a:latin typeface="+mj-lt"/>
                <a:cs typeface="Times New Roman" pitchFamily="18" charset="0"/>
              </a:rPr>
              <a:t>Benzodiazepines		</a:t>
            </a:r>
            <a:r>
              <a:rPr lang="en-US" sz="2400" b="1" dirty="0" err="1">
                <a:latin typeface="+mj-lt"/>
                <a:cs typeface="Times New Roman" pitchFamily="18" charset="0"/>
              </a:rPr>
              <a:t>Flumazenil</a:t>
            </a:r>
            <a:endParaRPr lang="en-US" sz="2400" b="1" dirty="0">
              <a:latin typeface="+mj-lt"/>
              <a:cs typeface="Times New Roman" pitchFamily="18" charset="0"/>
            </a:endParaRPr>
          </a:p>
          <a:p>
            <a:pPr marL="273050" indent="-273050" eaLnBrk="0" hangingPunct="0">
              <a:spcBef>
                <a:spcPts val="600"/>
              </a:spcBef>
              <a:buClr>
                <a:schemeClr val="accent1"/>
              </a:buClr>
              <a:buSzPct val="70000"/>
              <a:buFont typeface="Wingdings" pitchFamily="2" charset="2"/>
              <a:buChar char="§"/>
              <a:defRPr/>
            </a:pPr>
            <a:r>
              <a:rPr lang="en-US" sz="2400" b="1" dirty="0" err="1">
                <a:latin typeface="+mj-lt"/>
                <a:cs typeface="Times New Roman" pitchFamily="18" charset="0"/>
              </a:rPr>
              <a:t>Opioids</a:t>
            </a:r>
            <a:r>
              <a:rPr lang="en-US" sz="2400" b="1" dirty="0">
                <a:latin typeface="+mj-lt"/>
                <a:cs typeface="Times New Roman" pitchFamily="18" charset="0"/>
              </a:rPr>
              <a:t>			           </a:t>
            </a:r>
            <a:r>
              <a:rPr lang="en-US" sz="2400" b="1" dirty="0" err="1">
                <a:latin typeface="+mj-lt"/>
                <a:cs typeface="Times New Roman" pitchFamily="18" charset="0"/>
              </a:rPr>
              <a:t>Naloxone</a:t>
            </a:r>
            <a:endParaRPr lang="en-US" sz="2400" b="1" dirty="0">
              <a:latin typeface="+mj-lt"/>
              <a:cs typeface="Times New Roman" pitchFamily="18" charset="0"/>
            </a:endParaRPr>
          </a:p>
          <a:p>
            <a:pPr marL="273050" indent="-273050" eaLnBrk="0" hangingPunct="0">
              <a:spcBef>
                <a:spcPts val="600"/>
              </a:spcBef>
              <a:buClr>
                <a:schemeClr val="accent1"/>
              </a:buClr>
              <a:buSzPct val="70000"/>
              <a:buFont typeface="Wingdings" pitchFamily="2" charset="2"/>
              <a:buChar char="§"/>
              <a:defRPr/>
            </a:pPr>
            <a:r>
              <a:rPr lang="en-US" sz="2400" b="1" dirty="0">
                <a:latin typeface="+mj-lt"/>
                <a:cs typeface="Times New Roman" pitchFamily="18" charset="0"/>
              </a:rPr>
              <a:t>OPI (CE inhibitors)	           </a:t>
            </a:r>
            <a:r>
              <a:rPr lang="en-US" sz="2400" b="1" dirty="0" err="1">
                <a:latin typeface="+mj-lt"/>
                <a:cs typeface="Times New Roman" pitchFamily="18" charset="0"/>
              </a:rPr>
              <a:t>Pralidoxime</a:t>
            </a:r>
            <a:endParaRPr lang="en-US" sz="2400" b="1" dirty="0">
              <a:latin typeface="+mj-lt"/>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143000"/>
          </a:xfrm>
        </p:spPr>
        <p:txBody>
          <a:bodyPr>
            <a:normAutofit fontScale="90000"/>
          </a:bodyPr>
          <a:lstStyle/>
          <a:p>
            <a:pPr algn="ctr">
              <a:defRPr/>
            </a:pPr>
            <a:r>
              <a:rPr lang="en-US" b="1" dirty="0" smtClean="0">
                <a:solidFill>
                  <a:schemeClr val="tx1"/>
                </a:solidFill>
              </a:rPr>
              <a:t>3. Methods of Enhancing Elimination of Toxins</a:t>
            </a:r>
            <a:r>
              <a:rPr lang="en-US" dirty="0" smtClean="0">
                <a:solidFill>
                  <a:schemeClr val="tx1"/>
                </a:solidFill>
              </a:rPr>
              <a:t/>
            </a:r>
            <a:br>
              <a:rPr lang="en-US" dirty="0" smtClean="0">
                <a:solidFill>
                  <a:schemeClr val="tx1"/>
                </a:solidFill>
              </a:rPr>
            </a:br>
            <a:endParaRPr lang="ar-JO" dirty="0">
              <a:solidFill>
                <a:schemeClr val="tx1"/>
              </a:solidFill>
            </a:endParaRPr>
          </a:p>
        </p:txBody>
      </p:sp>
      <p:sp>
        <p:nvSpPr>
          <p:cNvPr id="21507" name="Content Placeholder 2"/>
          <p:cNvSpPr>
            <a:spLocks noGrp="1"/>
          </p:cNvSpPr>
          <p:nvPr>
            <p:ph sz="quarter" idx="1"/>
          </p:nvPr>
        </p:nvSpPr>
        <p:spPr>
          <a:xfrm>
            <a:off x="228600" y="1066800"/>
            <a:ext cx="8458200" cy="5407025"/>
          </a:xfrm>
        </p:spPr>
        <p:txBody>
          <a:bodyPr/>
          <a:lstStyle/>
          <a:p>
            <a:pPr>
              <a:buFont typeface="Wingdings" panose="05000000000000000000" pitchFamily="2" charset="2"/>
              <a:buChar char="Ø"/>
            </a:pPr>
            <a:r>
              <a:rPr lang="en-US" altLang="en-US" smtClean="0"/>
              <a:t>After appropriate diagnostic and decontamination procedures and administration of antidotes, it is important to consider whether measures for enhancing elimination can improve clinical outcome</a:t>
            </a:r>
          </a:p>
          <a:p>
            <a:pPr>
              <a:buFont typeface="Wingdings" panose="05000000000000000000" pitchFamily="2" charset="2"/>
              <a:buChar char="Ø"/>
            </a:pPr>
            <a:endParaRPr lang="en-US" altLang="en-US" smtClean="0"/>
          </a:p>
          <a:p>
            <a:pPr>
              <a:buFont typeface="Wingdings" panose="05000000000000000000" pitchFamily="2" charset="2"/>
              <a:buNone/>
            </a:pPr>
            <a:r>
              <a:rPr lang="en-US" altLang="en-US" smtClean="0"/>
              <a:t>A. </a:t>
            </a:r>
            <a:r>
              <a:rPr lang="en-US" altLang="en-US" b="1" smtClean="0"/>
              <a:t>Hemodialysis</a:t>
            </a:r>
            <a:endParaRPr lang="en-US" altLang="en-US" smtClean="0"/>
          </a:p>
          <a:p>
            <a:pPr>
              <a:buFont typeface="Wingdings" panose="05000000000000000000" pitchFamily="2" charset="2"/>
              <a:buChar char="Ø"/>
            </a:pPr>
            <a:r>
              <a:rPr lang="en-US" altLang="en-US" smtClean="0"/>
              <a:t>helps in correction of fluid and electrolyte imbalance and may enhance removal of toxic substances. </a:t>
            </a:r>
          </a:p>
          <a:p>
            <a:pPr>
              <a:buFont typeface="Wingdings" panose="05000000000000000000" pitchFamily="2" charset="2"/>
              <a:buChar char="Ø"/>
            </a:pPr>
            <a:r>
              <a:rPr lang="en-US" altLang="en-US" smtClean="0"/>
              <a:t>Hemodialysis is especially useful in overdose with drugs having small Vd in which drugs can be removed from blood as in aspirin poisoning</a:t>
            </a:r>
            <a:endParaRPr lang="ar-JO" altLang="en-US" smtClean="0"/>
          </a:p>
        </p:txBody>
      </p:sp>
      <p:sp>
        <p:nvSpPr>
          <p:cNvPr id="21508"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23B8335-98A4-4317-9FB6-8860D42C218A}" type="slidenum">
              <a:rPr lang="en-US" altLang="en-US">
                <a:solidFill>
                  <a:srgbClr val="FFFFFF"/>
                </a:solidFill>
              </a:rPr>
              <a:pPr eaLnBrk="1" hangingPunct="1"/>
              <a:t>14</a:t>
            </a:fld>
            <a:endParaRPr lang="en-US" altLang="en-US">
              <a:solidFill>
                <a:srgbClr val="FFFFFF"/>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sz="quarter" idx="1"/>
          </p:nvPr>
        </p:nvSpPr>
        <p:spPr>
          <a:xfrm>
            <a:off x="76200" y="228600"/>
            <a:ext cx="8915400" cy="6016625"/>
          </a:xfrm>
        </p:spPr>
        <p:txBody>
          <a:bodyPr/>
          <a:lstStyle/>
          <a:p>
            <a:pPr>
              <a:buFont typeface="Wingdings" panose="05000000000000000000" pitchFamily="2" charset="2"/>
              <a:buChar char="Ø"/>
            </a:pPr>
            <a:r>
              <a:rPr lang="en-US" altLang="en-US" smtClean="0"/>
              <a:t>Haemodialysis may be indicated in aspirin and lithium poisoning </a:t>
            </a:r>
          </a:p>
          <a:p>
            <a:pPr>
              <a:buFont typeface="Wingdings" panose="05000000000000000000" pitchFamily="2" charset="2"/>
              <a:buChar char="Ø"/>
            </a:pPr>
            <a:r>
              <a:rPr lang="en-US" altLang="en-US" smtClean="0"/>
              <a:t>Haemodialysis is ineffective in digoxin and benzodiazepines poisoning </a:t>
            </a:r>
          </a:p>
          <a:p>
            <a:pPr>
              <a:buFont typeface="Wingdings" panose="05000000000000000000" pitchFamily="2" charset="2"/>
              <a:buNone/>
            </a:pPr>
            <a:endParaRPr lang="en-US" altLang="en-US" b="1" smtClean="0"/>
          </a:p>
          <a:p>
            <a:pPr>
              <a:buFont typeface="Wingdings" panose="05000000000000000000" pitchFamily="2" charset="2"/>
              <a:buNone/>
            </a:pPr>
            <a:r>
              <a:rPr lang="en-US" altLang="en-US" b="1" smtClean="0"/>
              <a:t>B.Urinary pH alteration </a:t>
            </a:r>
            <a:endParaRPr lang="en-US" altLang="en-US" smtClean="0"/>
          </a:p>
          <a:p>
            <a:pPr>
              <a:buFont typeface="Wingdings" panose="05000000000000000000" pitchFamily="2" charset="2"/>
              <a:buChar char="Ø"/>
            </a:pPr>
            <a:r>
              <a:rPr lang="en-US" altLang="en-US" smtClean="0"/>
              <a:t>Renal elimination of some drugs can be enhanced by alteration of urinary pH. </a:t>
            </a:r>
          </a:p>
          <a:p>
            <a:pPr>
              <a:buFont typeface="Wingdings" panose="05000000000000000000" pitchFamily="2" charset="2"/>
              <a:buChar char="Ø"/>
            </a:pPr>
            <a:r>
              <a:rPr lang="en-US" altLang="en-US" smtClean="0"/>
              <a:t>For example, urinary alkalinization is useful in cases of aspirin overdose. </a:t>
            </a:r>
          </a:p>
          <a:p>
            <a:pPr>
              <a:buFont typeface="Wingdings" panose="05000000000000000000" pitchFamily="2" charset="2"/>
              <a:buChar char="Ø"/>
            </a:pPr>
            <a:r>
              <a:rPr lang="en-US" altLang="en-US" smtClean="0"/>
              <a:t>Acidification may increase the urine concentration of amphetamines</a:t>
            </a:r>
            <a:endParaRPr lang="ar-JO" altLang="en-US" smtClean="0"/>
          </a:p>
        </p:txBody>
      </p:sp>
      <p:sp>
        <p:nvSpPr>
          <p:cNvPr id="22531"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03A656B-8E96-4ECB-9BAE-BC1C18D5BF51}" type="slidenum">
              <a:rPr lang="en-US" altLang="en-US">
                <a:solidFill>
                  <a:srgbClr val="FFFFFF"/>
                </a:solidFill>
              </a:rPr>
              <a:pPr eaLnBrk="1" hangingPunct="1"/>
              <a:t>15</a:t>
            </a:fld>
            <a:endParaRPr lang="en-US" altLang="en-US">
              <a:solidFill>
                <a:srgbClr val="FFFF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عنصر نائب للمحتوى 2"/>
          <p:cNvSpPr>
            <a:spLocks noGrp="1"/>
          </p:cNvSpPr>
          <p:nvPr>
            <p:ph sz="quarter" idx="1"/>
          </p:nvPr>
        </p:nvSpPr>
        <p:spPr>
          <a:xfrm>
            <a:off x="457200" y="2209800"/>
            <a:ext cx="8077200" cy="1676400"/>
          </a:xfrm>
        </p:spPr>
        <p:txBody>
          <a:bodyPr/>
          <a:lstStyle/>
          <a:p>
            <a:pPr algn="ctr">
              <a:buFont typeface="Wingdings" panose="05000000000000000000" pitchFamily="2" charset="2"/>
              <a:buNone/>
            </a:pPr>
            <a:r>
              <a:rPr lang="en-US" altLang="en-US" sz="4400" b="1" smtClean="0">
                <a:latin typeface="Times New Roman" panose="02020603050405020304" pitchFamily="18" charset="0"/>
                <a:cs typeface="Times New Roman" panose="02020603050405020304" pitchFamily="18" charset="0"/>
              </a:rPr>
              <a:t>Examples of Common Poisoning</a:t>
            </a:r>
            <a:br>
              <a:rPr lang="en-US" altLang="en-US" sz="4400" b="1" smtClean="0">
                <a:latin typeface="Times New Roman" panose="02020603050405020304" pitchFamily="18" charset="0"/>
                <a:cs typeface="Times New Roman" panose="02020603050405020304" pitchFamily="18" charset="0"/>
              </a:rPr>
            </a:br>
            <a:endParaRPr lang="en-US" altLang="en-US" sz="4400" b="1" smtClean="0">
              <a:latin typeface="Times New Roman" panose="02020603050405020304" pitchFamily="18" charset="0"/>
              <a:cs typeface="Times New Roman" panose="02020603050405020304" pitchFamily="18" charset="0"/>
            </a:endParaRPr>
          </a:p>
          <a:p>
            <a:pPr algn="ctr"/>
            <a:endParaRPr lang="ar-JO" altLang="en-US" sz="4400" smtClean="0"/>
          </a:p>
        </p:txBody>
      </p:sp>
      <p:sp>
        <p:nvSpPr>
          <p:cNvPr id="23555" name="عنصر نائب لرقم الشريحة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D3E4C64-A495-4CA1-AA3A-FEDEE2E80EA3}" type="slidenum">
              <a:rPr lang="en-US" altLang="en-US">
                <a:solidFill>
                  <a:srgbClr val="FFFFFF"/>
                </a:solidFill>
              </a:rPr>
              <a:pPr eaLnBrk="1" hangingPunct="1"/>
              <a:t>16</a:t>
            </a:fld>
            <a:endParaRPr lang="en-US" altLang="en-US">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304800"/>
            <a:ext cx="7467600" cy="1143000"/>
          </a:xfrm>
        </p:spPr>
        <p:txBody>
          <a:bodyPr/>
          <a:lstStyle/>
          <a:p>
            <a:pPr algn="ctr">
              <a:defRPr/>
            </a:pPr>
            <a:r>
              <a:rPr lang="en-US" sz="4400" b="1" dirty="0" err="1" smtClean="0">
                <a:solidFill>
                  <a:schemeClr val="tx1"/>
                </a:solidFill>
                <a:latin typeface="Times New Roman" pitchFamily="18" charset="0"/>
                <a:cs typeface="Times New Roman" pitchFamily="18" charset="0"/>
              </a:rPr>
              <a:t>Paracetamol</a:t>
            </a:r>
            <a:r>
              <a:rPr lang="en-US" sz="4400" b="1" dirty="0" smtClean="0">
                <a:solidFill>
                  <a:schemeClr val="tx1"/>
                </a:solidFill>
                <a:latin typeface="Times New Roman" pitchFamily="18" charset="0"/>
                <a:cs typeface="Times New Roman" pitchFamily="18" charset="0"/>
              </a:rPr>
              <a:t> </a:t>
            </a:r>
            <a:endParaRPr lang="ar-JO" sz="4400" dirty="0">
              <a:solidFill>
                <a:schemeClr val="tx1"/>
              </a:solidFill>
            </a:endParaRPr>
          </a:p>
        </p:txBody>
      </p:sp>
      <p:sp>
        <p:nvSpPr>
          <p:cNvPr id="24579" name="عنصر نائب للمحتوى 2"/>
          <p:cNvSpPr>
            <a:spLocks noGrp="1"/>
          </p:cNvSpPr>
          <p:nvPr>
            <p:ph sz="quarter" idx="1"/>
          </p:nvPr>
        </p:nvSpPr>
        <p:spPr>
          <a:xfrm>
            <a:off x="152400" y="838200"/>
            <a:ext cx="8686800" cy="5635625"/>
          </a:xfrm>
        </p:spPr>
        <p:txBody>
          <a:bodyPr/>
          <a:lstStyle/>
          <a:p>
            <a:pPr>
              <a:buFont typeface="Wingdings" panose="05000000000000000000" pitchFamily="2" charset="2"/>
              <a:buChar char="Ø"/>
            </a:pPr>
            <a:r>
              <a:rPr lang="en-US" altLang="en-US" smtClean="0"/>
              <a:t>most common drug in suicide attempt and accidental poisonings</a:t>
            </a:r>
          </a:p>
          <a:p>
            <a:pPr>
              <a:buFont typeface="Wingdings" panose="05000000000000000000" pitchFamily="2" charset="2"/>
              <a:buChar char="Ø"/>
            </a:pPr>
            <a:r>
              <a:rPr lang="en-US" altLang="en-US" smtClean="0"/>
              <a:t>ingestion of more than 7 gm by adults is considered potentially toxic</a:t>
            </a:r>
          </a:p>
          <a:p>
            <a:pPr>
              <a:buFont typeface="Wingdings" panose="05000000000000000000" pitchFamily="2" charset="2"/>
              <a:buChar char="Ø"/>
            </a:pPr>
            <a:r>
              <a:rPr lang="en-US" altLang="en-US" smtClean="0"/>
              <a:t>metabolized in the liver and a small proportion of paracetamol undergoes hydroxylation into a highly toxic metabolite called </a:t>
            </a:r>
            <a:r>
              <a:rPr lang="en-US" altLang="en-US" smtClean="0">
                <a:solidFill>
                  <a:srgbClr val="FF0000"/>
                </a:solidFill>
              </a:rPr>
              <a:t>N-acetyl-p-benzoquinonimine (NABQI)</a:t>
            </a:r>
          </a:p>
          <a:p>
            <a:pPr>
              <a:buFont typeface="Wingdings" panose="05000000000000000000" pitchFamily="2" charset="2"/>
              <a:buChar char="Ø"/>
            </a:pPr>
            <a:r>
              <a:rPr lang="en-US" altLang="en-US" smtClean="0"/>
              <a:t>NABQI normally conjugates with glutathione and becomes harmless</a:t>
            </a:r>
          </a:p>
          <a:p>
            <a:pPr>
              <a:buFont typeface="Wingdings" panose="05000000000000000000" pitchFamily="2" charset="2"/>
              <a:buChar char="Ø"/>
            </a:pPr>
            <a:r>
              <a:rPr lang="en-US" altLang="en-US" b="1" smtClean="0"/>
              <a:t>In overdose toxicity: NABQI</a:t>
            </a:r>
            <a:r>
              <a:rPr lang="en-US" altLang="en-US" smtClean="0"/>
              <a:t> is formed in excess resulting in depletion of hepatic glutathione. The remaining unconjugated NABQI then binds to cell macromolecules leading to dysfunction of enzymatic systems and cell death, causing hepatic and renal tubular cell damage. </a:t>
            </a:r>
          </a:p>
          <a:p>
            <a:pPr>
              <a:buFont typeface="Wingdings" panose="05000000000000000000" pitchFamily="2" charset="2"/>
              <a:buChar char="Ø"/>
            </a:pPr>
            <a:endParaRPr lang="ar-JO" altLang="en-US" smtClean="0">
              <a:solidFill>
                <a:srgbClr val="FF0000"/>
              </a:solidFill>
            </a:endParaRPr>
          </a:p>
        </p:txBody>
      </p:sp>
      <p:sp>
        <p:nvSpPr>
          <p:cNvPr id="24580" name="عنصر نائب لرقم الشريحة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56A6C84-8FC7-4185-ADF5-1AE21F503950}" type="slidenum">
              <a:rPr lang="en-US" altLang="en-US">
                <a:solidFill>
                  <a:srgbClr val="FFFFFF"/>
                </a:solidFill>
              </a:rPr>
              <a:pPr eaLnBrk="1" hangingPunct="1"/>
              <a:t>17</a:t>
            </a:fld>
            <a:endParaRPr lang="en-US" altLang="en-US">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عنصر نائب للمحتوى 2"/>
          <p:cNvSpPr>
            <a:spLocks noGrp="1"/>
          </p:cNvSpPr>
          <p:nvPr>
            <p:ph sz="quarter" idx="1"/>
          </p:nvPr>
        </p:nvSpPr>
        <p:spPr>
          <a:xfrm>
            <a:off x="228600" y="228600"/>
            <a:ext cx="8534400" cy="6245225"/>
          </a:xfrm>
        </p:spPr>
        <p:txBody>
          <a:bodyPr/>
          <a:lstStyle/>
          <a:p>
            <a:pPr>
              <a:buFont typeface="Wingdings" panose="05000000000000000000" pitchFamily="2" charset="2"/>
              <a:buChar char="Ø"/>
            </a:pPr>
            <a:r>
              <a:rPr lang="en-US" altLang="en-US" dirty="0" smtClean="0"/>
              <a:t>Initially, the patient is asymptomatic or has mild GI upset. </a:t>
            </a:r>
          </a:p>
          <a:p>
            <a:pPr>
              <a:buFont typeface="Wingdings" panose="05000000000000000000" pitchFamily="2" charset="2"/>
              <a:buChar char="Ø"/>
            </a:pPr>
            <a:r>
              <a:rPr lang="en-US" altLang="en-US" dirty="0" smtClean="0"/>
              <a:t>After 24–36 hours, evidences of liver injury appear, increased liver enzymes &amp; hypoprothrombinemia. </a:t>
            </a:r>
          </a:p>
          <a:p>
            <a:pPr>
              <a:buFont typeface="Wingdings" panose="05000000000000000000" pitchFamily="2" charset="2"/>
              <a:buChar char="Ø"/>
            </a:pPr>
            <a:r>
              <a:rPr lang="en-US" altLang="en-US" dirty="0" smtClean="0"/>
              <a:t>In severe cases, severe liver failure occurs, leading to hepatic encephalopathy and death.</a:t>
            </a:r>
          </a:p>
          <a:p>
            <a:pPr>
              <a:buFont typeface="Wingdings" panose="05000000000000000000" pitchFamily="2" charset="2"/>
              <a:buChar char="Ø"/>
            </a:pPr>
            <a:r>
              <a:rPr lang="en-US" altLang="en-US" dirty="0" smtClean="0"/>
              <a:t> Renal tubular necrosis and </a:t>
            </a:r>
            <a:r>
              <a:rPr lang="en-US" altLang="en-US" dirty="0" err="1" smtClean="0"/>
              <a:t>hypoglycaemic</a:t>
            </a:r>
            <a:r>
              <a:rPr lang="en-US" altLang="en-US" dirty="0" smtClean="0"/>
              <a:t> coma may also occur. </a:t>
            </a:r>
          </a:p>
          <a:p>
            <a:pPr>
              <a:buFont typeface="Wingdings" panose="05000000000000000000" pitchFamily="2" charset="2"/>
              <a:buChar char="Ø"/>
            </a:pPr>
            <a:r>
              <a:rPr lang="en-US" altLang="en-US" dirty="0" err="1" smtClean="0"/>
              <a:t>Hepato</a:t>
            </a:r>
            <a:r>
              <a:rPr lang="en-US" altLang="en-US" dirty="0" smtClean="0"/>
              <a:t>-renal damages occur 24-48 hours after ingestion. </a:t>
            </a:r>
          </a:p>
          <a:p>
            <a:pPr>
              <a:buFont typeface="Wingdings" panose="05000000000000000000" pitchFamily="2" charset="2"/>
              <a:buNone/>
            </a:pPr>
            <a:endParaRPr lang="en-US" altLang="en-US" dirty="0" smtClean="0"/>
          </a:p>
          <a:p>
            <a:pPr>
              <a:buFont typeface="Wingdings" panose="05000000000000000000" pitchFamily="2" charset="2"/>
              <a:buChar char="Ø"/>
            </a:pPr>
            <a:r>
              <a:rPr lang="en-US" altLang="en-US" dirty="0" smtClean="0"/>
              <a:t>With serum paracetamol concentration greater than 150 mg/L for 4 hours after ingestion, the patient is at risk of liver injury. </a:t>
            </a:r>
          </a:p>
          <a:p>
            <a:pPr>
              <a:buFont typeface="Wingdings" panose="05000000000000000000" pitchFamily="2" charset="2"/>
              <a:buNone/>
            </a:pPr>
            <a:r>
              <a:rPr lang="en-US" altLang="en-US" dirty="0" smtClean="0"/>
              <a:t> </a:t>
            </a:r>
          </a:p>
          <a:p>
            <a:endParaRPr lang="ar-JO" altLang="en-US" dirty="0" smtClean="0"/>
          </a:p>
        </p:txBody>
      </p:sp>
      <p:sp>
        <p:nvSpPr>
          <p:cNvPr id="25603" name="عنصر نائب لرقم الشريحة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4FDA738-E53C-4D88-B259-E93A53DE952F}" type="slidenum">
              <a:rPr lang="en-US" altLang="en-US">
                <a:solidFill>
                  <a:srgbClr val="FFFFFF"/>
                </a:solidFill>
              </a:rPr>
              <a:pPr eaLnBrk="1" hangingPunct="1"/>
              <a:t>18</a:t>
            </a:fld>
            <a:endParaRPr lang="en-US" altLang="en-US">
              <a:solidFill>
                <a:srgbClr val="FFFF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عنصر نائب للمحتوى 2"/>
          <p:cNvSpPr>
            <a:spLocks noGrp="1"/>
          </p:cNvSpPr>
          <p:nvPr>
            <p:ph sz="quarter" idx="1"/>
          </p:nvPr>
        </p:nvSpPr>
        <p:spPr>
          <a:xfrm>
            <a:off x="152400" y="304800"/>
            <a:ext cx="8763000" cy="6169025"/>
          </a:xfrm>
        </p:spPr>
        <p:txBody>
          <a:bodyPr/>
          <a:lstStyle/>
          <a:p>
            <a:pPr>
              <a:buFont typeface="Wingdings" panose="05000000000000000000" pitchFamily="2" charset="2"/>
              <a:buChar char="Ø"/>
            </a:pPr>
            <a:r>
              <a:rPr lang="en-US" altLang="en-US" smtClean="0"/>
              <a:t>Early treatment is important (within 8 hours), giving N-acetylcysteine IV or oral methionine to increase hepatic glutathione reserve. </a:t>
            </a:r>
          </a:p>
          <a:p>
            <a:pPr>
              <a:buFont typeface="Wingdings" panose="05000000000000000000" pitchFamily="2" charset="2"/>
              <a:buNone/>
            </a:pPr>
            <a:endParaRPr lang="en-US" altLang="en-US" smtClean="0"/>
          </a:p>
          <a:p>
            <a:pPr>
              <a:buFont typeface="Wingdings" panose="05000000000000000000" pitchFamily="2" charset="2"/>
              <a:buChar char="Ø"/>
            </a:pPr>
            <a:r>
              <a:rPr lang="en-US" altLang="en-US" smtClean="0"/>
              <a:t>Glutathione is not useful because of poor cell penetration.</a:t>
            </a:r>
          </a:p>
          <a:p>
            <a:pPr>
              <a:buFont typeface="Wingdings" panose="05000000000000000000" pitchFamily="2" charset="2"/>
              <a:buNone/>
            </a:pPr>
            <a:endParaRPr lang="en-US" altLang="en-US" smtClean="0"/>
          </a:p>
          <a:p>
            <a:pPr>
              <a:buFont typeface="Wingdings" panose="05000000000000000000" pitchFamily="2" charset="2"/>
              <a:buChar char="Ø"/>
            </a:pPr>
            <a:r>
              <a:rPr lang="en-US" altLang="en-US" smtClean="0"/>
              <a:t> Acetylcysteine acts as a glutathione substitute &amp; binds the toxic metabolite and is most effective when given early and so should be started within 8–10 hours if possible.</a:t>
            </a:r>
          </a:p>
          <a:p>
            <a:pPr>
              <a:buFont typeface="Wingdings" panose="05000000000000000000" pitchFamily="2" charset="2"/>
              <a:buNone/>
            </a:pPr>
            <a:r>
              <a:rPr lang="en-US" altLang="en-US" smtClean="0"/>
              <a:t> </a:t>
            </a:r>
          </a:p>
          <a:p>
            <a:pPr>
              <a:buFont typeface="Wingdings" panose="05000000000000000000" pitchFamily="2" charset="2"/>
              <a:buChar char="Ø"/>
            </a:pPr>
            <a:r>
              <a:rPr lang="en-US" altLang="en-US" smtClean="0"/>
              <a:t>A liver transplant may be required for patients with</a:t>
            </a:r>
          </a:p>
          <a:p>
            <a:pPr>
              <a:buFont typeface="Wingdings" panose="05000000000000000000" pitchFamily="2" charset="2"/>
              <a:buNone/>
            </a:pPr>
            <a:r>
              <a:rPr lang="en-US" altLang="en-US" smtClean="0"/>
              <a:t>hepatic failure.</a:t>
            </a:r>
          </a:p>
          <a:p>
            <a:pPr>
              <a:buFont typeface="Wingdings" panose="05000000000000000000" pitchFamily="2" charset="2"/>
              <a:buNone/>
            </a:pPr>
            <a:r>
              <a:rPr lang="en-US" altLang="en-US" smtClean="0"/>
              <a:t> </a:t>
            </a:r>
          </a:p>
          <a:p>
            <a:endParaRPr lang="ar-JO" altLang="en-US" smtClean="0"/>
          </a:p>
        </p:txBody>
      </p:sp>
      <p:sp>
        <p:nvSpPr>
          <p:cNvPr id="26627" name="عنصر نائب لرقم الشريحة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6F8A3C9-2DC5-4D6A-8A27-36E3C28F5742}" type="slidenum">
              <a:rPr lang="en-US" altLang="en-US">
                <a:solidFill>
                  <a:srgbClr val="FFFFFF"/>
                </a:solidFill>
              </a:rPr>
              <a:pPr eaLnBrk="1" hangingPunct="1"/>
              <a:t>19</a:t>
            </a:fld>
            <a:endParaRPr lang="en-US" altLang="en-US">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228600"/>
            <a:ext cx="8229600" cy="1143000"/>
          </a:xfrm>
        </p:spPr>
        <p:txBody>
          <a:bodyPr/>
          <a:lstStyle/>
          <a:p>
            <a:pPr marL="274320" indent="-274320" algn="ctr" eaLnBrk="1" fontAlgn="auto" hangingPunct="1">
              <a:spcAft>
                <a:spcPts val="0"/>
              </a:spcAft>
              <a:defRPr/>
            </a:pPr>
            <a:r>
              <a:rPr lang="en-US" sz="4000" b="1" dirty="0" smtClean="0">
                <a:solidFill>
                  <a:schemeClr val="tx1"/>
                </a:solidFill>
              </a:rPr>
              <a:t>Drug poisoning</a:t>
            </a:r>
          </a:p>
        </p:txBody>
      </p:sp>
      <p:sp>
        <p:nvSpPr>
          <p:cNvPr id="9219" name="Content Placeholder 2"/>
          <p:cNvSpPr>
            <a:spLocks noGrp="1"/>
          </p:cNvSpPr>
          <p:nvPr>
            <p:ph sz="quarter" idx="1"/>
          </p:nvPr>
        </p:nvSpPr>
        <p:spPr>
          <a:xfrm>
            <a:off x="152400" y="1066800"/>
            <a:ext cx="8686800" cy="6172200"/>
          </a:xfrm>
        </p:spPr>
        <p:txBody>
          <a:bodyPr/>
          <a:lstStyle/>
          <a:p>
            <a:pPr marL="0" indent="0" eaLnBrk="1" hangingPunct="1">
              <a:buFont typeface="Wingdings" panose="05000000000000000000" pitchFamily="2" charset="2"/>
              <a:buChar char="Ø"/>
            </a:pPr>
            <a:r>
              <a:rPr lang="en-US" altLang="en-US" sz="2800" dirty="0" smtClean="0"/>
              <a:t>This may be accidental as in children or deliberate self-poisoning using one or more drugs. </a:t>
            </a:r>
          </a:p>
          <a:p>
            <a:pPr marL="0" indent="0" eaLnBrk="1" hangingPunct="1">
              <a:buFont typeface="Wingdings" panose="05000000000000000000" pitchFamily="2" charset="2"/>
              <a:buChar char="Ø"/>
            </a:pPr>
            <a:r>
              <a:rPr lang="en-US" altLang="en-US" sz="2800" dirty="0" smtClean="0"/>
              <a:t>The mortality rate of self-poisoning is low as safety measures, poisoning prevention education , proper medical attention and good supportive care have reduced incidence of death. </a:t>
            </a:r>
          </a:p>
          <a:p>
            <a:pPr marL="0" indent="0" eaLnBrk="1" hangingPunct="1">
              <a:buFont typeface="Wingdings" panose="05000000000000000000" pitchFamily="2" charset="2"/>
              <a:buChar char="Ø"/>
            </a:pPr>
            <a:r>
              <a:rPr lang="en-US" altLang="en-US" sz="2800" dirty="0" smtClean="0"/>
              <a:t>Careful management of respiratory failure, hypotension, convulsions and thermoregulatory disturbances has resulted in improved survival of patients who reach the hospital alive</a:t>
            </a:r>
            <a:endParaRPr lang="en-US" altLang="en-US" sz="2800" b="1" dirty="0" smtClean="0">
              <a:solidFill>
                <a:srgbClr val="FF0000"/>
              </a:solidFill>
            </a:endParaRPr>
          </a:p>
        </p:txBody>
      </p:sp>
      <p:sp>
        <p:nvSpPr>
          <p:cNvPr id="9220"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7CEF739-145E-41A4-88A6-0C2E63878AAE}" type="slidenum">
              <a:rPr lang="en-US" altLang="en-US">
                <a:solidFill>
                  <a:srgbClr val="FFFFFF"/>
                </a:solidFill>
              </a:rPr>
              <a:pPr eaLnBrk="1" hangingPunct="1"/>
              <a:t>2</a:t>
            </a:fld>
            <a:endParaRPr lang="en-US" altLang="en-US">
              <a:solidFill>
                <a:srgbClr val="FFFFFF"/>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304800"/>
            <a:ext cx="7467600" cy="1143000"/>
          </a:xfrm>
        </p:spPr>
        <p:txBody>
          <a:bodyPr/>
          <a:lstStyle/>
          <a:p>
            <a:pPr algn="ctr">
              <a:defRPr/>
            </a:pPr>
            <a:r>
              <a:rPr lang="en-US" sz="4400" b="1" dirty="0" smtClean="0">
                <a:solidFill>
                  <a:schemeClr val="tx1"/>
                </a:solidFill>
                <a:latin typeface="Times New Roman" pitchFamily="18" charset="0"/>
                <a:cs typeface="Times New Roman" pitchFamily="18" charset="0"/>
              </a:rPr>
              <a:t>Anti-</a:t>
            </a:r>
            <a:r>
              <a:rPr lang="en-US" sz="4400" b="1" dirty="0" err="1" smtClean="0">
                <a:solidFill>
                  <a:schemeClr val="tx1"/>
                </a:solidFill>
                <a:latin typeface="Times New Roman" pitchFamily="18" charset="0"/>
                <a:cs typeface="Times New Roman" pitchFamily="18" charset="0"/>
              </a:rPr>
              <a:t>muscarinic</a:t>
            </a:r>
            <a:r>
              <a:rPr lang="en-US" sz="4400" b="1" dirty="0" smtClean="0">
                <a:solidFill>
                  <a:schemeClr val="tx1"/>
                </a:solidFill>
                <a:latin typeface="Times New Roman" pitchFamily="18" charset="0"/>
                <a:cs typeface="Times New Roman" pitchFamily="18" charset="0"/>
              </a:rPr>
              <a:t> agents </a:t>
            </a:r>
            <a:endParaRPr lang="ar-JO" sz="4400" b="1" dirty="0">
              <a:solidFill>
                <a:schemeClr val="tx1"/>
              </a:solidFill>
            </a:endParaRPr>
          </a:p>
        </p:txBody>
      </p:sp>
      <p:sp>
        <p:nvSpPr>
          <p:cNvPr id="27651" name="عنصر نائب للمحتوى 2"/>
          <p:cNvSpPr>
            <a:spLocks noGrp="1"/>
          </p:cNvSpPr>
          <p:nvPr>
            <p:ph sz="quarter" idx="1"/>
          </p:nvPr>
        </p:nvSpPr>
        <p:spPr>
          <a:xfrm>
            <a:off x="228600" y="1143000"/>
            <a:ext cx="8458200" cy="5330825"/>
          </a:xfrm>
        </p:spPr>
        <p:txBody>
          <a:bodyPr/>
          <a:lstStyle/>
          <a:p>
            <a:pPr>
              <a:buFont typeface="Wingdings" panose="05000000000000000000" pitchFamily="2" charset="2"/>
              <a:buNone/>
            </a:pPr>
            <a:r>
              <a:rPr lang="en-US" altLang="en-US" sz="3600" dirty="0" smtClean="0"/>
              <a:t>Patients present with:</a:t>
            </a:r>
          </a:p>
          <a:p>
            <a:pPr>
              <a:buFont typeface="Wingdings" panose="05000000000000000000" pitchFamily="2" charset="2"/>
              <a:buChar char="q"/>
            </a:pPr>
            <a:r>
              <a:rPr lang="en-US" altLang="en-US" sz="3600" dirty="0" smtClean="0"/>
              <a:t> </a:t>
            </a:r>
            <a:r>
              <a:rPr lang="en-US" altLang="en-US" sz="3600" dirty="0" smtClean="0">
                <a:latin typeface="Times New Roman" panose="02020603050405020304" pitchFamily="18" charset="0"/>
                <a:cs typeface="Times New Roman" panose="02020603050405020304" pitchFamily="18" charset="0"/>
              </a:rPr>
              <a:t>Hot, dry, flushed skin</a:t>
            </a:r>
          </a:p>
          <a:p>
            <a:pPr>
              <a:buFont typeface="Wingdings" panose="05000000000000000000" pitchFamily="2" charset="2"/>
              <a:buChar char="q"/>
            </a:pPr>
            <a:r>
              <a:rPr lang="en-US" altLang="en-US" sz="3600" dirty="0" smtClean="0">
                <a:latin typeface="Times New Roman" panose="02020603050405020304" pitchFamily="18" charset="0"/>
                <a:cs typeface="Times New Roman" panose="02020603050405020304" pitchFamily="18" charset="0"/>
              </a:rPr>
              <a:t>Blurred vision</a:t>
            </a:r>
          </a:p>
          <a:p>
            <a:pPr>
              <a:buFont typeface="Wingdings" panose="05000000000000000000" pitchFamily="2" charset="2"/>
              <a:buChar char="q"/>
            </a:pPr>
            <a:r>
              <a:rPr lang="en-US" altLang="en-US" sz="3600" dirty="0" smtClean="0">
                <a:latin typeface="Times New Roman" panose="02020603050405020304" pitchFamily="18" charset="0"/>
                <a:cs typeface="Times New Roman" panose="02020603050405020304" pitchFamily="18" charset="0"/>
              </a:rPr>
              <a:t>Delirium</a:t>
            </a:r>
          </a:p>
          <a:p>
            <a:pPr>
              <a:buFont typeface="Wingdings" panose="05000000000000000000" pitchFamily="2" charset="2"/>
              <a:buChar char="q"/>
            </a:pPr>
            <a:r>
              <a:rPr lang="en-US" altLang="en-US" sz="3600" dirty="0" smtClean="0">
                <a:latin typeface="Times New Roman" panose="02020603050405020304" pitchFamily="18" charset="0"/>
                <a:cs typeface="Times New Roman" panose="02020603050405020304" pitchFamily="18" charset="0"/>
              </a:rPr>
              <a:t>Tachycardia</a:t>
            </a:r>
          </a:p>
          <a:p>
            <a:pPr>
              <a:buFont typeface="Wingdings" panose="05000000000000000000" pitchFamily="2" charset="2"/>
              <a:buChar char="q"/>
            </a:pPr>
            <a:r>
              <a:rPr lang="en-US" altLang="en-US" sz="3600" dirty="0" smtClean="0">
                <a:latin typeface="Times New Roman" panose="02020603050405020304" pitchFamily="18" charset="0"/>
                <a:cs typeface="Times New Roman" panose="02020603050405020304" pitchFamily="18" charset="0"/>
              </a:rPr>
              <a:t> mydriasis </a:t>
            </a:r>
          </a:p>
          <a:p>
            <a:pPr>
              <a:buFont typeface="Wingdings" panose="05000000000000000000" pitchFamily="2" charset="2"/>
              <a:buChar char="Ø"/>
            </a:pPr>
            <a:r>
              <a:rPr lang="en-US" altLang="en-US" sz="3600" dirty="0" smtClean="0">
                <a:latin typeface="Times New Roman" panose="02020603050405020304" pitchFamily="18" charset="0"/>
                <a:cs typeface="Times New Roman" panose="02020603050405020304" pitchFamily="18" charset="0"/>
              </a:rPr>
              <a:t>Treatment is supportive</a:t>
            </a:r>
          </a:p>
          <a:p>
            <a:pPr>
              <a:buFont typeface="Wingdings" panose="05000000000000000000" pitchFamily="2" charset="2"/>
              <a:buNone/>
            </a:pPr>
            <a:endParaRPr lang="ar-JO" altLang="en-US" sz="3600" dirty="0" smtClean="0"/>
          </a:p>
        </p:txBody>
      </p:sp>
      <p:sp>
        <p:nvSpPr>
          <p:cNvPr id="27652" name="عنصر نائب لرقم الشريحة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3D61DEB-2345-4275-BCE4-0DACBBC0CE49}" type="slidenum">
              <a:rPr lang="en-US" altLang="en-US">
                <a:solidFill>
                  <a:srgbClr val="FFFFFF"/>
                </a:solidFill>
              </a:rPr>
              <a:pPr eaLnBrk="1" hangingPunct="1"/>
              <a:t>20</a:t>
            </a:fld>
            <a:endParaRPr lang="en-US" altLang="en-US">
              <a:solidFill>
                <a:srgbClr val="FFFFFF"/>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defRPr/>
            </a:pPr>
            <a:r>
              <a:rPr lang="en-US" sz="3600" b="1" dirty="0" smtClean="0">
                <a:solidFill>
                  <a:schemeClr val="tx1"/>
                </a:solidFill>
              </a:rPr>
              <a:t>Aspirin (</a:t>
            </a:r>
            <a:r>
              <a:rPr lang="en-US" sz="3600" b="1" dirty="0" err="1" smtClean="0">
                <a:solidFill>
                  <a:schemeClr val="tx1"/>
                </a:solidFill>
              </a:rPr>
              <a:t>Salicylate</a:t>
            </a:r>
            <a:r>
              <a:rPr lang="en-US" sz="3600" b="1" dirty="0" smtClean="0">
                <a:solidFill>
                  <a:schemeClr val="tx1"/>
                </a:solidFill>
              </a:rPr>
              <a:t>) </a:t>
            </a:r>
            <a:br>
              <a:rPr lang="en-US" sz="3600" b="1" dirty="0" smtClean="0">
                <a:solidFill>
                  <a:schemeClr val="tx1"/>
                </a:solidFill>
              </a:rPr>
            </a:br>
            <a:endParaRPr lang="ar-JO" sz="3600" b="1" dirty="0">
              <a:solidFill>
                <a:schemeClr val="tx1"/>
              </a:solidFill>
            </a:endParaRPr>
          </a:p>
        </p:txBody>
      </p:sp>
      <p:sp>
        <p:nvSpPr>
          <p:cNvPr id="28675" name="عنصر نائب للمحتوى 2"/>
          <p:cNvSpPr>
            <a:spLocks noGrp="1"/>
          </p:cNvSpPr>
          <p:nvPr>
            <p:ph sz="quarter" idx="1"/>
          </p:nvPr>
        </p:nvSpPr>
        <p:spPr>
          <a:xfrm>
            <a:off x="228600" y="1066800"/>
            <a:ext cx="8458200" cy="5407025"/>
          </a:xfrm>
        </p:spPr>
        <p:txBody>
          <a:bodyPr/>
          <a:lstStyle/>
          <a:p>
            <a:pPr>
              <a:buFont typeface="Wingdings" panose="05000000000000000000" pitchFamily="2" charset="2"/>
              <a:buChar char="Ø"/>
            </a:pPr>
            <a:r>
              <a:rPr lang="en-US" altLang="en-US" dirty="0" smtClean="0"/>
              <a:t>Acute ingestion of more than 200 mg/kg is likely to produce intoxication. </a:t>
            </a:r>
          </a:p>
          <a:p>
            <a:pPr>
              <a:buFont typeface="Wingdings" panose="05000000000000000000" pitchFamily="2" charset="2"/>
              <a:buNone/>
            </a:pPr>
            <a:endParaRPr lang="en-US" altLang="en-US" dirty="0" smtClean="0"/>
          </a:p>
          <a:p>
            <a:pPr>
              <a:buFont typeface="Wingdings" panose="05000000000000000000" pitchFamily="2" charset="2"/>
              <a:buChar char="Ø"/>
            </a:pPr>
            <a:r>
              <a:rPr lang="en-US" altLang="en-US" dirty="0" smtClean="0"/>
              <a:t>The first sign of aspirin toxicity is hyperventilation and respiratory alkalosis. Body temperature may be elevated. </a:t>
            </a:r>
          </a:p>
          <a:p>
            <a:pPr>
              <a:buFont typeface="Wingdings" panose="05000000000000000000" pitchFamily="2" charset="2"/>
              <a:buNone/>
            </a:pPr>
            <a:endParaRPr lang="en-US" altLang="en-US" dirty="0" smtClean="0"/>
          </a:p>
          <a:p>
            <a:pPr>
              <a:buFont typeface="Wingdings" panose="05000000000000000000" pitchFamily="2" charset="2"/>
              <a:buChar char="Ø"/>
            </a:pPr>
            <a:r>
              <a:rPr lang="en-US" altLang="en-US" dirty="0" smtClean="0"/>
              <a:t>With very severe poisoning, severe metabolic acidosis, coma, and cardiovascular collapse may occur. </a:t>
            </a:r>
            <a:endParaRPr lang="ar-JO" altLang="en-US" dirty="0" smtClean="0"/>
          </a:p>
        </p:txBody>
      </p:sp>
      <p:sp>
        <p:nvSpPr>
          <p:cNvPr id="28676" name="عنصر نائب لرقم الشريحة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A4DB4C7-A391-4164-B1E0-4FFF0DF1EA4E}" type="slidenum">
              <a:rPr lang="en-US" altLang="en-US">
                <a:solidFill>
                  <a:srgbClr val="FFFFFF"/>
                </a:solidFill>
              </a:rPr>
              <a:pPr eaLnBrk="1" hangingPunct="1"/>
              <a:t>21</a:t>
            </a:fld>
            <a:endParaRPr lang="en-US" altLang="en-US">
              <a:solidFill>
                <a:srgbClr val="FFFF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عنصر نائب للمحتوى 2"/>
          <p:cNvSpPr>
            <a:spLocks noGrp="1"/>
          </p:cNvSpPr>
          <p:nvPr>
            <p:ph sz="quarter" idx="1"/>
          </p:nvPr>
        </p:nvSpPr>
        <p:spPr>
          <a:xfrm>
            <a:off x="228600" y="304800"/>
            <a:ext cx="8534400" cy="6169025"/>
          </a:xfrm>
        </p:spPr>
        <p:txBody>
          <a:bodyPr/>
          <a:lstStyle/>
          <a:p>
            <a:pPr>
              <a:buFont typeface="Wingdings" panose="05000000000000000000" pitchFamily="2" charset="2"/>
              <a:buChar char="Ø"/>
            </a:pPr>
            <a:r>
              <a:rPr lang="en-US" altLang="en-US" b="1" smtClean="0"/>
              <a:t>General supportive measures are essential</a:t>
            </a:r>
            <a:r>
              <a:rPr lang="en-US" altLang="en-US" smtClean="0"/>
              <a:t>. </a:t>
            </a:r>
          </a:p>
          <a:p>
            <a:pPr>
              <a:buFont typeface="Wingdings" panose="05000000000000000000" pitchFamily="2" charset="2"/>
              <a:buNone/>
            </a:pPr>
            <a:endParaRPr lang="en-US" altLang="en-US" smtClean="0"/>
          </a:p>
          <a:p>
            <a:pPr>
              <a:buFont typeface="Wingdings" panose="05000000000000000000" pitchFamily="2" charset="2"/>
              <a:buChar char="Ø"/>
            </a:pPr>
            <a:r>
              <a:rPr lang="en-US" altLang="en-US" smtClean="0"/>
              <a:t>After aspirin ingestions, </a:t>
            </a:r>
            <a:r>
              <a:rPr lang="en-US" altLang="en-US" b="1" smtClean="0"/>
              <a:t>gastric lavage </a:t>
            </a:r>
            <a:r>
              <a:rPr lang="en-US" altLang="en-US" smtClean="0"/>
              <a:t>and repeated doses of </a:t>
            </a:r>
            <a:r>
              <a:rPr lang="en-US" altLang="en-US" b="1" smtClean="0"/>
              <a:t>activated charcoal </a:t>
            </a:r>
            <a:r>
              <a:rPr lang="en-US" altLang="en-US" smtClean="0"/>
              <a:t>are recommended. </a:t>
            </a:r>
          </a:p>
          <a:p>
            <a:pPr>
              <a:buFont typeface="Wingdings" panose="05000000000000000000" pitchFamily="2" charset="2"/>
              <a:buNone/>
            </a:pPr>
            <a:endParaRPr lang="en-US" altLang="en-US" smtClean="0"/>
          </a:p>
          <a:p>
            <a:pPr>
              <a:buFont typeface="Wingdings" panose="05000000000000000000" pitchFamily="2" charset="2"/>
              <a:buChar char="Ø"/>
            </a:pPr>
            <a:r>
              <a:rPr lang="en-US" altLang="en-US" b="1" smtClean="0"/>
              <a:t>Intravenous fluids</a:t>
            </a:r>
            <a:r>
              <a:rPr lang="en-US" altLang="en-US" smtClean="0"/>
              <a:t> are used to replace fluid loss </a:t>
            </a:r>
          </a:p>
          <a:p>
            <a:pPr>
              <a:buFont typeface="Wingdings" panose="05000000000000000000" pitchFamily="2" charset="2"/>
              <a:buChar char="Ø"/>
            </a:pPr>
            <a:endParaRPr lang="en-US" altLang="en-US" smtClean="0"/>
          </a:p>
          <a:p>
            <a:pPr>
              <a:buFont typeface="Wingdings" panose="05000000000000000000" pitchFamily="2" charset="2"/>
              <a:buChar char="Ø"/>
            </a:pPr>
            <a:r>
              <a:rPr lang="en-US" altLang="en-US" b="1" smtClean="0"/>
              <a:t>IV sodium bicarbonate </a:t>
            </a:r>
            <a:r>
              <a:rPr lang="en-US" altLang="en-US" smtClean="0"/>
              <a:t>is given to alkalinize the urine making aspirin more water soluble and easily excreted. </a:t>
            </a:r>
          </a:p>
          <a:p>
            <a:pPr>
              <a:buFont typeface="Wingdings" panose="05000000000000000000" pitchFamily="2" charset="2"/>
              <a:buNone/>
            </a:pPr>
            <a:endParaRPr lang="en-US" altLang="en-US" smtClean="0"/>
          </a:p>
          <a:p>
            <a:pPr>
              <a:buFont typeface="Wingdings" panose="05000000000000000000" pitchFamily="2" charset="2"/>
              <a:buChar char="Ø"/>
            </a:pPr>
            <a:r>
              <a:rPr lang="en-US" altLang="en-US" smtClean="0"/>
              <a:t>For severe poisoning with serum aspirin level &gt; 100 mg/dl), </a:t>
            </a:r>
            <a:r>
              <a:rPr lang="en-US" altLang="en-US" b="1" smtClean="0"/>
              <a:t>haemodialysis </a:t>
            </a:r>
            <a:r>
              <a:rPr lang="en-US" altLang="en-US" smtClean="0"/>
              <a:t>is performed to remove aspirin more quickly and restore acid-base balance and fluid status.</a:t>
            </a:r>
          </a:p>
          <a:p>
            <a:pPr>
              <a:buFont typeface="Wingdings" panose="05000000000000000000" pitchFamily="2" charset="2"/>
              <a:buNone/>
            </a:pPr>
            <a:endParaRPr lang="ar-JO" altLang="en-US" smtClean="0"/>
          </a:p>
        </p:txBody>
      </p:sp>
      <p:sp>
        <p:nvSpPr>
          <p:cNvPr id="29699" name="عنصر نائب لرقم الشريحة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E6DBE09-87E1-4FAF-93FA-873FBBEBB903}" type="slidenum">
              <a:rPr lang="en-US" altLang="en-US">
                <a:solidFill>
                  <a:srgbClr val="FFFFFF"/>
                </a:solidFill>
              </a:rPr>
              <a:pPr eaLnBrk="1" hangingPunct="1"/>
              <a:t>22</a:t>
            </a:fld>
            <a:endParaRPr lang="en-US" altLang="en-US">
              <a:solidFill>
                <a:srgbClr val="FF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8600" y="-533400"/>
            <a:ext cx="8763000" cy="1143000"/>
          </a:xfrm>
        </p:spPr>
        <p:txBody>
          <a:bodyPr/>
          <a:lstStyle/>
          <a:p>
            <a:pPr algn="ctr">
              <a:defRPr/>
            </a:pPr>
            <a:r>
              <a:rPr lang="en-US" sz="3200" b="1" dirty="0" err="1" smtClean="0">
                <a:solidFill>
                  <a:schemeClr val="tx1"/>
                </a:solidFill>
                <a:latin typeface="Times New Roman" pitchFamily="18" charset="0"/>
                <a:cs typeface="Times New Roman" pitchFamily="18" charset="0"/>
              </a:rPr>
              <a:t>Organophosphorous</a:t>
            </a:r>
            <a:r>
              <a:rPr lang="en-US" sz="3200" b="1" dirty="0" smtClean="0">
                <a:solidFill>
                  <a:schemeClr val="tx1"/>
                </a:solidFill>
                <a:latin typeface="Times New Roman" pitchFamily="18" charset="0"/>
                <a:cs typeface="Times New Roman" pitchFamily="18" charset="0"/>
              </a:rPr>
              <a:t> insecticide poisoning</a:t>
            </a:r>
            <a:r>
              <a:rPr lang="en-US" sz="3200" dirty="0" smtClean="0">
                <a:solidFill>
                  <a:schemeClr val="tx1"/>
                </a:solidFill>
              </a:rPr>
              <a:t> </a:t>
            </a:r>
            <a:endParaRPr lang="ar-JO" dirty="0">
              <a:solidFill>
                <a:schemeClr val="tx1"/>
              </a:solidFill>
            </a:endParaRPr>
          </a:p>
        </p:txBody>
      </p:sp>
      <p:sp>
        <p:nvSpPr>
          <p:cNvPr id="30723" name="عنصر نائب للمحتوى 2"/>
          <p:cNvSpPr>
            <a:spLocks noGrp="1"/>
          </p:cNvSpPr>
          <p:nvPr>
            <p:ph sz="quarter" idx="1"/>
          </p:nvPr>
        </p:nvSpPr>
        <p:spPr>
          <a:xfrm>
            <a:off x="228600" y="838200"/>
            <a:ext cx="8610600" cy="5635625"/>
          </a:xfrm>
        </p:spPr>
        <p:txBody>
          <a:bodyPr/>
          <a:lstStyle/>
          <a:p>
            <a:pPr>
              <a:buFont typeface="Wingdings" panose="05000000000000000000" pitchFamily="2" charset="2"/>
              <a:buChar char="Ø"/>
            </a:pPr>
            <a:r>
              <a:rPr lang="en-US" altLang="en-US" smtClean="0"/>
              <a:t>Excessive cholinergic stimulation:</a:t>
            </a:r>
          </a:p>
          <a:p>
            <a:pPr>
              <a:buFont typeface="Wingdings" panose="05000000000000000000" pitchFamily="2" charset="2"/>
              <a:buNone/>
            </a:pPr>
            <a:r>
              <a:rPr lang="en-US" altLang="en-US" smtClean="0">
                <a:solidFill>
                  <a:srgbClr val="FF0000"/>
                </a:solidFill>
              </a:rPr>
              <a:t>1. muscarinic stimulation :colic, diarrhea, excessive salivation, sweating, urination. </a:t>
            </a:r>
          </a:p>
          <a:p>
            <a:pPr>
              <a:buFont typeface="Wingdings" panose="05000000000000000000" pitchFamily="2" charset="2"/>
              <a:buNone/>
            </a:pPr>
            <a:r>
              <a:rPr lang="en-US" altLang="en-US" smtClean="0">
                <a:solidFill>
                  <a:srgbClr val="FF0000"/>
                </a:solidFill>
              </a:rPr>
              <a:t>2.nicotinic stimulation: bradycardia and respiratory paralysis. </a:t>
            </a:r>
          </a:p>
          <a:p>
            <a:pPr>
              <a:buFont typeface="Wingdings" panose="05000000000000000000" pitchFamily="2" charset="2"/>
              <a:buChar char="Ø"/>
            </a:pPr>
            <a:r>
              <a:rPr lang="en-US" altLang="en-US" smtClean="0"/>
              <a:t>General supportive care should be provided. </a:t>
            </a:r>
          </a:p>
          <a:p>
            <a:pPr>
              <a:buFont typeface="Wingdings" panose="05000000000000000000" pitchFamily="2" charset="2"/>
              <a:buChar char="Ø"/>
            </a:pPr>
            <a:r>
              <a:rPr lang="en-US" altLang="en-US" b="1" smtClean="0"/>
              <a:t>Treatment:</a:t>
            </a:r>
          </a:p>
          <a:p>
            <a:pPr>
              <a:buFont typeface="Wingdings" panose="05000000000000000000" pitchFamily="2" charset="2"/>
              <a:buNone/>
            </a:pPr>
            <a:r>
              <a:rPr lang="en-US" altLang="en-US" smtClean="0">
                <a:solidFill>
                  <a:srgbClr val="FF0000"/>
                </a:solidFill>
              </a:rPr>
              <a:t>1.Atropine</a:t>
            </a:r>
            <a:r>
              <a:rPr lang="en-US" altLang="en-US" smtClean="0"/>
              <a:t>: High doses atropine block excessive muscarinic stimulation</a:t>
            </a:r>
          </a:p>
          <a:p>
            <a:pPr>
              <a:buFont typeface="Wingdings" panose="05000000000000000000" pitchFamily="2" charset="2"/>
              <a:buNone/>
            </a:pPr>
            <a:r>
              <a:rPr lang="en-US" altLang="en-US" smtClean="0">
                <a:solidFill>
                  <a:srgbClr val="FF0000"/>
                </a:solidFill>
              </a:rPr>
              <a:t>2. Pralidoxime</a:t>
            </a:r>
            <a:r>
              <a:rPr lang="en-US" altLang="en-US" smtClean="0"/>
              <a:t>: (cholinesterase activator) given early is capable of restoring cholinesterase activity to metabolize excess Ach. </a:t>
            </a:r>
          </a:p>
          <a:p>
            <a:endParaRPr lang="ar-JO" altLang="en-US" smtClean="0"/>
          </a:p>
        </p:txBody>
      </p:sp>
      <p:sp>
        <p:nvSpPr>
          <p:cNvPr id="30724" name="عنصر نائب لرقم الشريحة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D0A3042-C92D-4BCF-AABA-B74C468182DC}" type="slidenum">
              <a:rPr lang="en-US" altLang="en-US">
                <a:solidFill>
                  <a:srgbClr val="FFFFFF"/>
                </a:solidFill>
              </a:rPr>
              <a:pPr eaLnBrk="1" hangingPunct="1"/>
              <a:t>23</a:t>
            </a:fld>
            <a:endParaRPr lang="en-US" altLang="en-US">
              <a:solidFill>
                <a:srgbClr val="FFFFFF"/>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7467600" cy="884238"/>
          </a:xfrm>
        </p:spPr>
        <p:txBody>
          <a:bodyPr/>
          <a:lstStyle/>
          <a:p>
            <a:pPr algn="ctr">
              <a:defRPr/>
            </a:pPr>
            <a:r>
              <a:rPr lang="en-US" sz="3600" b="1" dirty="0" smtClean="0">
                <a:solidFill>
                  <a:schemeClr val="tx1"/>
                </a:solidFill>
                <a:latin typeface="Times New Roman" pitchFamily="18" charset="0"/>
                <a:cs typeface="Times New Roman" pitchFamily="18" charset="0"/>
              </a:rPr>
              <a:t>Other poisonings</a:t>
            </a:r>
            <a:endParaRPr lang="ar-JO" sz="3600" b="1" dirty="0">
              <a:solidFill>
                <a:schemeClr val="tx1"/>
              </a:solidFill>
            </a:endParaRPr>
          </a:p>
        </p:txBody>
      </p:sp>
      <p:sp>
        <p:nvSpPr>
          <p:cNvPr id="31747" name="عنصر نائب للمحتوى 2"/>
          <p:cNvSpPr>
            <a:spLocks noGrp="1"/>
          </p:cNvSpPr>
          <p:nvPr>
            <p:ph sz="quarter" idx="1"/>
          </p:nvPr>
        </p:nvSpPr>
        <p:spPr>
          <a:xfrm>
            <a:off x="228600" y="762000"/>
            <a:ext cx="8458200" cy="5711825"/>
          </a:xfrm>
        </p:spPr>
        <p:txBody>
          <a:bodyPr/>
          <a:lstStyle/>
          <a:p>
            <a:r>
              <a:rPr lang="en-US" altLang="en-US" b="1" dirty="0" smtClean="0">
                <a:latin typeface="Times New Roman" panose="02020603050405020304" pitchFamily="18" charset="0"/>
                <a:cs typeface="Times New Roman" panose="02020603050405020304" pitchFamily="18" charset="0"/>
              </a:rPr>
              <a:t>Iron: </a:t>
            </a:r>
          </a:p>
          <a:p>
            <a:pPr lvl="1">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Childhood poisoning </a:t>
            </a:r>
          </a:p>
          <a:p>
            <a:pPr lvl="1">
              <a:buFont typeface="Wingdings" panose="05000000000000000000" pitchFamily="2" charset="2"/>
              <a:buChar char="Ø"/>
            </a:pPr>
            <a:r>
              <a:rPr lang="en-US" altLang="en-US" dirty="0" err="1" smtClean="0">
                <a:latin typeface="Times New Roman" panose="02020603050405020304" pitchFamily="18" charset="0"/>
                <a:cs typeface="Times New Roman" panose="02020603050405020304" pitchFamily="18" charset="0"/>
              </a:rPr>
              <a:t>Desferoxamine</a:t>
            </a:r>
            <a:r>
              <a:rPr lang="en-US" altLang="en-US" dirty="0" smtClean="0">
                <a:latin typeface="Times New Roman" panose="02020603050405020304" pitchFamily="18" charset="0"/>
                <a:cs typeface="Times New Roman" panose="02020603050405020304" pitchFamily="18" charset="0"/>
              </a:rPr>
              <a:t>	</a:t>
            </a:r>
          </a:p>
          <a:p>
            <a:endParaRPr lang="en-US" altLang="en-US" b="1" dirty="0" smtClean="0">
              <a:latin typeface="Times New Roman" panose="02020603050405020304" pitchFamily="18" charset="0"/>
              <a:cs typeface="Times New Roman" panose="02020603050405020304" pitchFamily="18" charset="0"/>
            </a:endParaRPr>
          </a:p>
          <a:p>
            <a:r>
              <a:rPr lang="en-US" altLang="en-US" b="1" dirty="0" smtClean="0">
                <a:latin typeface="Times New Roman" panose="02020603050405020304" pitchFamily="18" charset="0"/>
                <a:cs typeface="Times New Roman" panose="02020603050405020304" pitchFamily="18" charset="0"/>
              </a:rPr>
              <a:t>Opioids:</a:t>
            </a:r>
          </a:p>
          <a:p>
            <a:pPr lvl="1">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Drugs of abuse </a:t>
            </a:r>
          </a:p>
          <a:p>
            <a:pPr lvl="1">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CNS &amp; respiratory depression</a:t>
            </a:r>
          </a:p>
          <a:p>
            <a:pPr lvl="1">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Naloxone IV  </a:t>
            </a:r>
          </a:p>
          <a:p>
            <a:r>
              <a:rPr lang="en-US" altLang="en-US" b="1" dirty="0" smtClean="0">
                <a:latin typeface="Times New Roman" panose="02020603050405020304" pitchFamily="18" charset="0"/>
                <a:cs typeface="Times New Roman" panose="02020603050405020304" pitchFamily="18" charset="0"/>
              </a:rPr>
              <a:t>Cyanide</a:t>
            </a:r>
            <a:r>
              <a:rPr lang="en-US" altLang="en-US" dirty="0" smtClean="0">
                <a:latin typeface="Times New Roman" panose="02020603050405020304" pitchFamily="18" charset="0"/>
                <a:cs typeface="Times New Roman" panose="02020603050405020304" pitchFamily="18" charset="0"/>
              </a:rPr>
              <a:t> </a:t>
            </a:r>
            <a:r>
              <a:rPr lang="en-US" altLang="en-US" b="1" dirty="0" smtClean="0">
                <a:latin typeface="Times New Roman" panose="02020603050405020304" pitchFamily="18" charset="0"/>
                <a:cs typeface="Times New Roman" panose="02020603050405020304" pitchFamily="18" charset="0"/>
              </a:rPr>
              <a:t>poisoning:</a:t>
            </a:r>
            <a:r>
              <a:rPr lang="en-US" altLang="en-US" dirty="0" smtClean="0">
                <a:latin typeface="Times New Roman" panose="02020603050405020304" pitchFamily="18" charset="0"/>
                <a:cs typeface="Times New Roman" panose="02020603050405020304" pitchFamily="18" charset="0"/>
              </a:rPr>
              <a:t> </a:t>
            </a:r>
          </a:p>
          <a:p>
            <a:pPr lvl="1">
              <a:buFont typeface="Wingdings" panose="05000000000000000000" pitchFamily="2" charset="2"/>
              <a:buChar char="Ø"/>
            </a:pPr>
            <a:r>
              <a:rPr lang="en-US" altLang="en-US" sz="2400" dirty="0" smtClean="0">
                <a:latin typeface="Times New Roman" panose="02020603050405020304" pitchFamily="18" charset="0"/>
                <a:cs typeface="Times New Roman" panose="02020603050405020304" pitchFamily="18" charset="0"/>
              </a:rPr>
              <a:t>Syncope, convulsions, coma</a:t>
            </a:r>
          </a:p>
          <a:p>
            <a:pPr lvl="1">
              <a:buFont typeface="Wingdings" panose="05000000000000000000" pitchFamily="2" charset="2"/>
              <a:buChar char="Ø"/>
            </a:pPr>
            <a:r>
              <a:rPr lang="en-US" altLang="en-US" sz="2400" dirty="0" smtClean="0">
                <a:latin typeface="Times New Roman" panose="02020603050405020304" pitchFamily="18" charset="0"/>
                <a:cs typeface="Times New Roman" panose="02020603050405020304" pitchFamily="18" charset="0"/>
              </a:rPr>
              <a:t>Treatment:</a:t>
            </a:r>
            <a:r>
              <a:rPr lang="en-US" altLang="en-US" sz="2400" b="1" dirty="0" smtClean="0">
                <a:latin typeface="Times New Roman" panose="02020603050405020304" pitchFamily="18" charset="0"/>
                <a:cs typeface="Times New Roman" panose="02020603050405020304" pitchFamily="18" charset="0"/>
              </a:rPr>
              <a:t> </a:t>
            </a:r>
            <a:r>
              <a:rPr lang="en-US" altLang="en-US" sz="2400" dirty="0" smtClean="0">
                <a:latin typeface="Times New Roman" panose="02020603050405020304" pitchFamily="18" charset="0"/>
                <a:cs typeface="Times New Roman" panose="02020603050405020304" pitchFamily="18" charset="0"/>
              </a:rPr>
              <a:t>Cyanide antidote kit consists of: </a:t>
            </a:r>
          </a:p>
          <a:p>
            <a:pPr lvl="2">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Nitrites: induce methemoglobinemia </a:t>
            </a:r>
          </a:p>
          <a:p>
            <a:pPr lvl="2">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Thiosulfate: converts cyanide to thiocyanate</a:t>
            </a:r>
          </a:p>
          <a:p>
            <a:endParaRPr lang="ar-JO" altLang="en-US" b="1" dirty="0" smtClean="0"/>
          </a:p>
        </p:txBody>
      </p:sp>
      <p:sp>
        <p:nvSpPr>
          <p:cNvPr id="31748" name="عنصر نائب لرقم الشريحة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1F3C8AD-E853-41F7-8693-629A8299F60A}" type="slidenum">
              <a:rPr lang="en-US" altLang="en-US">
                <a:solidFill>
                  <a:srgbClr val="FFFFFF"/>
                </a:solidFill>
              </a:rPr>
              <a:pPr eaLnBrk="1" hangingPunct="1"/>
              <a:t>24</a:t>
            </a:fld>
            <a:endParaRPr lang="en-US" altLang="en-US">
              <a:solidFill>
                <a:srgbClr val="FFFF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762000" y="2209800"/>
            <a:ext cx="7467600" cy="1143000"/>
          </a:xfrm>
        </p:spPr>
        <p:txBody>
          <a:bodyPr/>
          <a:lstStyle/>
          <a:p>
            <a:pPr algn="ctr" eaLnBrk="1" fontAlgn="auto" hangingPunct="1">
              <a:spcAft>
                <a:spcPts val="0"/>
              </a:spcAft>
              <a:defRPr/>
            </a:pPr>
            <a:r>
              <a:rPr lang="en-GB" sz="4800" dirty="0" smtClean="0"/>
              <a:t>THANKS</a:t>
            </a:r>
          </a:p>
        </p:txBody>
      </p:sp>
      <p:sp>
        <p:nvSpPr>
          <p:cNvPr id="32771"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BC54431-1A56-4DA4-9005-58415EFD7A52}" type="slidenum">
              <a:rPr lang="en-US" altLang="en-US">
                <a:solidFill>
                  <a:srgbClr val="FFFFFF"/>
                </a:solidFill>
              </a:rPr>
              <a:pPr eaLnBrk="1" hangingPunct="1"/>
              <a:t>25</a:t>
            </a:fld>
            <a:endParaRPr lang="en-US" altLang="en-US">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52400" y="0"/>
            <a:ext cx="9144000" cy="609600"/>
          </a:xfrm>
        </p:spPr>
        <p:txBody>
          <a:bodyPr/>
          <a:lstStyle/>
          <a:p>
            <a:pPr algn="ctr">
              <a:defRPr/>
            </a:pPr>
            <a:r>
              <a:rPr lang="en-US" sz="2800" b="1" dirty="0" smtClean="0">
                <a:solidFill>
                  <a:schemeClr val="tx1"/>
                </a:solidFill>
              </a:rPr>
              <a:t>Causes of death in poisoning </a:t>
            </a:r>
            <a:endParaRPr lang="en-US" sz="2800" b="1" dirty="0">
              <a:solidFill>
                <a:schemeClr val="tx1"/>
              </a:solidFill>
            </a:endParaRPr>
          </a:p>
        </p:txBody>
      </p:sp>
      <p:sp>
        <p:nvSpPr>
          <p:cNvPr id="10243"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EA434DF-8DBA-46B7-BA3F-CC98883FC019}" type="slidenum">
              <a:rPr lang="en-US" altLang="en-US">
                <a:solidFill>
                  <a:srgbClr val="FFFFFF"/>
                </a:solidFill>
              </a:rPr>
              <a:pPr eaLnBrk="1" hangingPunct="1"/>
              <a:t>3</a:t>
            </a:fld>
            <a:endParaRPr lang="en-US" altLang="en-US">
              <a:solidFill>
                <a:srgbClr val="FFFFFF"/>
              </a:solidFill>
            </a:endParaRPr>
          </a:p>
        </p:txBody>
      </p:sp>
      <p:sp>
        <p:nvSpPr>
          <p:cNvPr id="11268" name="Content Placeholder 4"/>
          <p:cNvSpPr>
            <a:spLocks noGrp="1"/>
          </p:cNvSpPr>
          <p:nvPr>
            <p:ph sz="quarter" idx="1"/>
          </p:nvPr>
        </p:nvSpPr>
        <p:spPr>
          <a:xfrm>
            <a:off x="76200" y="762000"/>
            <a:ext cx="8686800" cy="5559425"/>
          </a:xfrm>
        </p:spPr>
        <p:txBody>
          <a:bodyPr/>
          <a:lstStyle/>
          <a:p>
            <a:pPr marL="457200" indent="-457200">
              <a:buFont typeface="Wingdings" panose="05000000000000000000" pitchFamily="2" charset="2"/>
              <a:buNone/>
              <a:defRPr/>
            </a:pPr>
            <a:r>
              <a:rPr lang="en-US" b="1" dirty="0" smtClean="0"/>
              <a:t>1.CNS depression: </a:t>
            </a:r>
            <a:r>
              <a:rPr lang="en-US" dirty="0" smtClean="0"/>
              <a:t>resulting in coma with loss of airway protective reflexes. Airway obstruction, aspiration of gastric contents or respiratory arrest are the most common causes of death due to overdoses of narcotics and sedative-hypnotic drugs</a:t>
            </a:r>
          </a:p>
          <a:p>
            <a:pPr marL="457200" indent="-457200">
              <a:buFont typeface="Wingdings" panose="05000000000000000000" pitchFamily="2" charset="2"/>
              <a:buAutoNum type="arabicPeriod"/>
              <a:defRPr/>
            </a:pPr>
            <a:endParaRPr lang="en-US" dirty="0" smtClean="0"/>
          </a:p>
          <a:p>
            <a:pPr>
              <a:buFont typeface="Wingdings" panose="05000000000000000000" pitchFamily="2" charset="2"/>
              <a:buNone/>
              <a:defRPr/>
            </a:pPr>
            <a:r>
              <a:rPr lang="en-US" b="1" dirty="0" smtClean="0"/>
              <a:t>2. CVS toxicity</a:t>
            </a:r>
            <a:r>
              <a:rPr lang="en-US" dirty="0" smtClean="0"/>
              <a:t> with hypotension, depression of cardiac contractility or arrhythmias such as ventricular tachycardia or fibrillation occurring with overdoses of many </a:t>
            </a:r>
            <a:r>
              <a:rPr lang="en-US" dirty="0" err="1" smtClean="0"/>
              <a:t>cardioactive</a:t>
            </a:r>
            <a:r>
              <a:rPr lang="en-US" dirty="0" smtClean="0"/>
              <a:t> drugs such as digitalis and cocaine. </a:t>
            </a:r>
          </a:p>
          <a:p>
            <a:pPr>
              <a:buFont typeface="Wingdings" panose="05000000000000000000" pitchFamily="2" charset="2"/>
              <a:buNone/>
              <a:defRPr/>
            </a:pPr>
            <a:endParaRPr lang="en-US" dirty="0" smtClean="0"/>
          </a:p>
          <a:p>
            <a:pPr>
              <a:buFont typeface="Wingdings" panose="05000000000000000000" pitchFamily="2" charset="2"/>
              <a:buNone/>
              <a:defRPr/>
            </a:pPr>
            <a:r>
              <a:rPr lang="en-US" b="1" dirty="0" smtClean="0"/>
              <a:t>3.Cellular hypoxia</a:t>
            </a:r>
            <a:r>
              <a:rPr lang="en-US" dirty="0" smtClean="0"/>
              <a:t> may occur with carbon monoxide and cyanide poisoning due to interference with transport or utilization of oxygen. </a:t>
            </a:r>
          </a:p>
          <a:p>
            <a:pPr rtl="1">
              <a:buFont typeface="Wingdings" panose="05000000000000000000" pitchFamily="2" charset="2"/>
              <a:buNone/>
              <a:defRPr/>
            </a:pPr>
            <a:r>
              <a:rPr lang="en-US" dirty="0" smtClean="0"/>
              <a:t> </a:t>
            </a:r>
          </a:p>
          <a:p>
            <a:pPr>
              <a:defRPr/>
            </a:pPr>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143000"/>
          </a:xfrm>
        </p:spPr>
        <p:txBody>
          <a:bodyPr/>
          <a:lstStyle/>
          <a:p>
            <a:pPr algn="ctr">
              <a:defRPr/>
            </a:pPr>
            <a:r>
              <a:rPr lang="en-US" sz="2800" b="1" dirty="0" smtClean="0"/>
              <a:t>Causes of death in poisoning </a:t>
            </a:r>
            <a:r>
              <a:rPr lang="en-GB" sz="2800" b="1" dirty="0" smtClean="0"/>
              <a:t/>
            </a:r>
            <a:br>
              <a:rPr lang="en-GB" sz="2800" b="1" dirty="0" smtClean="0"/>
            </a:br>
            <a:endParaRPr lang="en-GB" sz="2800" dirty="0"/>
          </a:p>
        </p:txBody>
      </p:sp>
      <p:sp>
        <p:nvSpPr>
          <p:cNvPr id="11267" name="Content Placeholder 2"/>
          <p:cNvSpPr>
            <a:spLocks noGrp="1"/>
          </p:cNvSpPr>
          <p:nvPr>
            <p:ph sz="quarter" idx="1"/>
          </p:nvPr>
        </p:nvSpPr>
        <p:spPr>
          <a:xfrm>
            <a:off x="304800" y="917575"/>
            <a:ext cx="8458200" cy="4873625"/>
          </a:xfrm>
        </p:spPr>
        <p:txBody>
          <a:bodyPr/>
          <a:lstStyle/>
          <a:p>
            <a:pPr>
              <a:buFont typeface="Wingdings" panose="05000000000000000000" pitchFamily="2" charset="2"/>
              <a:buNone/>
            </a:pPr>
            <a:r>
              <a:rPr lang="en-US" altLang="en-US" b="1" dirty="0" smtClean="0"/>
              <a:t>4.Convulsions </a:t>
            </a:r>
            <a:r>
              <a:rPr lang="en-US" altLang="en-US" dirty="0" smtClean="0"/>
              <a:t>as by diphenhydramine, cocaine, and amphetamines.</a:t>
            </a:r>
          </a:p>
          <a:p>
            <a:pPr>
              <a:buFont typeface="Wingdings" panose="05000000000000000000" pitchFamily="2" charset="2"/>
              <a:buNone/>
            </a:pPr>
            <a:endParaRPr lang="en-US" altLang="en-US" b="1" dirty="0" smtClean="0"/>
          </a:p>
          <a:p>
            <a:pPr>
              <a:buFont typeface="Wingdings" panose="05000000000000000000" pitchFamily="2" charset="2"/>
              <a:buNone/>
            </a:pPr>
            <a:r>
              <a:rPr lang="en-US" altLang="en-US" b="1" dirty="0" smtClean="0"/>
              <a:t>5. Organ system damage</a:t>
            </a:r>
            <a:r>
              <a:rPr lang="en-US" altLang="en-US" dirty="0" smtClean="0"/>
              <a:t>: massive hepatic necrosis may occur with paracetamol poisoning resulting in hepatic encephalopathy &amp; death, 2-3 days after ingestion</a:t>
            </a:r>
          </a:p>
          <a:p>
            <a:pPr>
              <a:buFont typeface="Wingdings" panose="05000000000000000000" pitchFamily="2" charset="2"/>
              <a:buNone/>
            </a:pPr>
            <a:endParaRPr lang="en-US" altLang="en-US" dirty="0" smtClean="0"/>
          </a:p>
          <a:p>
            <a:pPr>
              <a:buFont typeface="Wingdings" panose="05000000000000000000" pitchFamily="2" charset="2"/>
              <a:buNone/>
            </a:pPr>
            <a:endParaRPr lang="en-US" altLang="en-US" dirty="0" smtClean="0"/>
          </a:p>
          <a:p>
            <a:pPr>
              <a:buFont typeface="Wingdings" panose="05000000000000000000" pitchFamily="2" charset="2"/>
              <a:buNone/>
            </a:pPr>
            <a:endParaRPr lang="en-GB" altLang="en-US" dirty="0" smtClean="0"/>
          </a:p>
        </p:txBody>
      </p:sp>
      <p:sp>
        <p:nvSpPr>
          <p:cNvPr id="11268"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57B811B-1FA9-4F20-8A13-B3E3F304C8C9}" type="slidenum">
              <a:rPr lang="en-US" altLang="en-US">
                <a:solidFill>
                  <a:srgbClr val="FFFFFF"/>
                </a:solidFill>
              </a:rPr>
              <a:pPr eaLnBrk="1" hangingPunct="1"/>
              <a:t>4</a:t>
            </a:fld>
            <a:endParaRPr lang="en-US" altLang="en-US">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52400"/>
            <a:ext cx="7467600" cy="1143000"/>
          </a:xfrm>
        </p:spPr>
        <p:txBody>
          <a:bodyPr/>
          <a:lstStyle/>
          <a:p>
            <a:pPr algn="ctr">
              <a:defRPr/>
            </a:pPr>
            <a:r>
              <a:rPr lang="en-US" b="1" dirty="0" smtClean="0"/>
              <a:t>Principles of treatment of poisoning  </a:t>
            </a:r>
            <a:endParaRPr lang="en-US" dirty="0"/>
          </a:p>
        </p:txBody>
      </p:sp>
      <p:sp>
        <p:nvSpPr>
          <p:cNvPr id="13315" name="Content Placeholder 2"/>
          <p:cNvSpPr>
            <a:spLocks noGrp="1"/>
          </p:cNvSpPr>
          <p:nvPr>
            <p:ph sz="quarter" idx="1"/>
          </p:nvPr>
        </p:nvSpPr>
        <p:spPr>
          <a:xfrm>
            <a:off x="76200" y="1143000"/>
            <a:ext cx="8839200" cy="5715000"/>
          </a:xfrm>
        </p:spPr>
        <p:txBody>
          <a:bodyPr/>
          <a:lstStyle/>
          <a:p>
            <a:pPr>
              <a:buFont typeface="Wingdings" panose="05000000000000000000" pitchFamily="2" charset="2"/>
              <a:buChar char="Ø"/>
              <a:defRPr/>
            </a:pPr>
            <a:r>
              <a:rPr lang="en-US" b="1" dirty="0" smtClean="0"/>
              <a:t>Successful treatment depends on: </a:t>
            </a:r>
          </a:p>
          <a:p>
            <a:pPr marL="457200" indent="-457200">
              <a:buFont typeface="Wingdings" panose="05000000000000000000" pitchFamily="2" charset="2"/>
              <a:buNone/>
              <a:defRPr/>
            </a:pPr>
            <a:r>
              <a:rPr lang="en-US" dirty="0" smtClean="0">
                <a:solidFill>
                  <a:srgbClr val="FF0000"/>
                </a:solidFill>
              </a:rPr>
              <a:t>A. type and amount of the poison </a:t>
            </a:r>
          </a:p>
          <a:p>
            <a:pPr marL="457200" indent="-457200">
              <a:buFont typeface="Wingdings" panose="05000000000000000000" pitchFamily="2" charset="2"/>
              <a:buNone/>
              <a:defRPr/>
            </a:pPr>
            <a:r>
              <a:rPr lang="en-US" dirty="0" smtClean="0">
                <a:solidFill>
                  <a:srgbClr val="FF0000"/>
                </a:solidFill>
              </a:rPr>
              <a:t>B. speed of providing therapeutic measures. </a:t>
            </a:r>
          </a:p>
          <a:p>
            <a:pPr marL="457200" indent="-457200">
              <a:buFont typeface="Wingdings" panose="05000000000000000000" pitchFamily="2" charset="2"/>
              <a:buNone/>
              <a:defRPr/>
            </a:pPr>
            <a:endParaRPr lang="en-US" dirty="0" smtClean="0">
              <a:solidFill>
                <a:srgbClr val="FF0000"/>
              </a:solidFill>
            </a:endParaRPr>
          </a:p>
          <a:p>
            <a:pPr>
              <a:buFont typeface="Wingdings" panose="05000000000000000000" pitchFamily="2" charset="2"/>
              <a:buNone/>
              <a:defRPr/>
            </a:pPr>
            <a:r>
              <a:rPr lang="en-US" b="1" dirty="0" smtClean="0"/>
              <a:t>Lines of treatment:</a:t>
            </a:r>
          </a:p>
          <a:p>
            <a:pPr>
              <a:buFont typeface="Wingdings" panose="05000000000000000000" pitchFamily="2" charset="2"/>
              <a:buNone/>
              <a:defRPr/>
            </a:pPr>
            <a:r>
              <a:rPr lang="en-US" b="1" dirty="0" smtClean="0">
                <a:solidFill>
                  <a:srgbClr val="FF0000"/>
                </a:solidFill>
              </a:rPr>
              <a:t>1. Supportive measures</a:t>
            </a:r>
            <a:endParaRPr lang="en-US" dirty="0" smtClean="0">
              <a:solidFill>
                <a:srgbClr val="FF0000"/>
              </a:solidFill>
            </a:endParaRPr>
          </a:p>
          <a:p>
            <a:pPr>
              <a:buFont typeface="Wingdings" panose="05000000000000000000" pitchFamily="2" charset="2"/>
              <a:buNone/>
              <a:defRPr/>
            </a:pPr>
            <a:r>
              <a:rPr lang="en-US" b="1" dirty="0" smtClean="0">
                <a:solidFill>
                  <a:srgbClr val="FF0000"/>
                </a:solidFill>
              </a:rPr>
              <a:t>2. Prevention of further absorption of the poison </a:t>
            </a:r>
            <a:endParaRPr lang="en-US" dirty="0" smtClean="0">
              <a:solidFill>
                <a:srgbClr val="FF0000"/>
              </a:solidFill>
            </a:endParaRPr>
          </a:p>
          <a:p>
            <a:pPr>
              <a:buFont typeface="Wingdings" panose="05000000000000000000" pitchFamily="2" charset="2"/>
              <a:buNone/>
              <a:defRPr/>
            </a:pPr>
            <a:r>
              <a:rPr lang="en-US" b="1" dirty="0" smtClean="0">
                <a:solidFill>
                  <a:srgbClr val="FF0000"/>
                </a:solidFill>
              </a:rPr>
              <a:t>3. Enhancing elimination of the poison </a:t>
            </a:r>
            <a:endParaRPr lang="en-US" dirty="0" smtClean="0">
              <a:solidFill>
                <a:srgbClr val="FF0000"/>
              </a:solidFill>
            </a:endParaRPr>
          </a:p>
          <a:p>
            <a:pPr marL="457200" indent="-457200">
              <a:buFont typeface="Wingdings" panose="05000000000000000000" pitchFamily="2" charset="2"/>
              <a:buNone/>
              <a:defRPr/>
            </a:pPr>
            <a:endParaRPr lang="en-US" dirty="0" smtClean="0">
              <a:solidFill>
                <a:srgbClr val="FF0000"/>
              </a:solidFill>
            </a:endParaRPr>
          </a:p>
        </p:txBody>
      </p:sp>
      <p:sp>
        <p:nvSpPr>
          <p:cNvPr id="1229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F63F4B-61C2-494D-88BC-ECA4566171D3}" type="slidenum">
              <a:rPr lang="en-US" altLang="en-US">
                <a:solidFill>
                  <a:srgbClr val="FFFFFF"/>
                </a:solidFill>
              </a:rPr>
              <a:pPr eaLnBrk="1" hangingPunct="1"/>
              <a:t>5</a:t>
            </a:fld>
            <a:endParaRPr lang="en-US" altLang="en-US">
              <a:solidFill>
                <a:srgbClr val="FFFF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sz="quarter" idx="1"/>
          </p:nvPr>
        </p:nvSpPr>
        <p:spPr>
          <a:xfrm>
            <a:off x="152400" y="914400"/>
            <a:ext cx="8763000" cy="5943600"/>
          </a:xfrm>
        </p:spPr>
        <p:txBody>
          <a:bodyPr>
            <a:normAutofit fontScale="85000" lnSpcReduction="20000"/>
          </a:bodyPr>
          <a:lstStyle/>
          <a:p>
            <a:pPr>
              <a:buFont typeface="Wingdings" panose="05000000000000000000" pitchFamily="2" charset="2"/>
              <a:buNone/>
              <a:defRPr/>
            </a:pPr>
            <a:r>
              <a:rPr lang="en-US" sz="2800" dirty="0" smtClean="0"/>
              <a:t>include the</a:t>
            </a:r>
            <a:r>
              <a:rPr lang="en-US" sz="2800" b="1" dirty="0" smtClean="0"/>
              <a:t> </a:t>
            </a:r>
          </a:p>
          <a:p>
            <a:pPr>
              <a:buFont typeface="Wingdings" panose="05000000000000000000" pitchFamily="2" charset="2"/>
              <a:buNone/>
              <a:defRPr/>
            </a:pPr>
            <a:r>
              <a:rPr lang="en-US" sz="2800" b="1" dirty="0" smtClean="0"/>
              <a:t>A. ("ABCD")</a:t>
            </a:r>
            <a:r>
              <a:rPr lang="en-US" sz="2800" dirty="0" smtClean="0"/>
              <a:t> of poisoning treatment that include:</a:t>
            </a:r>
          </a:p>
          <a:p>
            <a:pPr>
              <a:defRPr/>
            </a:pPr>
            <a:r>
              <a:rPr lang="en-US" sz="2800" b="1" dirty="0" smtClean="0"/>
              <a:t>A: Airway</a:t>
            </a:r>
            <a:r>
              <a:rPr lang="en-US" sz="2800" dirty="0" smtClean="0"/>
              <a:t> should be cleared and an </a:t>
            </a:r>
            <a:r>
              <a:rPr lang="en-US" sz="2800" dirty="0" err="1" smtClean="0"/>
              <a:t>endotracheal</a:t>
            </a:r>
            <a:r>
              <a:rPr lang="en-US" sz="2800" dirty="0" smtClean="0"/>
              <a:t> tube (ETT) is inserted if needed. Positioning of patients in the lateral position is useful to move the flaccid tongue out of the airway. </a:t>
            </a:r>
          </a:p>
          <a:p>
            <a:pPr>
              <a:defRPr/>
            </a:pPr>
            <a:r>
              <a:rPr lang="en-US" sz="2800" b="1" dirty="0" smtClean="0"/>
              <a:t>B: Breathing: </a:t>
            </a:r>
            <a:r>
              <a:rPr lang="en-US" sz="2800" dirty="0" smtClean="0"/>
              <a:t>should be maintained and assessed by measuring arterial blood gases. Patients with respiratory insufficiency should be </a:t>
            </a:r>
            <a:r>
              <a:rPr lang="en-US" sz="2800" dirty="0" err="1" smtClean="0"/>
              <a:t>intubated</a:t>
            </a:r>
            <a:r>
              <a:rPr lang="en-US" sz="2800" dirty="0" smtClean="0"/>
              <a:t> and mechanically ventilated.</a:t>
            </a:r>
          </a:p>
          <a:p>
            <a:pPr>
              <a:defRPr/>
            </a:pPr>
            <a:r>
              <a:rPr lang="en-US" sz="2800" b="1" dirty="0" smtClean="0"/>
              <a:t>C: Circulation:</a:t>
            </a:r>
            <a:r>
              <a:rPr lang="en-US" sz="2800" dirty="0" smtClean="0"/>
              <a:t> continuous monitoring of pulse rate, blood pressure and urinary output is essential. An intravenous infusion line should be inserted.</a:t>
            </a:r>
          </a:p>
          <a:p>
            <a:pPr>
              <a:defRPr/>
            </a:pPr>
            <a:r>
              <a:rPr lang="en-US" sz="2800" b="1" dirty="0" smtClean="0"/>
              <a:t>D: Dextrose IV </a:t>
            </a:r>
            <a:r>
              <a:rPr lang="en-US" sz="2800" dirty="0" smtClean="0"/>
              <a:t>is given to correct </a:t>
            </a:r>
            <a:r>
              <a:rPr lang="en-US" sz="2800" dirty="0" err="1" smtClean="0"/>
              <a:t>hypoglycaemia</a:t>
            </a:r>
            <a:r>
              <a:rPr lang="en-US" sz="2800" b="1" dirty="0" smtClean="0"/>
              <a:t> </a:t>
            </a:r>
            <a:r>
              <a:rPr lang="en-US" sz="2800" dirty="0" smtClean="0"/>
              <a:t>if suspected in patients with altered mental status; hypertonic dextrose is given intravenously (50 ml of 50% dextrose solution for adults).</a:t>
            </a:r>
          </a:p>
          <a:p>
            <a:pPr marL="609600" indent="-609600" rtl="1" eaLnBrk="1" fontAlgn="auto" hangingPunct="1">
              <a:lnSpc>
                <a:spcPct val="110000"/>
              </a:lnSpc>
              <a:spcAft>
                <a:spcPts val="0"/>
              </a:spcAft>
              <a:buFont typeface="Wingdings"/>
              <a:buNone/>
              <a:defRPr/>
            </a:pPr>
            <a:r>
              <a:rPr lang="en-US" dirty="0" smtClean="0"/>
              <a:t>                    </a:t>
            </a:r>
          </a:p>
        </p:txBody>
      </p:sp>
      <p:sp>
        <p:nvSpPr>
          <p:cNvPr id="13315" name="Slide Number Placeholder 5"/>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5DF828D-F96B-45A1-9796-29AD9C4B38AA}" type="slidenum">
              <a:rPr lang="en-US" altLang="en-US">
                <a:solidFill>
                  <a:srgbClr val="FFFFFF"/>
                </a:solidFill>
              </a:rPr>
              <a:pPr eaLnBrk="1" hangingPunct="1"/>
              <a:t>6</a:t>
            </a:fld>
            <a:endParaRPr lang="en-US" altLang="en-US">
              <a:solidFill>
                <a:srgbClr val="FFFFFF"/>
              </a:solidFill>
            </a:endParaRPr>
          </a:p>
        </p:txBody>
      </p:sp>
      <p:sp>
        <p:nvSpPr>
          <p:cNvPr id="4" name="TextBox 3"/>
          <p:cNvSpPr txBox="1"/>
          <p:nvPr/>
        </p:nvSpPr>
        <p:spPr>
          <a:xfrm>
            <a:off x="1066800" y="76200"/>
            <a:ext cx="7086600" cy="646113"/>
          </a:xfrm>
          <a:prstGeom prst="rect">
            <a:avLst/>
          </a:prstGeom>
          <a:noFill/>
        </p:spPr>
        <p:txBody>
          <a:bodyPr rtlCol="1">
            <a:spAutoFit/>
          </a:bodyPr>
          <a:lstStyle/>
          <a:p>
            <a:pPr algn="ctr">
              <a:defRPr/>
            </a:pPr>
            <a:r>
              <a:rPr lang="en-US" sz="3600" b="1" dirty="0">
                <a:latin typeface="+mj-lt"/>
              </a:rPr>
              <a:t>1. Supportive measures</a:t>
            </a:r>
            <a:endParaRPr lang="en-US" sz="3600" dirty="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02D4BB3-29AB-4405-8EE8-772CB4536F9A}" type="slidenum">
              <a:rPr lang="en-US" altLang="en-US">
                <a:solidFill>
                  <a:srgbClr val="FFFFFF"/>
                </a:solidFill>
              </a:rPr>
              <a:pPr eaLnBrk="1" hangingPunct="1"/>
              <a:t>7</a:t>
            </a:fld>
            <a:endParaRPr lang="en-US" altLang="en-US">
              <a:solidFill>
                <a:srgbClr val="FFFFFF"/>
              </a:solidFill>
            </a:endParaRPr>
          </a:p>
        </p:txBody>
      </p:sp>
      <p:sp>
        <p:nvSpPr>
          <p:cNvPr id="5" name="Content Placeholder 6"/>
          <p:cNvSpPr txBox="1">
            <a:spLocks/>
          </p:cNvSpPr>
          <p:nvPr/>
        </p:nvSpPr>
        <p:spPr>
          <a:xfrm>
            <a:off x="152400" y="76200"/>
            <a:ext cx="8763000" cy="6169025"/>
          </a:xfrm>
          <a:prstGeom prst="rect">
            <a:avLst/>
          </a:prstGeom>
        </p:spPr>
        <p:txBody>
          <a:bodyPr/>
          <a:lstStyle/>
          <a:p>
            <a:pPr>
              <a:defRPr/>
            </a:pPr>
            <a:r>
              <a:rPr lang="en-US" sz="2400" b="1" dirty="0">
                <a:latin typeface="+mj-lt"/>
              </a:rPr>
              <a:t>B. Diagnosis and assessment of drug poisoning </a:t>
            </a:r>
            <a:endParaRPr lang="en-US" sz="2400" dirty="0">
              <a:latin typeface="+mj-lt"/>
            </a:endParaRPr>
          </a:p>
          <a:p>
            <a:pPr>
              <a:defRPr/>
            </a:pPr>
            <a:endParaRPr lang="en-US" sz="2400" b="1" dirty="0">
              <a:latin typeface="+mj-lt"/>
            </a:endParaRPr>
          </a:p>
          <a:p>
            <a:pPr>
              <a:defRPr/>
            </a:pPr>
            <a:r>
              <a:rPr lang="en-US" sz="2400" b="1" dirty="0">
                <a:latin typeface="+mj-lt"/>
              </a:rPr>
              <a:t>a. History &amp; Physical Examination </a:t>
            </a:r>
            <a:r>
              <a:rPr lang="en-US" sz="2400" dirty="0">
                <a:latin typeface="+mj-lt"/>
              </a:rPr>
              <a:t>regarding amount and type of the drug ingested. Physical examination should be performed to assess the following:</a:t>
            </a:r>
          </a:p>
          <a:p>
            <a:pPr>
              <a:defRPr/>
            </a:pPr>
            <a:endParaRPr lang="en-US" sz="2400" dirty="0">
              <a:latin typeface="+mj-lt"/>
            </a:endParaRPr>
          </a:p>
          <a:p>
            <a:pPr>
              <a:defRPr/>
            </a:pPr>
            <a:r>
              <a:rPr lang="en-US" sz="2400" b="1" dirty="0">
                <a:latin typeface="+mj-lt"/>
              </a:rPr>
              <a:t>Vital Signs: </a:t>
            </a:r>
            <a:r>
              <a:rPr lang="en-US" sz="2400" dirty="0">
                <a:latin typeface="+mj-lt"/>
              </a:rPr>
              <a:t> </a:t>
            </a:r>
          </a:p>
          <a:p>
            <a:pPr>
              <a:buFont typeface="Wingdings" pitchFamily="2" charset="2"/>
              <a:buChar char="Ø"/>
              <a:defRPr/>
            </a:pPr>
            <a:r>
              <a:rPr lang="en-US" sz="2400" dirty="0">
                <a:latin typeface="+mj-lt"/>
              </a:rPr>
              <a:t>Tachycardia is detected with </a:t>
            </a:r>
            <a:r>
              <a:rPr lang="en-US" sz="2400" dirty="0" err="1">
                <a:latin typeface="+mj-lt"/>
              </a:rPr>
              <a:t>sympathomimetic</a:t>
            </a:r>
            <a:r>
              <a:rPr lang="en-US" sz="2400" dirty="0">
                <a:latin typeface="+mj-lt"/>
              </a:rPr>
              <a:t> and </a:t>
            </a:r>
            <a:r>
              <a:rPr lang="en-US" sz="2400" dirty="0" err="1">
                <a:latin typeface="+mj-lt"/>
              </a:rPr>
              <a:t>antimuscarinic</a:t>
            </a:r>
            <a:r>
              <a:rPr lang="en-US" sz="2400" dirty="0">
                <a:latin typeface="+mj-lt"/>
              </a:rPr>
              <a:t> poisoning </a:t>
            </a:r>
          </a:p>
          <a:p>
            <a:pPr>
              <a:defRPr/>
            </a:pPr>
            <a:endParaRPr lang="en-US" sz="2400" dirty="0">
              <a:latin typeface="+mj-lt"/>
            </a:endParaRPr>
          </a:p>
          <a:p>
            <a:pPr>
              <a:buFont typeface="Wingdings" pitchFamily="2" charset="2"/>
              <a:buChar char="Ø"/>
              <a:defRPr/>
            </a:pPr>
            <a:r>
              <a:rPr lang="en-US" sz="2400" dirty="0">
                <a:latin typeface="+mj-lt"/>
              </a:rPr>
              <a:t>Hypotension and </a:t>
            </a:r>
            <a:r>
              <a:rPr lang="en-US" sz="2400" dirty="0" err="1">
                <a:latin typeface="+mj-lt"/>
              </a:rPr>
              <a:t>bardycardia</a:t>
            </a:r>
            <a:r>
              <a:rPr lang="en-US" sz="2400" dirty="0">
                <a:latin typeface="+mj-lt"/>
              </a:rPr>
              <a:t> occur with overdose with calcium channel blockers, and sedative hypnotics.</a:t>
            </a:r>
          </a:p>
          <a:p>
            <a:pPr>
              <a:defRPr/>
            </a:pPr>
            <a:r>
              <a:rPr lang="en-US" sz="2400" dirty="0">
                <a:latin typeface="+mj-lt"/>
              </a:rPr>
              <a:t> </a:t>
            </a:r>
          </a:p>
          <a:p>
            <a:pPr>
              <a:buFont typeface="Wingdings" pitchFamily="2" charset="2"/>
              <a:buChar char="Ø"/>
              <a:defRPr/>
            </a:pPr>
            <a:r>
              <a:rPr lang="en-US" sz="2400" dirty="0">
                <a:latin typeface="+mj-lt"/>
              </a:rPr>
              <a:t>Rapid respirations are typical of </a:t>
            </a:r>
            <a:r>
              <a:rPr lang="en-US" sz="2400" dirty="0" err="1">
                <a:latin typeface="+mj-lt"/>
              </a:rPr>
              <a:t>salicylates</a:t>
            </a:r>
            <a:r>
              <a:rPr lang="en-US" sz="2400" dirty="0">
                <a:latin typeface="+mj-lt"/>
              </a:rPr>
              <a:t> and carbon monoxide poisoning. </a:t>
            </a:r>
          </a:p>
          <a:p>
            <a:pPr>
              <a:defRPr/>
            </a:pPr>
            <a:endParaRPr lang="en-US" sz="2400" dirty="0">
              <a:latin typeface="+mj-lt"/>
            </a:endParaRPr>
          </a:p>
          <a:p>
            <a:pPr>
              <a:buFont typeface="Wingdings" pitchFamily="2" charset="2"/>
              <a:buChar char="Ø"/>
              <a:defRPr/>
            </a:pPr>
            <a:r>
              <a:rPr lang="en-US" sz="2400" dirty="0">
                <a:latin typeface="+mj-lt"/>
              </a:rPr>
              <a:t>Hyperthermia may be associated with </a:t>
            </a:r>
            <a:r>
              <a:rPr lang="en-US" sz="2400" dirty="0" err="1">
                <a:latin typeface="+mj-lt"/>
              </a:rPr>
              <a:t>anticholinergics</a:t>
            </a:r>
            <a:r>
              <a:rPr lang="en-US" sz="2400" dirty="0">
                <a:latin typeface="+mj-lt"/>
              </a:rPr>
              <a:t> and </a:t>
            </a:r>
            <a:r>
              <a:rPr lang="en-US" sz="2400" dirty="0" err="1">
                <a:latin typeface="+mj-lt"/>
              </a:rPr>
              <a:t>salicylates</a:t>
            </a:r>
            <a:r>
              <a:rPr lang="en-US" sz="2400" dirty="0">
                <a:latin typeface="+mj-lt"/>
              </a:rPr>
              <a:t> poisoning. </a:t>
            </a:r>
          </a:p>
          <a:p>
            <a:pPr>
              <a:defRPr/>
            </a:pPr>
            <a:endParaRPr lang="en-US" sz="2400" dirty="0">
              <a:latin typeface="+mj-lt"/>
            </a:endParaRPr>
          </a:p>
          <a:p>
            <a:pPr>
              <a:defRPr/>
            </a:pPr>
            <a:endParaRPr lang="en-US" sz="24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A8658C4-0C4F-47A7-AC5B-1B39F85086C7}" type="slidenum">
              <a:rPr lang="en-US" altLang="en-US">
                <a:solidFill>
                  <a:srgbClr val="FFFFFF"/>
                </a:solidFill>
              </a:rPr>
              <a:pPr eaLnBrk="1" hangingPunct="1"/>
              <a:t>8</a:t>
            </a:fld>
            <a:endParaRPr lang="en-US" altLang="en-US">
              <a:solidFill>
                <a:srgbClr val="FFFFFF"/>
              </a:solidFill>
            </a:endParaRPr>
          </a:p>
        </p:txBody>
      </p:sp>
      <p:sp>
        <p:nvSpPr>
          <p:cNvPr id="3" name="Content Placeholder 2"/>
          <p:cNvSpPr txBox="1">
            <a:spLocks/>
          </p:cNvSpPr>
          <p:nvPr/>
        </p:nvSpPr>
        <p:spPr>
          <a:xfrm>
            <a:off x="76200" y="76200"/>
            <a:ext cx="8839200" cy="6248400"/>
          </a:xfrm>
          <a:prstGeom prst="rect">
            <a:avLst/>
          </a:prstGeom>
        </p:spPr>
        <p:txBody>
          <a:bodyPr/>
          <a:lstStyle/>
          <a:p>
            <a:pPr>
              <a:defRPr/>
            </a:pPr>
            <a:r>
              <a:rPr lang="en-US" sz="2400" b="1" dirty="0">
                <a:latin typeface="+mj-lt"/>
              </a:rPr>
              <a:t>Eyes:</a:t>
            </a:r>
            <a:endParaRPr lang="en-US" sz="2400" dirty="0">
              <a:latin typeface="+mj-lt"/>
            </a:endParaRPr>
          </a:p>
          <a:p>
            <a:pPr>
              <a:buFont typeface="Wingdings" pitchFamily="2" charset="2"/>
              <a:buChar char="Ø"/>
              <a:defRPr/>
            </a:pPr>
            <a:r>
              <a:rPr lang="en-US" sz="2400" dirty="0" err="1">
                <a:latin typeface="+mj-lt"/>
              </a:rPr>
              <a:t>Miosis</a:t>
            </a:r>
            <a:r>
              <a:rPr lang="en-US" sz="2400" dirty="0">
                <a:latin typeface="+mj-lt"/>
              </a:rPr>
              <a:t>: with </a:t>
            </a:r>
            <a:r>
              <a:rPr lang="en-US" sz="2400" dirty="0" err="1">
                <a:latin typeface="+mj-lt"/>
              </a:rPr>
              <a:t>opioids</a:t>
            </a:r>
            <a:r>
              <a:rPr lang="en-US" sz="2400" dirty="0">
                <a:latin typeface="+mj-lt"/>
              </a:rPr>
              <a:t> and cholinesterase inhibitors (</a:t>
            </a:r>
            <a:r>
              <a:rPr lang="en-US" sz="2400" dirty="0" err="1">
                <a:latin typeface="+mj-lt"/>
              </a:rPr>
              <a:t>organophosphorous</a:t>
            </a:r>
            <a:r>
              <a:rPr lang="en-US" sz="2400" dirty="0">
                <a:latin typeface="+mj-lt"/>
              </a:rPr>
              <a:t>  insecticides)</a:t>
            </a:r>
          </a:p>
          <a:p>
            <a:pPr>
              <a:buFont typeface="Wingdings" pitchFamily="2" charset="2"/>
              <a:buChar char="Ø"/>
              <a:defRPr/>
            </a:pPr>
            <a:r>
              <a:rPr lang="en-US" sz="2400" dirty="0">
                <a:latin typeface="+mj-lt"/>
              </a:rPr>
              <a:t>Mydriasis: occurs with sympathomimetic and </a:t>
            </a:r>
            <a:r>
              <a:rPr lang="en-US" sz="2400" dirty="0" err="1">
                <a:latin typeface="+mj-lt"/>
              </a:rPr>
              <a:t>antimuscarinic</a:t>
            </a:r>
            <a:r>
              <a:rPr lang="en-US" sz="2400" dirty="0">
                <a:latin typeface="+mj-lt"/>
              </a:rPr>
              <a:t> drugs. </a:t>
            </a:r>
          </a:p>
          <a:p>
            <a:pPr>
              <a:defRPr/>
            </a:pPr>
            <a:endParaRPr lang="en-US" sz="2400" b="1" dirty="0"/>
          </a:p>
          <a:p>
            <a:pPr>
              <a:defRPr/>
            </a:pPr>
            <a:r>
              <a:rPr lang="en-US" sz="2400" b="1" dirty="0">
                <a:latin typeface="+mj-lt"/>
              </a:rPr>
              <a:t>Mouth: </a:t>
            </a:r>
            <a:r>
              <a:rPr lang="en-US" sz="2400" dirty="0">
                <a:latin typeface="+mj-lt"/>
              </a:rPr>
              <a:t>alcohol odor may be noted. </a:t>
            </a:r>
          </a:p>
          <a:p>
            <a:pPr>
              <a:defRPr/>
            </a:pPr>
            <a:endParaRPr lang="en-US" sz="2400" dirty="0">
              <a:latin typeface="+mj-lt"/>
            </a:endParaRPr>
          </a:p>
          <a:p>
            <a:pPr>
              <a:defRPr/>
            </a:pPr>
            <a:r>
              <a:rPr lang="en-US" sz="2400" b="1" dirty="0">
                <a:latin typeface="+mj-lt"/>
              </a:rPr>
              <a:t>Skin: </a:t>
            </a:r>
            <a:endParaRPr lang="en-US" sz="2400" dirty="0">
              <a:latin typeface="+mj-lt"/>
            </a:endParaRPr>
          </a:p>
          <a:p>
            <a:pPr>
              <a:buFont typeface="Wingdings" pitchFamily="2" charset="2"/>
              <a:buChar char="Ø"/>
              <a:defRPr/>
            </a:pPr>
            <a:r>
              <a:rPr lang="en-US" sz="2400" dirty="0">
                <a:latin typeface="+mj-lt"/>
              </a:rPr>
              <a:t>Flushed, hot, and dry in poisoning with atropine and </a:t>
            </a:r>
            <a:r>
              <a:rPr lang="en-US" sz="2400" dirty="0" err="1">
                <a:latin typeface="+mj-lt"/>
              </a:rPr>
              <a:t>antimuscarinics</a:t>
            </a:r>
            <a:r>
              <a:rPr lang="en-US" sz="2400" dirty="0">
                <a:latin typeface="+mj-lt"/>
              </a:rPr>
              <a:t>. </a:t>
            </a:r>
          </a:p>
          <a:p>
            <a:pPr>
              <a:buFont typeface="Wingdings" pitchFamily="2" charset="2"/>
              <a:buChar char="Ø"/>
              <a:defRPr/>
            </a:pPr>
            <a:r>
              <a:rPr lang="en-US" sz="2400" dirty="0">
                <a:latin typeface="+mj-lt"/>
              </a:rPr>
              <a:t>Excessive sweating occurs with </a:t>
            </a:r>
            <a:r>
              <a:rPr lang="en-US" sz="2400" dirty="0" err="1">
                <a:latin typeface="+mj-lt"/>
              </a:rPr>
              <a:t>organophosphorous</a:t>
            </a:r>
            <a:r>
              <a:rPr lang="en-US" sz="2400" dirty="0">
                <a:latin typeface="+mj-lt"/>
              </a:rPr>
              <a:t> insecticide poisoning. </a:t>
            </a:r>
          </a:p>
          <a:p>
            <a:pPr>
              <a:buFont typeface="Wingdings" pitchFamily="2" charset="2"/>
              <a:buChar char="Ø"/>
              <a:defRPr/>
            </a:pPr>
            <a:r>
              <a:rPr lang="en-US" sz="2400" dirty="0">
                <a:latin typeface="+mj-lt"/>
              </a:rPr>
              <a:t>Jaundice may suggest hepatic necrosis due to paracetamol.</a:t>
            </a:r>
          </a:p>
          <a:p>
            <a:pPr>
              <a:defRPr/>
            </a:pPr>
            <a:endParaRPr lang="en-US" sz="2400" dirty="0">
              <a:latin typeface="+mj-lt"/>
            </a:endParaRPr>
          </a:p>
          <a:p>
            <a:pPr>
              <a:defRPr/>
            </a:pPr>
            <a:r>
              <a:rPr lang="en-US" sz="2400" b="1" dirty="0">
                <a:latin typeface="+mj-lt"/>
              </a:rPr>
              <a:t> Abdomen: </a:t>
            </a:r>
            <a:r>
              <a:rPr lang="en-US" sz="2400" dirty="0">
                <a:latin typeface="+mj-lt"/>
              </a:rPr>
              <a:t>abdominal colic and diarrhea occur in </a:t>
            </a:r>
            <a:r>
              <a:rPr lang="en-US" sz="2400" dirty="0" err="1">
                <a:latin typeface="+mj-lt"/>
              </a:rPr>
              <a:t>organophosphorous</a:t>
            </a:r>
            <a:r>
              <a:rPr lang="en-US" sz="2400" dirty="0">
                <a:latin typeface="+mj-lt"/>
              </a:rPr>
              <a:t> insecticide poisoning </a:t>
            </a:r>
          </a:p>
          <a:p>
            <a:pPr>
              <a:defRPr/>
            </a:pPr>
            <a:endParaRPr lang="en-GB" sz="2400" b="1" dirty="0">
              <a:latin typeface="+mj-lt"/>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CDD394A-2664-4180-836C-78831E4CAB66}" type="slidenum">
              <a:rPr lang="en-US" altLang="en-US">
                <a:solidFill>
                  <a:srgbClr val="FFFFFF"/>
                </a:solidFill>
              </a:rPr>
              <a:pPr eaLnBrk="1" hangingPunct="1"/>
              <a:t>9</a:t>
            </a:fld>
            <a:endParaRPr lang="en-US" altLang="en-US">
              <a:solidFill>
                <a:srgbClr val="FFFFFF"/>
              </a:solidFill>
            </a:endParaRPr>
          </a:p>
        </p:txBody>
      </p:sp>
      <p:sp>
        <p:nvSpPr>
          <p:cNvPr id="3" name="Content Placeholder 2"/>
          <p:cNvSpPr txBox="1">
            <a:spLocks/>
          </p:cNvSpPr>
          <p:nvPr/>
        </p:nvSpPr>
        <p:spPr>
          <a:xfrm>
            <a:off x="76200" y="228600"/>
            <a:ext cx="8763000" cy="6245225"/>
          </a:xfrm>
          <a:prstGeom prst="rect">
            <a:avLst/>
          </a:prstGeom>
        </p:spPr>
        <p:txBody>
          <a:bodyPr/>
          <a:lstStyle/>
          <a:p>
            <a:pPr>
              <a:defRPr/>
            </a:pPr>
            <a:r>
              <a:rPr lang="en-US" sz="2400" b="1" dirty="0">
                <a:latin typeface="+mj-lt"/>
              </a:rPr>
              <a:t>b. Laboratory Investigations </a:t>
            </a:r>
            <a:endParaRPr lang="en-US" sz="2400" dirty="0">
              <a:latin typeface="+mj-lt"/>
            </a:endParaRPr>
          </a:p>
          <a:p>
            <a:pPr>
              <a:buFont typeface="Wingdings" pitchFamily="2" charset="2"/>
              <a:buChar char="Ø"/>
              <a:defRPr/>
            </a:pPr>
            <a:r>
              <a:rPr lang="en-US" sz="2400" dirty="0">
                <a:latin typeface="+mj-lt"/>
              </a:rPr>
              <a:t>Arterial Blood gases: (PO</a:t>
            </a:r>
            <a:r>
              <a:rPr lang="en-US" sz="2400" baseline="-25000" dirty="0">
                <a:latin typeface="+mj-lt"/>
              </a:rPr>
              <a:t>2, </a:t>
            </a:r>
            <a:r>
              <a:rPr lang="en-US" sz="2400" dirty="0">
                <a:latin typeface="+mj-lt"/>
              </a:rPr>
              <a:t>PCO</a:t>
            </a:r>
            <a:r>
              <a:rPr lang="en-US" sz="2400" baseline="-25000" dirty="0">
                <a:latin typeface="+mj-lt"/>
              </a:rPr>
              <a:t>2</a:t>
            </a:r>
            <a:r>
              <a:rPr lang="en-US" sz="2400" dirty="0">
                <a:latin typeface="+mj-lt"/>
              </a:rPr>
              <a:t> and blood pH)</a:t>
            </a:r>
          </a:p>
          <a:p>
            <a:pPr>
              <a:buFont typeface="Wingdings" pitchFamily="2" charset="2"/>
              <a:buChar char="Ø"/>
              <a:defRPr/>
            </a:pPr>
            <a:r>
              <a:rPr lang="en-US" sz="2400" dirty="0">
                <a:latin typeface="+mj-lt"/>
              </a:rPr>
              <a:t>Electrolytes: sodium, potassium, chloride, and bicarbonate  </a:t>
            </a:r>
          </a:p>
          <a:p>
            <a:pPr>
              <a:buFont typeface="Wingdings" pitchFamily="2" charset="2"/>
              <a:buChar char="Ø"/>
              <a:defRPr/>
            </a:pPr>
            <a:r>
              <a:rPr lang="en-US" sz="2400" dirty="0">
                <a:latin typeface="+mj-lt"/>
              </a:rPr>
              <a:t>Renal function: Blood urea and </a:t>
            </a:r>
            <a:r>
              <a:rPr lang="en-US" sz="2400" dirty="0" err="1">
                <a:latin typeface="+mj-lt"/>
              </a:rPr>
              <a:t>creatinine</a:t>
            </a:r>
            <a:r>
              <a:rPr lang="en-US" sz="2400" dirty="0">
                <a:latin typeface="+mj-lt"/>
              </a:rPr>
              <a:t> levels and urinalysis </a:t>
            </a:r>
          </a:p>
          <a:p>
            <a:pPr>
              <a:buFont typeface="Wingdings" pitchFamily="2" charset="2"/>
              <a:buChar char="Ø"/>
              <a:defRPr/>
            </a:pPr>
            <a:r>
              <a:rPr lang="en-US" sz="2400" dirty="0">
                <a:latin typeface="+mj-lt"/>
              </a:rPr>
              <a:t>ECG: </a:t>
            </a:r>
            <a:r>
              <a:rPr lang="en-US" sz="2400" dirty="0" err="1">
                <a:latin typeface="+mj-lt"/>
              </a:rPr>
              <a:t>atrial</a:t>
            </a:r>
            <a:r>
              <a:rPr lang="en-US" sz="2400" dirty="0">
                <a:latin typeface="+mj-lt"/>
              </a:rPr>
              <a:t> and ventricular arrhythmias are common with </a:t>
            </a:r>
            <a:r>
              <a:rPr lang="en-US" sz="2400" dirty="0" err="1">
                <a:latin typeface="+mj-lt"/>
              </a:rPr>
              <a:t>digoxin</a:t>
            </a:r>
            <a:r>
              <a:rPr lang="en-US" sz="2400" dirty="0">
                <a:latin typeface="+mj-lt"/>
              </a:rPr>
              <a:t> poisoning </a:t>
            </a:r>
          </a:p>
          <a:p>
            <a:pPr>
              <a:buFont typeface="Wingdings" pitchFamily="2" charset="2"/>
              <a:buChar char="Ø"/>
              <a:defRPr/>
            </a:pPr>
            <a:endParaRPr lang="en-US" sz="2400" dirty="0">
              <a:latin typeface="+mj-lt"/>
            </a:endParaRPr>
          </a:p>
          <a:p>
            <a:pPr>
              <a:defRPr/>
            </a:pPr>
            <a:r>
              <a:rPr lang="en-US" sz="2400" dirty="0">
                <a:latin typeface="+mj-lt"/>
              </a:rPr>
              <a:t>C. </a:t>
            </a:r>
            <a:r>
              <a:rPr lang="en-US" sz="2400" b="1" dirty="0">
                <a:latin typeface="+mj-lt"/>
              </a:rPr>
              <a:t>Identification of the poison :</a:t>
            </a:r>
          </a:p>
          <a:p>
            <a:pPr>
              <a:buFont typeface="Wingdings" pitchFamily="2" charset="2"/>
              <a:buChar char="Ø"/>
              <a:defRPr/>
            </a:pPr>
            <a:r>
              <a:rPr lang="en-US" sz="2400" dirty="0">
                <a:solidFill>
                  <a:srgbClr val="333333"/>
                </a:solidFill>
                <a:latin typeface="Times New Roman"/>
                <a:ea typeface="Times New Roman"/>
              </a:rPr>
              <a:t>Comprehensive toxicology screening is time-consuming, expensive, and may be unreliable. </a:t>
            </a:r>
          </a:p>
          <a:p>
            <a:pPr>
              <a:buFont typeface="Wingdings" pitchFamily="2" charset="2"/>
              <a:buChar char="Ø"/>
              <a:defRPr/>
            </a:pPr>
            <a:r>
              <a:rPr lang="en-US" sz="2400" dirty="0">
                <a:solidFill>
                  <a:srgbClr val="333333"/>
                </a:solidFill>
                <a:latin typeface="Times New Roman"/>
                <a:ea typeface="Times New Roman"/>
              </a:rPr>
              <a:t>Results of tests may not be available for days</a:t>
            </a:r>
          </a:p>
          <a:p>
            <a:pPr>
              <a:buFont typeface="Wingdings" pitchFamily="2" charset="2"/>
              <a:buChar char="Ø"/>
              <a:defRPr/>
            </a:pPr>
            <a:r>
              <a:rPr lang="en-US" sz="2400" dirty="0">
                <a:solidFill>
                  <a:srgbClr val="333333"/>
                </a:solidFill>
                <a:latin typeface="Times New Roman"/>
                <a:ea typeface="Times New Roman"/>
              </a:rPr>
              <a:t>Rapid biochemical screen of plasma or urine are available and used in seriously ill or unconscious patients.</a:t>
            </a:r>
            <a:endParaRPr lang="en-US" sz="2400" dirty="0">
              <a:latin typeface="+mj-lt"/>
            </a:endParaRPr>
          </a:p>
          <a:p>
            <a:pPr>
              <a:defRPr/>
            </a:pPr>
            <a:endParaRPr lang="en-US" sz="2400" dirty="0">
              <a:latin typeface="+mj-lt"/>
            </a:endParaRPr>
          </a:p>
          <a:p>
            <a:pPr>
              <a:buFont typeface="Wingdings" pitchFamily="2" charset="2"/>
              <a:buChar char="Ø"/>
              <a:defRPr/>
            </a:pPr>
            <a:endParaRPr lang="en-US" sz="2400" dirty="0">
              <a:latin typeface="+mj-lt"/>
            </a:endParaRPr>
          </a:p>
          <a:p>
            <a:pPr>
              <a:defRPr/>
            </a:pPr>
            <a:endParaRPr lang="en-US" sz="2400" dirty="0">
              <a:latin typeface="+mj-lt"/>
            </a:endParaRPr>
          </a:p>
          <a:p>
            <a:pPr marL="273050" indent="-273050" eaLnBrk="0" hangingPunct="0">
              <a:spcBef>
                <a:spcPts val="600"/>
              </a:spcBef>
              <a:buClr>
                <a:schemeClr val="accent1"/>
              </a:buClr>
              <a:buSzPct val="70000"/>
              <a:buFont typeface="Wingdings" pitchFamily="2" charset="2"/>
              <a:buChar char=""/>
              <a:defRPr/>
            </a:pPr>
            <a:endParaRPr lang="en-GB" sz="2400" dirty="0">
              <a:latin typeface="+mj-lt"/>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Managment of drug poisoning</Template>
  <TotalTime>95</TotalTime>
  <Words>1449</Words>
  <Application>Microsoft Office PowerPoint</Application>
  <PresentationFormat>On-screen Show (4:3)</PresentationFormat>
  <Paragraphs>205</Paragraphs>
  <Slides>25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Century Schoolbook</vt:lpstr>
      <vt:lpstr>Times New Roman</vt:lpstr>
      <vt:lpstr>Wingdings</vt:lpstr>
      <vt:lpstr>Wingdings 2</vt:lpstr>
      <vt:lpstr>Oriel</vt:lpstr>
      <vt:lpstr>Management of Drug Poisoning</vt:lpstr>
      <vt:lpstr>Drug poisoning</vt:lpstr>
      <vt:lpstr>Causes of death in poisoning </vt:lpstr>
      <vt:lpstr>Causes of death in poisoning  </vt:lpstr>
      <vt:lpstr>Principles of treatment of poisoning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Methods of Enhancing Elimination of Toxins </vt:lpstr>
      <vt:lpstr>PowerPoint Presentation</vt:lpstr>
      <vt:lpstr>PowerPoint Presentation</vt:lpstr>
      <vt:lpstr>Paracetamol </vt:lpstr>
      <vt:lpstr>PowerPoint Presentation</vt:lpstr>
      <vt:lpstr>PowerPoint Presentation</vt:lpstr>
      <vt:lpstr>Anti-muscarinic agents </vt:lpstr>
      <vt:lpstr>Aspirin (Salicylate)  </vt:lpstr>
      <vt:lpstr>PowerPoint Presentation</vt:lpstr>
      <vt:lpstr>Organophosphorous insecticide poisoning </vt:lpstr>
      <vt:lpstr>Other poisonings</vt:lpstr>
      <vt:lpstr>THANKS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of Drug Poisoning</dc:title>
  <dc:creator>Windows User</dc:creator>
  <cp:lastModifiedBy>Windows User</cp:lastModifiedBy>
  <cp:revision>6</cp:revision>
  <dcterms:created xsi:type="dcterms:W3CDTF">2022-11-12T05:26:13Z</dcterms:created>
  <dcterms:modified xsi:type="dcterms:W3CDTF">2022-11-12T07:03:36Z</dcterms:modified>
</cp:coreProperties>
</file>