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3" r:id="rId1"/>
  </p:sldMasterIdLst>
  <p:sldIdLst>
    <p:sldId id="256" r:id="rId2"/>
    <p:sldId id="391" r:id="rId3"/>
    <p:sldId id="257" r:id="rId4"/>
    <p:sldId id="386" r:id="rId5"/>
    <p:sldId id="390" r:id="rId6"/>
    <p:sldId id="258" r:id="rId7"/>
    <p:sldId id="393" r:id="rId8"/>
    <p:sldId id="378" r:id="rId9"/>
    <p:sldId id="379" r:id="rId10"/>
    <p:sldId id="380" r:id="rId11"/>
    <p:sldId id="274" r:id="rId12"/>
    <p:sldId id="381" r:id="rId13"/>
    <p:sldId id="259" r:id="rId14"/>
    <p:sldId id="260" r:id="rId15"/>
    <p:sldId id="388" r:id="rId16"/>
    <p:sldId id="261" r:id="rId17"/>
    <p:sldId id="262" r:id="rId18"/>
    <p:sldId id="375" r:id="rId19"/>
    <p:sldId id="385" r:id="rId20"/>
    <p:sldId id="377" r:id="rId21"/>
    <p:sldId id="263" r:id="rId22"/>
    <p:sldId id="309" r:id="rId23"/>
    <p:sldId id="264" r:id="rId24"/>
    <p:sldId id="265" r:id="rId25"/>
    <p:sldId id="376" r:id="rId26"/>
    <p:sldId id="266" r:id="rId27"/>
    <p:sldId id="382" r:id="rId28"/>
    <p:sldId id="308" r:id="rId29"/>
    <p:sldId id="383" r:id="rId30"/>
    <p:sldId id="384" r:id="rId31"/>
    <p:sldId id="397" r:id="rId32"/>
    <p:sldId id="394" r:id="rId33"/>
    <p:sldId id="396" r:id="rId34"/>
    <p:sldId id="395" r:id="rId35"/>
    <p:sldId id="268" r:id="rId36"/>
    <p:sldId id="269" r:id="rId37"/>
    <p:sldId id="270" r:id="rId38"/>
    <p:sldId id="271" r:id="rId39"/>
    <p:sldId id="272" r:id="rId40"/>
    <p:sldId id="276" r:id="rId41"/>
    <p:sldId id="277" r:id="rId42"/>
    <p:sldId id="278" r:id="rId43"/>
    <p:sldId id="279" r:id="rId44"/>
    <p:sldId id="280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/>
    <p:restoredTop sz="96860"/>
  </p:normalViewPr>
  <p:slideViewPr>
    <p:cSldViewPr>
      <p:cViewPr varScale="1">
        <p:scale>
          <a:sx n="62" d="100"/>
          <a:sy n="62" d="100"/>
        </p:scale>
        <p:origin x="1488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tableStyles" Target="tableStyle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D84786-E1D1-4716-8AE3-C526C29AB890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6BDD-2A61-4C84-B443-67BD2EBD139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457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C15F34-BF4E-49DE-AED1-250A75D6A591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AD45-ADDC-4547-BC88-DD04781DFCC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664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723B76-CD1A-4B39-BD68-8EE2C42BB745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8F45-AA8C-49B2-81F3-C6590A11668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337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F5569-60FB-44FD-A1AD-F5EC5D4BCCFC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DF4-2B6D-4BC8-9A5B-72E3347E7C8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823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94507A-E788-433A-9A88-FD4AEF98FB8E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5ADA-4853-4C6C-948F-4F45ADE6AAD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6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24FF5D-27D1-4080-95F6-1FD686D07E70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07C-4917-4F33-9D76-93C2B3B1D89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611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BA2D6-466B-4569-A1AB-A567F638513F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A523-E7FB-4F86-8D67-9F4E3D83D832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648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ADF3-AA25-41B6-81C3-ED4D56980541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F2D-FDB9-47BA-B986-8F086B8D04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319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CB9C6-7C20-4770-9EA7-4F0079CD9506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F223-5FAC-455F-A4E7-FF38B497925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500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D3A8A-858A-4BA6-B7E5-7F4A6503E277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0254-6511-4943-A0EE-AE4E41B5FCE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646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F353EA-1146-4F7B-9753-B0C6148AF351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470A-4E21-43F1-8D48-4E0F99D9ACB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399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10/31/2024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96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4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2.png" /><Relationship Id="rId5" Type="http://schemas.openxmlformats.org/officeDocument/2006/relationships/image" Target="../media/image41.jpeg" /><Relationship Id="rId4" Type="http://schemas.openxmlformats.org/officeDocument/2006/relationships/image" Target="../media/image40.pn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4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4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7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7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F3B0-094E-4B8F-87EE-7AAD8BEA5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256" y="1785926"/>
            <a:ext cx="9180512" cy="32861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7200" dirty="0">
                <a:latin typeface="Castellar" pitchFamily="18" charset="0"/>
              </a:rPr>
              <a:t>ECG </a:t>
            </a:r>
            <a:r>
              <a:rPr lang="en-US" sz="7200" dirty="0">
                <a:latin typeface="Castellar" pitchFamily="18" charset="0"/>
              </a:rPr>
              <a:t>interpretation</a:t>
            </a:r>
            <a:endParaRPr lang="en-GB" sz="7200" dirty="0">
              <a:latin typeface="Castellar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66F2-F8C5-0238-C1A6-150EA129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basic waves and lines of the standard EKG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2228-B81B-11EB-E8D6-706025A4E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Various segments and intervals describe the time between these events: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2400" b="1" dirty="0">
                <a:solidFill>
                  <a:srgbClr val="FF0000"/>
                </a:solidFill>
              </a:rPr>
              <a:t>The PR interval </a:t>
            </a:r>
            <a:r>
              <a:rPr lang="en-US" sz="2400" b="1" dirty="0"/>
              <a:t>measures the time from the start of atrial depolarization to the start of ventricular depolarization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2400" b="1" dirty="0">
                <a:solidFill>
                  <a:srgbClr val="FF0000"/>
                </a:solidFill>
              </a:rPr>
              <a:t>The PR segment </a:t>
            </a:r>
            <a:r>
              <a:rPr lang="en-US" sz="2400" b="1" dirty="0"/>
              <a:t>measures the time from the end of atrial depolarization to the start of ventricular depolarization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2400" b="1" dirty="0">
                <a:solidFill>
                  <a:srgbClr val="FF0000"/>
                </a:solidFill>
              </a:rPr>
              <a:t>The ST segment </a:t>
            </a:r>
            <a:r>
              <a:rPr lang="en-US" sz="2400" b="1" dirty="0"/>
              <a:t>records the time from the end of ventricular depolarization to the start of ventricular repolarization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2400" b="1" dirty="0">
                <a:solidFill>
                  <a:srgbClr val="FF0000"/>
                </a:solidFill>
              </a:rPr>
              <a:t>The QT interval </a:t>
            </a:r>
            <a:r>
              <a:rPr lang="en-US" sz="2400" b="1" dirty="0"/>
              <a:t>measures the time from the start of ventricular depolarization to the end of ventricular repolarization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2400" b="1" dirty="0">
                <a:solidFill>
                  <a:srgbClr val="FF0000"/>
                </a:solidFill>
              </a:rPr>
              <a:t>The QRS interval </a:t>
            </a:r>
            <a:r>
              <a:rPr lang="en-US" sz="2400" dirty="0"/>
              <a:t>measures the </a:t>
            </a:r>
            <a:r>
              <a:rPr lang="en-US" sz="2400" b="1" dirty="0"/>
              <a:t>time of ventricular depolarization</a:t>
            </a:r>
          </a:p>
        </p:txBody>
      </p:sp>
    </p:spTree>
    <p:extLst>
      <p:ext uri="{BB962C8B-B14F-4D97-AF65-F5344CB8AC3E}">
        <p14:creationId xmlns:p14="http://schemas.microsoft.com/office/powerpoint/2010/main" val="126487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DECF-1D9B-CE5B-C5C4-BE33BE95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Leads Grouping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DD1466-3F33-79F2-B75C-9A23DA0BD0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1131181"/>
              </p:ext>
            </p:extLst>
          </p:nvPr>
        </p:nvGraphicFramePr>
        <p:xfrm>
          <a:off x="628650" y="1837134"/>
          <a:ext cx="4908820" cy="36525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4410">
                  <a:extLst>
                    <a:ext uri="{9D8B030D-6E8A-4147-A177-3AD203B41FA5}">
                      <a16:colId xmlns:a16="http://schemas.microsoft.com/office/drawing/2014/main" val="2776327721"/>
                    </a:ext>
                  </a:extLst>
                </a:gridCol>
                <a:gridCol w="2454410">
                  <a:extLst>
                    <a:ext uri="{9D8B030D-6E8A-4147-A177-3AD203B41FA5}">
                      <a16:colId xmlns:a16="http://schemas.microsoft.com/office/drawing/2014/main" val="3474441113"/>
                    </a:ext>
                  </a:extLst>
                </a:gridCol>
              </a:tblGrid>
              <a:tr h="7976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Group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Leads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44690257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Anterior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V2, V3, V4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68439881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Left lateral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I, aVL, V5, V6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64807942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Inferior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II, III, aVF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44466707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Right ventricular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aVR, V1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38736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404836E-54F6-96E3-0880-AA5F24176417}"/>
              </a:ext>
            </a:extLst>
          </p:cNvPr>
          <p:cNvSpPr txBox="1"/>
          <p:nvPr/>
        </p:nvSpPr>
        <p:spPr>
          <a:xfrm>
            <a:off x="8767455" y="857250"/>
            <a:ext cx="376546" cy="507831"/>
          </a:xfrm>
          <a:prstGeom prst="rect">
            <a:avLst/>
          </a:prstGeom>
          <a:noFill/>
          <a:ln>
            <a:solidFill>
              <a:srgbClr val="404384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1350" dirty="0"/>
              <a:t>حفظ</a:t>
            </a:r>
            <a:endParaRPr lang="en-US" sz="13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5448BF-1CE5-4532-5F27-67A51721D292}"/>
              </a:ext>
            </a:extLst>
          </p:cNvPr>
          <p:cNvGrpSpPr/>
          <p:nvPr/>
        </p:nvGrpSpPr>
        <p:grpSpPr>
          <a:xfrm>
            <a:off x="5962717" y="1837135"/>
            <a:ext cx="2552633" cy="3652585"/>
            <a:chOff x="7736419" y="1306513"/>
            <a:chExt cx="3617381" cy="5176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77F6AE-1E5C-58B2-0BAE-952028D5F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6419" y="1306513"/>
              <a:ext cx="3617381" cy="303202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A36560-F95C-5A9D-C26D-FA2237E0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6419" y="4338536"/>
              <a:ext cx="3617381" cy="2144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79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16D09B-922E-AEAB-0821-2EC6A2093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the length of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4BD84-11F1-DF18-D67A-92B1FCF8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PR interval length</a:t>
            </a:r>
          </a:p>
          <a:p>
            <a:pPr lvl="1"/>
            <a:r>
              <a:rPr lang="en-US" dirty="0"/>
              <a:t>The PR interval normally lasts from </a:t>
            </a:r>
            <a:r>
              <a:rPr lang="en-US" dirty="0">
                <a:solidFill>
                  <a:srgbClr val="FF0000"/>
                </a:solidFill>
              </a:rPr>
              <a:t>0.12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0.2 seconds </a:t>
            </a:r>
            <a:r>
              <a:rPr lang="en-US" dirty="0"/>
              <a:t>(3 to 5 mm on the EKG paper).</a:t>
            </a:r>
          </a:p>
          <a:p>
            <a:r>
              <a:rPr lang="en-US" b="1" dirty="0"/>
              <a:t>QT interval length</a:t>
            </a:r>
          </a:p>
          <a:p>
            <a:pPr lvl="1"/>
            <a:r>
              <a:rPr lang="en-US" dirty="0"/>
              <a:t>The QT interval constitutes about </a:t>
            </a:r>
            <a:r>
              <a:rPr lang="en-US" dirty="0">
                <a:solidFill>
                  <a:srgbClr val="FF0000"/>
                </a:solidFill>
              </a:rPr>
              <a:t>40% of each cardiac cycle </a:t>
            </a:r>
            <a:r>
              <a:rPr lang="en-US" dirty="0"/>
              <a:t>(R–R interval). </a:t>
            </a:r>
          </a:p>
          <a:p>
            <a:pPr lvl="1"/>
            <a:r>
              <a:rPr lang="en-US" dirty="0"/>
              <a:t>The faster the heart beats, the shorter the QT interval.</a:t>
            </a:r>
          </a:p>
          <a:p>
            <a:r>
              <a:rPr lang="en-US" b="1" dirty="0"/>
              <a:t>QRS complex width</a:t>
            </a:r>
          </a:p>
          <a:p>
            <a:pPr lvl="1"/>
            <a:r>
              <a:rPr lang="en-US" dirty="0"/>
              <a:t>A normal QRS interval, representing the duration of the QRS complex, is </a:t>
            </a:r>
            <a:r>
              <a:rPr lang="en-US" dirty="0">
                <a:solidFill>
                  <a:srgbClr val="FF0000"/>
                </a:solidFill>
              </a:rPr>
              <a:t>0.06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0.1 seconds </a:t>
            </a:r>
            <a:r>
              <a:rPr lang="en-US" dirty="0"/>
              <a:t>in duration (1.5 to 2.5 mm on the EKG paper).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DDx of abnormalities is discussed in Miscellaneous Conditions</a:t>
            </a:r>
          </a:p>
        </p:txBody>
      </p:sp>
    </p:spTree>
    <p:extLst>
      <p:ext uri="{BB962C8B-B14F-4D97-AF65-F5344CB8AC3E}">
        <p14:creationId xmlns:p14="http://schemas.microsoft.com/office/powerpoint/2010/main" val="119921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30D7F9F-272C-45EC-B2DE-AA2DE7F7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FCC8516B-32FA-41D9-BB14-2492DBCA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9144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416D623-80A4-4C9F-A6D2-D0541929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410036E4-0C20-4BFE-A427-E62C5CCF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9144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E6EC7-E94E-4D17-03D1-021E909B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86501"/>
            <a:ext cx="7566821" cy="528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470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E8F4E49-EFCA-4788-AF6D-39BD7539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BBC4CD7B-C02C-451C-9AE8-27905CDB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275"/>
            <a:ext cx="9144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D8E8B96-C93B-4749-8283-C2165D56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369F50E1-225E-4345-9132-5458822F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91440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15B4-1CE8-FABA-A377-C3E3326D0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8496944" cy="6480720"/>
          </a:xfrm>
        </p:spPr>
        <p:txBody>
          <a:bodyPr>
            <a:noAutofit/>
          </a:bodyPr>
          <a:lstStyle/>
          <a:p>
            <a:r>
              <a:rPr lang="en-US" sz="3600" b="1" i="0" u="none" strike="noStrike" dirty="0">
                <a:effectLst/>
                <a:latin typeface="Lato-Regular"/>
              </a:rPr>
              <a:t>A thorough ECG interpretation algorithm should assess: 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Heart rhythm (best seen in lead II)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Heart rate (any lead)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Cardiac axis (leads I and </a:t>
            </a:r>
            <a:r>
              <a:rPr lang="en-US" sz="2000" b="1" i="0" u="none" strike="noStrike" dirty="0" err="1">
                <a:effectLst/>
                <a:latin typeface="Lato-Regular"/>
              </a:rPr>
              <a:t>aVF</a:t>
            </a:r>
            <a:r>
              <a:rPr lang="en-US" sz="2000" b="1" i="0" u="none" strike="noStrike" dirty="0">
                <a:effectLst/>
                <a:latin typeface="Lato-Regular"/>
              </a:rPr>
              <a:t>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P-wave morphology and size (best seen in lead II)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PR-interval duration (best seen in lead II)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QRS-complex morphology and duration (assessed in all leads individually)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ST-segment morphology (assessed in all leads individually)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T-wave morphology (assessed in all leads individually)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QT-interval duration (lead </a:t>
            </a:r>
            <a:r>
              <a:rPr lang="en-US" sz="2000" b="1" i="0" u="none" strike="noStrike" dirty="0" err="1">
                <a:effectLst/>
                <a:latin typeface="Lato-Regular"/>
              </a:rPr>
              <a:t>aVL</a:t>
            </a:r>
            <a:r>
              <a:rPr lang="en-US" sz="2000" b="1" i="0" u="none" strike="noStrike" dirty="0">
                <a:effectLst/>
                <a:latin typeface="Lato-Regular"/>
              </a:rPr>
              <a:t>)</a:t>
            </a:r>
          </a:p>
          <a:p>
            <a:pPr lvl="1"/>
            <a:r>
              <a:rPr lang="en-US" sz="2000" b="1" i="0" u="none" strike="noStrike" dirty="0">
                <a:effectLst/>
                <a:latin typeface="Lato-Regular"/>
              </a:rPr>
              <a:t>U-wave morphology (leads V</a:t>
            </a:r>
            <a:r>
              <a:rPr lang="en-US" sz="2000" b="1" i="0" u="none" strike="noStrike" baseline="-25000" dirty="0">
                <a:effectLst/>
                <a:latin typeface="Lato-Regular"/>
              </a:rPr>
              <a:t>2</a:t>
            </a:r>
            <a:r>
              <a:rPr lang="en-US" sz="2000" b="1" i="0" u="none" strike="noStrike" dirty="0">
                <a:effectLst/>
                <a:latin typeface="Lato-Regular"/>
              </a:rPr>
              <a:t>–V</a:t>
            </a:r>
            <a:r>
              <a:rPr lang="en-US" sz="2000" b="1" i="0" u="none" strike="noStrike" baseline="-25000" dirty="0">
                <a:effectLst/>
                <a:latin typeface="Lato-Regular"/>
              </a:rPr>
              <a:t>4</a:t>
            </a:r>
            <a:r>
              <a:rPr lang="en-US" sz="2000" b="1" i="0" u="none" strike="noStrike" dirty="0">
                <a:effectLst/>
                <a:latin typeface="Lato-Regula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9091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6457-20A3-3169-9534-ECF71365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16DE1F6D-7DF4-DE07-7650-754B0DD986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027" y="821873"/>
            <a:ext cx="4564021" cy="5547921"/>
          </a:xfrm>
          <a:noFill/>
        </p:spPr>
      </p:pic>
    </p:spTree>
    <p:extLst>
      <p:ext uri="{BB962C8B-B14F-4D97-AF65-F5344CB8AC3E}">
        <p14:creationId xmlns:p14="http://schemas.microsoft.com/office/powerpoint/2010/main" val="415328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90CB-CCF9-BECD-D30C-31B11D51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3C3837-CB14-D5A9-5CB3-8712B0A96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76672"/>
            <a:ext cx="8229600" cy="55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49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87E8-341A-2430-C74B-08BB30CF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1A689F-858E-C3E0-4AEF-D76AB89E5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03621"/>
            <a:ext cx="8369300" cy="6109138"/>
          </a:xfrm>
        </p:spPr>
      </p:pic>
    </p:spTree>
    <p:extLst>
      <p:ext uri="{BB962C8B-B14F-4D97-AF65-F5344CB8AC3E}">
        <p14:creationId xmlns:p14="http://schemas.microsoft.com/office/powerpoint/2010/main" val="3256316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52CF209-5CE4-4010-8856-90BD17EC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eart&#10;&#10;Description automatically generated">
            <a:extLst>
              <a:ext uri="{FF2B5EF4-FFF2-40B4-BE49-F238E27FC236}">
                <a16:creationId xmlns:a16="http://schemas.microsoft.com/office/drawing/2014/main" id="{94F55271-DA12-F536-FB6B-7FE085AAD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4853" r="8800" b="6208"/>
          <a:stretch/>
        </p:blipFill>
        <p:spPr>
          <a:xfrm>
            <a:off x="-24899" y="0"/>
            <a:ext cx="914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1B75AAE-22E0-42B7-87E2-AC2A8BE4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F6443C8-7BF4-474D-B043-E36B7E07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3A034-477D-5A8A-DBED-F5A3AD2B4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4" y="836712"/>
            <a:ext cx="7113612" cy="55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7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FC1789D-792D-4330-911A-30FDA7B6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08A7-0127-8E77-3217-270FB224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the heart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E7D1-C238-2EA7-537A-1EA822CBD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37388"/>
            <a:ext cx="4629150" cy="50206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the rhythm is regular, we can use the fast method of </a:t>
            </a:r>
            <a:r>
              <a:rPr lang="en-US" dirty="0">
                <a:solidFill>
                  <a:srgbClr val="FF0000"/>
                </a:solidFill>
              </a:rPr>
              <a:t>dividing 300 by the number of large squares between two subsequence R waves </a:t>
            </a:r>
            <a:r>
              <a:rPr lang="en-US" dirty="0"/>
              <a:t>or more precisely by </a:t>
            </a:r>
            <a:r>
              <a:rPr lang="en-US" dirty="0">
                <a:solidFill>
                  <a:srgbClr val="FF0000"/>
                </a:solidFill>
              </a:rPr>
              <a:t>dividing 1500 by the number of small squares</a:t>
            </a:r>
          </a:p>
          <a:p>
            <a:r>
              <a:rPr lang="en-US" dirty="0"/>
              <a:t>Another way to calculate the heart rate that can also be used for irregular rhythms is </a:t>
            </a:r>
            <a:r>
              <a:rPr lang="en-US" dirty="0">
                <a:solidFill>
                  <a:srgbClr val="FF0000"/>
                </a:solidFill>
              </a:rPr>
              <a:t>the number of R waves in 30 large squares × 10 </a:t>
            </a:r>
            <a:r>
              <a:rPr lang="en-US" dirty="0"/>
              <a:t>or more precisely by calculating </a:t>
            </a:r>
            <a:r>
              <a:rPr lang="en-US" dirty="0">
                <a:solidFill>
                  <a:srgbClr val="FF0000"/>
                </a:solidFill>
              </a:rPr>
              <a:t>the number of R waves in 50 large squares ×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CE6E12-ED9E-D132-EFE6-F05ADA5BCA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837388"/>
            <a:ext cx="3886200" cy="3435209"/>
          </a:xfrm>
        </p:spPr>
      </p:pic>
    </p:spTree>
    <p:extLst>
      <p:ext uri="{BB962C8B-B14F-4D97-AF65-F5344CB8AC3E}">
        <p14:creationId xmlns:p14="http://schemas.microsoft.com/office/powerpoint/2010/main" val="2361756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0EAB4511-8F6D-A559-AF9A-CEAA73B5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3380" r="15287" b="594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ED48-6915-7873-59B3-0D20C830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FF0DF-FEB9-2D1C-9133-F8C8DBA58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68760"/>
            <a:ext cx="5238345" cy="511256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The term axis refers to </a:t>
            </a:r>
            <a:r>
              <a:rPr lang="en-US" sz="2400" b="1" dirty="0">
                <a:solidFill>
                  <a:srgbClr val="FF0000"/>
                </a:solidFill>
              </a:rPr>
              <a:t>the direction of the mean electrical vector, representing the average direction of current flow.</a:t>
            </a:r>
            <a:r>
              <a:rPr lang="en-US" sz="2400" dirty="0"/>
              <a:t> It is defined in the frontal plane only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To determine the axis of any wave, find the lead in which the wave is most nearly biphasic. The axis must lie approximately perpendicular to that lead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A quick estimate of the axis can be made by looking at </a:t>
            </a:r>
            <a:r>
              <a:rPr lang="en-US" sz="2400" dirty="0">
                <a:solidFill>
                  <a:srgbClr val="FF0000"/>
                </a:solidFill>
              </a:rPr>
              <a:t>leads I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aVF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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830CCD-0235-12AB-222D-565F2B894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8469" y="1268760"/>
            <a:ext cx="3529230" cy="2160240"/>
          </a:xfr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7A3A37-7DC2-05D0-EA6D-93D71D066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673670"/>
              </p:ext>
            </p:extLst>
          </p:nvPr>
        </p:nvGraphicFramePr>
        <p:xfrm>
          <a:off x="5238345" y="3949443"/>
          <a:ext cx="3799354" cy="283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064">
                  <a:extLst>
                    <a:ext uri="{9D8B030D-6E8A-4147-A177-3AD203B41FA5}">
                      <a16:colId xmlns:a16="http://schemas.microsoft.com/office/drawing/2014/main" val="672452211"/>
                    </a:ext>
                  </a:extLst>
                </a:gridCol>
                <a:gridCol w="1009145">
                  <a:extLst>
                    <a:ext uri="{9D8B030D-6E8A-4147-A177-3AD203B41FA5}">
                      <a16:colId xmlns:a16="http://schemas.microsoft.com/office/drawing/2014/main" val="706722183"/>
                    </a:ext>
                  </a:extLst>
                </a:gridCol>
                <a:gridCol w="1009145">
                  <a:extLst>
                    <a:ext uri="{9D8B030D-6E8A-4147-A177-3AD203B41FA5}">
                      <a16:colId xmlns:a16="http://schemas.microsoft.com/office/drawing/2014/main" val="3076154249"/>
                    </a:ext>
                  </a:extLst>
                </a:gridCol>
              </a:tblGrid>
              <a:tr h="4028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Axis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Lead 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Lead aVF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75084370"/>
                  </a:ext>
                </a:extLst>
              </a:tr>
              <a:tr h="4028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Normal axis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45536322"/>
                  </a:ext>
                </a:extLst>
              </a:tr>
              <a:tr h="4028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Left axis deviation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60938"/>
                  </a:ext>
                </a:extLst>
              </a:tr>
              <a:tr h="7077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Right axis deviation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22012727"/>
                  </a:ext>
                </a:extLst>
              </a:tr>
              <a:tr h="7077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Extreme right axis deviation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6696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23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E9CA095-61ED-4956-BCFE-5CDDA1A1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76AD61-625F-3F8C-28AA-3E368A4F44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92" y="857250"/>
            <a:ext cx="6085417" cy="4977612"/>
          </a:xfrm>
        </p:spPr>
      </p:pic>
    </p:spTree>
    <p:extLst>
      <p:ext uri="{BB962C8B-B14F-4D97-AF65-F5344CB8AC3E}">
        <p14:creationId xmlns:p14="http://schemas.microsoft.com/office/powerpoint/2010/main" val="276631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AB4D-3A6C-FAE1-D383-A5016E93F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8E2B8-FE76-EB15-B9AD-3A550FA9D0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3- P WAVE : present ,normal configuration</a:t>
            </a:r>
          </a:p>
          <a:p>
            <a:endParaRPr lang="en-US" dirty="0"/>
          </a:p>
          <a:p>
            <a:r>
              <a:rPr lang="en-US" altLang="en-US" b="1" i="1" dirty="0">
                <a:solidFill>
                  <a:srgbClr val="FF0000"/>
                </a:solidFill>
              </a:rPr>
              <a:t>4-PR INTERVAL</a:t>
            </a:r>
            <a:r>
              <a:rPr lang="en-US" altLang="en-US" b="1" dirty="0"/>
              <a:t> :vary between 0.12-0.2 second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75DF8-B1FE-C41B-8006-63EB4D5826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53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7C26-E423-19C7-6DB3-34897A51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CF4D8-D8E9-3312-0184-93F9B3945C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18199"/>
            <a:ext cx="4038600" cy="428996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B0D155-B91B-CB0B-B17C-CEF45864DD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46199" y="488278"/>
            <a:ext cx="1493554" cy="2204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AF6ED-C085-4655-7642-6ADBEDEA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4202591"/>
            <a:ext cx="1451832" cy="20049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5D9C530C-2EBD-EF16-907E-CECD8A3F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50" y="1939609"/>
            <a:ext cx="3067050" cy="452596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E5356-5A8C-75CC-8769-E103BF92A2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38" t="12181" r="2438" b="53184"/>
          <a:stretch/>
        </p:blipFill>
        <p:spPr>
          <a:xfrm>
            <a:off x="5932013" y="488278"/>
            <a:ext cx="3067994" cy="13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86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BC7E-77A0-BF26-716D-0DD828AC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4A9C8-3C4B-C2EA-56AF-2D8B093A9C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599773"/>
            <a:ext cx="4038600" cy="356185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3D598-60D7-2308-EAF5-C0BDB1136E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3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8616A8-B493-CB1D-DDF7-687271E6D7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634" y="1600200"/>
            <a:ext cx="4251906" cy="5257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F791E-AB69-C56E-C189-D3A2A1CDDC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0BE39543-090A-6108-4F80-ABA26F4E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18" y="1091282"/>
            <a:ext cx="2530624" cy="508918"/>
          </a:xfrm>
        </p:spPr>
        <p:txBody>
          <a:bodyPr>
            <a:normAutofit fontScale="90000"/>
          </a:bodyPr>
          <a:lstStyle/>
          <a:p>
            <a:pPr algn="l" rtl="0" eaLnBrk="1" hangingPunct="1"/>
            <a:r>
              <a:rPr lang="en-US" alt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9-QT interval</a:t>
            </a:r>
            <a:endParaRPr lang="ar-JO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B9DFE-58E2-A250-1488-472E21AE6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34" y="704223"/>
            <a:ext cx="212572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7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9ACBE5B-DC30-4D13-A50E-6B37BB8E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E4857FC-768A-4E42-AB73-6DC184A23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05C35D3-0C97-4054-8A7E-EBDA35A5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63E5D60-7B8B-40AE-B989-9039F54E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9D9F730-9633-460F-BCE0-5313DF9B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A0C46B8F-8F1E-67A2-FFE7-92304646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3" y="296167"/>
            <a:ext cx="4392488" cy="6102350"/>
          </a:xfrm>
          <a:prstGeom prst="rect">
            <a:avLst/>
          </a:prstGeom>
          <a:noFill/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93000E28-4E90-95ED-3CB7-1CC9DEBB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170"/>
            <a:ext cx="4067944" cy="610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23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D8CEC867-D11D-493E-AF2D-BA510EAF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9DDA2AD-8B3C-4DAD-B2BE-D027BCDF4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46F5739-78CF-4973-8A52-3B7915230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D11FD60A-9564-46D6-9AAC-64B2E815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l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FB8D320-8D67-4930-B8C6-817C25FAB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9D12819-BB21-421A-A6D0-E010731C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971B563-6502-4E20-953A-2AF6C244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l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1CB4912-9254-45F4-ADDC-C6DFF935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6B50F7B-A050-400F-8615-C1F4CE9C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9D7E98F-FB3B-4C17-BCB7-A4B2ED10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870B-84E2-CC23-564E-319F8D5C9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A4730-EDF8-ACBC-B0E6-BDBA201A6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371"/>
            <a:ext cx="5468586" cy="639525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AA669C-5B18-43DE-98E1-14750179F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696" y="231371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8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3C33E56-61EE-4C33-B792-68D763A9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79F2B5C-612C-43A0-8054-B9138298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E9B652FA-F5B3-4179-A733-69C1E90D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86148A33-3BDE-43FB-89BC-DA238E60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03133B90-AD3D-45F9-A81F-D423C1EC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AE403F15-6090-4122-BB5D-EB2C9DB3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E36A6F4-61D2-4D67-800E-6BC541AA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A17D682-9FA8-405B-B892-ACD9D3F7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25FAD11-F7DF-4827-9F7A-DECD641F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62557A7A-3048-4C3D-994E-E0992BEB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4AD5AA8-27C5-4435-BB0F-3138BCDE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EAB09CF8-4847-4511-AC96-357C6464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38D698E2-6305-45D9-A281-796907D6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l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2E6D5419-B332-4873-95CF-473F44D3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D7132-BB5E-821B-C330-913171070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6992" cy="2307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E9969-2412-9D70-4FB2-0F35D3EC8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5" y="2425295"/>
            <a:ext cx="3551559" cy="2440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EB200-3D4B-8EFB-D1D2-B7103639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" y="4550069"/>
            <a:ext cx="3683363" cy="2440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A2AC4-4246-8848-E536-1FCA12B79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90" y="1"/>
            <a:ext cx="3924391" cy="2708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E35833-CFA0-08C6-BBD5-8D8169E23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637" y="4343428"/>
            <a:ext cx="3175811" cy="2514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EC4AE9-577F-216C-80C3-E7C84509E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951" y="2708921"/>
            <a:ext cx="2899482" cy="23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6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7E95-C5E3-276A-BC1E-0B5645E0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/>
              <a:t>EKG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95826-60B0-3353-B6F8-068C1F7AD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388843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EKG paper is a long, continuous roll of graph paper, with light and dark lines running vertically and horizontally. The light lines circumscribe small squares of 1 × 1 mm; the dark lines delineate large squares of 5 × 5 mm.</a:t>
            </a:r>
          </a:p>
          <a:p>
            <a:r>
              <a:rPr lang="en-US" sz="2800" b="1" dirty="0"/>
              <a:t>The horizontal axis measures time</a:t>
            </a:r>
            <a:r>
              <a:rPr lang="en-US" sz="2800" dirty="0"/>
              <a:t>. </a:t>
            </a:r>
          </a:p>
          <a:p>
            <a:pPr lvl="1"/>
            <a:r>
              <a:rPr lang="en-US" sz="2400" dirty="0"/>
              <a:t>The distance across one small square represents </a:t>
            </a:r>
            <a:r>
              <a:rPr lang="en-US" sz="2400" dirty="0">
                <a:solidFill>
                  <a:srgbClr val="FF0000"/>
                </a:solidFill>
              </a:rPr>
              <a:t>0.04 seconds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The distance across one large square is five times greater, or </a:t>
            </a:r>
            <a:r>
              <a:rPr lang="en-US" sz="2400" dirty="0">
                <a:solidFill>
                  <a:srgbClr val="FF0000"/>
                </a:solidFill>
              </a:rPr>
              <a:t>0.2 seconds</a:t>
            </a:r>
            <a:r>
              <a:rPr lang="en-US" sz="2400" dirty="0"/>
              <a:t>.</a:t>
            </a:r>
          </a:p>
          <a:p>
            <a:r>
              <a:rPr lang="en-US" sz="2800" b="1" dirty="0"/>
              <a:t>The vertical axis measures voltage</a:t>
            </a:r>
            <a:r>
              <a:rPr lang="en-US" sz="2800" dirty="0"/>
              <a:t>. </a:t>
            </a:r>
          </a:p>
          <a:p>
            <a:pPr lvl="1"/>
            <a:r>
              <a:rPr lang="en-US" sz="2400" dirty="0"/>
              <a:t>The distance along one small square represents </a:t>
            </a:r>
            <a:r>
              <a:rPr lang="en-US" sz="2400" dirty="0">
                <a:solidFill>
                  <a:srgbClr val="FF0000"/>
                </a:solidFill>
              </a:rPr>
              <a:t>0.1 mV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The distance across one large square is five times greater, or </a:t>
            </a:r>
            <a:r>
              <a:rPr lang="en-US" sz="2400" dirty="0">
                <a:solidFill>
                  <a:srgbClr val="FF0000"/>
                </a:solidFill>
              </a:rPr>
              <a:t>0.5 mV</a:t>
            </a:r>
            <a:r>
              <a:rPr lang="en-US" sz="2400" dirty="0"/>
              <a:t>.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F33F2-6F47-DD5E-C5C9-E0E20A48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5144921"/>
            <a:ext cx="4657022" cy="1438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F4910-D826-4CDA-6FC2-BAE9C2D77B3A}"/>
              </a:ext>
            </a:extLst>
          </p:cNvPr>
          <p:cNvSpPr txBox="1"/>
          <p:nvPr/>
        </p:nvSpPr>
        <p:spPr>
          <a:xfrm>
            <a:off x="8200999" y="680646"/>
            <a:ext cx="971601" cy="300082"/>
          </a:xfrm>
          <a:prstGeom prst="rect">
            <a:avLst/>
          </a:prstGeom>
          <a:noFill/>
          <a:ln>
            <a:solidFill>
              <a:srgbClr val="404384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1350" dirty="0"/>
              <a:t>حفظ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1531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BA06-773F-A0A8-BA7C-026B0B68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7175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differentiates a segment from an interval?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E1D2-4E1C-7890-4071-62F35B76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916831"/>
            <a:ext cx="8301304" cy="2219993"/>
          </a:xfrm>
        </p:spPr>
        <p:txBody>
          <a:bodyPr>
            <a:normAutofit fontScale="92500"/>
          </a:bodyPr>
          <a:lstStyle/>
          <a:p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is a straight line connecting two waves</a:t>
            </a:r>
          </a:p>
          <a:p>
            <a:r>
              <a:rPr lang="en-US" dirty="0"/>
              <a:t>An </a:t>
            </a:r>
            <a:r>
              <a:rPr lang="en-US" b="1" dirty="0"/>
              <a:t>interval</a:t>
            </a:r>
            <a:r>
              <a:rPr lang="en-US" dirty="0"/>
              <a:t> encompasses at least one wave plus, in most instances, the connecting straight line.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B95F4-3375-94DF-4864-E8E0668E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863917"/>
            <a:ext cx="6478139" cy="29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7666"/>
      </p:ext>
    </p:extLst>
  </p:cSld>
  <p:clrMapOvr>
    <a:masterClrMapping/>
  </p:clrMapOvr>
</p:sld>
</file>

<file path=ppt/theme/theme1.xml><?xml version="1.0" encoding="utf-8"?>
<a:theme xmlns:a="http://schemas.openxmlformats.org/drawingml/2006/main" name="ءلا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ءلا" id="{5FD5F445-697D-4BAC-930F-381B6EEEA798}" vid="{64683645-1D58-4A50-9425-2AF6AE0F7F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ءلا</Template>
  <TotalTime>554</TotalTime>
  <Words>681</Words>
  <Application>Microsoft Office PowerPoint</Application>
  <PresentationFormat>عرض على الشاشة (4:3)</PresentationFormat>
  <Paragraphs>78</Paragraphs>
  <Slides>62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3" baseType="lpstr">
      <vt:lpstr>ءلا</vt:lpstr>
      <vt:lpstr>ECG interpretation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EKG Paper</vt:lpstr>
      <vt:lpstr>What differentiates a segment from an interval? </vt:lpstr>
      <vt:lpstr>The basic waves and lines of the standard EKG</vt:lpstr>
      <vt:lpstr>Leads Grouping</vt:lpstr>
      <vt:lpstr>Measure the length of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Determine the heart rate</vt:lpstr>
      <vt:lpstr>عرض تقديمي في PowerPoint</vt:lpstr>
      <vt:lpstr>Axis summary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9-QT interval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MONITORING</dc:title>
  <dc:creator>ALI ZWAIN</dc:creator>
  <cp:lastModifiedBy>bhra56710@gmail.com</cp:lastModifiedBy>
  <cp:revision>30</cp:revision>
  <dcterms:created xsi:type="dcterms:W3CDTF">2008-12-16T20:41:07Z</dcterms:created>
  <dcterms:modified xsi:type="dcterms:W3CDTF">2024-10-31T14:02:30Z</dcterms:modified>
</cp:coreProperties>
</file>