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87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77B266-E054-4AB7-90B7-FC0312681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B7B2C48-6ABD-41C9-BFB1-348A7A09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C6CA3A-2DEB-4887-9092-880CA8843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AAF7F-07CE-46E5-9B01-74323CE75C51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B525E3-4381-4316-B092-E462B79D3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8831CF-9D4D-4AA5-9690-A2DDC1586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EA51-01A3-4DAE-962B-2239ED72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17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47BBA1-1282-4B8F-9E4F-756B33A63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39A8D93-197A-42F0-967C-0E8DF7FDB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7A1FCD-9040-4872-BF93-6F170819D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AAF7F-07CE-46E5-9B01-74323CE75C51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2E47DB-301B-4817-AB2E-F3895A558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C4159E-F799-4E92-AAF6-8B6A47642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EA51-01A3-4DAE-962B-2239ED72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94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3F2B133-8E6E-43DE-99B9-5E2F6EE396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F3F78AD-ADC8-4D4E-ACF0-82500F2F51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D1D987-55EE-403B-8A47-C42AD7F2F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AAF7F-07CE-46E5-9B01-74323CE75C51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290FB2-0FAD-4251-8B44-8E6CC02CC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30BDAE-3085-40F4-8857-86286995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EA51-01A3-4DAE-962B-2239ED72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98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541062-7048-44F1-BF69-92F974327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64B59C-6470-469D-96D7-E15897CC3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00BBB3-3EDD-44C7-8AC0-89AD7BD1B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AAF7F-07CE-46E5-9B01-74323CE75C51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1EB601-1727-4C5C-B313-663586E9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C890AC-47F4-4A2C-8272-398CCEB4C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EA51-01A3-4DAE-962B-2239ED72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6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4AE785-1B16-4FE6-82F1-7C8407AB9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529656-C2F3-41D3-AD71-75F11AE02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823A49-F457-431D-92B1-5A7B74669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AAF7F-07CE-46E5-9B01-74323CE75C51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0BE45B-50F0-41A9-ABEA-B5A718D4D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5A44F1-C001-490B-9993-C2C57173F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EA51-01A3-4DAE-962B-2239ED72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18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4DD314-5029-4913-800F-A90144E28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77DE84-4E10-4F5B-8481-19C3CBADBC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E23D85C-70D9-4A6A-B314-0ECE26F0B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81F4BAD-6588-4DD1-8C18-913AD5FF9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AAF7F-07CE-46E5-9B01-74323CE75C51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BA1121-1019-4F3E-B79C-3A8FC5AA9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9DF631-61E1-445E-BAB2-0F5B3FFCC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EA51-01A3-4DAE-962B-2239ED72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59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D0DE05-2113-4010-92D9-EA9F418BE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4DF6B8E-2388-4527-BD88-BE7509E8C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963B57B-878B-461E-ADFC-ABCE05EC7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91D5EAE-507F-45C8-BB66-A5CE874BE4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2185A94-2031-402F-BB89-9686ED543D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C916654-3B10-4760-9693-29633237A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AAF7F-07CE-46E5-9B01-74323CE75C51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0A2D527-BB99-4B9D-8F4C-E9D538CE1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C31514D-6169-4E56-9BE9-C4AA196D1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EA51-01A3-4DAE-962B-2239ED72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63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686684-4A12-4135-BD25-3AB9EF37E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95B9365-7C32-47A0-92BA-FF29B8F28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AAF7F-07CE-46E5-9B01-74323CE75C51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5D32F3F-1F1D-4FA7-B1B7-2E3DA83FD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356A3A1-7DB0-4438-93C1-F2FB3FC39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EA51-01A3-4DAE-962B-2239ED72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0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DB7D6E5-B341-4D02-9F17-BC9A08A68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AAF7F-07CE-46E5-9B01-74323CE75C51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99CD9F-F89D-41A1-97B4-AAFFBE1CD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FE8EC4-B5D9-48A2-B65A-7F02C51EA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EA51-01A3-4DAE-962B-2239ED72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54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61369D-3F60-4DFD-9CB0-91AFBD3B9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52C3E0-8FC6-4988-887B-193EC2E73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58968D1-7784-40DA-8B49-965366837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BB16397-4422-4093-BF3A-2ECEF028B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AAF7F-07CE-46E5-9B01-74323CE75C51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37E139B-575F-47C9-ABA5-813497C79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2654AAC-F76B-4682-9F8F-6236F22F1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EA51-01A3-4DAE-962B-2239ED72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5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F20EBE-EFDB-4B9E-A1F4-BFADB09C6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6533CFF-DE92-4963-8F72-8912D4BF6A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EC56426-CED2-44DE-9074-DB4DBA43A6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80043FE-786E-4F55-A674-7FF84BC6F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AAF7F-07CE-46E5-9B01-74323CE75C51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85B7BB9-F158-4A8A-89E5-42B696C2D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28DBA7-26F0-4CBE-A896-6E901FCE1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EA51-01A3-4DAE-962B-2239ED72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89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2FF39AD-995A-41EF-82C1-767732ECF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5E4917A-F410-41FB-93AB-D5A4E1045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A8034F-CBAE-4B28-8793-5675139292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AAF7F-07CE-46E5-9B01-74323CE75C51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2664D8-BC1E-47F9-9891-9877C1EE69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C94769-C8E8-4135-B1B6-F02D306FF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5EA51-01A3-4DAE-962B-2239ED72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2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375618-63E7-40D8-B5F4-1551E42957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62598"/>
            <a:ext cx="9144000" cy="995997"/>
          </a:xfrm>
        </p:spPr>
        <p:txBody>
          <a:bodyPr/>
          <a:lstStyle/>
          <a:p>
            <a:r>
              <a:rPr lang="ar-JO" dirty="0"/>
              <a:t>بسم الله الرحمن الرحيم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9B38F50-C3E6-49EE-9AB0-811622495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601119"/>
            <a:ext cx="10530840" cy="1655762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Algerian" panose="04020705040A02060702" pitchFamily="82" charset="0"/>
              </a:rPr>
              <a:t>cartilage histology lap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4FA6A6E-5443-4084-AB23-04BA49853313}"/>
              </a:ext>
            </a:extLst>
          </p:cNvPr>
          <p:cNvSpPr/>
          <p:nvPr/>
        </p:nvSpPr>
        <p:spPr>
          <a:xfrm>
            <a:off x="163124" y="4661654"/>
            <a:ext cx="118764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3600" b="1" dirty="0"/>
              <a:t>وَإِذَا سَأَلَكَ عِبَادِي عَنِّي فَإِنِّي قَرِيبٌ أُجِيبُ دَعْوَةَ الدَّاعِ إِذَا دَعَانِ</a:t>
            </a:r>
            <a:r>
              <a:rPr lang="ar-JO" sz="4800" dirty="0"/>
              <a:t/>
            </a:r>
            <a:br>
              <a:rPr lang="ar-JO" sz="4800" dirty="0"/>
            </a:br>
            <a:r>
              <a:rPr lang="ar-JO" sz="3600" b="1" dirty="0"/>
              <a:t>فَلْيَسْتَجِيبُواْ لِي وَلْيُؤْمِنُواْ بِي لَعَلَّهُمْ يَرْشُدُون</a:t>
            </a:r>
            <a:r>
              <a:rPr lang="en-US" sz="3600" b="1" dirty="0"/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15116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AB6DF0-A320-49CE-BF60-00D8ABC5A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1" y="640081"/>
            <a:ext cx="3830370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fibrocartilage</a:t>
            </a:r>
          </a:p>
        </p:txBody>
      </p:sp>
      <p:pic>
        <p:nvPicPr>
          <p:cNvPr id="5" name="Content Placeholder 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xmlns="" id="{7A83C640-33B1-4BB5-8C89-66DFC2CFC7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9" r="9436" b="-1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48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A60471-4CD4-4FC0-AB82-59896B856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fibrocartilage</a:t>
            </a:r>
          </a:p>
        </p:txBody>
      </p:sp>
      <p:pic>
        <p:nvPicPr>
          <p:cNvPr id="5" name="Content Placeholder 4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xmlns="" id="{FEA299C2-4246-4A2E-85E5-BF89E7539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4" r="3941" b="-1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053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A65010-42BF-4EBC-88E4-122EBEE95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635885"/>
            <a:ext cx="4160520" cy="1325563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This is hyaline cartilage. The </a:t>
            </a:r>
            <a:r>
              <a:rPr lang="en-US" altLang="en-US" b="1" dirty="0">
                <a:solidFill>
                  <a:srgbClr val="FFFF00"/>
                </a:solidFill>
                <a:sym typeface="Symbol" panose="05050102010706020507" pitchFamily="18" charset="2"/>
              </a:rPr>
              <a:t> </a:t>
            </a:r>
            <a:r>
              <a:rPr lang="en-US" altLang="en-US" sz="3200" dirty="0">
                <a:sym typeface="Symbol" panose="05050102010706020507" pitchFamily="18" charset="2"/>
              </a:rPr>
              <a:t>indicates the perichondrium. In the perichondrium</a:t>
            </a:r>
            <a:br>
              <a:rPr lang="en-US" altLang="en-US" sz="3200" dirty="0">
                <a:sym typeface="Symbol" panose="05050102010706020507" pitchFamily="18" charset="2"/>
              </a:rPr>
            </a:br>
            <a:r>
              <a:rPr lang="en-US" altLang="en-US" sz="3200" dirty="0">
                <a:sym typeface="Symbol" panose="05050102010706020507" pitchFamily="18" charset="2"/>
              </a:rPr>
              <a:t>there are oval chondroblasts that will change to round chondrocytes because of </a:t>
            </a:r>
            <a:br>
              <a:rPr lang="en-US" altLang="en-US" sz="3200" dirty="0">
                <a:sym typeface="Symbol" panose="05050102010706020507" pitchFamily="18" charset="2"/>
              </a:rPr>
            </a:br>
            <a:r>
              <a:rPr lang="en-US" altLang="en-US" sz="3200" dirty="0">
                <a:sym typeface="Symbol" panose="05050102010706020507" pitchFamily="18" charset="2"/>
              </a:rPr>
              <a:t>appositional growth that takes place. </a:t>
            </a:r>
            <a:r>
              <a:rPr lang="en-US" altLang="en-US" b="1" dirty="0">
                <a:solidFill>
                  <a:srgbClr val="FFFF00"/>
                </a:solidFill>
              </a:rPr>
              <a:t/>
            </a:r>
            <a:br>
              <a:rPr lang="en-US" altLang="en-US" b="1" dirty="0">
                <a:solidFill>
                  <a:srgbClr val="FFFF00"/>
                </a:solidFill>
              </a:rPr>
            </a:br>
            <a:endParaRPr lang="en-US" sz="3200" dirty="0"/>
          </a:p>
        </p:txBody>
      </p:sp>
      <p:pic>
        <p:nvPicPr>
          <p:cNvPr id="9" name="Content Placeholder 8" descr="A picture containing wall&#10;&#10;Description generated with high confidence">
            <a:extLst>
              <a:ext uri="{FF2B5EF4-FFF2-40B4-BE49-F238E27FC236}">
                <a16:creationId xmlns:a16="http://schemas.microsoft.com/office/drawing/2014/main" xmlns="" id="{65F11E43-33CD-492F-8A85-1DEFAF5ABC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0"/>
            <a:ext cx="7391400" cy="6858000"/>
          </a:xfrm>
        </p:spPr>
      </p:pic>
      <p:sp>
        <p:nvSpPr>
          <p:cNvPr id="10" name="AutoShape 7">
            <a:extLst>
              <a:ext uri="{FF2B5EF4-FFF2-40B4-BE49-F238E27FC236}">
                <a16:creationId xmlns:a16="http://schemas.microsoft.com/office/drawing/2014/main" xmlns="" id="{ED7E6142-7DBB-4F33-BF05-503A25F87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7880" y="3718560"/>
            <a:ext cx="974725" cy="485775"/>
          </a:xfrm>
          <a:prstGeom prst="leftArrow">
            <a:avLst>
              <a:gd name="adj1" fmla="val 50000"/>
              <a:gd name="adj2" fmla="val 5016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1236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72DE32-BD80-4799-82D5-644DFF871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07" y="2307344"/>
            <a:ext cx="3377183" cy="3681976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altLang="en-US" sz="3200" dirty="0"/>
              <a:t>T</a:t>
            </a:r>
            <a:r>
              <a:rPr lang="en-US" altLang="en-US" sz="2800" dirty="0"/>
              <a:t>his is elastic cartilage. Like hyaline it has a </a:t>
            </a:r>
            <a:r>
              <a:rPr lang="en-US" altLang="en-US" sz="4000" b="1" dirty="0">
                <a:solidFill>
                  <a:srgbClr val="FFFF00"/>
                </a:solidFill>
                <a:sym typeface="Symbol" panose="05050102010706020507" pitchFamily="18" charset="2"/>
              </a:rPr>
              <a:t></a:t>
            </a:r>
            <a:r>
              <a:rPr lang="en-US" altLang="en-US" sz="4000" b="1" dirty="0">
                <a:solidFill>
                  <a:srgbClr val="FFFF00"/>
                </a:solidFill>
              </a:rPr>
              <a:t> </a:t>
            </a:r>
            <a:r>
              <a:rPr lang="en-US" altLang="en-US" sz="2800" dirty="0"/>
              <a:t>perichondrium on the outside.</a:t>
            </a:r>
            <a:br>
              <a:rPr lang="en-US" altLang="en-US" sz="2800" dirty="0"/>
            </a:br>
            <a:r>
              <a:rPr lang="en-US" altLang="en-US" sz="2800" dirty="0"/>
              <a:t>The matrix of elastic cartilage contains a lot of visible elastic fibers. This cartilage</a:t>
            </a:r>
            <a:br>
              <a:rPr lang="en-US" altLang="en-US" sz="2800" dirty="0"/>
            </a:br>
            <a:r>
              <a:rPr lang="en-US" altLang="en-US" sz="2800" dirty="0"/>
              <a:t>also has lacunae with chondrocytes and </a:t>
            </a:r>
            <a:r>
              <a:rPr lang="en-US" altLang="en-US" sz="2800" dirty="0" err="1"/>
              <a:t>teritorial</a:t>
            </a:r>
            <a:r>
              <a:rPr lang="en-US" altLang="en-US" sz="2800" dirty="0"/>
              <a:t> matrix.   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endParaRPr lang="en-US" sz="2800" dirty="0"/>
          </a:p>
        </p:txBody>
      </p:sp>
      <p:pic>
        <p:nvPicPr>
          <p:cNvPr id="5" name="Content Placeholder 4" descr="A close up of an umbrella&#10;&#10;Description generated with high confidence">
            <a:extLst>
              <a:ext uri="{FF2B5EF4-FFF2-40B4-BE49-F238E27FC236}">
                <a16:creationId xmlns:a16="http://schemas.microsoft.com/office/drawing/2014/main" xmlns="" id="{DA285ACD-FEC0-4B8F-8716-5D3E10221B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4" r="1338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sp>
        <p:nvSpPr>
          <p:cNvPr id="7" name="AutoShape 8">
            <a:extLst>
              <a:ext uri="{FF2B5EF4-FFF2-40B4-BE49-F238E27FC236}">
                <a16:creationId xmlns:a16="http://schemas.microsoft.com/office/drawing/2014/main" xmlns="" id="{14DA8DAA-8E5E-4323-9281-5039D3FD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2603" y="3019425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592649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DDE3F5-A50D-444F-BBAD-4D9179518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1"/>
            <a:ext cx="4654297" cy="3681976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annulus fibrosus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which is the outer region consisting of orderly concentric arrangements of cells and matrix dominated by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type I collagen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nucleus pulposus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(large vacuolated cells, that are vestiges of the embryonic notochord.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6CC4D17-0A1B-4E75-AAD8-18A0003675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64" b="-1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9A83A5C-6612-4E65-BCD1-703C7559035C}"/>
              </a:ext>
            </a:extLst>
          </p:cNvPr>
          <p:cNvSpPr/>
          <p:nvPr/>
        </p:nvSpPr>
        <p:spPr>
          <a:xfrm>
            <a:off x="244796" y="363974"/>
            <a:ext cx="26734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fibrocartilage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A4FD810-866D-4BC5-9E1C-37418A053BB6}"/>
              </a:ext>
            </a:extLst>
          </p:cNvPr>
          <p:cNvSpPr/>
          <p:nvPr/>
        </p:nvSpPr>
        <p:spPr>
          <a:xfrm>
            <a:off x="244796" y="1903214"/>
            <a:ext cx="39645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Intervertebral disks</a:t>
            </a:r>
          </a:p>
        </p:txBody>
      </p:sp>
    </p:spTree>
    <p:extLst>
      <p:ext uri="{BB962C8B-B14F-4D97-AF65-F5344CB8AC3E}">
        <p14:creationId xmlns:p14="http://schemas.microsoft.com/office/powerpoint/2010/main" val="2309385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3EA12A-F0B3-406E-A5C1-5FE94C0C8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66218"/>
            <a:ext cx="10515600" cy="1325563"/>
          </a:xfrm>
        </p:spPr>
        <p:txBody>
          <a:bodyPr/>
          <a:lstStyle/>
          <a:p>
            <a:r>
              <a:rPr lang="en-US" dirty="0"/>
              <a:t>fibrocartilage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3A0B00F-2F31-4C35-BE43-A376B2E43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20" y="0"/>
            <a:ext cx="7650480" cy="6858000"/>
          </a:xfrm>
        </p:spPr>
      </p:pic>
    </p:spTree>
    <p:extLst>
      <p:ext uri="{BB962C8B-B14F-4D97-AF65-F5344CB8AC3E}">
        <p14:creationId xmlns:p14="http://schemas.microsoft.com/office/powerpoint/2010/main" val="3764329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279045-DD29-492E-A9B3-15F92F041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67" y="2474984"/>
            <a:ext cx="3377183" cy="3681976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altLang="en-US" sz="4000" u="sng" dirty="0"/>
              <a:t>Elastic cartilage</a:t>
            </a:r>
            <a:br>
              <a:rPr lang="en-US" altLang="en-US" sz="4000" u="sng" dirty="0"/>
            </a:br>
            <a:r>
              <a:rPr lang="en-US" altLang="en-US" sz="4000" u="sng" dirty="0"/>
              <a:t/>
            </a:r>
            <a:br>
              <a:rPr lang="en-US" altLang="en-US" sz="4000" u="sng" dirty="0"/>
            </a:br>
            <a:r>
              <a:rPr lang="en-US" altLang="en-US" sz="2800" u="sng" dirty="0"/>
              <a:t>+</a:t>
            </a:r>
            <a:r>
              <a:rPr lang="en-US" altLang="en-US" sz="2800" dirty="0"/>
              <a:t> 38 chondrocytes are visible in this </a:t>
            </a:r>
            <a:br>
              <a:rPr lang="en-US" altLang="en-US" sz="2800" dirty="0"/>
            </a:br>
            <a:r>
              <a:rPr lang="en-US" altLang="en-US" sz="2800" dirty="0"/>
              <a:t>slide.</a:t>
            </a:r>
            <a:br>
              <a:rPr lang="en-US" altLang="en-US" sz="2800" dirty="0"/>
            </a:b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800" dirty="0">
                <a:solidFill>
                  <a:srgbClr val="000099"/>
                </a:solidFill>
              </a:rPr>
              <a:t>In elastic cartilage the concentration </a:t>
            </a:r>
            <a:br>
              <a:rPr lang="en-US" altLang="en-US" sz="2800" dirty="0">
                <a:solidFill>
                  <a:srgbClr val="000099"/>
                </a:solidFill>
              </a:rPr>
            </a:br>
            <a:r>
              <a:rPr lang="en-US" altLang="en-US" sz="2800" dirty="0">
                <a:solidFill>
                  <a:srgbClr val="000099"/>
                </a:solidFill>
              </a:rPr>
              <a:t>of lacunae with chondrocytes is much </a:t>
            </a:r>
            <a:br>
              <a:rPr lang="en-US" altLang="en-US" sz="2800" dirty="0">
                <a:solidFill>
                  <a:srgbClr val="000099"/>
                </a:solidFill>
              </a:rPr>
            </a:br>
            <a:r>
              <a:rPr lang="en-US" altLang="en-US" sz="2800" dirty="0">
                <a:solidFill>
                  <a:srgbClr val="000099"/>
                </a:solidFill>
              </a:rPr>
              <a:t>higher than in hyaline cartilage</a:t>
            </a:r>
            <a:endParaRPr lang="en-US" sz="2800" dirty="0"/>
          </a:p>
        </p:txBody>
      </p:sp>
      <p:pic>
        <p:nvPicPr>
          <p:cNvPr id="5" name="Content Placeholder 4" descr="A picture containing wall&#10;&#10;Description generated with high confidence">
            <a:extLst>
              <a:ext uri="{FF2B5EF4-FFF2-40B4-BE49-F238E27FC236}">
                <a16:creationId xmlns:a16="http://schemas.microsoft.com/office/drawing/2014/main" xmlns="" id="{9E802A3D-CEF2-42B0-95E0-22236056A1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3" r="1704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52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391BE4-835D-4A65-A02A-7814A7896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1" y="640081"/>
            <a:ext cx="3906570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Hyaline cartilage</a:t>
            </a:r>
          </a:p>
        </p:txBody>
      </p:sp>
      <p:pic>
        <p:nvPicPr>
          <p:cNvPr id="5" name="Content Placeholder 4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xmlns="" id="{9D95FEDF-D961-43D9-8EC3-CF31739095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7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5309C7-BEC2-4CFC-B778-D3276509B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560" y="1747203"/>
            <a:ext cx="3444240" cy="2387600"/>
          </a:xfrm>
        </p:spPr>
        <p:txBody>
          <a:bodyPr>
            <a:normAutofit/>
          </a:bodyPr>
          <a:lstStyle/>
          <a:p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Hyaline cartilage</a:t>
            </a:r>
            <a:b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E9165BC-BE3C-45EB-AC33-961B50237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120" y="0"/>
            <a:ext cx="8183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66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C1CF0FC-AE97-4E09-8418-23A221270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"/>
            <a:ext cx="7620000" cy="675132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875370A-BA5C-4940-AC80-2E9C8E29ACF3}"/>
              </a:ext>
            </a:extLst>
          </p:cNvPr>
          <p:cNvSpPr/>
          <p:nvPr/>
        </p:nvSpPr>
        <p:spPr>
          <a:xfrm>
            <a:off x="227939" y="2945369"/>
            <a:ext cx="35958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Hyaline cartilage</a:t>
            </a:r>
          </a:p>
        </p:txBody>
      </p:sp>
    </p:spTree>
    <p:extLst>
      <p:ext uri="{BB962C8B-B14F-4D97-AF65-F5344CB8AC3E}">
        <p14:creationId xmlns:p14="http://schemas.microsoft.com/office/powerpoint/2010/main" val="872796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A7EF2F-0CC2-40C0-83C6-A6DE2F7E1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" y="640081"/>
            <a:ext cx="4251959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5400" dirty="0"/>
              <a:t>T</a:t>
            </a:r>
            <a:r>
              <a:rPr lang="en-US" altLang="en-US" dirty="0"/>
              <a:t>his is </a:t>
            </a:r>
            <a:r>
              <a:rPr lang="en-US" altLang="en-US" dirty="0" smtClean="0"/>
              <a:t>hyaline cartilage</a:t>
            </a:r>
            <a:br>
              <a:rPr lang="en-US" altLang="en-US" dirty="0" smtClean="0"/>
            </a:br>
            <a:r>
              <a:rPr lang="en-US" altLang="en-US" sz="4000" dirty="0" smtClean="0"/>
              <a:t>(</a:t>
            </a:r>
            <a:r>
              <a:rPr lang="en-US" altLang="en-US" sz="4000" dirty="0" err="1" smtClean="0"/>
              <a:t>epyphyseal</a:t>
            </a:r>
            <a:r>
              <a:rPr lang="en-US" altLang="en-US" sz="4000" dirty="0" smtClean="0"/>
              <a:t> plate)</a:t>
            </a:r>
            <a:endParaRPr lang="en-US" sz="4000" dirty="0"/>
          </a:p>
        </p:txBody>
      </p:sp>
      <p:pic>
        <p:nvPicPr>
          <p:cNvPr id="5" name="Content Placeholder 4" descr="A picture containing text&#10;&#10;Description generated with high confidence">
            <a:extLst>
              <a:ext uri="{FF2B5EF4-FFF2-40B4-BE49-F238E27FC236}">
                <a16:creationId xmlns:a16="http://schemas.microsoft.com/office/drawing/2014/main" xmlns="" id="{6C258EDA-0899-4624-922F-1016BC8138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2" r="-2" b="-2"/>
          <a:stretch/>
        </p:blipFill>
        <p:spPr>
          <a:xfrm>
            <a:off x="4654296" y="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30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C5DA74-66E7-45C2-85ED-BED371FC3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1" y="640081"/>
            <a:ext cx="3693210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dirty="0"/>
              <a:t>Hyaline </a:t>
            </a:r>
            <a:r>
              <a:rPr lang="en-US" altLang="en-US" sz="3600" dirty="0"/>
              <a:t>cartilage</a:t>
            </a:r>
            <a:endParaRPr lang="en-US" sz="3600" dirty="0"/>
          </a:p>
        </p:txBody>
      </p:sp>
      <p:pic>
        <p:nvPicPr>
          <p:cNvPr id="5" name="Content Placeholder 4" descr="A picture containing indoor&#10;&#10;Description generated with high confidence">
            <a:extLst>
              <a:ext uri="{FF2B5EF4-FFF2-40B4-BE49-F238E27FC236}">
                <a16:creationId xmlns:a16="http://schemas.microsoft.com/office/drawing/2014/main" xmlns="" id="{7DFB581B-4DD3-43DF-97FB-4355B0D782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6" r="21003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35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409913-9DD5-4EAD-B8C0-BBE482D98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1" y="640081"/>
            <a:ext cx="3860850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Hyaline cartilage</a:t>
            </a: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/>
          </a:p>
        </p:txBody>
      </p:sp>
      <p:pic>
        <p:nvPicPr>
          <p:cNvPr id="5" name="Content Placeholder 4" descr="A picture containing indoor, fungus&#10;&#10;Description generated with high confidence">
            <a:extLst>
              <a:ext uri="{FF2B5EF4-FFF2-40B4-BE49-F238E27FC236}">
                <a16:creationId xmlns:a16="http://schemas.microsoft.com/office/drawing/2014/main" xmlns="" id="{AA6EF3A6-DB4B-42C5-94AD-7BC493E76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8" r="12401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84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B77D26-B9F7-48B9-B439-51EE27BBA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1" y="640081"/>
            <a:ext cx="3906570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Elastic cartilage </a:t>
            </a:r>
          </a:p>
        </p:txBody>
      </p:sp>
      <p:pic>
        <p:nvPicPr>
          <p:cNvPr id="5" name="Content Placeholder 4" descr="A picture containing cabbage&#10;&#10;Description generated with high confidence">
            <a:extLst>
              <a:ext uri="{FF2B5EF4-FFF2-40B4-BE49-F238E27FC236}">
                <a16:creationId xmlns:a16="http://schemas.microsoft.com/office/drawing/2014/main" xmlns="" id="{2CAE4163-5072-42EE-BD86-C4A9E7CEDC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29" b="16538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83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F51021-DECE-4F05-9B37-BAF406900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1" y="640081"/>
            <a:ext cx="3784650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Elastic cartilage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A8FEAC3-6BFD-47DC-B2A3-B05491902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8" r="7418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02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998BF0-F1B8-4BFD-98C8-955F7E299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fibrocartilage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E254C44-924A-43F6-98B1-DA296C22D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67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48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97</Words>
  <Application>Microsoft Office PowerPoint</Application>
  <PresentationFormat>Custom</PresentationFormat>
  <Paragraphs>21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بسم الله الرحمن الرحيم </vt:lpstr>
      <vt:lpstr>Hyaline cartilage </vt:lpstr>
      <vt:lpstr>PowerPoint Presentation</vt:lpstr>
      <vt:lpstr>This is hyaline cartilage (epyphyseal plate)</vt:lpstr>
      <vt:lpstr>Hyaline cartilage</vt:lpstr>
      <vt:lpstr>Hyaline cartilage </vt:lpstr>
      <vt:lpstr>Elastic cartilage </vt:lpstr>
      <vt:lpstr>Elastic cartilage </vt:lpstr>
      <vt:lpstr>fibrocartilage</vt:lpstr>
      <vt:lpstr>fibrocartilage</vt:lpstr>
      <vt:lpstr>fibrocartilage</vt:lpstr>
      <vt:lpstr>This is hyaline cartilage. The  indicates the perichondrium. In the perichondrium there are oval chondroblasts that will change to round chondrocytes because of  appositional growth that takes place.  </vt:lpstr>
      <vt:lpstr>This is elastic cartilage. Like hyaline it has a  perichondrium on the outside. The matrix of elastic cartilage contains a lot of visible elastic fibers. This cartilage also has lacunae with chondrocytes and teritorial matrix.    </vt:lpstr>
      <vt:lpstr>annulus fibrosus, which is the outer region consisting of orderly concentric arrangements of cells and matrix dominated by type I collagen    nucleus pulposus (large vacuolated cells, that are vestiges of the embryonic notochord. </vt:lpstr>
      <vt:lpstr>fibrocartilage </vt:lpstr>
      <vt:lpstr>Elastic cartilage  + 38 chondrocytes are visible in this  slide.  In elastic cartilage the concentration  of lacunae with chondrocytes is much  higher than in hyaline cartilage</vt:lpstr>
      <vt:lpstr>Hyaline cartilage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Hyaline cartilage </dc:title>
  <dc:creator>abdullah daradkh</dc:creator>
  <cp:lastModifiedBy>Windows User</cp:lastModifiedBy>
  <cp:revision>3</cp:revision>
  <dcterms:created xsi:type="dcterms:W3CDTF">2019-04-11T17:17:29Z</dcterms:created>
  <dcterms:modified xsi:type="dcterms:W3CDTF">2019-04-13T09:57:44Z</dcterms:modified>
</cp:coreProperties>
</file>