
<file path=[Content_Types].xml><?xml version="1.0" encoding="utf-8"?>
<Types xmlns="http://schemas.openxmlformats.org/package/2006/content-types">
  <Default ContentType="image/svg+xml" Extension="sv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4" Type="http://schemas.openxmlformats.org/officeDocument/2006/relationships/slide" Target="slides/slide21.xml"/><Relationship Id="rId23" Type="http://schemas.openxmlformats.org/officeDocument/2006/relationships/slide" Target="slides/slide20.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25" Type="http://schemas.openxmlformats.org/officeDocument/2006/relationships/slide" Target="slides/slide22.xml"/><Relationship Id="rId28" Type="http://schemas.openxmlformats.org/officeDocument/2006/relationships/slide" Target="slides/slide25.xml"/><Relationship Id="rId27" Type="http://schemas.openxmlformats.org/officeDocument/2006/relationships/slide" Target="slides/slide24.xml"/><Relationship Id="rId5" Type="http://schemas.openxmlformats.org/officeDocument/2006/relationships/slide" Target="slides/slide2.xml"/><Relationship Id="rId6" Type="http://schemas.openxmlformats.org/officeDocument/2006/relationships/slide" Target="slides/slide3.xml"/><Relationship Id="rId29" Type="http://schemas.openxmlformats.org/officeDocument/2006/relationships/slide" Target="slides/slide26.xml"/><Relationship Id="rId7" Type="http://schemas.openxmlformats.org/officeDocument/2006/relationships/slide" Target="slides/slide4.xml"/><Relationship Id="rId8" Type="http://schemas.openxmlformats.org/officeDocument/2006/relationships/slide" Target="slides/slide5.xml"/><Relationship Id="rId31" Type="http://schemas.openxmlformats.org/officeDocument/2006/relationships/slide" Target="slides/slide28.xml"/><Relationship Id="rId30" Type="http://schemas.openxmlformats.org/officeDocument/2006/relationships/slide" Target="slides/slide27.xml"/><Relationship Id="rId11" Type="http://schemas.openxmlformats.org/officeDocument/2006/relationships/slide" Target="slides/slide8.xml"/><Relationship Id="rId33" Type="http://schemas.openxmlformats.org/officeDocument/2006/relationships/slide" Target="slides/slide30.xml"/><Relationship Id="rId10" Type="http://schemas.openxmlformats.org/officeDocument/2006/relationships/slide" Target="slides/slide7.xml"/><Relationship Id="rId32" Type="http://schemas.openxmlformats.org/officeDocument/2006/relationships/slide" Target="slides/slide29.xml"/><Relationship Id="rId13" Type="http://schemas.openxmlformats.org/officeDocument/2006/relationships/slide" Target="slides/slide10.xml"/><Relationship Id="rId12" Type="http://schemas.openxmlformats.org/officeDocument/2006/relationships/slide" Target="slides/slide9.xml"/><Relationship Id="rId34" Type="http://schemas.openxmlformats.org/officeDocument/2006/relationships/slide" Target="slides/slide31.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19" Type="http://schemas.openxmlformats.org/officeDocument/2006/relationships/slide" Target="slides/slide16.xml"/><Relationship Id="rId18"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376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22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086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143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58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30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480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67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33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306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236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844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268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753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894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36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69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3/13/21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580261"/>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Hallucinations" TargetMode="External"/><Relationship Id="rId3" Type="http://schemas.openxmlformats.org/officeDocument/2006/relationships/hyperlink" Target="https://en.wikipedia.org/wiki/Hypotension" TargetMode="External"/><Relationship Id="rId7" Type="http://schemas.openxmlformats.org/officeDocument/2006/relationships/hyperlink" Target="https://en.wikipedia.org/wiki/Psychomotor_agitation" TargetMode="External"/><Relationship Id="rId2" Type="http://schemas.openxmlformats.org/officeDocument/2006/relationships/hyperlink" Target="https://en.wikipedia.org/wiki/Heart_arrhythmia" TargetMode="External"/><Relationship Id="rId1" Type="http://schemas.openxmlformats.org/officeDocument/2006/relationships/slideLayout" Target="../slideLayouts/slideLayout2.xml"/><Relationship Id="rId6" Type="http://schemas.openxmlformats.org/officeDocument/2006/relationships/hyperlink" Target="https://en.wikipedia.org/wiki/NMDA_receptor_antagonist" TargetMode="External"/><Relationship Id="rId5" Type="http://schemas.openxmlformats.org/officeDocument/2006/relationships/hyperlink" Target="https://en.wikipedia.org/wiki/Gamma-Aminobutyric_acid" TargetMode="External"/><Relationship Id="rId4" Type="http://schemas.openxmlformats.org/officeDocument/2006/relationships/hyperlink" Target="https://en.wikipedia.org/wiki/Apnea" TargetMode="External"/><Relationship Id="rId9" Type="http://schemas.openxmlformats.org/officeDocument/2006/relationships/hyperlink" Target="https://en.wikipedia.org/wiki/Blood_pressu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Traumatic_brain_injury" TargetMode="External"/><Relationship Id="rId2" Type="http://schemas.openxmlformats.org/officeDocument/2006/relationships/hyperlink" Target="https://en.wikipedia.org/wiki/Barbitura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Laryngeal_mask_airway" TargetMode="External"/><Relationship Id="rId2" Type="http://schemas.openxmlformats.org/officeDocument/2006/relationships/hyperlink" Target="https://en.wikipedia.org/wiki/General_anesthetic" TargetMode="External"/><Relationship Id="rId1" Type="http://schemas.openxmlformats.org/officeDocument/2006/relationships/slideLayout" Target="../slideLayouts/slideLayout2.xml"/><Relationship Id="rId6" Type="http://schemas.openxmlformats.org/officeDocument/2006/relationships/hyperlink" Target="https://en.wikipedia.org/wiki/Anaesthetic_machine" TargetMode="External"/><Relationship Id="rId5" Type="http://schemas.openxmlformats.org/officeDocument/2006/relationships/hyperlink" Target="https://en.wikipedia.org/wiki/Anaesthetic_vaporiser" TargetMode="External"/><Relationship Id="rId4" Type="http://schemas.openxmlformats.org/officeDocument/2006/relationships/hyperlink" Target="https://en.wikipedia.org/wiki/Tracheal_tu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Irregular_heartbeat" TargetMode="External"/><Relationship Id="rId2" Type="http://schemas.openxmlformats.org/officeDocument/2006/relationships/hyperlink" Target="https://en.wikipedia.org/wiki/Low_blood_pressure" TargetMode="External"/><Relationship Id="rId1" Type="http://schemas.openxmlformats.org/officeDocument/2006/relationships/slideLayout" Target="../slideLayouts/slideLayout2.xml"/><Relationship Id="rId5" Type="http://schemas.openxmlformats.org/officeDocument/2006/relationships/hyperlink" Target="https://en.wikipedia.org/wiki/Hyperkalemia" TargetMode="External"/><Relationship Id="rId4" Type="http://schemas.openxmlformats.org/officeDocument/2006/relationships/hyperlink" Target="https://en.wikipedia.org/wiki/Malignant_hyperthermia"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amboss.com/us/knowledge/Airways_and_lungs#xid=ap0QLS&amp;anker=Z5a964768554f93e7967999032fda236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9441" y="1233378"/>
            <a:ext cx="5441285" cy="2364964"/>
          </a:xfrm>
        </p:spPr>
        <p:txBody>
          <a:bodyPr>
            <a:normAutofit/>
          </a:bodyPr>
          <a:lstStyle/>
          <a:p>
            <a:r>
              <a:rPr lang="en-US" dirty="0"/>
              <a:t>Introduction to anesthesia</a:t>
            </a:r>
          </a:p>
        </p:txBody>
      </p:sp>
      <p:sp>
        <p:nvSpPr>
          <p:cNvPr id="3" name="Subtitle 2"/>
          <p:cNvSpPr>
            <a:spLocks noGrp="1"/>
          </p:cNvSpPr>
          <p:nvPr>
            <p:ph type="subTitle" idx="1"/>
          </p:nvPr>
        </p:nvSpPr>
        <p:spPr>
          <a:xfrm>
            <a:off x="5369441" y="3598339"/>
            <a:ext cx="5441286" cy="1675335"/>
          </a:xfrm>
        </p:spPr>
        <p:txBody>
          <a:bodyPr>
            <a:normAutofit/>
          </a:bodyPr>
          <a:lstStyle/>
          <a:p>
            <a:pPr>
              <a:lnSpc>
                <a:spcPct val="90000"/>
              </a:lnSpc>
            </a:pPr>
            <a:r>
              <a:rPr lang="en-US" dirty="0"/>
              <a:t>  Supervised by Dr . Mohamamd Malkawi</a:t>
            </a:r>
          </a:p>
          <a:p>
            <a:pPr>
              <a:lnSpc>
                <a:spcPct val="90000"/>
              </a:lnSpc>
            </a:pPr>
            <a:r>
              <a:rPr lang="en-US" dirty="0"/>
              <a:t>     Ali </a:t>
            </a:r>
            <a:r>
              <a:rPr lang="en-US" dirty="0" err="1"/>
              <a:t>Otoom</a:t>
            </a:r>
            <a:endParaRPr lang="en-US" dirty="0"/>
          </a:p>
          <a:p>
            <a:pPr>
              <a:lnSpc>
                <a:spcPct val="90000"/>
              </a:lnSpc>
            </a:pPr>
            <a:r>
              <a:rPr lang="en-US" dirty="0"/>
              <a:t>      Fawaz Abu-</a:t>
            </a:r>
            <a:r>
              <a:rPr lang="en-US" dirty="0" err="1"/>
              <a:t>Alghanam</a:t>
            </a:r>
            <a:endParaRPr lang="en-US" dirty="0"/>
          </a:p>
          <a:p>
            <a:pPr>
              <a:lnSpc>
                <a:spcPct val="90000"/>
              </a:lnSpc>
            </a:pPr>
            <a:r>
              <a:rPr lang="en-US" dirty="0"/>
              <a:t>      Omar </a:t>
            </a:r>
            <a:r>
              <a:rPr lang="en-US" dirty="0" err="1"/>
              <a:t>Mubideen</a:t>
            </a:r>
            <a:endParaRPr lang="en-US" dirty="0"/>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7" name="Graphic 6" descr="Needle">
            <a:extLst>
              <a:ext uri="{FF2B5EF4-FFF2-40B4-BE49-F238E27FC236}">
                <a16:creationId xmlns:a16="http://schemas.microsoft.com/office/drawing/2014/main" id="{1DF1CAF4-2282-4DB8-B845-D87C0246EC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339" y="1427660"/>
            <a:ext cx="3551912" cy="3551912"/>
          </a:xfrm>
          <a:prstGeom prst="rect">
            <a:avLst/>
          </a:prstGeom>
        </p:spPr>
      </p:pic>
    </p:spTree>
    <p:extLst>
      <p:ext uri="{BB962C8B-B14F-4D97-AF65-F5344CB8AC3E}">
        <p14:creationId xmlns:p14="http://schemas.microsoft.com/office/powerpoint/2010/main" val="650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harmacology-of-general-anesthetics-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909" y="614363"/>
            <a:ext cx="9401906" cy="565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3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Hypnotic </a:t>
            </a:r>
            <a:r>
              <a:rPr lang="en-US" dirty="0"/>
              <a:t> </a:t>
            </a:r>
            <a:r>
              <a:rPr lang="en-US" sz="4800" dirty="0"/>
              <a:t>I.V</a:t>
            </a:r>
          </a:p>
        </p:txBody>
      </p:sp>
      <p:sp>
        <p:nvSpPr>
          <p:cNvPr id="3" name="Content Placeholder 2"/>
          <p:cNvSpPr>
            <a:spLocks noGrp="1"/>
          </p:cNvSpPr>
          <p:nvPr>
            <p:ph idx="1"/>
          </p:nvPr>
        </p:nvSpPr>
        <p:spPr>
          <a:xfrm>
            <a:off x="959703" y="1758461"/>
            <a:ext cx="10962665" cy="4829907"/>
          </a:xfrm>
        </p:spPr>
        <p:txBody>
          <a:bodyPr>
            <a:normAutofit/>
          </a:bodyPr>
          <a:lstStyle/>
          <a:p>
            <a:r>
              <a:rPr lang="en-US" sz="2400" b="1" dirty="0"/>
              <a:t>1. </a:t>
            </a:r>
            <a:r>
              <a:rPr lang="en-US" sz="2400" b="1" dirty="0" err="1"/>
              <a:t>propofol</a:t>
            </a:r>
            <a:r>
              <a:rPr lang="en-US" sz="2400" b="1" dirty="0"/>
              <a:t> :</a:t>
            </a:r>
          </a:p>
          <a:p>
            <a:pPr marL="0" indent="0">
              <a:buNone/>
            </a:pPr>
            <a:r>
              <a:rPr lang="en-US" sz="1600" dirty="0"/>
              <a:t>     -  milk-like appearance </a:t>
            </a:r>
          </a:p>
          <a:p>
            <a:pPr marL="0" indent="0">
              <a:buNone/>
            </a:pPr>
            <a:r>
              <a:rPr lang="en-US" sz="1600" dirty="0"/>
              <a:t>     -  the maximum effect takes about two minutes to occur and typically lasts five to ten minutes </a:t>
            </a:r>
          </a:p>
          <a:p>
            <a:pPr marL="0" indent="0">
              <a:buNone/>
            </a:pPr>
            <a:r>
              <a:rPr lang="en-US" sz="1600" dirty="0"/>
              <a:t>    - Common side effects of </a:t>
            </a:r>
            <a:r>
              <a:rPr lang="en-US" sz="1600" dirty="0" err="1"/>
              <a:t>propofol</a:t>
            </a:r>
            <a:r>
              <a:rPr lang="en-US" sz="1600" dirty="0"/>
              <a:t> include an </a:t>
            </a:r>
            <a:r>
              <a:rPr lang="en-US" sz="1600" dirty="0">
                <a:hlinkClick r:id="rId2" tooltip="Heart arrhythmia"/>
              </a:rPr>
              <a:t>irregular heart rate</a:t>
            </a:r>
            <a:r>
              <a:rPr lang="en-US" sz="1600" dirty="0"/>
              <a:t>, </a:t>
            </a:r>
            <a:r>
              <a:rPr lang="en-US" sz="1600" dirty="0">
                <a:hlinkClick r:id="rId3" tooltip="Hypotension"/>
              </a:rPr>
              <a:t>low blood pressure</a:t>
            </a:r>
            <a:r>
              <a:rPr lang="en-US" sz="1600" dirty="0"/>
              <a:t>, a burning sensation at the site of injection and the </a:t>
            </a:r>
            <a:r>
              <a:rPr lang="en-US" sz="1600" dirty="0">
                <a:hlinkClick r:id="rId4" tooltip="Apnea"/>
              </a:rPr>
              <a:t>cessation of breathing</a:t>
            </a:r>
            <a:r>
              <a:rPr lang="en-US" sz="1600" dirty="0"/>
              <a:t>.</a:t>
            </a:r>
          </a:p>
          <a:p>
            <a:pPr marL="0" indent="0">
              <a:buNone/>
            </a:pPr>
            <a:r>
              <a:rPr lang="en-US" sz="1600" dirty="0"/>
              <a:t>    - </a:t>
            </a:r>
            <a:r>
              <a:rPr lang="en-US" sz="1600" dirty="0" err="1"/>
              <a:t>Propofol</a:t>
            </a:r>
            <a:r>
              <a:rPr lang="en-US" sz="1600" dirty="0"/>
              <a:t> is believed to work at least partly via a receptor for </a:t>
            </a:r>
            <a:r>
              <a:rPr lang="en-US" sz="1600" dirty="0">
                <a:hlinkClick r:id="rId5" tooltip="Gamma-Aminobutyric acid"/>
              </a:rPr>
              <a:t>GABA</a:t>
            </a:r>
            <a:r>
              <a:rPr lang="en-US" sz="1600" dirty="0"/>
              <a:t>.</a:t>
            </a:r>
            <a:r>
              <a:rPr lang="en-US" sz="1600" baseline="30000" dirty="0"/>
              <a:t>  </a:t>
            </a:r>
          </a:p>
          <a:p>
            <a:pPr marL="0" indent="0">
              <a:buNone/>
            </a:pPr>
            <a:endParaRPr lang="en-US" sz="1600" baseline="30000" dirty="0"/>
          </a:p>
          <a:p>
            <a:pPr marL="0" indent="0">
              <a:buNone/>
            </a:pPr>
            <a:r>
              <a:rPr lang="en-US" sz="2400" b="1" dirty="0"/>
              <a:t>2. Ketamine : </a:t>
            </a:r>
            <a:r>
              <a:rPr lang="en-US" sz="2400" dirty="0"/>
              <a:t>( </a:t>
            </a:r>
            <a:r>
              <a:rPr lang="en-US" sz="2400" dirty="0">
                <a:hlinkClick r:id="rId6" tooltip="NMDA receptor antagonist"/>
              </a:rPr>
              <a:t>NMDA receptor antagonist</a:t>
            </a:r>
            <a:r>
              <a:rPr lang="en-US" sz="2400" dirty="0"/>
              <a:t> )</a:t>
            </a:r>
          </a:p>
          <a:p>
            <a:pPr marL="0" indent="0">
              <a:buNone/>
            </a:pPr>
            <a:r>
              <a:rPr lang="en-US" sz="1600" dirty="0"/>
              <a:t>-Effects typically begin within five minutes when given by injection, and last up to approximately 25 minutes. </a:t>
            </a:r>
          </a:p>
          <a:p>
            <a:pPr>
              <a:buFontTx/>
              <a:buChar char="-"/>
            </a:pPr>
            <a:r>
              <a:rPr lang="en-US" sz="1600" dirty="0"/>
              <a:t>Common side effects include </a:t>
            </a:r>
            <a:r>
              <a:rPr lang="en-US" sz="1600" dirty="0">
                <a:hlinkClick r:id="rId7" tooltip="Psychomotor agitation"/>
              </a:rPr>
              <a:t>agitation</a:t>
            </a:r>
            <a:r>
              <a:rPr lang="en-US" sz="1600" dirty="0"/>
              <a:t>, confusion, or </a:t>
            </a:r>
            <a:r>
              <a:rPr lang="en-US" sz="1600" dirty="0">
                <a:hlinkClick r:id="rId8" tooltip="Hallucinations"/>
              </a:rPr>
              <a:t>hallucinations</a:t>
            </a:r>
            <a:r>
              <a:rPr lang="en-US" sz="1600" dirty="0"/>
              <a:t> as the medication wears off </a:t>
            </a:r>
          </a:p>
          <a:p>
            <a:pPr>
              <a:buFontTx/>
              <a:buChar char="-"/>
            </a:pPr>
            <a:r>
              <a:rPr lang="en-US" sz="1600" dirty="0"/>
              <a:t>-  Elevated </a:t>
            </a:r>
            <a:r>
              <a:rPr lang="en-US" sz="1600" u="sng" dirty="0">
                <a:hlinkClick r:id="rId9"/>
              </a:rPr>
              <a:t>blood pressure</a:t>
            </a:r>
            <a:r>
              <a:rPr lang="en-US" sz="1600" dirty="0"/>
              <a:t> and muscle tremors are relatively common </a:t>
            </a:r>
          </a:p>
          <a:p>
            <a:pPr>
              <a:buFontTx/>
              <a:buChar char="-"/>
            </a:pPr>
            <a:endParaRPr lang="en-US" sz="1600" dirty="0"/>
          </a:p>
          <a:p>
            <a:pPr>
              <a:buFontTx/>
              <a:buChar char="-"/>
            </a:pPr>
            <a:endParaRPr lang="en-US" sz="1600" dirty="0"/>
          </a:p>
          <a:p>
            <a:pPr>
              <a:buFontTx/>
              <a:buChar char="-"/>
            </a:pPr>
            <a:endParaRPr lang="en-US" sz="1600" dirty="0"/>
          </a:p>
          <a:p>
            <a:pPr marL="0" indent="0">
              <a:buNone/>
            </a:pPr>
            <a:endParaRPr lang="en-US" sz="2400" dirty="0"/>
          </a:p>
          <a:p>
            <a:pPr marL="0" indent="0">
              <a:buNone/>
            </a:pPr>
            <a:endParaRPr lang="en-US" sz="1600" baseline="30000" dirty="0"/>
          </a:p>
          <a:p>
            <a:pPr marL="0" indent="0">
              <a:buNone/>
            </a:pPr>
            <a:endParaRPr lang="en-US" sz="1600" baseline="30000" dirty="0"/>
          </a:p>
          <a:p>
            <a:pPr marL="0" indent="0">
              <a:buNone/>
            </a:pPr>
            <a:endParaRPr lang="en-US" sz="1600" baseline="30000" dirty="0"/>
          </a:p>
          <a:p>
            <a:pPr marL="0" indent="0">
              <a:buNone/>
            </a:pPr>
            <a:endParaRPr lang="en-US" sz="1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2446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909" y="518603"/>
            <a:ext cx="8911687" cy="1280890"/>
          </a:xfrm>
        </p:spPr>
        <p:txBody>
          <a:bodyPr/>
          <a:lstStyle/>
          <a:p>
            <a:r>
              <a:rPr lang="en-US" dirty="0"/>
              <a:t>CONT …</a:t>
            </a:r>
            <a:endParaRPr lang="ar-JO" dirty="0"/>
          </a:p>
        </p:txBody>
      </p:sp>
      <p:sp>
        <p:nvSpPr>
          <p:cNvPr id="3" name="Content Placeholder 2"/>
          <p:cNvSpPr>
            <a:spLocks noGrp="1"/>
          </p:cNvSpPr>
          <p:nvPr>
            <p:ph idx="1"/>
          </p:nvPr>
        </p:nvSpPr>
        <p:spPr>
          <a:xfrm>
            <a:off x="1241058" y="2192215"/>
            <a:ext cx="8915400" cy="3777622"/>
          </a:xfrm>
        </p:spPr>
        <p:txBody>
          <a:bodyPr>
            <a:normAutofit/>
          </a:bodyPr>
          <a:lstStyle/>
          <a:p>
            <a:r>
              <a:rPr lang="en-US" sz="2400" b="1" dirty="0"/>
              <a:t>3. Barbiturate ( thiopental ) :</a:t>
            </a:r>
          </a:p>
          <a:p>
            <a:pPr marL="0" indent="0">
              <a:buNone/>
            </a:pPr>
            <a:r>
              <a:rPr lang="en-US" sz="1600" dirty="0"/>
              <a:t>   - ultra-short-acting </a:t>
            </a:r>
            <a:r>
              <a:rPr lang="en-US" sz="1600" u="sng" dirty="0">
                <a:hlinkClick r:id="rId2"/>
              </a:rPr>
              <a:t>barbiturate</a:t>
            </a:r>
            <a:r>
              <a:rPr lang="en-US" sz="1600" u="sng" dirty="0"/>
              <a:t> </a:t>
            </a:r>
            <a:r>
              <a:rPr lang="en-US" sz="1600" dirty="0"/>
              <a:t> (30–45 seconds) , peak </a:t>
            </a:r>
            <a:r>
              <a:rPr lang="en-US" sz="1600" dirty="0" err="1"/>
              <a:t>withen</a:t>
            </a:r>
            <a:r>
              <a:rPr lang="en-US" sz="1600" dirty="0"/>
              <a:t> 1 minute , last for 5 – 10 minute </a:t>
            </a:r>
            <a:endParaRPr lang="en-US" dirty="0"/>
          </a:p>
          <a:p>
            <a:r>
              <a:rPr lang="en-US" sz="2400" b="1" dirty="0"/>
              <a:t>4. </a:t>
            </a:r>
            <a:r>
              <a:rPr lang="en-US" sz="2400" b="1" dirty="0" err="1"/>
              <a:t>Etomidate</a:t>
            </a:r>
            <a:r>
              <a:rPr lang="en-US" sz="2400" b="1" dirty="0"/>
              <a:t>  : </a:t>
            </a:r>
          </a:p>
          <a:p>
            <a:pPr marL="0" indent="0">
              <a:buNone/>
            </a:pPr>
            <a:r>
              <a:rPr lang="en-US" sz="2400" dirty="0"/>
              <a:t>  </a:t>
            </a:r>
            <a:r>
              <a:rPr lang="en-US" sz="1600" dirty="0"/>
              <a:t>- Onset of action: 30–60 seconds, Peak effect: 1 minute , Duration: 3–5 minutes </a:t>
            </a:r>
          </a:p>
          <a:p>
            <a:pPr marL="0" indent="0">
              <a:buNone/>
            </a:pPr>
            <a:r>
              <a:rPr lang="en-US" sz="1600" dirty="0"/>
              <a:t>   - </a:t>
            </a:r>
            <a:r>
              <a:rPr lang="en-US" sz="1600" dirty="0" err="1"/>
              <a:t>etomidate</a:t>
            </a:r>
            <a:r>
              <a:rPr lang="en-US" sz="1600" dirty="0"/>
              <a:t> is a good induction agent for people who are </a:t>
            </a:r>
            <a:r>
              <a:rPr lang="en-US" sz="1600" dirty="0" err="1"/>
              <a:t>hemodynamically</a:t>
            </a:r>
            <a:r>
              <a:rPr lang="en-US" sz="1600" dirty="0"/>
              <a:t> unstable </a:t>
            </a:r>
          </a:p>
          <a:p>
            <a:pPr marL="0" indent="0">
              <a:buNone/>
            </a:pPr>
            <a:r>
              <a:rPr lang="en-US" sz="1600" dirty="0"/>
              <a:t>  - </a:t>
            </a:r>
            <a:r>
              <a:rPr lang="en-US" sz="1600" dirty="0" err="1"/>
              <a:t>Etomidate</a:t>
            </a:r>
            <a:r>
              <a:rPr lang="en-US" sz="1600" dirty="0"/>
              <a:t> also has interesting characteristics for people with </a:t>
            </a:r>
            <a:r>
              <a:rPr lang="en-US" sz="1600" dirty="0">
                <a:hlinkClick r:id="rId3" tooltip="Traumatic brain injury"/>
              </a:rPr>
              <a:t>traumatic brain injury</a:t>
            </a:r>
            <a:r>
              <a:rPr lang="en-US" sz="1600" dirty="0"/>
              <a:t> because it is one of the only anesthetic agents able to decrease intracranial pressure and maintain a normal arterial pressure </a:t>
            </a:r>
          </a:p>
          <a:p>
            <a:pPr marL="0" indent="0">
              <a:buNone/>
            </a:pPr>
            <a:endParaRPr lang="en-US" dirty="0"/>
          </a:p>
          <a:p>
            <a:pPr marL="0" indent="0">
              <a:buNone/>
            </a:pPr>
            <a:endParaRPr lang="ar-JO" dirty="0"/>
          </a:p>
        </p:txBody>
      </p:sp>
    </p:spTree>
    <p:extLst>
      <p:ext uri="{BB962C8B-B14F-4D97-AF65-F5344CB8AC3E}">
        <p14:creationId xmlns:p14="http://schemas.microsoft.com/office/powerpoint/2010/main" val="259497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44" y="0"/>
            <a:ext cx="10656277" cy="1695944"/>
          </a:xfrm>
        </p:spPr>
        <p:txBody>
          <a:bodyPr>
            <a:normAutofit/>
          </a:bodyPr>
          <a:lstStyle/>
          <a:p>
            <a:r>
              <a:rPr lang="en-US" sz="3200" dirty="0"/>
              <a:t>Hypnotic inhalational </a:t>
            </a:r>
            <a:br>
              <a:rPr lang="en-US" sz="1600" dirty="0"/>
            </a:br>
            <a:br>
              <a:rPr lang="en-US" sz="1600" dirty="0"/>
            </a:br>
            <a:endParaRPr lang="en-US" sz="1600" dirty="0"/>
          </a:p>
        </p:txBody>
      </p:sp>
      <p:sp>
        <p:nvSpPr>
          <p:cNvPr id="3" name="Content Placeholder 2"/>
          <p:cNvSpPr>
            <a:spLocks noGrp="1"/>
          </p:cNvSpPr>
          <p:nvPr>
            <p:ph idx="1"/>
          </p:nvPr>
        </p:nvSpPr>
        <p:spPr>
          <a:xfrm>
            <a:off x="298938" y="1417376"/>
            <a:ext cx="11594123" cy="4642338"/>
          </a:xfrm>
        </p:spPr>
        <p:txBody>
          <a:bodyPr>
            <a:normAutofit/>
          </a:bodyPr>
          <a:lstStyle/>
          <a:p>
            <a:pPr marL="0" indent="0">
              <a:buNone/>
            </a:pPr>
            <a:r>
              <a:rPr lang="en-US" sz="2400" b="1" dirty="0"/>
              <a:t>   </a:t>
            </a:r>
            <a:r>
              <a:rPr lang="en-US" sz="2400" dirty="0"/>
              <a:t>- A chemical compound possessing </a:t>
            </a:r>
            <a:r>
              <a:rPr lang="en-US" sz="2400" dirty="0">
                <a:hlinkClick r:id="rId2" tooltip="General anesthetic"/>
              </a:rPr>
              <a:t>general anesthetic</a:t>
            </a:r>
            <a:r>
              <a:rPr lang="en-US" sz="2400" dirty="0"/>
              <a:t> , delivered via inhalation.</a:t>
            </a:r>
            <a:br>
              <a:rPr lang="en-US" sz="2400" dirty="0"/>
            </a:br>
            <a:br>
              <a:rPr lang="en-US" sz="2400" dirty="0"/>
            </a:br>
            <a:r>
              <a:rPr lang="en-US" sz="2400" dirty="0"/>
              <a:t>- They are administered through a face mask, </a:t>
            </a:r>
            <a:r>
              <a:rPr lang="en-US" sz="2400" dirty="0">
                <a:hlinkClick r:id="rId3" tooltip="Laryngeal mask airway"/>
              </a:rPr>
              <a:t>laryngeal mask airway</a:t>
            </a:r>
            <a:r>
              <a:rPr lang="en-US" sz="2400" dirty="0"/>
              <a:t> or </a:t>
            </a:r>
            <a:r>
              <a:rPr lang="en-US" sz="2400" u="sng" dirty="0">
                <a:hlinkClick r:id="rId4"/>
              </a:rPr>
              <a:t>tracheal tube</a:t>
            </a:r>
            <a:r>
              <a:rPr lang="en-US" sz="2400" dirty="0"/>
              <a:t> connected to an </a:t>
            </a:r>
            <a:r>
              <a:rPr lang="en-US" sz="2400" dirty="0" err="1">
                <a:hlinkClick r:id="rId5" tooltip="Anaesthetic vaporiser"/>
              </a:rPr>
              <a:t>anaesthetic</a:t>
            </a:r>
            <a:r>
              <a:rPr lang="en-US" sz="2400" dirty="0">
                <a:hlinkClick r:id="rId5" tooltip="Anaesthetic vaporiser"/>
              </a:rPr>
              <a:t> </a:t>
            </a:r>
            <a:r>
              <a:rPr lang="en-US" sz="2400" dirty="0" err="1">
                <a:hlinkClick r:id="rId5" tooltip="Anaesthetic vaporiser"/>
              </a:rPr>
              <a:t>vaporiser</a:t>
            </a:r>
            <a:r>
              <a:rPr lang="en-US" sz="2400" dirty="0"/>
              <a:t> and an </a:t>
            </a:r>
            <a:r>
              <a:rPr lang="en-US" sz="2400" dirty="0" err="1">
                <a:hlinkClick r:id="rId6" tooltip="Anaesthetic machine"/>
              </a:rPr>
              <a:t>anaesthetic</a:t>
            </a:r>
            <a:r>
              <a:rPr lang="en-US" sz="2400" dirty="0">
                <a:hlinkClick r:id="rId6" tooltip="Anaesthetic machine"/>
              </a:rPr>
              <a:t> delivery system</a:t>
            </a:r>
            <a:r>
              <a:rPr lang="en-US" sz="2400" dirty="0"/>
              <a:t> </a:t>
            </a:r>
            <a:br>
              <a:rPr lang="en-US" sz="2400" dirty="0"/>
            </a:br>
            <a:endParaRPr lang="en-US" sz="2400" b="1" dirty="0"/>
          </a:p>
          <a:p>
            <a:pPr marL="0" indent="0">
              <a:buNone/>
            </a:pPr>
            <a:r>
              <a:rPr lang="en-US" sz="2400" b="1" dirty="0"/>
              <a:t> 1. </a:t>
            </a:r>
            <a:r>
              <a:rPr lang="en-US" sz="2800" b="1" dirty="0" err="1"/>
              <a:t>Sevoflurane</a:t>
            </a:r>
            <a:r>
              <a:rPr lang="en-US" sz="2400" b="1" dirty="0"/>
              <a:t> :</a:t>
            </a:r>
          </a:p>
          <a:p>
            <a:pPr marL="0" indent="0">
              <a:buNone/>
            </a:pPr>
            <a:r>
              <a:rPr lang="en-US" sz="1600" dirty="0"/>
              <a:t>    </a:t>
            </a:r>
            <a:r>
              <a:rPr lang="en-US" sz="1800" dirty="0"/>
              <a:t>- Most commonly used inhalational anesthetic </a:t>
            </a:r>
          </a:p>
          <a:p>
            <a:pPr marL="0" indent="0">
              <a:buNone/>
            </a:pPr>
            <a:r>
              <a:rPr lang="en-US" sz="1800" dirty="0"/>
              <a:t>    - Rapid onset and recovery </a:t>
            </a:r>
          </a:p>
          <a:p>
            <a:pPr marL="0" indent="0">
              <a:buNone/>
            </a:pPr>
            <a:r>
              <a:rPr lang="en-US" sz="1800" dirty="0"/>
              <a:t>     -  </a:t>
            </a:r>
            <a:r>
              <a:rPr lang="en-US" sz="1800" dirty="0" err="1"/>
              <a:t>Nonpungent</a:t>
            </a:r>
            <a:r>
              <a:rPr lang="en-US" sz="1800" dirty="0"/>
              <a:t> → suitable for induction of anesthesia </a:t>
            </a:r>
          </a:p>
          <a:p>
            <a:pPr marL="0" indent="0">
              <a:buNone/>
            </a:pPr>
            <a:r>
              <a:rPr lang="en-US" sz="1800" dirty="0"/>
              <a:t>    - anesthetic-induced neurotoxicity </a:t>
            </a:r>
          </a:p>
          <a:p>
            <a:endParaRPr lang="en-US" dirty="0"/>
          </a:p>
        </p:txBody>
      </p:sp>
    </p:spTree>
    <p:extLst>
      <p:ext uri="{BB962C8B-B14F-4D97-AF65-F5344CB8AC3E}">
        <p14:creationId xmlns:p14="http://schemas.microsoft.com/office/powerpoint/2010/main" val="114451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468473-769C-41AD-B09C-5D7E61F430BF}"/>
              </a:ext>
            </a:extLst>
          </p:cNvPr>
          <p:cNvSpPr>
            <a:spLocks noGrp="1"/>
          </p:cNvSpPr>
          <p:nvPr>
            <p:ph idx="1"/>
          </p:nvPr>
        </p:nvSpPr>
        <p:spPr/>
        <p:txBody>
          <a:bodyPr/>
          <a:lstStyle/>
          <a:p>
            <a:pPr marL="0" indent="0">
              <a:buNone/>
            </a:pPr>
            <a:r>
              <a:rPr lang="en-US" sz="3200" b="1" dirty="0"/>
              <a:t> 2. Isoflurane : </a:t>
            </a:r>
          </a:p>
          <a:p>
            <a:pPr marL="0" indent="0">
              <a:buNone/>
            </a:pPr>
            <a:r>
              <a:rPr lang="en-US" dirty="0"/>
              <a:t>       - Most potent of the </a:t>
            </a:r>
            <a:r>
              <a:rPr lang="en-US" dirty="0" err="1"/>
              <a:t>fluranes</a:t>
            </a:r>
            <a:endParaRPr lang="en-US" dirty="0"/>
          </a:p>
          <a:p>
            <a:pPr marL="0" indent="0">
              <a:buNone/>
            </a:pPr>
            <a:r>
              <a:rPr lang="en-US" dirty="0"/>
              <a:t>       - Relatively slow onset and recovery </a:t>
            </a:r>
          </a:p>
          <a:p>
            <a:pPr marL="0" indent="0">
              <a:buNone/>
            </a:pPr>
            <a:r>
              <a:rPr lang="en-US" dirty="0"/>
              <a:t>       -  Pungent odor → not suitable for induction of anesthesia </a:t>
            </a:r>
          </a:p>
          <a:p>
            <a:pPr marL="0" indent="0">
              <a:buNone/>
            </a:pPr>
            <a:r>
              <a:rPr lang="en-US" dirty="0"/>
              <a:t>       - </a:t>
            </a:r>
            <a:r>
              <a:rPr lang="en-US" sz="1600" dirty="0"/>
              <a:t> (respiratory depression), </a:t>
            </a:r>
            <a:r>
              <a:rPr lang="en-US" sz="1600" dirty="0">
                <a:hlinkClick r:id="rId2" tooltip="Low blood pressure"/>
              </a:rPr>
              <a:t>low blood pressure</a:t>
            </a:r>
            <a:r>
              <a:rPr lang="en-US" sz="1600" dirty="0"/>
              <a:t>, and an </a:t>
            </a:r>
            <a:r>
              <a:rPr lang="en-US" sz="1600" dirty="0">
                <a:hlinkClick r:id="rId3" tooltip="Irregular heartbeat"/>
              </a:rPr>
              <a:t>irregular heartbeat</a:t>
            </a:r>
            <a:r>
              <a:rPr lang="en-US" sz="1600" dirty="0"/>
              <a:t> , </a:t>
            </a:r>
            <a:r>
              <a:rPr lang="en-US" sz="1800" dirty="0"/>
              <a:t> </a:t>
            </a:r>
            <a:r>
              <a:rPr lang="en-US" sz="1800" dirty="0">
                <a:hlinkClick r:id="rId4" tooltip="Malignant hyperthermia"/>
              </a:rPr>
              <a:t>malignant hyperthermia</a:t>
            </a:r>
            <a:r>
              <a:rPr lang="en-US" sz="1800" dirty="0"/>
              <a:t> or </a:t>
            </a:r>
            <a:r>
              <a:rPr lang="en-US" sz="1800" u="sng" dirty="0">
                <a:hlinkClick r:id="rId5"/>
              </a:rPr>
              <a:t>high blood potassium</a:t>
            </a:r>
            <a:r>
              <a:rPr lang="en-US" sz="1800" dirty="0"/>
              <a:t>.</a:t>
            </a:r>
            <a:endParaRPr lang="en-US" dirty="0"/>
          </a:p>
          <a:p>
            <a:endParaRPr lang="en-US" dirty="0"/>
          </a:p>
        </p:txBody>
      </p:sp>
    </p:spTree>
    <p:extLst>
      <p:ext uri="{BB962C8B-B14F-4D97-AF65-F5344CB8AC3E}">
        <p14:creationId xmlns:p14="http://schemas.microsoft.com/office/powerpoint/2010/main" val="241271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417" y="377925"/>
            <a:ext cx="8911687" cy="1280890"/>
          </a:xfrm>
        </p:spPr>
        <p:txBody>
          <a:bodyPr>
            <a:normAutofit/>
          </a:bodyPr>
          <a:lstStyle/>
          <a:p>
            <a:r>
              <a:rPr lang="en-US" sz="4400" dirty="0" err="1"/>
              <a:t>Cont</a:t>
            </a:r>
            <a:r>
              <a:rPr lang="en-US" sz="4400" dirty="0"/>
              <a:t> …</a:t>
            </a:r>
            <a:endParaRPr lang="ar-JO" sz="4400" dirty="0"/>
          </a:p>
        </p:txBody>
      </p:sp>
      <p:sp>
        <p:nvSpPr>
          <p:cNvPr id="3" name="Content Placeholder 2"/>
          <p:cNvSpPr>
            <a:spLocks noGrp="1"/>
          </p:cNvSpPr>
          <p:nvPr>
            <p:ph idx="1"/>
          </p:nvPr>
        </p:nvSpPr>
        <p:spPr>
          <a:xfrm>
            <a:off x="468922" y="1523999"/>
            <a:ext cx="11265877" cy="5064369"/>
          </a:xfrm>
        </p:spPr>
        <p:txBody>
          <a:bodyPr>
            <a:normAutofit/>
          </a:bodyPr>
          <a:lstStyle/>
          <a:p>
            <a:pPr marL="0" indent="0">
              <a:buNone/>
            </a:pPr>
            <a:r>
              <a:rPr lang="en-US" sz="3200" b="1" dirty="0"/>
              <a:t>    3 . </a:t>
            </a:r>
            <a:r>
              <a:rPr lang="en-US" sz="3200" b="1" dirty="0" err="1"/>
              <a:t>Halothene</a:t>
            </a:r>
            <a:r>
              <a:rPr lang="en-US" sz="3200" b="1" dirty="0"/>
              <a:t> : </a:t>
            </a:r>
          </a:p>
          <a:p>
            <a:pPr marL="0" indent="0">
              <a:buNone/>
            </a:pPr>
            <a:r>
              <a:rPr lang="en-US" dirty="0"/>
              <a:t>         - Medium speed of onset and recovery</a:t>
            </a:r>
          </a:p>
          <a:p>
            <a:pPr marL="0" indent="0">
              <a:buNone/>
            </a:pPr>
            <a:r>
              <a:rPr lang="en-US" sz="2800" dirty="0"/>
              <a:t>      - </a:t>
            </a:r>
            <a:r>
              <a:rPr lang="en-US" dirty="0"/>
              <a:t>Hepatotoxicity</a:t>
            </a:r>
          </a:p>
          <a:p>
            <a:pPr marL="0" indent="0">
              <a:buNone/>
            </a:pPr>
            <a:r>
              <a:rPr lang="en-US" sz="2800" b="1" dirty="0"/>
              <a:t>    4 . </a:t>
            </a:r>
            <a:r>
              <a:rPr lang="en-US" sz="2800" b="1" dirty="0" err="1"/>
              <a:t>Desflurane</a:t>
            </a:r>
            <a:r>
              <a:rPr lang="en-US" sz="2800" b="1" dirty="0"/>
              <a:t> : </a:t>
            </a:r>
          </a:p>
          <a:p>
            <a:pPr marL="0" indent="0">
              <a:buNone/>
            </a:pPr>
            <a:r>
              <a:rPr lang="en-US" dirty="0"/>
              <a:t>        - Very rapid onset and recovery</a:t>
            </a:r>
          </a:p>
          <a:p>
            <a:pPr marL="0" indent="0">
              <a:buNone/>
            </a:pPr>
            <a:r>
              <a:rPr lang="en-US" dirty="0"/>
              <a:t>        - Pungent odor; irritates </a:t>
            </a:r>
            <a:r>
              <a:rPr lang="en-US" dirty="0">
                <a:hlinkClick r:id="rId2"/>
              </a:rPr>
              <a:t>airways</a:t>
            </a:r>
            <a:r>
              <a:rPr lang="en-US" dirty="0"/>
              <a:t> → not suitable for induction of anesthesia</a:t>
            </a:r>
            <a:endParaRPr lang="en-US" sz="2800" dirty="0"/>
          </a:p>
          <a:p>
            <a:pPr marL="0" indent="0">
              <a:buNone/>
            </a:pPr>
            <a:r>
              <a:rPr lang="en-US" sz="2800" b="1" dirty="0"/>
              <a:t>    5 . </a:t>
            </a:r>
            <a:r>
              <a:rPr lang="en-US" sz="2800" b="1" dirty="0" err="1"/>
              <a:t>Eneflurane</a:t>
            </a:r>
            <a:r>
              <a:rPr lang="en-US" sz="2800" b="1" dirty="0"/>
              <a:t> : </a:t>
            </a:r>
          </a:p>
          <a:p>
            <a:pPr marL="0" indent="0">
              <a:buNone/>
            </a:pPr>
            <a:r>
              <a:rPr lang="en-US" dirty="0"/>
              <a:t>       - Medium speed of onset and recovery</a:t>
            </a:r>
          </a:p>
          <a:p>
            <a:pPr marL="0" indent="0">
              <a:buNone/>
            </a:pPr>
            <a:r>
              <a:rPr lang="en-US" dirty="0"/>
              <a:t>       - but is no longer in common use. </a:t>
            </a:r>
            <a:br>
              <a:rPr lang="en-US" dirty="0"/>
            </a:br>
            <a:endParaRPr lang="en-US" dirty="0"/>
          </a:p>
          <a:p>
            <a:pPr marL="0" indent="0">
              <a:buNone/>
            </a:pPr>
            <a:endParaRPr lang="en-US" sz="2800" dirty="0"/>
          </a:p>
          <a:p>
            <a:endParaRPr lang="ar-JO" dirty="0"/>
          </a:p>
        </p:txBody>
      </p:sp>
    </p:spTree>
    <p:extLst>
      <p:ext uri="{BB962C8B-B14F-4D97-AF65-F5344CB8AC3E}">
        <p14:creationId xmlns:p14="http://schemas.microsoft.com/office/powerpoint/2010/main" val="35197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093" y="410306"/>
            <a:ext cx="6119445" cy="931985"/>
          </a:xfrm>
        </p:spPr>
        <p:txBody>
          <a:bodyPr/>
          <a:lstStyle/>
          <a:p>
            <a:r>
              <a:rPr lang="en-US" sz="4800" dirty="0"/>
              <a:t>analgesic drugs </a:t>
            </a:r>
            <a:endParaRPr lang="ar-JO" sz="4800" dirty="0"/>
          </a:p>
        </p:txBody>
      </p:sp>
      <p:sp>
        <p:nvSpPr>
          <p:cNvPr id="3" name="Content Placeholder 2"/>
          <p:cNvSpPr>
            <a:spLocks noGrp="1"/>
          </p:cNvSpPr>
          <p:nvPr>
            <p:ph idx="1"/>
          </p:nvPr>
        </p:nvSpPr>
        <p:spPr>
          <a:xfrm>
            <a:off x="1418491" y="1617785"/>
            <a:ext cx="10609385" cy="5017476"/>
          </a:xfrm>
        </p:spPr>
        <p:txBody>
          <a:bodyPr>
            <a:normAutofit/>
          </a:bodyPr>
          <a:lstStyle/>
          <a:p>
            <a:pPr marL="0" indent="0">
              <a:buNone/>
            </a:pPr>
            <a:r>
              <a:rPr lang="en-US" sz="2800" b="1" dirty="0">
                <a:solidFill>
                  <a:srgbClr val="FF0000"/>
                </a:solidFill>
              </a:rPr>
              <a:t> 1</a:t>
            </a:r>
            <a:r>
              <a:rPr lang="en-US" sz="2800" dirty="0">
                <a:solidFill>
                  <a:srgbClr val="FF0000"/>
                </a:solidFill>
              </a:rPr>
              <a:t>. </a:t>
            </a:r>
            <a:r>
              <a:rPr lang="en-US" sz="2800" b="1" dirty="0">
                <a:solidFill>
                  <a:srgbClr val="FF0000"/>
                </a:solidFill>
              </a:rPr>
              <a:t>Narcotics :</a:t>
            </a:r>
          </a:p>
          <a:p>
            <a:pPr marL="0" indent="0">
              <a:buNone/>
            </a:pPr>
            <a:r>
              <a:rPr lang="en-US" sz="2800" b="1" dirty="0">
                <a:solidFill>
                  <a:srgbClr val="FF0000"/>
                </a:solidFill>
              </a:rPr>
              <a:t>    </a:t>
            </a:r>
            <a:r>
              <a:rPr lang="en-US" b="1" dirty="0">
                <a:solidFill>
                  <a:schemeClr val="tx1"/>
                </a:solidFill>
              </a:rPr>
              <a:t>- </a:t>
            </a:r>
            <a:r>
              <a:rPr lang="en-US" dirty="0">
                <a:solidFill>
                  <a:schemeClr val="tx1"/>
                </a:solidFill>
              </a:rPr>
              <a:t>This class of analgesics are very potent pain relievers.</a:t>
            </a:r>
          </a:p>
          <a:p>
            <a:pPr marL="0" indent="0">
              <a:buNone/>
            </a:pPr>
            <a:r>
              <a:rPr lang="en-US" dirty="0">
                <a:solidFill>
                  <a:schemeClr val="tx1"/>
                </a:solidFill>
              </a:rPr>
              <a:t>       </a:t>
            </a:r>
            <a:r>
              <a:rPr lang="en-US" b="1" dirty="0">
                <a:solidFill>
                  <a:schemeClr val="tx1"/>
                </a:solidFill>
              </a:rPr>
              <a:t>-</a:t>
            </a:r>
            <a:r>
              <a:rPr lang="en-US" dirty="0"/>
              <a:t> commonly utilized narcotics include </a:t>
            </a:r>
            <a:r>
              <a:rPr lang="en-US" b="1" dirty="0"/>
              <a:t>morphine</a:t>
            </a:r>
            <a:r>
              <a:rPr lang="en-US" dirty="0"/>
              <a:t> ,</a:t>
            </a:r>
            <a:r>
              <a:rPr lang="en-US" b="1" dirty="0"/>
              <a:t> fentanyl</a:t>
            </a:r>
            <a:r>
              <a:rPr lang="en-US" dirty="0"/>
              <a:t> , </a:t>
            </a:r>
            <a:r>
              <a:rPr lang="en-US" b="1" dirty="0" err="1"/>
              <a:t>merperidine</a:t>
            </a:r>
            <a:r>
              <a:rPr lang="en-US" dirty="0"/>
              <a:t> and </a:t>
            </a:r>
            <a:r>
              <a:rPr lang="en-US" b="1" dirty="0" err="1"/>
              <a:t>pethidine</a:t>
            </a:r>
            <a:r>
              <a:rPr lang="en-US" b="1" dirty="0"/>
              <a:t> .</a:t>
            </a:r>
          </a:p>
          <a:p>
            <a:pPr marL="0" indent="0">
              <a:buNone/>
            </a:pPr>
            <a:r>
              <a:rPr lang="en-US" b="1" dirty="0">
                <a:solidFill>
                  <a:schemeClr val="tx1"/>
                </a:solidFill>
              </a:rPr>
              <a:t>       - used </a:t>
            </a:r>
            <a:r>
              <a:rPr lang="en-US" dirty="0"/>
              <a:t> Intra-operative and post-operatively. </a:t>
            </a:r>
            <a:endParaRPr lang="en-US" b="1" dirty="0">
              <a:solidFill>
                <a:schemeClr val="tx1"/>
              </a:solidFill>
            </a:endParaRPr>
          </a:p>
          <a:p>
            <a:pPr marL="0" indent="0">
              <a:buNone/>
            </a:pPr>
            <a:r>
              <a:rPr lang="en-US" b="1" dirty="0">
                <a:solidFill>
                  <a:schemeClr val="tx1"/>
                </a:solidFill>
              </a:rPr>
              <a:t>       - </a:t>
            </a:r>
            <a:r>
              <a:rPr lang="en-US" dirty="0"/>
              <a:t> they can reduce the drive to breathe. </a:t>
            </a:r>
          </a:p>
          <a:p>
            <a:pPr marL="0" indent="0">
              <a:buNone/>
            </a:pPr>
            <a:r>
              <a:rPr lang="en-US" sz="2400" b="1" dirty="0">
                <a:solidFill>
                  <a:srgbClr val="FF0000"/>
                </a:solidFill>
              </a:rPr>
              <a:t>  2 . Acetaminophen : </a:t>
            </a:r>
          </a:p>
          <a:p>
            <a:pPr marL="0" indent="0">
              <a:buNone/>
            </a:pPr>
            <a:r>
              <a:rPr lang="en-US" sz="2400" b="1" dirty="0">
                <a:solidFill>
                  <a:srgbClr val="FF0000"/>
                </a:solidFill>
              </a:rPr>
              <a:t>   </a:t>
            </a:r>
            <a:r>
              <a:rPr lang="en-US" sz="2400" b="1" dirty="0">
                <a:solidFill>
                  <a:schemeClr val="tx1"/>
                </a:solidFill>
              </a:rPr>
              <a:t>  </a:t>
            </a:r>
            <a:r>
              <a:rPr lang="en-US" b="1" dirty="0">
                <a:solidFill>
                  <a:schemeClr val="tx1"/>
                </a:solidFill>
              </a:rPr>
              <a:t>- </a:t>
            </a:r>
            <a:r>
              <a:rPr lang="en-US" dirty="0"/>
              <a:t> It is commonly used in the post-operative setting in combination with the narcotic        analgesics such as hydrocodone . </a:t>
            </a:r>
          </a:p>
          <a:p>
            <a:pPr marL="0" indent="0">
              <a:buNone/>
            </a:pPr>
            <a:r>
              <a:rPr lang="en-US" sz="2400" b="1" dirty="0">
                <a:solidFill>
                  <a:srgbClr val="FF0000"/>
                </a:solidFill>
              </a:rPr>
              <a:t>  3 </a:t>
            </a:r>
            <a:r>
              <a:rPr lang="en-US" sz="2400" dirty="0">
                <a:solidFill>
                  <a:srgbClr val="FF0000"/>
                </a:solidFill>
              </a:rPr>
              <a:t>. </a:t>
            </a:r>
            <a:r>
              <a:rPr lang="en-US" sz="2400" b="1" dirty="0">
                <a:solidFill>
                  <a:srgbClr val="FF0000"/>
                </a:solidFill>
              </a:rPr>
              <a:t>Non-steroidal anti-inflammatory (NSAID)</a:t>
            </a:r>
            <a:r>
              <a:rPr lang="en-US" sz="2400" dirty="0">
                <a:solidFill>
                  <a:srgbClr val="FF0000"/>
                </a:solidFill>
              </a:rPr>
              <a:t>: </a:t>
            </a:r>
          </a:p>
          <a:p>
            <a:pPr marL="0" indent="0">
              <a:buNone/>
            </a:pPr>
            <a:r>
              <a:rPr lang="en-US" dirty="0">
                <a:solidFill>
                  <a:schemeClr val="tx1"/>
                </a:solidFill>
              </a:rPr>
              <a:t>      - </a:t>
            </a:r>
            <a:r>
              <a:rPr lang="en-US" dirty="0"/>
              <a:t>sometimes use the NSAID to help with post-operative pain. </a:t>
            </a:r>
            <a:endParaRPr lang="en-US" dirty="0">
              <a:solidFill>
                <a:schemeClr val="tx1"/>
              </a:solidFill>
            </a:endParaRPr>
          </a:p>
          <a:p>
            <a:pPr marL="0" indent="0">
              <a:buNone/>
            </a:pPr>
            <a:endParaRPr lang="en-US" b="1" dirty="0">
              <a:solidFill>
                <a:schemeClr val="tx1"/>
              </a:solidFill>
            </a:endParaRPr>
          </a:p>
        </p:txBody>
      </p:sp>
    </p:spTree>
    <p:extLst>
      <p:ext uri="{BB962C8B-B14F-4D97-AF65-F5344CB8AC3E}">
        <p14:creationId xmlns:p14="http://schemas.microsoft.com/office/powerpoint/2010/main" val="176429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4" y="284141"/>
            <a:ext cx="8911687" cy="1280890"/>
          </a:xfrm>
        </p:spPr>
        <p:txBody>
          <a:bodyPr>
            <a:normAutofit/>
          </a:bodyPr>
          <a:lstStyle/>
          <a:p>
            <a:r>
              <a:rPr lang="en-US" sz="4400" dirty="0"/>
              <a:t>Muscle Relaxants</a:t>
            </a:r>
            <a:endParaRPr lang="ar-JO" sz="4400" dirty="0"/>
          </a:p>
        </p:txBody>
      </p:sp>
      <p:sp>
        <p:nvSpPr>
          <p:cNvPr id="4" name="Text Placeholder 3"/>
          <p:cNvSpPr>
            <a:spLocks noGrp="1"/>
          </p:cNvSpPr>
          <p:nvPr>
            <p:ph type="body" idx="1"/>
          </p:nvPr>
        </p:nvSpPr>
        <p:spPr>
          <a:xfrm>
            <a:off x="1391927" y="1359877"/>
            <a:ext cx="3992732" cy="832339"/>
          </a:xfrm>
        </p:spPr>
        <p:txBody>
          <a:bodyPr/>
          <a:lstStyle/>
          <a:p>
            <a:r>
              <a:rPr lang="en-US" sz="3600" b="1" dirty="0"/>
              <a:t>Importance</a:t>
            </a:r>
            <a:r>
              <a:rPr lang="en-US" b="1" dirty="0"/>
              <a:t> :</a:t>
            </a:r>
            <a:endParaRPr lang="ar-JO" b="1" dirty="0"/>
          </a:p>
        </p:txBody>
      </p:sp>
      <p:sp>
        <p:nvSpPr>
          <p:cNvPr id="5" name="Content Placeholder 4"/>
          <p:cNvSpPr>
            <a:spLocks noGrp="1"/>
          </p:cNvSpPr>
          <p:nvPr>
            <p:ph sz="half" idx="2"/>
          </p:nvPr>
        </p:nvSpPr>
        <p:spPr>
          <a:xfrm>
            <a:off x="1252781" y="2520462"/>
            <a:ext cx="4819773" cy="3938953"/>
          </a:xfrm>
        </p:spPr>
        <p:txBody>
          <a:bodyPr/>
          <a:lstStyle/>
          <a:p>
            <a:r>
              <a:rPr lang="en-US" dirty="0"/>
              <a:t>•Muscle relaxants facilitate safe tracheal intubation </a:t>
            </a:r>
          </a:p>
          <a:p>
            <a:r>
              <a:rPr lang="en-US" dirty="0"/>
              <a:t>•Led to profound advances in airway management.</a:t>
            </a:r>
          </a:p>
          <a:p>
            <a:r>
              <a:rPr lang="en-US" dirty="0"/>
              <a:t> •Important to variety of surgical procedures </a:t>
            </a:r>
          </a:p>
          <a:p>
            <a:r>
              <a:rPr lang="en-US" dirty="0"/>
              <a:t>•Decreases anesthetic requirements </a:t>
            </a:r>
          </a:p>
          <a:p>
            <a:r>
              <a:rPr lang="en-US" dirty="0"/>
              <a:t>•Use to facilitate mechanical ventilation in ICU</a:t>
            </a:r>
            <a:endParaRPr lang="ar-JO" dirty="0"/>
          </a:p>
        </p:txBody>
      </p:sp>
      <p:sp>
        <p:nvSpPr>
          <p:cNvPr id="6" name="Text Placeholder 5"/>
          <p:cNvSpPr>
            <a:spLocks noGrp="1"/>
          </p:cNvSpPr>
          <p:nvPr>
            <p:ph type="body" sz="quarter" idx="3"/>
          </p:nvPr>
        </p:nvSpPr>
        <p:spPr>
          <a:xfrm>
            <a:off x="6744629" y="1559167"/>
            <a:ext cx="5025340" cy="576262"/>
          </a:xfrm>
        </p:spPr>
        <p:txBody>
          <a:bodyPr/>
          <a:lstStyle/>
          <a:p>
            <a:r>
              <a:rPr lang="en-US" sz="3200" b="1" dirty="0"/>
              <a:t>Ideal Muscle Relaxant :</a:t>
            </a:r>
            <a:endParaRPr lang="ar-JO" sz="3200" b="1" dirty="0"/>
          </a:p>
        </p:txBody>
      </p:sp>
      <p:sp>
        <p:nvSpPr>
          <p:cNvPr id="7" name="Content Placeholder 6"/>
          <p:cNvSpPr>
            <a:spLocks noGrp="1"/>
          </p:cNvSpPr>
          <p:nvPr>
            <p:ph sz="quarter" idx="4"/>
          </p:nvPr>
        </p:nvSpPr>
        <p:spPr>
          <a:xfrm>
            <a:off x="6756648" y="2332892"/>
            <a:ext cx="5060213" cy="4126523"/>
          </a:xfrm>
        </p:spPr>
        <p:txBody>
          <a:bodyPr>
            <a:normAutofit/>
          </a:bodyPr>
          <a:lstStyle/>
          <a:p>
            <a:r>
              <a:rPr lang="en-US" dirty="0"/>
              <a:t>- Non-depolarizing mechanism of action</a:t>
            </a:r>
          </a:p>
          <a:p>
            <a:r>
              <a:rPr lang="en-US" dirty="0"/>
              <a:t> - Rapid onset </a:t>
            </a:r>
          </a:p>
          <a:p>
            <a:r>
              <a:rPr lang="en-US" dirty="0"/>
              <a:t> - Short duration </a:t>
            </a:r>
          </a:p>
          <a:p>
            <a:r>
              <a:rPr lang="en-US" dirty="0"/>
              <a:t> - Rapid recovery </a:t>
            </a:r>
          </a:p>
          <a:p>
            <a:r>
              <a:rPr lang="en-US" dirty="0"/>
              <a:t> - Non cumulative </a:t>
            </a:r>
          </a:p>
          <a:p>
            <a:r>
              <a:rPr lang="en-US" dirty="0"/>
              <a:t> - No CNS side effects </a:t>
            </a:r>
          </a:p>
          <a:p>
            <a:r>
              <a:rPr lang="en-US" dirty="0"/>
              <a:t> - No histamine release</a:t>
            </a:r>
          </a:p>
          <a:p>
            <a:r>
              <a:rPr lang="en-US" dirty="0"/>
              <a:t> - Reversibility by Choline esterase inhibitor</a:t>
            </a:r>
          </a:p>
          <a:p>
            <a:r>
              <a:rPr lang="en-US" dirty="0"/>
              <a:t> - High potency </a:t>
            </a:r>
          </a:p>
          <a:p>
            <a:r>
              <a:rPr lang="en-US" dirty="0"/>
              <a:t> - Pharmacologically inactive metabolites</a:t>
            </a:r>
            <a:endParaRPr lang="ar-JO" dirty="0"/>
          </a:p>
        </p:txBody>
      </p:sp>
    </p:spTree>
    <p:extLst>
      <p:ext uri="{BB962C8B-B14F-4D97-AF65-F5344CB8AC3E}">
        <p14:creationId xmlns:p14="http://schemas.microsoft.com/office/powerpoint/2010/main" val="166117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908" y="155186"/>
            <a:ext cx="8911687" cy="618536"/>
          </a:xfrm>
        </p:spPr>
        <p:txBody>
          <a:bodyPr>
            <a:normAutofit fontScale="90000"/>
          </a:bodyPr>
          <a:lstStyle/>
          <a:p>
            <a:r>
              <a:rPr lang="en-US" sz="4400" dirty="0" err="1"/>
              <a:t>Cont</a:t>
            </a:r>
            <a:r>
              <a:rPr lang="en-US" sz="4400" dirty="0"/>
              <a:t> … </a:t>
            </a:r>
            <a:endParaRPr lang="ar-JO" sz="4400" dirty="0"/>
          </a:p>
        </p:txBody>
      </p:sp>
      <p:sp>
        <p:nvSpPr>
          <p:cNvPr id="4" name="Text Placeholder 3"/>
          <p:cNvSpPr>
            <a:spLocks noGrp="1"/>
          </p:cNvSpPr>
          <p:nvPr>
            <p:ph type="body" idx="1"/>
          </p:nvPr>
        </p:nvSpPr>
        <p:spPr>
          <a:xfrm>
            <a:off x="1310308" y="662075"/>
            <a:ext cx="4431323" cy="890953"/>
          </a:xfrm>
        </p:spPr>
        <p:txBody>
          <a:bodyPr/>
          <a:lstStyle/>
          <a:p>
            <a:r>
              <a:rPr lang="en-US" b="1" dirty="0"/>
              <a:t>•Depolarizing  muscle relaxant </a:t>
            </a:r>
            <a:endParaRPr lang="ar-JO" b="1" dirty="0"/>
          </a:p>
        </p:txBody>
      </p:sp>
      <p:sp>
        <p:nvSpPr>
          <p:cNvPr id="5" name="Content Placeholder 4"/>
          <p:cNvSpPr>
            <a:spLocks noGrp="1"/>
          </p:cNvSpPr>
          <p:nvPr>
            <p:ph sz="half" idx="2"/>
          </p:nvPr>
        </p:nvSpPr>
        <p:spPr>
          <a:xfrm>
            <a:off x="1354524" y="2250830"/>
            <a:ext cx="4342893" cy="4027680"/>
          </a:xfrm>
          <a:ln>
            <a:solidFill>
              <a:schemeClr val="accent1"/>
            </a:solidFill>
          </a:ln>
        </p:spPr>
        <p:txBody>
          <a:bodyPr>
            <a:normAutofit lnSpcReduction="10000"/>
          </a:bodyPr>
          <a:lstStyle/>
          <a:p>
            <a:r>
              <a:rPr lang="en-US" sz="2400" b="1" dirty="0">
                <a:solidFill>
                  <a:srgbClr val="FF0000"/>
                </a:solidFill>
              </a:rPr>
              <a:t>Succinylcholine</a:t>
            </a:r>
            <a:r>
              <a:rPr lang="en-US" sz="2400" dirty="0">
                <a:solidFill>
                  <a:srgbClr val="FF0000"/>
                </a:solidFill>
              </a:rPr>
              <a:t> </a:t>
            </a:r>
            <a:r>
              <a:rPr lang="en-US" sz="2400" dirty="0"/>
              <a:t>: </a:t>
            </a:r>
          </a:p>
          <a:p>
            <a:r>
              <a:rPr lang="en-US" sz="1700" dirty="0"/>
              <a:t>• Physically resemble Ach </a:t>
            </a:r>
          </a:p>
          <a:p>
            <a:r>
              <a:rPr lang="en-US" sz="1700" dirty="0"/>
              <a:t>• Act as acetylcholine receptor agonist </a:t>
            </a:r>
          </a:p>
          <a:p>
            <a:r>
              <a:rPr lang="en-US" sz="1700" dirty="0"/>
              <a:t>• Not metabolized locally at NMJ </a:t>
            </a:r>
          </a:p>
          <a:p>
            <a:r>
              <a:rPr lang="en-US" sz="1700" dirty="0"/>
              <a:t>• Metabolized by </a:t>
            </a:r>
            <a:r>
              <a:rPr lang="en-US" sz="1700" dirty="0" err="1"/>
              <a:t>pseudocholinesterase</a:t>
            </a:r>
            <a:r>
              <a:rPr lang="en-US" sz="1700" dirty="0"/>
              <a:t> in plasma</a:t>
            </a:r>
          </a:p>
          <a:p>
            <a:r>
              <a:rPr lang="en-US" sz="1700" dirty="0"/>
              <a:t> • Depolarizing action persists &gt; Ach</a:t>
            </a:r>
          </a:p>
          <a:p>
            <a:r>
              <a:rPr lang="en-US" sz="1700" dirty="0"/>
              <a:t> • Continuous end-plate depolarization causes muscle relaxation</a:t>
            </a:r>
            <a:endParaRPr lang="ar-JO" sz="1700" dirty="0"/>
          </a:p>
        </p:txBody>
      </p:sp>
      <p:sp>
        <p:nvSpPr>
          <p:cNvPr id="6" name="Text Placeholder 5"/>
          <p:cNvSpPr>
            <a:spLocks noGrp="1"/>
          </p:cNvSpPr>
          <p:nvPr>
            <p:ph type="body" sz="quarter" idx="3"/>
          </p:nvPr>
        </p:nvSpPr>
        <p:spPr>
          <a:xfrm>
            <a:off x="6096000" y="773722"/>
            <a:ext cx="6095999" cy="1465385"/>
          </a:xfrm>
        </p:spPr>
        <p:txBody>
          <a:bodyPr/>
          <a:lstStyle/>
          <a:p>
            <a:r>
              <a:rPr lang="en-US" b="1" dirty="0"/>
              <a:t>•Non depolarizing  muscle relaxants </a:t>
            </a:r>
          </a:p>
          <a:p>
            <a:r>
              <a:rPr lang="en-US" sz="1800" dirty="0">
                <a:solidFill>
                  <a:srgbClr val="FF0000"/>
                </a:solidFill>
              </a:rPr>
              <a:t>act as competitive antagonists , They prevent </a:t>
            </a:r>
            <a:r>
              <a:rPr lang="en-US" sz="1800" dirty="0" err="1">
                <a:solidFill>
                  <a:srgbClr val="FF0000"/>
                </a:solidFill>
              </a:rPr>
              <a:t>ACh</a:t>
            </a:r>
            <a:r>
              <a:rPr lang="en-US" sz="1800" dirty="0">
                <a:solidFill>
                  <a:srgbClr val="FF0000"/>
                </a:solidFill>
              </a:rPr>
              <a:t> from binding and thus end plate potentials do not develop. </a:t>
            </a:r>
            <a:endParaRPr lang="ar-JO" sz="1800" dirty="0"/>
          </a:p>
        </p:txBody>
      </p:sp>
      <p:sp>
        <p:nvSpPr>
          <p:cNvPr id="7" name="Content Placeholder 6"/>
          <p:cNvSpPr>
            <a:spLocks noGrp="1"/>
          </p:cNvSpPr>
          <p:nvPr>
            <p:ph sz="quarter" idx="4"/>
          </p:nvPr>
        </p:nvSpPr>
        <p:spPr>
          <a:xfrm>
            <a:off x="6494585" y="2281688"/>
            <a:ext cx="5169877" cy="4101247"/>
          </a:xfrm>
          <a:ln>
            <a:solidFill>
              <a:schemeClr val="accent1"/>
            </a:solidFill>
          </a:ln>
        </p:spPr>
        <p:txBody>
          <a:bodyPr>
            <a:normAutofit lnSpcReduction="10000"/>
          </a:bodyPr>
          <a:lstStyle/>
          <a:p>
            <a:r>
              <a:rPr lang="en-US" sz="2400" b="1" dirty="0"/>
              <a:t>• Long acting</a:t>
            </a:r>
          </a:p>
          <a:p>
            <a:pPr marL="0" indent="0">
              <a:buNone/>
            </a:pPr>
            <a:r>
              <a:rPr lang="en-US" dirty="0">
                <a:solidFill>
                  <a:srgbClr val="FF0000"/>
                </a:solidFill>
              </a:rPr>
              <a:t>         </a:t>
            </a:r>
            <a:r>
              <a:rPr lang="en-US" sz="2000" dirty="0" err="1">
                <a:solidFill>
                  <a:srgbClr val="FF0000"/>
                </a:solidFill>
              </a:rPr>
              <a:t>Pancuronium</a:t>
            </a:r>
            <a:endParaRPr lang="en-US" sz="2000" dirty="0">
              <a:solidFill>
                <a:srgbClr val="FF0000"/>
              </a:solidFill>
            </a:endParaRPr>
          </a:p>
          <a:p>
            <a:r>
              <a:rPr lang="en-US" sz="2400" b="1" dirty="0"/>
              <a:t> • Intermediate acting</a:t>
            </a:r>
          </a:p>
          <a:p>
            <a:pPr marL="0" indent="0">
              <a:buNone/>
            </a:pPr>
            <a:r>
              <a:rPr lang="en-US" dirty="0">
                <a:solidFill>
                  <a:srgbClr val="FF0000"/>
                </a:solidFill>
              </a:rPr>
              <a:t>          </a:t>
            </a:r>
            <a:r>
              <a:rPr lang="en-US" sz="2000" dirty="0" err="1">
                <a:solidFill>
                  <a:srgbClr val="FF0000"/>
                </a:solidFill>
              </a:rPr>
              <a:t>Atracurium</a:t>
            </a:r>
            <a:r>
              <a:rPr lang="en-US" dirty="0">
                <a:solidFill>
                  <a:srgbClr val="FF0000"/>
                </a:solidFill>
              </a:rPr>
              <a:t> ,</a:t>
            </a:r>
          </a:p>
          <a:p>
            <a:pPr marL="0" indent="0">
              <a:buNone/>
            </a:pPr>
            <a:r>
              <a:rPr lang="en-US" dirty="0">
                <a:solidFill>
                  <a:srgbClr val="FF0000"/>
                </a:solidFill>
              </a:rPr>
              <a:t>          </a:t>
            </a:r>
            <a:r>
              <a:rPr lang="en-US" sz="2000" dirty="0" err="1">
                <a:solidFill>
                  <a:srgbClr val="FF0000"/>
                </a:solidFill>
              </a:rPr>
              <a:t>Vecuronium</a:t>
            </a:r>
            <a:r>
              <a:rPr lang="en-US" dirty="0">
                <a:solidFill>
                  <a:srgbClr val="FF0000"/>
                </a:solidFill>
              </a:rPr>
              <a:t> ,</a:t>
            </a:r>
          </a:p>
          <a:p>
            <a:pPr marL="0" indent="0">
              <a:buNone/>
            </a:pPr>
            <a:r>
              <a:rPr lang="en-US" dirty="0">
                <a:solidFill>
                  <a:srgbClr val="FF0000"/>
                </a:solidFill>
              </a:rPr>
              <a:t>         </a:t>
            </a:r>
            <a:r>
              <a:rPr lang="en-US" sz="2000" dirty="0" err="1">
                <a:solidFill>
                  <a:srgbClr val="FF0000"/>
                </a:solidFill>
              </a:rPr>
              <a:t>Rocuronium</a:t>
            </a:r>
            <a:r>
              <a:rPr lang="en-US" dirty="0">
                <a:solidFill>
                  <a:srgbClr val="FF0000"/>
                </a:solidFill>
              </a:rPr>
              <a:t>  ,</a:t>
            </a:r>
          </a:p>
          <a:p>
            <a:pPr marL="0" indent="0">
              <a:buNone/>
            </a:pPr>
            <a:r>
              <a:rPr lang="en-US" dirty="0">
                <a:solidFill>
                  <a:srgbClr val="FF0000"/>
                </a:solidFill>
              </a:rPr>
              <a:t>         </a:t>
            </a:r>
            <a:r>
              <a:rPr lang="en-US" sz="2000" dirty="0" err="1">
                <a:solidFill>
                  <a:srgbClr val="FF0000"/>
                </a:solidFill>
              </a:rPr>
              <a:t>Cisatracurium</a:t>
            </a:r>
            <a:r>
              <a:rPr lang="en-US" dirty="0">
                <a:solidFill>
                  <a:srgbClr val="FF0000"/>
                </a:solidFill>
              </a:rPr>
              <a:t> </a:t>
            </a:r>
          </a:p>
          <a:p>
            <a:r>
              <a:rPr lang="en-US" sz="2400" b="1" dirty="0"/>
              <a:t>• Short acting</a:t>
            </a:r>
          </a:p>
          <a:p>
            <a:pPr marL="0" indent="0">
              <a:buNone/>
            </a:pPr>
            <a:r>
              <a:rPr lang="en-US" dirty="0">
                <a:solidFill>
                  <a:srgbClr val="FF0000"/>
                </a:solidFill>
              </a:rPr>
              <a:t>        </a:t>
            </a:r>
            <a:r>
              <a:rPr lang="en-US" sz="2000" dirty="0" err="1">
                <a:solidFill>
                  <a:srgbClr val="FF0000"/>
                </a:solidFill>
              </a:rPr>
              <a:t>Mivacurium</a:t>
            </a:r>
            <a:endParaRPr lang="ar-JO" sz="2000" dirty="0">
              <a:solidFill>
                <a:srgbClr val="FF0000"/>
              </a:solidFill>
            </a:endParaRPr>
          </a:p>
        </p:txBody>
      </p:sp>
    </p:spTree>
    <p:extLst>
      <p:ext uri="{BB962C8B-B14F-4D97-AF65-F5344CB8AC3E}">
        <p14:creationId xmlns:p14="http://schemas.microsoft.com/office/powerpoint/2010/main" val="310062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9848" y="1455598"/>
            <a:ext cx="9331568" cy="4792802"/>
          </a:xfrm>
        </p:spPr>
        <p:txBody>
          <a:bodyPr/>
          <a:lstStyle/>
          <a:p>
            <a:r>
              <a:rPr lang="en-US" sz="2400" dirty="0"/>
              <a:t> </a:t>
            </a:r>
            <a:r>
              <a:rPr lang="en-US" sz="2400" dirty="0">
                <a:solidFill>
                  <a:schemeClr val="accent1">
                    <a:lumMod val="75000"/>
                  </a:schemeClr>
                </a:solidFill>
              </a:rPr>
              <a:t>+/- </a:t>
            </a:r>
            <a:r>
              <a:rPr lang="en-US" sz="2400" b="1" dirty="0">
                <a:solidFill>
                  <a:schemeClr val="accent1">
                    <a:lumMod val="75000"/>
                  </a:schemeClr>
                </a:solidFill>
              </a:rPr>
              <a:t>premedication</a:t>
            </a:r>
            <a:r>
              <a:rPr lang="en-US" dirty="0"/>
              <a:t>: </a:t>
            </a:r>
            <a:r>
              <a:rPr lang="en-US" sz="2000" b="1" dirty="0">
                <a:solidFill>
                  <a:srgbClr val="FF0000"/>
                </a:solidFill>
              </a:rPr>
              <a:t>BNZ</a:t>
            </a:r>
            <a:r>
              <a:rPr lang="en-US" sz="2000" b="1" dirty="0"/>
              <a:t> (</a:t>
            </a:r>
            <a:r>
              <a:rPr lang="en-US" sz="2000" dirty="0"/>
              <a:t>Anxiolytics  that help to reduce or alleviate anxiety and relax the body ,  commonly give </a:t>
            </a:r>
            <a:r>
              <a:rPr lang="en-US" sz="2000" dirty="0">
                <a:solidFill>
                  <a:srgbClr val="FF0000"/>
                </a:solidFill>
              </a:rPr>
              <a:t>midazolam</a:t>
            </a:r>
            <a:r>
              <a:rPr lang="en-US" sz="2000" dirty="0"/>
              <a:t> </a:t>
            </a:r>
            <a:r>
              <a:rPr lang="en-US" sz="2000" b="1" dirty="0"/>
              <a:t>)</a:t>
            </a:r>
          </a:p>
          <a:p>
            <a:r>
              <a:rPr lang="en-US" sz="2400" dirty="0"/>
              <a:t> </a:t>
            </a:r>
            <a:r>
              <a:rPr lang="en-US" sz="2400" dirty="0">
                <a:solidFill>
                  <a:schemeClr val="accent1">
                    <a:lumMod val="75000"/>
                  </a:schemeClr>
                </a:solidFill>
              </a:rPr>
              <a:t>+/- </a:t>
            </a:r>
            <a:r>
              <a:rPr lang="en-US" sz="2400" b="1" dirty="0">
                <a:solidFill>
                  <a:schemeClr val="accent1">
                    <a:lumMod val="75000"/>
                  </a:schemeClr>
                </a:solidFill>
              </a:rPr>
              <a:t>adjuvant drug </a:t>
            </a:r>
            <a:r>
              <a:rPr lang="en-US" sz="2400" dirty="0"/>
              <a:t>: </a:t>
            </a:r>
          </a:p>
          <a:p>
            <a:r>
              <a:rPr lang="en-US" dirty="0"/>
              <a:t>Antiemetic ,</a:t>
            </a:r>
          </a:p>
          <a:p>
            <a:r>
              <a:rPr lang="en-US" dirty="0"/>
              <a:t>Anti acids ,</a:t>
            </a:r>
          </a:p>
          <a:p>
            <a:r>
              <a:rPr lang="en-US" dirty="0"/>
              <a:t>Anticholinergic ( atropine ,</a:t>
            </a:r>
            <a:r>
              <a:rPr lang="en-US" dirty="0" err="1"/>
              <a:t>scopalomine</a:t>
            </a:r>
            <a:r>
              <a:rPr lang="en-US" dirty="0"/>
              <a:t> )</a:t>
            </a:r>
          </a:p>
          <a:p>
            <a:pPr marL="0" indent="0">
              <a:buNone/>
            </a:pPr>
            <a:endParaRPr lang="en-US" dirty="0"/>
          </a:p>
        </p:txBody>
      </p:sp>
    </p:spTree>
    <p:extLst>
      <p:ext uri="{BB962C8B-B14F-4D97-AF65-F5344CB8AC3E}">
        <p14:creationId xmlns:p14="http://schemas.microsoft.com/office/powerpoint/2010/main" val="326132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913795" y="1732449"/>
            <a:ext cx="10774622" cy="4058751"/>
          </a:xfrm>
        </p:spPr>
        <p:txBody>
          <a:bodyPr vert="horz" lIns="91440" tIns="45720" rIns="91440" bIns="45720" rtlCol="0" anchor="t">
            <a:noAutofit/>
          </a:bodyPr>
          <a:lstStyle/>
          <a:p>
            <a:r>
              <a:rPr lang="en-US" dirty="0"/>
              <a:t>1</a:t>
            </a:r>
            <a:r>
              <a:rPr lang="en-US" b="1" dirty="0"/>
              <a:t>.</a:t>
            </a:r>
            <a:r>
              <a:rPr lang="en-US" b="1" dirty="0">
                <a:solidFill>
                  <a:srgbClr val="FF0000"/>
                </a:solidFill>
              </a:rPr>
              <a:t>Consciousness</a:t>
            </a:r>
            <a:r>
              <a:rPr lang="en-US" dirty="0"/>
              <a:t>:  Awareness and  orientation of surrounding </a:t>
            </a:r>
          </a:p>
          <a:p>
            <a:r>
              <a:rPr lang="en-US" dirty="0"/>
              <a:t>2.</a:t>
            </a:r>
            <a:r>
              <a:rPr lang="en-US" b="1" dirty="0">
                <a:solidFill>
                  <a:srgbClr val="FF0000"/>
                </a:solidFill>
              </a:rPr>
              <a:t>Anaesthesia</a:t>
            </a:r>
            <a:r>
              <a:rPr lang="en-US" dirty="0"/>
              <a:t>: Loss sensation and feeling </a:t>
            </a:r>
          </a:p>
          <a:p>
            <a:r>
              <a:rPr lang="en-US" dirty="0"/>
              <a:t>-locally :local anesthesia </a:t>
            </a:r>
          </a:p>
          <a:p>
            <a:r>
              <a:rPr lang="en-US" dirty="0"/>
              <a:t>-to region of the body :regional A</a:t>
            </a:r>
          </a:p>
          <a:p>
            <a:r>
              <a:rPr lang="en-US" dirty="0"/>
              <a:t>-generally: general  A </a:t>
            </a:r>
          </a:p>
          <a:p>
            <a:r>
              <a:rPr lang="en-US" dirty="0"/>
              <a:t>-(NEW)monitor anesthesia care :supplement  O2 and sedation </a:t>
            </a:r>
          </a:p>
          <a:p>
            <a:r>
              <a:rPr lang="en-US" dirty="0">
                <a:ea typeface="+mn-lt"/>
                <a:cs typeface="+mn-lt"/>
              </a:rPr>
              <a:t>3.</a:t>
            </a:r>
            <a:r>
              <a:rPr lang="en-US" b="1" dirty="0">
                <a:solidFill>
                  <a:srgbClr val="FF0000"/>
                </a:solidFill>
                <a:ea typeface="+mn-lt"/>
                <a:cs typeface="+mn-lt"/>
              </a:rPr>
              <a:t>Analgesia</a:t>
            </a:r>
            <a:r>
              <a:rPr lang="en-US" dirty="0">
                <a:solidFill>
                  <a:schemeClr val="accent1">
                    <a:lumMod val="75000"/>
                  </a:schemeClr>
                </a:solidFill>
                <a:ea typeface="+mn-lt"/>
                <a:cs typeface="+mn-lt"/>
              </a:rPr>
              <a:t> </a:t>
            </a:r>
            <a:r>
              <a:rPr lang="en-US" dirty="0">
                <a:ea typeface="+mn-lt"/>
                <a:cs typeface="+mn-lt"/>
              </a:rPr>
              <a:t>: State of freedom from pain </a:t>
            </a:r>
          </a:p>
          <a:p>
            <a:r>
              <a:rPr lang="en-US" dirty="0">
                <a:ea typeface="+mn-lt"/>
                <a:cs typeface="+mn-lt"/>
              </a:rPr>
              <a:t>4.</a:t>
            </a:r>
            <a:r>
              <a:rPr lang="en-US" b="1" dirty="0">
                <a:solidFill>
                  <a:srgbClr val="FF0000"/>
                </a:solidFill>
                <a:ea typeface="+mn-lt"/>
                <a:cs typeface="+mn-lt"/>
              </a:rPr>
              <a:t>Amnesia</a:t>
            </a:r>
            <a:r>
              <a:rPr lang="en-US" dirty="0">
                <a:ea typeface="+mn-lt"/>
                <a:cs typeface="+mn-lt"/>
              </a:rPr>
              <a:t> : Memory disturbance (anterograde, retrograde)  </a:t>
            </a:r>
          </a:p>
          <a:p>
            <a:r>
              <a:rPr lang="en-US" dirty="0">
                <a:ea typeface="+mn-lt"/>
                <a:cs typeface="+mn-lt"/>
              </a:rPr>
              <a:t>5.</a:t>
            </a:r>
            <a:r>
              <a:rPr lang="en-US" b="1" dirty="0">
                <a:solidFill>
                  <a:srgbClr val="FF0000"/>
                </a:solidFill>
                <a:ea typeface="+mn-lt"/>
                <a:cs typeface="+mn-lt"/>
              </a:rPr>
              <a:t>Anxiolysis</a:t>
            </a:r>
            <a:r>
              <a:rPr lang="en-US" dirty="0">
                <a:ea typeface="+mn-lt"/>
                <a:cs typeface="+mn-lt"/>
              </a:rPr>
              <a:t> : Reduction of anxiety (fear and stress)</a:t>
            </a:r>
          </a:p>
          <a:p>
            <a:r>
              <a:rPr lang="en-US" dirty="0">
                <a:ea typeface="+mn-lt"/>
                <a:cs typeface="+mn-lt"/>
              </a:rPr>
              <a:t>6.</a:t>
            </a:r>
            <a:r>
              <a:rPr lang="en-US" b="1" dirty="0">
                <a:solidFill>
                  <a:srgbClr val="FF0000"/>
                </a:solidFill>
                <a:ea typeface="+mn-lt"/>
                <a:cs typeface="+mn-lt"/>
              </a:rPr>
              <a:t>vigilance</a:t>
            </a:r>
            <a:r>
              <a:rPr lang="en-US" dirty="0">
                <a:ea typeface="+mn-lt"/>
                <a:cs typeface="+mn-lt"/>
              </a:rPr>
              <a:t> : The capacity to sustain attention ,concern and safety …….(logo of anesthesia )</a:t>
            </a:r>
          </a:p>
          <a:p>
            <a:endParaRPr lang="en-US" dirty="0"/>
          </a:p>
          <a:p>
            <a:endParaRPr lang="en-US" dirty="0"/>
          </a:p>
        </p:txBody>
      </p:sp>
    </p:spTree>
    <p:extLst>
      <p:ext uri="{BB962C8B-B14F-4D97-AF65-F5344CB8AC3E}">
        <p14:creationId xmlns:p14="http://schemas.microsoft.com/office/powerpoint/2010/main" val="1443113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458" y="1542553"/>
            <a:ext cx="10916215" cy="1745974"/>
          </a:xfrm>
        </p:spPr>
        <p:txBody>
          <a:bodyPr>
            <a:noAutofit/>
          </a:bodyPr>
          <a:lstStyle/>
          <a:p>
            <a:r>
              <a:rPr lang="en-US" sz="6600" b="1" i="1" dirty="0">
                <a:solidFill>
                  <a:schemeClr val="accent4">
                    <a:lumMod val="75000"/>
                  </a:schemeClr>
                </a:solidFill>
              </a:rPr>
              <a:t>Preoperative Evaluation</a:t>
            </a:r>
            <a:br>
              <a:rPr lang="en-US" sz="6600" b="1" i="1" dirty="0">
                <a:solidFill>
                  <a:schemeClr val="accent4">
                    <a:lumMod val="75000"/>
                  </a:schemeClr>
                </a:solidFill>
              </a:rPr>
            </a:br>
            <a:r>
              <a:rPr lang="en-US" sz="6600" b="1" i="1" dirty="0">
                <a:solidFill>
                  <a:schemeClr val="accent4">
                    <a:lumMod val="75000"/>
                  </a:schemeClr>
                </a:solidFill>
              </a:rPr>
              <a:t> of  the patients</a:t>
            </a:r>
            <a:endParaRPr lang="en-US" sz="6600" dirty="0">
              <a:solidFill>
                <a:schemeClr val="accent4">
                  <a:lumMod val="75000"/>
                </a:schemeClr>
              </a:solidFill>
            </a:endParaRPr>
          </a:p>
        </p:txBody>
      </p:sp>
      <p:sp>
        <p:nvSpPr>
          <p:cNvPr id="4" name="TextBox 3"/>
          <p:cNvSpPr txBox="1"/>
          <p:nvPr/>
        </p:nvSpPr>
        <p:spPr>
          <a:xfrm>
            <a:off x="4261899" y="4245996"/>
            <a:ext cx="6710901" cy="1938992"/>
          </a:xfrm>
          <a:prstGeom prst="rect">
            <a:avLst/>
          </a:prstGeom>
          <a:noFill/>
        </p:spPr>
        <p:txBody>
          <a:bodyPr wrap="square" rtlCol="0">
            <a:spAutoFit/>
          </a:bodyPr>
          <a:lstStyle/>
          <a:p>
            <a:r>
              <a:rPr lang="en-US" sz="2400" dirty="0">
                <a:solidFill>
                  <a:srgbClr val="FF0000"/>
                </a:solidFill>
              </a:rPr>
              <a:t>To provide better anesthesia service &amp; prevent  anesthesia complication BY history &amp; physical examination related to anesthesia &amp; any indicated  laboratory tests &amp; imaging</a:t>
            </a:r>
          </a:p>
        </p:txBody>
      </p:sp>
    </p:spTree>
    <p:extLst>
      <p:ext uri="{BB962C8B-B14F-4D97-AF65-F5344CB8AC3E}">
        <p14:creationId xmlns:p14="http://schemas.microsoft.com/office/powerpoint/2010/main" val="32909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63" y="272418"/>
            <a:ext cx="8911687" cy="1280890"/>
          </a:xfrm>
        </p:spPr>
        <p:txBody>
          <a:bodyPr>
            <a:normAutofit/>
          </a:bodyPr>
          <a:lstStyle/>
          <a:p>
            <a:r>
              <a:rPr lang="en-US" sz="4800" dirty="0"/>
              <a:t>A. History review</a:t>
            </a:r>
          </a:p>
        </p:txBody>
      </p:sp>
      <p:sp>
        <p:nvSpPr>
          <p:cNvPr id="3" name="Content Placeholder 2"/>
          <p:cNvSpPr>
            <a:spLocks noGrp="1"/>
          </p:cNvSpPr>
          <p:nvPr>
            <p:ph idx="1"/>
          </p:nvPr>
        </p:nvSpPr>
        <p:spPr>
          <a:xfrm>
            <a:off x="1498965" y="1817076"/>
            <a:ext cx="8915400" cy="4232031"/>
          </a:xfrm>
        </p:spPr>
        <p:txBody>
          <a:bodyPr>
            <a:normAutofit fontScale="92500" lnSpcReduction="20000"/>
          </a:bodyPr>
          <a:lstStyle/>
          <a:p>
            <a:pPr marL="0" indent="0">
              <a:buNone/>
            </a:pPr>
            <a:r>
              <a:rPr lang="en-US" dirty="0"/>
              <a:t>    </a:t>
            </a:r>
            <a:r>
              <a:rPr lang="en-US" sz="2400" b="1" dirty="0"/>
              <a:t>1- current  problem and operation .</a:t>
            </a:r>
          </a:p>
          <a:p>
            <a:pPr marL="0" indent="0">
              <a:buNone/>
            </a:pPr>
            <a:br>
              <a:rPr lang="en-US" dirty="0"/>
            </a:br>
            <a:r>
              <a:rPr lang="en-US" dirty="0"/>
              <a:t>     </a:t>
            </a:r>
            <a:r>
              <a:rPr lang="en-US" sz="2400" b="1" dirty="0"/>
              <a:t>2- other known medical problems(&amp; smoking) </a:t>
            </a:r>
          </a:p>
          <a:p>
            <a:pPr marL="0" indent="0">
              <a:buNone/>
            </a:pPr>
            <a:br>
              <a:rPr lang="en-US" dirty="0"/>
            </a:br>
            <a:r>
              <a:rPr lang="en-US" sz="2400" b="1" dirty="0"/>
              <a:t>     3- medication history :</a:t>
            </a:r>
            <a:br>
              <a:rPr lang="en-US" sz="2400" b="1" dirty="0"/>
            </a:br>
            <a:r>
              <a:rPr lang="en-US" b="1" dirty="0">
                <a:solidFill>
                  <a:srgbClr val="FF0000"/>
                </a:solidFill>
              </a:rPr>
              <a:t>       *allergies to drug </a:t>
            </a:r>
            <a:br>
              <a:rPr lang="en-US" b="1" dirty="0">
                <a:solidFill>
                  <a:srgbClr val="FF0000"/>
                </a:solidFill>
              </a:rPr>
            </a:br>
            <a:r>
              <a:rPr lang="en-US" b="1" dirty="0">
                <a:solidFill>
                  <a:srgbClr val="FF0000"/>
                </a:solidFill>
              </a:rPr>
              <a:t>       * drugs intolerance (N&amp;V) </a:t>
            </a:r>
            <a:br>
              <a:rPr lang="en-US" b="1" dirty="0">
                <a:solidFill>
                  <a:srgbClr val="FF0000"/>
                </a:solidFill>
              </a:rPr>
            </a:br>
            <a:r>
              <a:rPr lang="en-US" b="1" dirty="0">
                <a:solidFill>
                  <a:srgbClr val="FF0000"/>
                </a:solidFill>
              </a:rPr>
              <a:t>       *present medical therapy (DM &amp; HTN) </a:t>
            </a:r>
            <a:br>
              <a:rPr lang="en-US" b="1" dirty="0">
                <a:solidFill>
                  <a:srgbClr val="FF0000"/>
                </a:solidFill>
              </a:rPr>
            </a:br>
            <a:r>
              <a:rPr lang="en-US" b="1" dirty="0">
                <a:solidFill>
                  <a:srgbClr val="FF0000"/>
                </a:solidFill>
              </a:rPr>
              <a:t>       * non-therapeutic  drugs( alcohol , tobacco , illicit) </a:t>
            </a:r>
            <a:br>
              <a:rPr lang="en-US" b="1" dirty="0">
                <a:solidFill>
                  <a:srgbClr val="FF0000"/>
                </a:solidFill>
              </a:rPr>
            </a:br>
            <a:br>
              <a:rPr lang="en-US" dirty="0"/>
            </a:br>
            <a:r>
              <a:rPr lang="en-US" sz="2400" b="1" dirty="0"/>
              <a:t>    4- previous anesthetic operation( obstetric history &amp; pain history &amp; any complication ) </a:t>
            </a:r>
          </a:p>
          <a:p>
            <a:pPr marL="0" indent="0">
              <a:buNone/>
            </a:pPr>
            <a:br>
              <a:rPr lang="en-US" dirty="0"/>
            </a:br>
            <a:r>
              <a:rPr lang="en-US" sz="2600" b="1" dirty="0"/>
              <a:t>    5-   family history , S.H, M.H </a:t>
            </a:r>
          </a:p>
          <a:p>
            <a:endParaRPr lang="en-US" dirty="0"/>
          </a:p>
        </p:txBody>
      </p:sp>
    </p:spTree>
    <p:extLst>
      <p:ext uri="{BB962C8B-B14F-4D97-AF65-F5344CB8AC3E}">
        <p14:creationId xmlns:p14="http://schemas.microsoft.com/office/powerpoint/2010/main" val="1181031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a:xfrm>
            <a:off x="1991335" y="2133599"/>
            <a:ext cx="8915400" cy="3777622"/>
          </a:xfrm>
        </p:spPr>
        <p:txBody>
          <a:bodyPr/>
          <a:lstStyle/>
          <a:p>
            <a:pPr marL="0" indent="0">
              <a:buNone/>
            </a:pPr>
            <a:r>
              <a:rPr lang="en-US" sz="2400" b="1" dirty="0"/>
              <a:t>7- last oral intake </a:t>
            </a:r>
          </a:p>
          <a:p>
            <a:pPr marL="68580" indent="0">
              <a:buNone/>
            </a:pPr>
            <a:br>
              <a:rPr lang="en-US" dirty="0"/>
            </a:br>
            <a:r>
              <a:rPr lang="en-US" dirty="0"/>
              <a:t>Fasting need  </a:t>
            </a:r>
            <a:r>
              <a:rPr lang="en-US" dirty="0">
                <a:sym typeface="Wingdings"/>
              </a:rPr>
              <a:t></a:t>
            </a:r>
            <a:r>
              <a:rPr lang="en-US" dirty="0"/>
              <a:t> clear fluid 2-4 </a:t>
            </a:r>
            <a:r>
              <a:rPr lang="en-US" dirty="0" err="1"/>
              <a:t>hr</a:t>
            </a:r>
            <a:r>
              <a:rPr lang="en-US" dirty="0"/>
              <a:t> </a:t>
            </a:r>
            <a:br>
              <a:rPr lang="en-US" dirty="0"/>
            </a:br>
            <a:r>
              <a:rPr lang="en-US" dirty="0"/>
              <a:t>                        </a:t>
            </a:r>
            <a:r>
              <a:rPr lang="en-US" dirty="0">
                <a:sym typeface="Wingdings"/>
              </a:rPr>
              <a:t></a:t>
            </a:r>
            <a:r>
              <a:rPr lang="en-US" dirty="0"/>
              <a:t> breast milk 4 </a:t>
            </a:r>
            <a:r>
              <a:rPr lang="en-US" dirty="0" err="1"/>
              <a:t>hr</a:t>
            </a:r>
            <a:r>
              <a:rPr lang="en-US" dirty="0"/>
              <a:t> </a:t>
            </a:r>
          </a:p>
          <a:p>
            <a:pPr marL="68580" indent="0">
              <a:buNone/>
            </a:pPr>
            <a:r>
              <a:rPr lang="en-US" dirty="0">
                <a:sym typeface="Wingdings"/>
              </a:rPr>
              <a:t>                        </a:t>
            </a:r>
            <a:r>
              <a:rPr lang="en-US" dirty="0"/>
              <a:t> infant formula 6 </a:t>
            </a:r>
            <a:r>
              <a:rPr lang="en-US" dirty="0" err="1"/>
              <a:t>hr</a:t>
            </a:r>
            <a:r>
              <a:rPr lang="en-US" dirty="0"/>
              <a:t> </a:t>
            </a:r>
            <a:br>
              <a:rPr lang="en-US" dirty="0"/>
            </a:br>
            <a:r>
              <a:rPr lang="en-US" dirty="0"/>
              <a:t>                        </a:t>
            </a:r>
            <a:r>
              <a:rPr lang="en-US" dirty="0">
                <a:sym typeface="Wingdings"/>
              </a:rPr>
              <a:t></a:t>
            </a:r>
            <a:r>
              <a:rPr lang="en-US" dirty="0"/>
              <a:t> light meal 6 </a:t>
            </a:r>
            <a:r>
              <a:rPr lang="en-US" dirty="0" err="1"/>
              <a:t>hr</a:t>
            </a:r>
            <a:r>
              <a:rPr lang="en-US" dirty="0"/>
              <a:t> </a:t>
            </a:r>
            <a:br>
              <a:rPr lang="en-US" dirty="0"/>
            </a:br>
            <a:r>
              <a:rPr lang="en-US" dirty="0"/>
              <a:t>                        </a:t>
            </a:r>
            <a:r>
              <a:rPr lang="en-US" dirty="0">
                <a:sym typeface="Wingdings"/>
              </a:rPr>
              <a:t></a:t>
            </a:r>
            <a:r>
              <a:rPr lang="en-US" dirty="0"/>
              <a:t> heavy meal &gt; 8 </a:t>
            </a:r>
            <a:r>
              <a:rPr lang="en-US" dirty="0" err="1"/>
              <a:t>hr</a:t>
            </a:r>
            <a:r>
              <a:rPr lang="en-US" dirty="0"/>
              <a:t> ,</a:t>
            </a:r>
          </a:p>
          <a:p>
            <a:pPr marL="0" indent="0">
              <a:buNone/>
            </a:pPr>
            <a:r>
              <a:rPr lang="en-US" dirty="0"/>
              <a:t>                         </a:t>
            </a:r>
            <a:r>
              <a:rPr lang="en-US" dirty="0">
                <a:sym typeface="Wingdings"/>
              </a:rPr>
              <a:t></a:t>
            </a:r>
            <a:r>
              <a:rPr lang="en-US" dirty="0"/>
              <a:t>   elective surgery 12-24 </a:t>
            </a:r>
            <a:r>
              <a:rPr lang="en-US" dirty="0" err="1"/>
              <a:t>hr</a:t>
            </a:r>
            <a:endParaRPr lang="en-US" dirty="0"/>
          </a:p>
          <a:p>
            <a:endParaRPr lang="en-US" dirty="0"/>
          </a:p>
          <a:p>
            <a:endParaRPr lang="en-US" dirty="0"/>
          </a:p>
        </p:txBody>
      </p:sp>
    </p:spTree>
    <p:extLst>
      <p:ext uri="{BB962C8B-B14F-4D97-AF65-F5344CB8AC3E}">
        <p14:creationId xmlns:p14="http://schemas.microsoft.com/office/powerpoint/2010/main" val="386442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664" y="504092"/>
            <a:ext cx="8911687" cy="890954"/>
          </a:xfrm>
        </p:spPr>
        <p:txBody>
          <a:bodyPr/>
          <a:lstStyle/>
          <a:p>
            <a:r>
              <a:rPr lang="en-US" dirty="0"/>
              <a:t>Cont.        </a:t>
            </a:r>
            <a:r>
              <a:rPr lang="en-US" sz="4800" b="1" dirty="0">
                <a:solidFill>
                  <a:srgbClr val="FF0000"/>
                </a:solidFill>
              </a:rPr>
              <a:t>Smoking </a:t>
            </a:r>
          </a:p>
        </p:txBody>
      </p:sp>
      <p:sp>
        <p:nvSpPr>
          <p:cNvPr id="3" name="Content Placeholder 2"/>
          <p:cNvSpPr>
            <a:spLocks noGrp="1"/>
          </p:cNvSpPr>
          <p:nvPr>
            <p:ph idx="1"/>
          </p:nvPr>
        </p:nvSpPr>
        <p:spPr>
          <a:xfrm>
            <a:off x="1477107" y="1969477"/>
            <a:ext cx="10398369" cy="3777622"/>
          </a:xfrm>
        </p:spPr>
        <p:txBody>
          <a:bodyPr/>
          <a:lstStyle/>
          <a:p>
            <a:pPr marL="0" indent="0">
              <a:buNone/>
            </a:pPr>
            <a:r>
              <a:rPr lang="en-US" dirty="0"/>
              <a:t>        4-6 </a:t>
            </a:r>
            <a:r>
              <a:rPr lang="en-US" dirty="0" err="1"/>
              <a:t>hr</a:t>
            </a:r>
            <a:r>
              <a:rPr lang="en-US" dirty="0"/>
              <a:t>  </a:t>
            </a:r>
            <a:r>
              <a:rPr lang="en-US" dirty="0">
                <a:sym typeface="Wingdings"/>
              </a:rPr>
              <a:t></a:t>
            </a:r>
            <a:r>
              <a:rPr lang="en-US" dirty="0"/>
              <a:t> decrease </a:t>
            </a:r>
            <a:r>
              <a:rPr lang="en-US" dirty="0" err="1"/>
              <a:t>carboxyHb</a:t>
            </a:r>
            <a:r>
              <a:rPr lang="en-US" dirty="0"/>
              <a:t> </a:t>
            </a:r>
          </a:p>
          <a:p>
            <a:pPr marL="0" indent="0">
              <a:buNone/>
            </a:pPr>
            <a:r>
              <a:rPr lang="en-US" dirty="0"/>
              <a:t> </a:t>
            </a:r>
          </a:p>
          <a:p>
            <a:pPr marL="0" indent="0">
              <a:buNone/>
            </a:pPr>
            <a:r>
              <a:rPr lang="en-US" dirty="0"/>
              <a:t>       12-24 </a:t>
            </a:r>
            <a:r>
              <a:rPr lang="en-US" dirty="0" err="1"/>
              <a:t>hr</a:t>
            </a:r>
            <a:r>
              <a:rPr lang="en-US" dirty="0"/>
              <a:t>  </a:t>
            </a:r>
            <a:r>
              <a:rPr lang="en-US" dirty="0">
                <a:sym typeface="Wingdings"/>
              </a:rPr>
              <a:t></a:t>
            </a:r>
            <a:r>
              <a:rPr lang="en-US" dirty="0"/>
              <a:t> decrease </a:t>
            </a:r>
            <a:r>
              <a:rPr lang="en-US" dirty="0" err="1"/>
              <a:t>nicotin</a:t>
            </a:r>
            <a:r>
              <a:rPr lang="en-US" dirty="0"/>
              <a:t> , ( </a:t>
            </a:r>
            <a:r>
              <a:rPr lang="en-US" sz="1400" dirty="0" err="1"/>
              <a:t>nicotin</a:t>
            </a:r>
            <a:r>
              <a:rPr lang="en-US" sz="1400" dirty="0"/>
              <a:t> is </a:t>
            </a:r>
            <a:r>
              <a:rPr lang="en-US" sz="1400" dirty="0" err="1"/>
              <a:t>sympathomemtic</a:t>
            </a:r>
            <a:r>
              <a:rPr lang="en-US" sz="1400" dirty="0"/>
              <a:t> and ꜛꜛ coronary  vasoconstriction </a:t>
            </a:r>
            <a:r>
              <a:rPr lang="en-US" dirty="0"/>
              <a:t>)</a:t>
            </a:r>
            <a:br>
              <a:rPr lang="en-US" dirty="0"/>
            </a:br>
            <a:br>
              <a:rPr lang="en-US" sz="1400" dirty="0"/>
            </a:br>
            <a:r>
              <a:rPr lang="en-US" dirty="0"/>
              <a:t>       6-8 weeks </a:t>
            </a:r>
            <a:r>
              <a:rPr lang="en-US" dirty="0">
                <a:sym typeface="Wingdings"/>
              </a:rPr>
              <a:t></a:t>
            </a:r>
            <a:r>
              <a:rPr lang="en-US" dirty="0"/>
              <a:t>  normalize M.C.F </a:t>
            </a:r>
          </a:p>
          <a:p>
            <a:pPr marL="0" indent="0">
              <a:buNone/>
            </a:pPr>
            <a:br>
              <a:rPr lang="en-US" dirty="0"/>
            </a:br>
            <a:r>
              <a:rPr lang="en-US" dirty="0"/>
              <a:t>       2-3 month </a:t>
            </a:r>
            <a:r>
              <a:rPr lang="en-US" dirty="0">
                <a:sym typeface="Wingdings"/>
              </a:rPr>
              <a:t></a:t>
            </a:r>
            <a:r>
              <a:rPr lang="en-US" dirty="0"/>
              <a:t> normalize pulmonary function </a:t>
            </a:r>
          </a:p>
          <a:p>
            <a:pPr marL="0" indent="0">
              <a:buNone/>
            </a:pPr>
            <a:br>
              <a:rPr lang="en-US" dirty="0"/>
            </a:br>
            <a:r>
              <a:rPr lang="en-US" dirty="0"/>
              <a:t>       6 month -1year </a:t>
            </a:r>
            <a:r>
              <a:rPr lang="en-US" dirty="0">
                <a:sym typeface="Wingdings"/>
              </a:rPr>
              <a:t></a:t>
            </a:r>
            <a:r>
              <a:rPr lang="en-US" dirty="0"/>
              <a:t> return to non-smoker lung</a:t>
            </a:r>
          </a:p>
        </p:txBody>
      </p:sp>
    </p:spTree>
    <p:extLst>
      <p:ext uri="{BB962C8B-B14F-4D97-AF65-F5344CB8AC3E}">
        <p14:creationId xmlns:p14="http://schemas.microsoft.com/office/powerpoint/2010/main" val="1069449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951" y="624110"/>
            <a:ext cx="8911687" cy="1280890"/>
          </a:xfrm>
        </p:spPr>
        <p:txBody>
          <a:bodyPr/>
          <a:lstStyle/>
          <a:p>
            <a:r>
              <a:rPr lang="en-US" dirty="0"/>
              <a:t>B. Physical examination</a:t>
            </a:r>
          </a:p>
        </p:txBody>
      </p:sp>
      <p:sp>
        <p:nvSpPr>
          <p:cNvPr id="3" name="Content Placeholder 2"/>
          <p:cNvSpPr>
            <a:spLocks noGrp="1"/>
          </p:cNvSpPr>
          <p:nvPr>
            <p:ph idx="1"/>
          </p:nvPr>
        </p:nvSpPr>
        <p:spPr>
          <a:xfrm>
            <a:off x="2097922" y="2103521"/>
            <a:ext cx="5987717" cy="3777622"/>
          </a:xfrm>
        </p:spPr>
        <p:txBody>
          <a:bodyPr vert="horz" lIns="91440" tIns="45720" rIns="91440" bIns="45720" rtlCol="0" anchor="t">
            <a:normAutofit lnSpcReduction="10000"/>
          </a:bodyPr>
          <a:lstStyle/>
          <a:p>
            <a:r>
              <a:rPr lang="en-US" dirty="0">
                <a:ea typeface="+mn-lt"/>
                <a:cs typeface="+mn-lt"/>
              </a:rPr>
              <a:t>The physical examination may detect abnormalities not apparent from the history.</a:t>
            </a:r>
            <a:endParaRPr lang="en-US" dirty="0"/>
          </a:p>
          <a:p>
            <a:r>
              <a:rPr lang="en-US" dirty="0">
                <a:ea typeface="+mn-lt"/>
                <a:cs typeface="+mn-lt"/>
              </a:rPr>
              <a:t>Examination of healthy asymptomatic patients should include measurement of vital signs (blood pressure, heart rate, respiratory rate, and temperature)and examination of the airway, heart, lungs, and musculoskeletal system using standard techniques of inspection, auscultation, palpation, and percussion</a:t>
            </a:r>
          </a:p>
          <a:p>
            <a:r>
              <a:rPr lang="en-US" dirty="0">
                <a:ea typeface="+mn-lt"/>
                <a:cs typeface="+mn-lt"/>
              </a:rPr>
              <a:t>An abbreviated neurological examination is important when regional anesthesia will likely be used</a:t>
            </a:r>
            <a:endParaRPr lang="en-US" dirty="0"/>
          </a:p>
          <a:p>
            <a:pPr>
              <a:buNone/>
            </a:pPr>
            <a:endParaRPr lang="en-US" dirty="0"/>
          </a:p>
        </p:txBody>
      </p:sp>
      <p:pic>
        <p:nvPicPr>
          <p:cNvPr id="4" name="Picture 4" descr="Diagram&#10;&#10;Description automatically generated">
            <a:extLst>
              <a:ext uri="{FF2B5EF4-FFF2-40B4-BE49-F238E27FC236}">
                <a16:creationId xmlns:a16="http://schemas.microsoft.com/office/drawing/2014/main" id="{6BFC3B07-9AC7-4793-A1A2-2438A1C4B5BF}"/>
              </a:ext>
            </a:extLst>
          </p:cNvPr>
          <p:cNvPicPr>
            <a:picLocks noChangeAspect="1"/>
          </p:cNvPicPr>
          <p:nvPr/>
        </p:nvPicPr>
        <p:blipFill>
          <a:blip r:embed="rId2"/>
          <a:stretch>
            <a:fillRect/>
          </a:stretch>
        </p:blipFill>
        <p:spPr>
          <a:xfrm>
            <a:off x="9005637" y="2755316"/>
            <a:ext cx="2743200" cy="2470316"/>
          </a:xfrm>
          <a:prstGeom prst="rect">
            <a:avLst/>
          </a:prstGeom>
        </p:spPr>
      </p:pic>
      <p:sp>
        <p:nvSpPr>
          <p:cNvPr id="5" name="TextBox 4">
            <a:extLst>
              <a:ext uri="{FF2B5EF4-FFF2-40B4-BE49-F238E27FC236}">
                <a16:creationId xmlns:a16="http://schemas.microsoft.com/office/drawing/2014/main" id="{15495897-7743-4279-8E76-B9FF70AE680B}"/>
              </a:ext>
            </a:extLst>
          </p:cNvPr>
          <p:cNvSpPr txBox="1"/>
          <p:nvPr/>
        </p:nvSpPr>
        <p:spPr>
          <a:xfrm>
            <a:off x="9115926" y="21476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Airway Examination:</a:t>
            </a:r>
          </a:p>
        </p:txBody>
      </p:sp>
    </p:spTree>
    <p:extLst>
      <p:ext uri="{BB962C8B-B14F-4D97-AF65-F5344CB8AC3E}">
        <p14:creationId xmlns:p14="http://schemas.microsoft.com/office/powerpoint/2010/main" val="1289159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4B36BB-91E4-4BEA-B7CE-29C423A00A15}"/>
              </a:ext>
            </a:extLst>
          </p:cNvPr>
          <p:cNvSpPr>
            <a:spLocks noGrp="1"/>
          </p:cNvSpPr>
          <p:nvPr>
            <p:ph type="title"/>
          </p:nvPr>
        </p:nvSpPr>
        <p:spPr>
          <a:xfrm>
            <a:off x="6726516" y="1344357"/>
            <a:ext cx="4892918" cy="1280890"/>
          </a:xfrm>
        </p:spPr>
        <p:txBody>
          <a:bodyPr/>
          <a:lstStyle/>
          <a:p>
            <a:r>
              <a:rPr lang="en-US" dirty="0" err="1"/>
              <a:t>Mallampati</a:t>
            </a:r>
            <a:r>
              <a:rPr lang="en-US" dirty="0"/>
              <a:t> scoring</a:t>
            </a:r>
          </a:p>
        </p:txBody>
      </p:sp>
      <p:pic>
        <p:nvPicPr>
          <p:cNvPr id="4" name="Picture 4" descr="A picture containing diagram&#10;&#10;Description automatically generated">
            <a:extLst>
              <a:ext uri="{FF2B5EF4-FFF2-40B4-BE49-F238E27FC236}">
                <a16:creationId xmlns:a16="http://schemas.microsoft.com/office/drawing/2014/main" id="{D422BD1A-4331-474F-BDE1-DAD4B81DD5AA}"/>
              </a:ext>
            </a:extLst>
          </p:cNvPr>
          <p:cNvPicPr>
            <a:picLocks noGrp="1" noChangeAspect="1"/>
          </p:cNvPicPr>
          <p:nvPr>
            <p:ph idx="1"/>
          </p:nvPr>
        </p:nvPicPr>
        <p:blipFill>
          <a:blip r:embed="rId2"/>
          <a:stretch>
            <a:fillRect/>
          </a:stretch>
        </p:blipFill>
        <p:spPr>
          <a:xfrm>
            <a:off x="6207258" y="1989497"/>
            <a:ext cx="6174941" cy="3419475"/>
          </a:xfrm>
        </p:spPr>
      </p:pic>
      <p:pic>
        <p:nvPicPr>
          <p:cNvPr id="7" name="Picture 7" descr="A picture containing person, person, text, photo&#10;&#10;Description automatically generated">
            <a:extLst>
              <a:ext uri="{FF2B5EF4-FFF2-40B4-BE49-F238E27FC236}">
                <a16:creationId xmlns:a16="http://schemas.microsoft.com/office/drawing/2014/main" id="{405C7F79-57E0-44AF-8106-698AD40CC2C4}"/>
              </a:ext>
            </a:extLst>
          </p:cNvPr>
          <p:cNvPicPr>
            <a:picLocks noChangeAspect="1"/>
          </p:cNvPicPr>
          <p:nvPr/>
        </p:nvPicPr>
        <p:blipFill>
          <a:blip r:embed="rId3"/>
          <a:stretch>
            <a:fillRect/>
          </a:stretch>
        </p:blipFill>
        <p:spPr>
          <a:xfrm>
            <a:off x="-1290" y="3852"/>
            <a:ext cx="6095284" cy="6891088"/>
          </a:xfrm>
          <a:prstGeom prst="rect">
            <a:avLst/>
          </a:prstGeom>
        </p:spPr>
      </p:pic>
    </p:spTree>
    <p:extLst>
      <p:ext uri="{BB962C8B-B14F-4D97-AF65-F5344CB8AC3E}">
        <p14:creationId xmlns:p14="http://schemas.microsoft.com/office/powerpoint/2010/main" val="428834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Laboratory evaluation</a:t>
            </a:r>
          </a:p>
        </p:txBody>
      </p:sp>
      <p:pic>
        <p:nvPicPr>
          <p:cNvPr id="6" name="Content Placeholder 5"/>
          <p:cNvPicPr>
            <a:picLocks noGrp="1" noChangeAspect="1"/>
          </p:cNvPicPr>
          <p:nvPr>
            <p:ph idx="1"/>
          </p:nvPr>
        </p:nvPicPr>
        <p:blipFill>
          <a:blip r:embed="rId2"/>
          <a:stretch>
            <a:fillRect/>
          </a:stretch>
        </p:blipFill>
        <p:spPr>
          <a:xfrm>
            <a:off x="5115581" y="1778274"/>
            <a:ext cx="6742760" cy="3889585"/>
          </a:xfrm>
          <a:prstGeom prst="rect">
            <a:avLst/>
          </a:prstGeom>
        </p:spPr>
      </p:pic>
      <p:sp>
        <p:nvSpPr>
          <p:cNvPr id="3" name="TextBox 2">
            <a:extLst>
              <a:ext uri="{FF2B5EF4-FFF2-40B4-BE49-F238E27FC236}">
                <a16:creationId xmlns:a16="http://schemas.microsoft.com/office/drawing/2014/main" id="{0035F396-1981-4B09-B1C3-6F96D891B4CD}"/>
              </a:ext>
            </a:extLst>
          </p:cNvPr>
          <p:cNvSpPr txBox="1"/>
          <p:nvPr/>
        </p:nvSpPr>
        <p:spPr>
          <a:xfrm>
            <a:off x="333659" y="1803537"/>
            <a:ext cx="385612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Testing should be guided by the history and physical examination.(should be based on the presence or absence of underlying diseases (DM&gt;glucose) and drug therapy).</a:t>
            </a:r>
            <a:endParaRPr lang="en-US" dirty="0"/>
          </a:p>
          <a:p>
            <a:r>
              <a:rPr lang="en-US" dirty="0">
                <a:ea typeface="+mn-lt"/>
                <a:cs typeface="+mn-lt"/>
              </a:rPr>
              <a:t>The nature of the proposed surgery or procedure should also be taken into consideration. Thus, a baseline hemoglobin or </a:t>
            </a:r>
            <a:endParaRPr lang="en-US" dirty="0"/>
          </a:p>
          <a:p>
            <a:r>
              <a:rPr lang="en-US" dirty="0">
                <a:ea typeface="+mn-lt"/>
                <a:cs typeface="+mn-lt"/>
              </a:rPr>
              <a:t>hematocrit measurement is desirable in any patient about to undergo a procedure that may result in extensive blood loss.</a:t>
            </a:r>
            <a:endParaRPr lang="en-US" dirty="0"/>
          </a:p>
        </p:txBody>
      </p:sp>
    </p:spTree>
    <p:extLst>
      <p:ext uri="{BB962C8B-B14F-4D97-AF65-F5344CB8AC3E}">
        <p14:creationId xmlns:p14="http://schemas.microsoft.com/office/powerpoint/2010/main" val="590432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 ASA classification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b="1" dirty="0">
              <a:solidFill>
                <a:srgbClr val="C00000"/>
              </a:solidFill>
            </a:endParaRPr>
          </a:p>
          <a:p>
            <a:endParaRPr lang="en-US" dirty="0"/>
          </a:p>
        </p:txBody>
      </p:sp>
      <p:pic>
        <p:nvPicPr>
          <p:cNvPr id="5" name="Picture 5" descr="Table&#10;&#10;Description automatically generated">
            <a:extLst>
              <a:ext uri="{FF2B5EF4-FFF2-40B4-BE49-F238E27FC236}">
                <a16:creationId xmlns:a16="http://schemas.microsoft.com/office/drawing/2014/main" id="{09B1EACC-03C2-4BCB-A500-641C89451EDB}"/>
              </a:ext>
            </a:extLst>
          </p:cNvPr>
          <p:cNvPicPr>
            <a:picLocks noChangeAspect="1"/>
          </p:cNvPicPr>
          <p:nvPr/>
        </p:nvPicPr>
        <p:blipFill>
          <a:blip r:embed="rId2"/>
          <a:stretch>
            <a:fillRect/>
          </a:stretch>
        </p:blipFill>
        <p:spPr>
          <a:xfrm>
            <a:off x="6273121" y="1431234"/>
            <a:ext cx="5352790" cy="5314123"/>
          </a:xfrm>
          <a:prstGeom prst="rect">
            <a:avLst/>
          </a:prstGeom>
        </p:spPr>
      </p:pic>
      <p:sp>
        <p:nvSpPr>
          <p:cNvPr id="7" name="TextBox 6">
            <a:extLst>
              <a:ext uri="{FF2B5EF4-FFF2-40B4-BE49-F238E27FC236}">
                <a16:creationId xmlns:a16="http://schemas.microsoft.com/office/drawing/2014/main" id="{A1F40B75-5669-40AE-B11B-54F2697EF56A}"/>
              </a:ext>
            </a:extLst>
          </p:cNvPr>
          <p:cNvSpPr txBox="1"/>
          <p:nvPr/>
        </p:nvSpPr>
        <p:spPr>
          <a:xfrm>
            <a:off x="251792" y="1732449"/>
            <a:ext cx="503582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ea typeface="+mn-lt"/>
                <a:cs typeface="+mn-lt"/>
              </a:rPr>
              <a:t>The purpose of the system is to assess and communicate a patient’s pre-anesthesia medical co-morbidities. The classification system alone does not predict the perioperative risks, but used with other factors (</a:t>
            </a:r>
            <a:r>
              <a:rPr lang="en-US" sz="2200" dirty="0" err="1">
                <a:ea typeface="+mn-lt"/>
                <a:cs typeface="+mn-lt"/>
              </a:rPr>
              <a:t>eg</a:t>
            </a:r>
            <a:r>
              <a:rPr lang="en-US" sz="2200" dirty="0">
                <a:ea typeface="+mn-lt"/>
                <a:cs typeface="+mn-lt"/>
              </a:rPr>
              <a:t>, type of </a:t>
            </a:r>
            <a:r>
              <a:rPr lang="en-US" sz="2200" dirty="0" err="1">
                <a:ea typeface="+mn-lt"/>
                <a:cs typeface="+mn-lt"/>
              </a:rPr>
              <a:t>surgery,and</a:t>
            </a:r>
            <a:r>
              <a:rPr lang="en-US" sz="2200" dirty="0">
                <a:ea typeface="+mn-lt"/>
                <a:cs typeface="+mn-lt"/>
              </a:rPr>
              <a:t> level of deconditioning), it can be helpful in predicting perioperative risks.</a:t>
            </a:r>
            <a:endParaRPr lang="en-US" sz="2200" dirty="0"/>
          </a:p>
        </p:txBody>
      </p:sp>
    </p:spTree>
    <p:extLst>
      <p:ext uri="{BB962C8B-B14F-4D97-AF65-F5344CB8AC3E}">
        <p14:creationId xmlns:p14="http://schemas.microsoft.com/office/powerpoint/2010/main" val="1766747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Increase risk of morbidity &amp; mortality in anesthesia</a:t>
            </a:r>
            <a:r>
              <a:rPr lang="en-US" dirty="0"/>
              <a: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chemeClr val="tx1"/>
                </a:solidFill>
              </a:rPr>
              <a:t>Age &gt; 70 </a:t>
            </a:r>
          </a:p>
          <a:p>
            <a:r>
              <a:rPr lang="en-US" dirty="0">
                <a:solidFill>
                  <a:schemeClr val="tx1"/>
                </a:solidFill>
              </a:rPr>
              <a:t>Smoking </a:t>
            </a:r>
          </a:p>
          <a:p>
            <a:r>
              <a:rPr lang="en-US" dirty="0">
                <a:solidFill>
                  <a:schemeClr val="tx1"/>
                </a:solidFill>
              </a:rPr>
              <a:t>MI &lt; 6 months OR unstable angina within 3 m </a:t>
            </a:r>
          </a:p>
          <a:p>
            <a:r>
              <a:rPr lang="en-US" dirty="0">
                <a:solidFill>
                  <a:schemeClr val="tx1"/>
                </a:solidFill>
              </a:rPr>
              <a:t>Pulmonary edema &lt; 1 week</a:t>
            </a:r>
          </a:p>
          <a:p>
            <a:r>
              <a:rPr lang="en-US" dirty="0" err="1">
                <a:solidFill>
                  <a:schemeClr val="tx1"/>
                </a:solidFill>
              </a:rPr>
              <a:t>Hb</a:t>
            </a:r>
            <a:r>
              <a:rPr lang="en-US" dirty="0">
                <a:solidFill>
                  <a:schemeClr val="tx1"/>
                </a:solidFill>
              </a:rPr>
              <a:t> &lt; 10 g/dl </a:t>
            </a:r>
          </a:p>
          <a:p>
            <a:r>
              <a:rPr lang="en-US" dirty="0">
                <a:solidFill>
                  <a:schemeClr val="tx1"/>
                </a:solidFill>
              </a:rPr>
              <a:t>Urea &gt; 20 mmol/L &amp; dehydration </a:t>
            </a:r>
          </a:p>
          <a:p>
            <a:r>
              <a:rPr lang="en-US" dirty="0">
                <a:solidFill>
                  <a:schemeClr val="tx1"/>
                </a:solidFill>
              </a:rPr>
              <a:t>Wt. loss &gt; 10% in 1 month</a:t>
            </a:r>
          </a:p>
          <a:p>
            <a:r>
              <a:rPr lang="en-US" dirty="0">
                <a:solidFill>
                  <a:schemeClr val="tx1"/>
                </a:solidFill>
              </a:rPr>
              <a:t>Severe medical illness ,also sepsis  , emergency , major operation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796030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2CFBA8-1D3E-4A9A-9ACA-544CD2254CAA}"/>
              </a:ext>
            </a:extLst>
          </p:cNvPr>
          <p:cNvSpPr>
            <a:spLocks noGrp="1"/>
          </p:cNvSpPr>
          <p:nvPr>
            <p:ph type="title"/>
          </p:nvPr>
        </p:nvSpPr>
        <p:spPr/>
        <p:txBody>
          <a:bodyPr>
            <a:normAutofit fontScale="90000"/>
          </a:bodyPr>
          <a:lstStyle/>
          <a:p>
            <a:r>
              <a:rPr lang="en-US"/>
              <a:t>RSI:</a:t>
            </a:r>
            <a:br>
              <a:rPr lang="en-US" dirty="0"/>
            </a:br>
            <a:r>
              <a:rPr lang="en-US"/>
              <a:t>Rapid Sequence Induction</a:t>
            </a:r>
            <a:endParaRPr lang="en-US" dirty="0"/>
          </a:p>
        </p:txBody>
      </p:sp>
      <p:sp>
        <p:nvSpPr>
          <p:cNvPr id="7" name="TextBox 6">
            <a:extLst>
              <a:ext uri="{FF2B5EF4-FFF2-40B4-BE49-F238E27FC236}">
                <a16:creationId xmlns:a16="http://schemas.microsoft.com/office/drawing/2014/main" id="{1B05BE23-7DCD-487F-92FE-29F4A6F57BC3}"/>
              </a:ext>
            </a:extLst>
          </p:cNvPr>
          <p:cNvSpPr txBox="1"/>
          <p:nvPr/>
        </p:nvSpPr>
        <p:spPr>
          <a:xfrm>
            <a:off x="2340644" y="2150144"/>
            <a:ext cx="884922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Rapid</a:t>
            </a:r>
            <a:r>
              <a:rPr lang="en-US">
                <a:ea typeface="+mn-lt"/>
                <a:cs typeface="+mn-lt"/>
              </a:rPr>
              <a:t> sequence induction (RSI) is an established method of </a:t>
            </a:r>
            <a:r>
              <a:rPr lang="en-US" dirty="0">
                <a:ea typeface="+mn-lt"/>
                <a:cs typeface="+mn-lt"/>
              </a:rPr>
              <a:t>inducing anaesthesia in patients who are at risk of aspiration of gastric contents into the lungs. It involves loss of consciousness during cricoid pressure followed by intubation without face mask ventilation. The aim is to intubate the trachea as quickly and as safely as possible.</a:t>
            </a:r>
          </a:p>
          <a:p>
            <a:endParaRPr lang="en-US" dirty="0"/>
          </a:p>
          <a:p>
            <a:r>
              <a:rPr lang="en-US">
                <a:ea typeface="+mn-lt"/>
                <a:cs typeface="+mn-lt"/>
              </a:rPr>
              <a:t>Preoperative fasting and prokinetic agents reduce this risk but are not always appropriate or available before essential emergency surgery where there are time constraints on patient optimization. </a:t>
            </a:r>
          </a:p>
        </p:txBody>
      </p:sp>
    </p:spTree>
    <p:extLst>
      <p:ext uri="{BB962C8B-B14F-4D97-AF65-F5344CB8AC3E}">
        <p14:creationId xmlns:p14="http://schemas.microsoft.com/office/powerpoint/2010/main" val="405473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Anesthesia</a:t>
            </a:r>
          </a:p>
        </p:txBody>
      </p:sp>
      <p:sp>
        <p:nvSpPr>
          <p:cNvPr id="3" name="Content Placeholder 2"/>
          <p:cNvSpPr>
            <a:spLocks noGrp="1"/>
          </p:cNvSpPr>
          <p:nvPr>
            <p:ph idx="1"/>
          </p:nvPr>
        </p:nvSpPr>
        <p:spPr/>
        <p:txBody>
          <a:bodyPr vert="horz" lIns="91440" tIns="45720" rIns="91440" bIns="45720" rtlCol="0" anchor="t">
            <a:normAutofit lnSpcReduction="10000"/>
          </a:bodyPr>
          <a:lstStyle/>
          <a:p>
            <a:endParaRPr lang="en-US" b="1" dirty="0"/>
          </a:p>
          <a:p>
            <a:r>
              <a:rPr lang="en-US" b="1" dirty="0">
                <a:ea typeface="+mn-lt"/>
                <a:cs typeface="+mn-lt"/>
              </a:rPr>
              <a:t>General anesthesia: </a:t>
            </a:r>
            <a:endParaRPr lang="en-US" b="1" dirty="0"/>
          </a:p>
          <a:p>
            <a:r>
              <a:rPr lang="en-US" b="1" dirty="0">
                <a:ea typeface="+mn-lt"/>
                <a:cs typeface="+mn-lt"/>
              </a:rPr>
              <a:t>  reversible loss of all sensation and unconsciousness</a:t>
            </a:r>
            <a:br>
              <a:rPr lang="en-US" dirty="0"/>
            </a:br>
            <a:endParaRPr lang="en-US" dirty="0"/>
          </a:p>
          <a:p>
            <a:r>
              <a:rPr lang="en-US" b="1" dirty="0"/>
              <a:t> </a:t>
            </a:r>
            <a:r>
              <a:rPr lang="en-US" b="1" dirty="0">
                <a:solidFill>
                  <a:srgbClr val="FF0000"/>
                </a:solidFill>
              </a:rPr>
              <a:t>Definition:</a:t>
            </a:r>
            <a:endParaRPr lang="en-US" dirty="0">
              <a:solidFill>
                <a:srgbClr val="FF0000"/>
              </a:solidFill>
            </a:endParaRPr>
          </a:p>
          <a:p>
            <a:r>
              <a:rPr lang="en-US" dirty="0"/>
              <a:t>An altered physiological state Characterized by: </a:t>
            </a:r>
            <a:br>
              <a:rPr lang="en-US" dirty="0"/>
            </a:br>
            <a:r>
              <a:rPr lang="en-US" dirty="0"/>
              <a:t>- reversible loss of consciousness and sensation</a:t>
            </a:r>
            <a:br>
              <a:rPr lang="en-US" dirty="0"/>
            </a:br>
            <a:r>
              <a:rPr lang="en-US" dirty="0"/>
              <a:t>- Analgesia of entire body</a:t>
            </a:r>
          </a:p>
          <a:p>
            <a:r>
              <a:rPr lang="en-US" dirty="0"/>
              <a:t>- Amnesia and sleep</a:t>
            </a:r>
            <a:br>
              <a:rPr lang="en-US" dirty="0"/>
            </a:br>
            <a:r>
              <a:rPr lang="en-US" dirty="0"/>
              <a:t>- Some degree of muscle reflex </a:t>
            </a:r>
            <a:r>
              <a:rPr lang="en-GB" dirty="0"/>
              <a:t>is loss</a:t>
            </a:r>
            <a:br>
              <a:rPr lang="en-US" dirty="0"/>
            </a:br>
            <a:endParaRPr lang="en-US" dirty="0"/>
          </a:p>
          <a:p>
            <a:endParaRPr lang="en-US" dirty="0"/>
          </a:p>
        </p:txBody>
      </p:sp>
    </p:spTree>
    <p:extLst>
      <p:ext uri="{BB962C8B-B14F-4D97-AF65-F5344CB8AC3E}">
        <p14:creationId xmlns:p14="http://schemas.microsoft.com/office/powerpoint/2010/main" val="617519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20EE-ED37-44DA-8BC9-BA81AC2CDB5C}"/>
              </a:ext>
            </a:extLst>
          </p:cNvPr>
          <p:cNvSpPr>
            <a:spLocks noGrp="1"/>
          </p:cNvSpPr>
          <p:nvPr>
            <p:ph type="title"/>
          </p:nvPr>
        </p:nvSpPr>
        <p:spPr/>
        <p:txBody>
          <a:bodyPr>
            <a:normAutofit fontScale="90000"/>
          </a:bodyPr>
          <a:lstStyle/>
          <a:p>
            <a:r>
              <a:rPr lang="en-US"/>
              <a:t>Patients who are at increased risk of </a:t>
            </a:r>
            <a:r>
              <a:rPr lang="en-US" dirty="0"/>
              <a:t>aspiration during surgery:</a:t>
            </a:r>
          </a:p>
        </p:txBody>
      </p:sp>
      <p:sp>
        <p:nvSpPr>
          <p:cNvPr id="3" name="Content Placeholder 2">
            <a:extLst>
              <a:ext uri="{FF2B5EF4-FFF2-40B4-BE49-F238E27FC236}">
                <a16:creationId xmlns:a16="http://schemas.microsoft.com/office/drawing/2014/main" id="{AF93223E-5C0C-4AF7-92AB-56637309F91D}"/>
              </a:ext>
            </a:extLst>
          </p:cNvPr>
          <p:cNvSpPr>
            <a:spLocks noGrp="1"/>
          </p:cNvSpPr>
          <p:nvPr>
            <p:ph idx="1"/>
          </p:nvPr>
        </p:nvSpPr>
        <p:spPr/>
        <p:txBody>
          <a:bodyPr vert="horz" lIns="91440" tIns="45720" rIns="91440" bIns="45720" rtlCol="0" anchor="t">
            <a:normAutofit/>
          </a:bodyPr>
          <a:lstStyle/>
          <a:p>
            <a:pPr>
              <a:buAutoNum type="arabicPeriod"/>
            </a:pPr>
            <a:r>
              <a:rPr lang="en-US">
                <a:ea typeface="+mn-lt"/>
                <a:cs typeface="+mn-lt"/>
              </a:rPr>
              <a:t>Abdominal pathology, especially obstruction.</a:t>
            </a:r>
            <a:endParaRPr lang="en-US" dirty="0">
              <a:ea typeface="+mn-lt"/>
              <a:cs typeface="+mn-lt"/>
            </a:endParaRPr>
          </a:p>
          <a:p>
            <a:pPr>
              <a:buAutoNum type="arabicPeriod"/>
            </a:pPr>
            <a:r>
              <a:rPr lang="en-US">
                <a:ea typeface="+mn-lt"/>
                <a:cs typeface="+mn-lt"/>
              </a:rPr>
              <a:t>Delayed gastric emptying (e.g. pain,opioids).</a:t>
            </a:r>
          </a:p>
          <a:p>
            <a:pPr>
              <a:buAutoNum type="arabicPeriod"/>
            </a:pPr>
            <a:r>
              <a:rPr lang="en-US">
                <a:ea typeface="+mn-lt"/>
                <a:cs typeface="+mn-lt"/>
              </a:rPr>
              <a:t>Incompetent lower oesophageal sphincter</a:t>
            </a:r>
          </a:p>
          <a:p>
            <a:pPr>
              <a:buAutoNum type="arabicPeriod"/>
            </a:pPr>
            <a:r>
              <a:rPr lang="en-US">
                <a:ea typeface="+mn-lt"/>
                <a:cs typeface="+mn-lt"/>
              </a:rPr>
              <a:t>Altered conscious level resulting in impaired laryngeal reflexes</a:t>
            </a:r>
          </a:p>
          <a:p>
            <a:pPr>
              <a:buAutoNum type="arabicPeriod"/>
            </a:pPr>
            <a:r>
              <a:rPr lang="en-US">
                <a:ea typeface="+mn-lt"/>
                <a:cs typeface="+mn-lt"/>
              </a:rPr>
              <a:t>Pregnancy</a:t>
            </a:r>
            <a:endParaRPr lang="en-US" dirty="0"/>
          </a:p>
        </p:txBody>
      </p:sp>
    </p:spTree>
    <p:extLst>
      <p:ext uri="{BB962C8B-B14F-4D97-AF65-F5344CB8AC3E}">
        <p14:creationId xmlns:p14="http://schemas.microsoft.com/office/powerpoint/2010/main" val="1887667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2788555"/>
            <a:ext cx="8911687" cy="1280890"/>
          </a:xfrm>
        </p:spPr>
        <p:txBody>
          <a:bodyPr/>
          <a:lstStyle/>
          <a:p>
            <a:r>
              <a:rPr lang="en-US" dirty="0"/>
              <a:t>Thank you</a:t>
            </a:r>
          </a:p>
        </p:txBody>
      </p:sp>
    </p:spTree>
    <p:extLst>
      <p:ext uri="{BB962C8B-B14F-4D97-AF65-F5344CB8AC3E}">
        <p14:creationId xmlns:p14="http://schemas.microsoft.com/office/powerpoint/2010/main" val="80529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anesthesia</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t>  </a:t>
            </a:r>
            <a:r>
              <a:rPr lang="en-US" b="1" dirty="0">
                <a:ea typeface="+mn-lt"/>
                <a:cs typeface="+mn-lt"/>
              </a:rPr>
              <a:t>I  analgesia : - from beginning of anesthetic inhalation and lasts up to the loss of consciousness </a:t>
            </a:r>
            <a:endParaRPr lang="en-GB" b="1" dirty="0">
              <a:ea typeface="+mn-lt"/>
              <a:cs typeface="+mn-lt"/>
            </a:endParaRPr>
          </a:p>
          <a:p>
            <a:r>
              <a:rPr lang="en-GB" b="1" dirty="0">
                <a:ea typeface="+mn-lt"/>
                <a:cs typeface="+mn-lt"/>
              </a:rPr>
              <a:t>During this stage the patient progress from analgesia without amnesia to analgesia with amnesia </a:t>
            </a:r>
            <a:br>
              <a:rPr lang="en-US" b="1" dirty="0">
                <a:ea typeface="+mn-lt"/>
                <a:cs typeface="+mn-lt"/>
              </a:rPr>
            </a:br>
            <a:br>
              <a:rPr lang="en-US" b="1" dirty="0">
                <a:ea typeface="+mn-lt"/>
                <a:cs typeface="+mn-lt"/>
              </a:rPr>
            </a:br>
            <a:r>
              <a:rPr lang="en-US" b="1" dirty="0">
                <a:ea typeface="+mn-lt"/>
                <a:cs typeface="+mn-lt"/>
              </a:rPr>
              <a:t>pain is progressively abolished ,  patient remains conscious feels like a dream state .</a:t>
            </a:r>
            <a:br>
              <a:rPr lang="en-US" b="1" dirty="0">
                <a:ea typeface="+mn-lt"/>
                <a:cs typeface="+mn-lt"/>
              </a:rPr>
            </a:br>
            <a:endParaRPr lang="en-US" b="1" dirty="0">
              <a:ea typeface="+mn-lt"/>
              <a:cs typeface="+mn-lt"/>
            </a:endParaRPr>
          </a:p>
          <a:p>
            <a:pPr marL="0" indent="0">
              <a:buNone/>
            </a:pPr>
            <a:r>
              <a:rPr lang="en-US" b="1" dirty="0">
                <a:ea typeface="+mn-lt"/>
                <a:cs typeface="+mn-lt"/>
              </a:rPr>
              <a:t>II    excitement and delirium :- from loss of consciousness to beginning of automatic breathing  </a:t>
            </a:r>
            <a:br>
              <a:rPr lang="en-US" b="1" dirty="0">
                <a:ea typeface="+mn-lt"/>
                <a:cs typeface="+mn-lt"/>
              </a:rPr>
            </a:br>
            <a:br>
              <a:rPr lang="en-US" b="1" dirty="0">
                <a:ea typeface="+mn-lt"/>
                <a:cs typeface="+mn-lt"/>
              </a:rPr>
            </a:br>
            <a:r>
              <a:rPr lang="en-US" b="1" dirty="0">
                <a:ea typeface="+mn-lt"/>
                <a:cs typeface="+mn-lt"/>
              </a:rPr>
              <a:t>uncontrolled movements, loss of eyelash reflex, </a:t>
            </a:r>
            <a:r>
              <a:rPr lang="en-US" dirty="0">
                <a:ea typeface="+mn-lt"/>
                <a:cs typeface="+mn-lt"/>
              </a:rPr>
              <a:t>hypertension, and tachycardia.</a:t>
            </a:r>
            <a:endParaRPr lang="en-GB" dirty="0">
              <a:ea typeface="+mn-lt"/>
              <a:cs typeface="+mn-lt"/>
            </a:endParaRPr>
          </a:p>
          <a:p>
            <a:pPr marL="0" indent="0">
              <a:buNone/>
            </a:pPr>
            <a:r>
              <a:rPr lang="en-GB" dirty="0">
                <a:ea typeface="+mn-lt"/>
                <a:cs typeface="+mn-lt"/>
              </a:rPr>
              <a:t>In this stage airway reflex is remain intact and often hypersensitive to stimuli ;Because of this airway manipulation should be avoided at this stage </a:t>
            </a:r>
            <a:br>
              <a:rPr lang="en-US" dirty="0">
                <a:ea typeface="+mn-lt"/>
                <a:cs typeface="+mn-lt"/>
              </a:rPr>
            </a:br>
            <a:endParaRPr lang="en-US" dirty="0">
              <a:ea typeface="+mn-lt"/>
              <a:cs typeface="+mn-lt"/>
            </a:endParaRPr>
          </a:p>
          <a:p>
            <a:endParaRPr lang="en-US" dirty="0"/>
          </a:p>
        </p:txBody>
      </p:sp>
    </p:spTree>
    <p:extLst>
      <p:ext uri="{BB962C8B-B14F-4D97-AF65-F5344CB8AC3E}">
        <p14:creationId xmlns:p14="http://schemas.microsoft.com/office/powerpoint/2010/main" val="42184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4140E-D9EE-4020-A8FA-78F2F741CB65}"/>
              </a:ext>
            </a:extLst>
          </p:cNvPr>
          <p:cNvSpPr>
            <a:spLocks noGrp="1"/>
          </p:cNvSpPr>
          <p:nvPr>
            <p:ph idx="1"/>
          </p:nvPr>
        </p:nvSpPr>
        <p:spPr>
          <a:xfrm>
            <a:off x="550938" y="0"/>
            <a:ext cx="10353762" cy="4058751"/>
          </a:xfrm>
        </p:spPr>
        <p:txBody>
          <a:bodyPr vert="horz" lIns="91440" tIns="45720" rIns="91440" bIns="45720" rtlCol="0" anchor="t">
            <a:noAutofit/>
          </a:bodyPr>
          <a:lstStyle/>
          <a:p>
            <a:r>
              <a:rPr lang="en-US" sz="2400" b="1" dirty="0">
                <a:ea typeface="+mn-lt"/>
                <a:cs typeface="+mn-lt"/>
              </a:rPr>
              <a:t>III   surgical anesthesia :  This is the targeted anesthetic level for procedures requiring general anesthesia.</a:t>
            </a:r>
          </a:p>
          <a:p>
            <a:pPr marL="0" indent="0">
              <a:buNone/>
            </a:pPr>
            <a:endParaRPr lang="en-US" sz="2400" dirty="0"/>
          </a:p>
          <a:p>
            <a:r>
              <a:rPr lang="en-US" sz="2400" dirty="0">
                <a:ea typeface="+mn-lt"/>
                <a:cs typeface="+mn-lt"/>
              </a:rPr>
              <a:t>Ceased eye movements and respiratory depression are the hallmarks of this stage , </a:t>
            </a:r>
            <a:r>
              <a:rPr lang="en-US" sz="2400" b="1" dirty="0">
                <a:ea typeface="+mn-lt"/>
                <a:cs typeface="+mn-lt"/>
              </a:rPr>
              <a:t>reaction to skin incision disappear </a:t>
            </a:r>
            <a:r>
              <a:rPr lang="en-US" sz="2400" dirty="0">
                <a:ea typeface="+mn-lt"/>
                <a:cs typeface="+mn-lt"/>
              </a:rPr>
              <a:t>.</a:t>
            </a:r>
            <a:endParaRPr lang="en-GB" sz="2400" dirty="0">
              <a:ea typeface="+mn-lt"/>
              <a:cs typeface="+mn-lt"/>
            </a:endParaRPr>
          </a:p>
          <a:p>
            <a:r>
              <a:rPr lang="en-GB" sz="2400" dirty="0">
                <a:ea typeface="+mn-lt"/>
                <a:cs typeface="+mn-lt"/>
              </a:rPr>
              <a:t>For this stage airway manipulation safe  at  this stage </a:t>
            </a:r>
          </a:p>
          <a:p>
            <a:r>
              <a:rPr lang="en-GB" sz="2400" dirty="0">
                <a:ea typeface="+mn-lt"/>
                <a:cs typeface="+mn-lt"/>
              </a:rPr>
              <a:t>There are four plane in this stage </a:t>
            </a:r>
          </a:p>
          <a:p>
            <a:r>
              <a:rPr lang="en-GB" sz="2400" dirty="0">
                <a:ea typeface="+mn-lt"/>
                <a:cs typeface="+mn-lt"/>
              </a:rPr>
              <a:t>Plane 1:still regular spontaneous breathing ,constricted pupil ;however eyelid and swallow reflexes are disappear </a:t>
            </a:r>
          </a:p>
          <a:p>
            <a:r>
              <a:rPr lang="en-GB" sz="2400" dirty="0">
                <a:ea typeface="+mn-lt"/>
                <a:cs typeface="+mn-lt"/>
              </a:rPr>
              <a:t>Plane 2:there are intermittent cessation of respiration along with loss of corneal and laryngeal reflex </a:t>
            </a:r>
          </a:p>
          <a:p>
            <a:r>
              <a:rPr lang="en-GB" sz="2400" dirty="0">
                <a:ea typeface="+mn-lt"/>
                <a:cs typeface="+mn-lt"/>
              </a:rPr>
              <a:t>Plane 3: is marked by complete relaxation of intercostal and abdominal muscle and loss of pupillary reflex </a:t>
            </a:r>
          </a:p>
          <a:p>
            <a:r>
              <a:rPr lang="en-GB" sz="2400" dirty="0">
                <a:ea typeface="+mn-lt"/>
                <a:cs typeface="+mn-lt"/>
              </a:rPr>
              <a:t>Plane 4 : irregular respiration paradoxical rib cage movement and full diaphragm paralysis resulting in apnea   </a:t>
            </a:r>
            <a:br>
              <a:rPr lang="en-US" sz="2400" dirty="0">
                <a:ea typeface="+mn-lt"/>
                <a:cs typeface="+mn-lt"/>
              </a:rPr>
            </a:br>
            <a:br>
              <a:rPr lang="en-US" sz="2400" dirty="0">
                <a:ea typeface="+mn-lt"/>
                <a:cs typeface="+mn-lt"/>
              </a:rPr>
            </a:br>
            <a:endParaRPr lang="en-US" sz="2400" dirty="0">
              <a:ea typeface="+mn-lt"/>
              <a:cs typeface="+mn-lt"/>
            </a:endParaRPr>
          </a:p>
          <a:p>
            <a:pPr marL="0" indent="0">
              <a:buNone/>
            </a:pPr>
            <a:br>
              <a:rPr lang="en-US" sz="2400" dirty="0"/>
            </a:br>
            <a:endParaRPr lang="en-US" sz="2400" dirty="0"/>
          </a:p>
        </p:txBody>
      </p:sp>
    </p:spTree>
    <p:extLst>
      <p:ext uri="{BB962C8B-B14F-4D97-AF65-F5344CB8AC3E}">
        <p14:creationId xmlns:p14="http://schemas.microsoft.com/office/powerpoint/2010/main" val="380502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9E01-0D09-2D42-80FD-5D7D3FB23EFB}"/>
              </a:ext>
            </a:extLst>
          </p:cNvPr>
          <p:cNvSpPr>
            <a:spLocks noGrp="1"/>
          </p:cNvSpPr>
          <p:nvPr>
            <p:ph type="title"/>
          </p:nvPr>
        </p:nvSpPr>
        <p:spPr/>
        <p:txBody>
          <a:bodyPr/>
          <a:lstStyle/>
          <a:p>
            <a:endParaRPr lang="en-JO"/>
          </a:p>
        </p:txBody>
      </p:sp>
      <p:sp>
        <p:nvSpPr>
          <p:cNvPr id="3" name="Content Placeholder 2">
            <a:extLst>
              <a:ext uri="{FF2B5EF4-FFF2-40B4-BE49-F238E27FC236}">
                <a16:creationId xmlns:a16="http://schemas.microsoft.com/office/drawing/2014/main" id="{57A57ABA-7D88-3046-A287-283D61B2B9CF}"/>
              </a:ext>
            </a:extLst>
          </p:cNvPr>
          <p:cNvSpPr>
            <a:spLocks noGrp="1"/>
          </p:cNvSpPr>
          <p:nvPr>
            <p:ph idx="1"/>
          </p:nvPr>
        </p:nvSpPr>
        <p:spPr/>
        <p:txBody>
          <a:bodyPr/>
          <a:lstStyle/>
          <a:p>
            <a:r>
              <a:rPr lang="en-US" b="1" dirty="0">
                <a:ea typeface="+mn-lt"/>
                <a:cs typeface="+mn-lt"/>
              </a:rPr>
              <a:t>IV   medullary depression (over dose) → begins with respiratory cessation and ends with potential death. </a:t>
            </a:r>
          </a:p>
          <a:p>
            <a:pPr marL="0" indent="0">
              <a:buNone/>
            </a:pPr>
            <a:endParaRPr lang="en-US" dirty="0"/>
          </a:p>
          <a:p>
            <a:r>
              <a:rPr lang="en-US" dirty="0">
                <a:ea typeface="+mn-lt"/>
                <a:cs typeface="+mn-lt"/>
              </a:rPr>
              <a:t>full respiratory and circulatory support are a must ,otherwise coma and death will ensure </a:t>
            </a:r>
            <a:endParaRPr lang="en-US" dirty="0"/>
          </a:p>
        </p:txBody>
      </p:sp>
    </p:spTree>
    <p:extLst>
      <p:ext uri="{BB962C8B-B14F-4D97-AF65-F5344CB8AC3E}">
        <p14:creationId xmlns:p14="http://schemas.microsoft.com/office/powerpoint/2010/main" val="309200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PHASES of general anesthesia</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b="1" dirty="0">
                <a:solidFill>
                  <a:srgbClr val="FF0000"/>
                </a:solidFill>
              </a:rPr>
              <a:t>Coarse of drug  Giving”</a:t>
            </a:r>
            <a:endParaRPr lang="en-US" dirty="0">
              <a:solidFill>
                <a:srgbClr val="FF0000"/>
              </a:solidFill>
            </a:endParaRPr>
          </a:p>
          <a:p>
            <a:pPr>
              <a:buFont typeface="Wingdings 3"/>
              <a:buChar char=""/>
            </a:pPr>
            <a:r>
              <a:rPr lang="en-US" dirty="0">
                <a:ea typeface="+mn-lt"/>
                <a:cs typeface="+mn-lt"/>
              </a:rPr>
              <a:t>premedication :  the administration of medication before the </a:t>
            </a:r>
            <a:r>
              <a:rPr lang="en-US" b="1" dirty="0">
                <a:ea typeface="+mn-lt"/>
                <a:cs typeface="+mn-lt"/>
              </a:rPr>
              <a:t>induction</a:t>
            </a:r>
            <a:r>
              <a:rPr lang="en-US" dirty="0">
                <a:ea typeface="+mn-lt"/>
                <a:cs typeface="+mn-lt"/>
              </a:rPr>
              <a:t> of </a:t>
            </a:r>
            <a:r>
              <a:rPr lang="en-US" b="1" dirty="0">
                <a:ea typeface="+mn-lt"/>
                <a:cs typeface="+mn-lt"/>
              </a:rPr>
              <a:t>anesthesia</a:t>
            </a:r>
            <a:r>
              <a:rPr lang="en-US" dirty="0">
                <a:ea typeface="+mn-lt"/>
                <a:cs typeface="+mn-lt"/>
              </a:rPr>
              <a:t>.</a:t>
            </a:r>
            <a:endParaRPr lang="en-US" dirty="0"/>
          </a:p>
          <a:p>
            <a:pPr>
              <a:buFont typeface="Wingdings 3"/>
              <a:buChar char=""/>
            </a:pPr>
            <a:br>
              <a:rPr lang="en-US" dirty="0"/>
            </a:br>
            <a:r>
              <a:rPr lang="en-US" dirty="0">
                <a:ea typeface="+mn-lt"/>
                <a:cs typeface="+mn-lt"/>
              </a:rPr>
              <a:t>1  .induction :  the period between the administration of </a:t>
            </a:r>
            <a:r>
              <a:rPr lang="en-US" b="1" dirty="0">
                <a:ea typeface="+mn-lt"/>
                <a:cs typeface="+mn-lt"/>
              </a:rPr>
              <a:t>induction</a:t>
            </a:r>
            <a:r>
              <a:rPr lang="en-US" dirty="0">
                <a:ea typeface="+mn-lt"/>
                <a:cs typeface="+mn-lt"/>
              </a:rPr>
              <a:t> agents and loss of consciousness. </a:t>
            </a:r>
            <a:br>
              <a:rPr lang="en-US" dirty="0">
                <a:ea typeface="+mn-lt"/>
                <a:cs typeface="+mn-lt"/>
              </a:rPr>
            </a:br>
            <a:br>
              <a:rPr lang="en-US" dirty="0">
                <a:ea typeface="+mn-lt"/>
                <a:cs typeface="+mn-lt"/>
              </a:rPr>
            </a:br>
            <a:r>
              <a:rPr lang="en-US" dirty="0">
                <a:ea typeface="+mn-lt"/>
                <a:cs typeface="+mn-lt"/>
              </a:rPr>
              <a:t>II   .maintenance  :  General </a:t>
            </a:r>
            <a:r>
              <a:rPr lang="en-US" b="1" dirty="0" err="1">
                <a:ea typeface="+mn-lt"/>
                <a:cs typeface="+mn-lt"/>
              </a:rPr>
              <a:t>anaesthesia</a:t>
            </a:r>
            <a:r>
              <a:rPr lang="en-US" dirty="0">
                <a:ea typeface="+mn-lt"/>
                <a:cs typeface="+mn-lt"/>
              </a:rPr>
              <a:t> is almost exclusively maintained with inhalational or intravenous agents.</a:t>
            </a:r>
            <a:br>
              <a:rPr lang="en-US" dirty="0">
                <a:ea typeface="+mn-lt"/>
                <a:cs typeface="+mn-lt"/>
              </a:rPr>
            </a:br>
            <a:br>
              <a:rPr lang="en-US" dirty="0">
                <a:ea typeface="+mn-lt"/>
                <a:cs typeface="+mn-lt"/>
              </a:rPr>
            </a:br>
            <a:endParaRPr lang="en-US" dirty="0">
              <a:ea typeface="+mn-lt"/>
              <a:cs typeface="+mn-lt"/>
            </a:endParaRPr>
          </a:p>
          <a:p>
            <a:pPr>
              <a:buFont typeface="Wingdings 3"/>
              <a:buChar char=""/>
            </a:pPr>
            <a:r>
              <a:rPr lang="en-US" dirty="0">
                <a:ea typeface="+mn-lt"/>
                <a:cs typeface="+mn-lt"/>
              </a:rPr>
              <a:t>III  .emergence   : a passive process with the gradual return of consciousness after discontinuing administration of </a:t>
            </a:r>
            <a:r>
              <a:rPr lang="en-US" b="1" dirty="0">
                <a:ea typeface="+mn-lt"/>
                <a:cs typeface="+mn-lt"/>
              </a:rPr>
              <a:t>anesthetic</a:t>
            </a:r>
            <a:r>
              <a:rPr lang="en-US" dirty="0">
                <a:ea typeface="+mn-lt"/>
                <a:cs typeface="+mn-lt"/>
              </a:rPr>
              <a:t> and adjuvant agents</a:t>
            </a:r>
            <a:endParaRPr lang="en-US" dirty="0"/>
          </a:p>
          <a:p>
            <a:pPr marL="0" indent="0">
              <a:buNone/>
            </a:pPr>
            <a:br>
              <a:rPr lang="en-US" dirty="0"/>
            </a:br>
            <a:endParaRPr lang="en-US" dirty="0"/>
          </a:p>
          <a:p>
            <a:endParaRPr lang="en-US" dirty="0"/>
          </a:p>
        </p:txBody>
      </p:sp>
    </p:spTree>
    <p:extLst>
      <p:ext uri="{BB962C8B-B14F-4D97-AF65-F5344CB8AC3E}">
        <p14:creationId xmlns:p14="http://schemas.microsoft.com/office/powerpoint/2010/main" val="73071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t>
            </a:r>
          </a:p>
        </p:txBody>
      </p:sp>
      <p:sp>
        <p:nvSpPr>
          <p:cNvPr id="3" name="Content Placeholder 2"/>
          <p:cNvSpPr>
            <a:spLocks noGrp="1"/>
          </p:cNvSpPr>
          <p:nvPr>
            <p:ph idx="1"/>
          </p:nvPr>
        </p:nvSpPr>
        <p:spPr>
          <a:xfrm>
            <a:off x="1820849" y="2014330"/>
            <a:ext cx="4834393" cy="4640911"/>
          </a:xfrm>
        </p:spPr>
        <p:txBody>
          <a:bodyPr>
            <a:normAutofit fontScale="92500" lnSpcReduction="10000"/>
          </a:bodyPr>
          <a:lstStyle/>
          <a:p>
            <a:pPr>
              <a:lnSpc>
                <a:spcPct val="90000"/>
              </a:lnSpc>
            </a:pPr>
            <a:r>
              <a:rPr lang="en-US" altLang="en-US" b="1" dirty="0">
                <a:solidFill>
                  <a:schemeClr val="tx1">
                    <a:lumMod val="95000"/>
                    <a:lumOff val="5000"/>
                  </a:schemeClr>
                </a:solidFill>
              </a:rPr>
              <a:t>Premedication</a:t>
            </a:r>
            <a:endParaRPr lang="en-US" altLang="en-US" b="1" dirty="0">
              <a:solidFill>
                <a:schemeClr val="tx1">
                  <a:lumMod val="95000"/>
                  <a:lumOff val="5000"/>
                </a:schemeClr>
              </a:solidFill>
              <a:latin typeface="Verdana" pitchFamily="34" charset="0"/>
            </a:endParaRPr>
          </a:p>
          <a:p>
            <a:pPr>
              <a:lnSpc>
                <a:spcPct val="90000"/>
              </a:lnSpc>
            </a:pPr>
            <a:r>
              <a:rPr lang="en-US" altLang="en-US" b="1" dirty="0">
                <a:solidFill>
                  <a:schemeClr val="tx1">
                    <a:lumMod val="95000"/>
                    <a:lumOff val="5000"/>
                  </a:schemeClr>
                </a:solidFill>
              </a:rPr>
              <a:t>Type of anesthesia</a:t>
            </a:r>
            <a:endParaRPr lang="en-US" altLang="en-US" b="1" dirty="0">
              <a:solidFill>
                <a:schemeClr val="tx1">
                  <a:lumMod val="95000"/>
                  <a:lumOff val="5000"/>
                </a:schemeClr>
              </a:solidFill>
              <a:latin typeface="Verdana" pitchFamily="34" charset="0"/>
            </a:endParaRPr>
          </a:p>
          <a:p>
            <a:pPr lvl="1">
              <a:lnSpc>
                <a:spcPct val="90000"/>
              </a:lnSpc>
            </a:pPr>
            <a:r>
              <a:rPr lang="en-US" altLang="en-US" sz="1800" dirty="0">
                <a:solidFill>
                  <a:srgbClr val="FF0000"/>
                </a:solidFill>
                <a:latin typeface="Verdana" pitchFamily="34" charset="0"/>
              </a:rPr>
              <a:t>General</a:t>
            </a:r>
          </a:p>
          <a:p>
            <a:pPr lvl="2">
              <a:lnSpc>
                <a:spcPct val="90000"/>
              </a:lnSpc>
            </a:pPr>
            <a:r>
              <a:rPr lang="en-US" altLang="en-US" sz="1800" dirty="0">
                <a:solidFill>
                  <a:schemeClr val="accent5">
                    <a:lumMod val="75000"/>
                  </a:schemeClr>
                </a:solidFill>
                <a:latin typeface="Verdana" pitchFamily="34" charset="0"/>
              </a:rPr>
              <a:t>Airway management</a:t>
            </a:r>
          </a:p>
          <a:p>
            <a:pPr lvl="2">
              <a:lnSpc>
                <a:spcPct val="90000"/>
              </a:lnSpc>
            </a:pPr>
            <a:r>
              <a:rPr lang="en-US" altLang="en-US" sz="1800" dirty="0">
                <a:solidFill>
                  <a:schemeClr val="accent5">
                    <a:lumMod val="75000"/>
                  </a:schemeClr>
                </a:solidFill>
                <a:latin typeface="Verdana" pitchFamily="34" charset="0"/>
              </a:rPr>
              <a:t>Induction</a:t>
            </a:r>
          </a:p>
          <a:p>
            <a:pPr lvl="2">
              <a:lnSpc>
                <a:spcPct val="90000"/>
              </a:lnSpc>
            </a:pPr>
            <a:r>
              <a:rPr lang="en-US" altLang="en-US" sz="1800" dirty="0">
                <a:solidFill>
                  <a:schemeClr val="accent5">
                    <a:lumMod val="75000"/>
                  </a:schemeClr>
                </a:solidFill>
                <a:latin typeface="Verdana" pitchFamily="34" charset="0"/>
              </a:rPr>
              <a:t>Maintenance</a:t>
            </a:r>
          </a:p>
          <a:p>
            <a:pPr lvl="2">
              <a:lnSpc>
                <a:spcPct val="90000"/>
              </a:lnSpc>
            </a:pPr>
            <a:r>
              <a:rPr lang="en-US" altLang="en-US" sz="1800" dirty="0" err="1">
                <a:solidFill>
                  <a:schemeClr val="accent5">
                    <a:lumMod val="75000"/>
                  </a:schemeClr>
                </a:solidFill>
                <a:latin typeface="Verdana" pitchFamily="34" charset="0"/>
              </a:rPr>
              <a:t>Eergence</a:t>
            </a:r>
            <a:r>
              <a:rPr lang="en-US" altLang="en-US" sz="1800" dirty="0">
                <a:solidFill>
                  <a:schemeClr val="accent5">
                    <a:lumMod val="75000"/>
                  </a:schemeClr>
                </a:solidFill>
                <a:latin typeface="Verdana" pitchFamily="34" charset="0"/>
              </a:rPr>
              <a:t>.</a:t>
            </a:r>
          </a:p>
          <a:p>
            <a:pPr lvl="1">
              <a:lnSpc>
                <a:spcPct val="90000"/>
              </a:lnSpc>
            </a:pPr>
            <a:r>
              <a:rPr lang="en-US" altLang="en-US" sz="1800" dirty="0">
                <a:solidFill>
                  <a:srgbClr val="FF0000"/>
                </a:solidFill>
                <a:latin typeface="Verdana" pitchFamily="34" charset="0"/>
              </a:rPr>
              <a:t>Regional</a:t>
            </a:r>
          </a:p>
          <a:p>
            <a:pPr lvl="2">
              <a:lnSpc>
                <a:spcPct val="90000"/>
              </a:lnSpc>
            </a:pPr>
            <a:r>
              <a:rPr lang="en-US" altLang="en-US" sz="1800" dirty="0">
                <a:solidFill>
                  <a:schemeClr val="accent5">
                    <a:lumMod val="75000"/>
                  </a:schemeClr>
                </a:solidFill>
                <a:latin typeface="Verdana" pitchFamily="34" charset="0"/>
              </a:rPr>
              <a:t>Technique</a:t>
            </a:r>
          </a:p>
          <a:p>
            <a:pPr lvl="2">
              <a:lnSpc>
                <a:spcPct val="90000"/>
              </a:lnSpc>
            </a:pPr>
            <a:r>
              <a:rPr lang="en-US" altLang="en-US" sz="1800" dirty="0">
                <a:solidFill>
                  <a:schemeClr val="accent5">
                    <a:lumMod val="75000"/>
                  </a:schemeClr>
                </a:solidFill>
                <a:latin typeface="Verdana" pitchFamily="34" charset="0"/>
              </a:rPr>
              <a:t>Agents</a:t>
            </a:r>
          </a:p>
          <a:p>
            <a:pPr lvl="1">
              <a:lnSpc>
                <a:spcPct val="90000"/>
              </a:lnSpc>
            </a:pPr>
            <a:r>
              <a:rPr lang="en-US" altLang="en-US" sz="1800" dirty="0">
                <a:solidFill>
                  <a:srgbClr val="FF0000"/>
                </a:solidFill>
                <a:latin typeface="Verdana" pitchFamily="34" charset="0"/>
              </a:rPr>
              <a:t>Monitored anesthesia care</a:t>
            </a:r>
          </a:p>
          <a:p>
            <a:pPr lvl="2">
              <a:lnSpc>
                <a:spcPct val="90000"/>
              </a:lnSpc>
            </a:pPr>
            <a:r>
              <a:rPr lang="en-US" altLang="en-US" sz="1800" dirty="0">
                <a:solidFill>
                  <a:schemeClr val="accent5">
                    <a:lumMod val="75000"/>
                  </a:schemeClr>
                </a:solidFill>
                <a:latin typeface="Verdana" pitchFamily="34" charset="0"/>
              </a:rPr>
              <a:t>Supplemental oxygen</a:t>
            </a:r>
          </a:p>
          <a:p>
            <a:pPr lvl="2">
              <a:lnSpc>
                <a:spcPct val="90000"/>
              </a:lnSpc>
            </a:pPr>
            <a:r>
              <a:rPr lang="en-US" altLang="en-US" sz="1800" dirty="0">
                <a:solidFill>
                  <a:schemeClr val="accent5">
                    <a:lumMod val="75000"/>
                  </a:schemeClr>
                </a:solidFill>
                <a:latin typeface="Verdana" pitchFamily="34" charset="0"/>
              </a:rPr>
              <a:t>Sedation  </a:t>
            </a:r>
          </a:p>
          <a:p>
            <a:endParaRPr lang="en-US" dirty="0"/>
          </a:p>
        </p:txBody>
      </p:sp>
      <p:sp>
        <p:nvSpPr>
          <p:cNvPr id="4" name="TextBox 3"/>
          <p:cNvSpPr txBox="1"/>
          <p:nvPr/>
        </p:nvSpPr>
        <p:spPr>
          <a:xfrm>
            <a:off x="7211833" y="1956021"/>
            <a:ext cx="4492487" cy="3111621"/>
          </a:xfrm>
          <a:prstGeom prst="rect">
            <a:avLst/>
          </a:prstGeom>
          <a:noFill/>
        </p:spPr>
        <p:txBody>
          <a:bodyPr wrap="square" rtlCol="0">
            <a:spAutoFit/>
          </a:bodyPr>
          <a:lstStyle/>
          <a:p>
            <a:pPr>
              <a:lnSpc>
                <a:spcPct val="90000"/>
              </a:lnSpc>
            </a:pPr>
            <a:r>
              <a:rPr lang="en-US" altLang="en-US" b="1" dirty="0">
                <a:solidFill>
                  <a:schemeClr val="tx1">
                    <a:lumMod val="95000"/>
                    <a:lumOff val="5000"/>
                  </a:schemeClr>
                </a:solidFill>
              </a:rPr>
              <a:t>Intraoperative management</a:t>
            </a:r>
            <a:endParaRPr lang="en-US" altLang="en-US" b="1" dirty="0">
              <a:solidFill>
                <a:schemeClr val="tx1">
                  <a:lumMod val="95000"/>
                  <a:lumOff val="5000"/>
                </a:schemeClr>
              </a:solidFill>
              <a:latin typeface="Verdana" pitchFamily="34" charset="0"/>
            </a:endParaRPr>
          </a:p>
          <a:p>
            <a:pPr lvl="1">
              <a:lnSpc>
                <a:spcPct val="90000"/>
              </a:lnSpc>
            </a:pPr>
            <a:r>
              <a:rPr lang="en-US" altLang="en-US" dirty="0">
                <a:solidFill>
                  <a:schemeClr val="accent5">
                    <a:lumMod val="75000"/>
                  </a:schemeClr>
                </a:solidFill>
                <a:latin typeface="Verdana" pitchFamily="34" charset="0"/>
              </a:rPr>
              <a:t>Monitoring</a:t>
            </a:r>
          </a:p>
          <a:p>
            <a:pPr lvl="1">
              <a:lnSpc>
                <a:spcPct val="90000"/>
              </a:lnSpc>
            </a:pPr>
            <a:r>
              <a:rPr lang="en-US" altLang="en-US" dirty="0">
                <a:solidFill>
                  <a:schemeClr val="accent5">
                    <a:lumMod val="75000"/>
                  </a:schemeClr>
                </a:solidFill>
                <a:latin typeface="Verdana" pitchFamily="34" charset="0"/>
              </a:rPr>
              <a:t>Positioning</a:t>
            </a:r>
          </a:p>
          <a:p>
            <a:pPr lvl="1">
              <a:lnSpc>
                <a:spcPct val="90000"/>
              </a:lnSpc>
            </a:pPr>
            <a:r>
              <a:rPr lang="en-US" altLang="en-US" dirty="0">
                <a:solidFill>
                  <a:schemeClr val="accent5">
                    <a:lumMod val="75000"/>
                  </a:schemeClr>
                </a:solidFill>
                <a:latin typeface="Verdana" pitchFamily="34" charset="0"/>
              </a:rPr>
              <a:t>Fluid and blood  managements</a:t>
            </a:r>
          </a:p>
          <a:p>
            <a:pPr lvl="1">
              <a:lnSpc>
                <a:spcPct val="90000"/>
              </a:lnSpc>
            </a:pPr>
            <a:r>
              <a:rPr lang="en-US" altLang="en-US" dirty="0">
                <a:solidFill>
                  <a:schemeClr val="accent5">
                    <a:lumMod val="75000"/>
                  </a:schemeClr>
                </a:solidFill>
                <a:latin typeface="Verdana" pitchFamily="34" charset="0"/>
              </a:rPr>
              <a:t>Special techniques like central and arterial lines</a:t>
            </a:r>
          </a:p>
          <a:p>
            <a:pPr>
              <a:lnSpc>
                <a:spcPct val="90000"/>
              </a:lnSpc>
            </a:pPr>
            <a:r>
              <a:rPr lang="en-US" altLang="en-US" b="1" dirty="0">
                <a:solidFill>
                  <a:schemeClr val="tx1">
                    <a:lumMod val="95000"/>
                    <a:lumOff val="5000"/>
                  </a:schemeClr>
                </a:solidFill>
              </a:rPr>
              <a:t>Postoperative management</a:t>
            </a:r>
            <a:endParaRPr lang="en-US" altLang="en-US" b="1" dirty="0">
              <a:solidFill>
                <a:schemeClr val="tx1">
                  <a:lumMod val="95000"/>
                  <a:lumOff val="5000"/>
                </a:schemeClr>
              </a:solidFill>
              <a:latin typeface="Verdana" pitchFamily="34" charset="0"/>
            </a:endParaRPr>
          </a:p>
          <a:p>
            <a:pPr lvl="1">
              <a:lnSpc>
                <a:spcPct val="90000"/>
              </a:lnSpc>
            </a:pPr>
            <a:r>
              <a:rPr lang="en-US" altLang="en-US" dirty="0">
                <a:solidFill>
                  <a:schemeClr val="accent5">
                    <a:lumMod val="75000"/>
                  </a:schemeClr>
                </a:solidFill>
                <a:latin typeface="Verdana" pitchFamily="34" charset="0"/>
              </a:rPr>
              <a:t>Pain control</a:t>
            </a:r>
          </a:p>
          <a:p>
            <a:pPr lvl="1">
              <a:lnSpc>
                <a:spcPct val="90000"/>
              </a:lnSpc>
            </a:pPr>
            <a:r>
              <a:rPr lang="en-US" altLang="en-US" dirty="0">
                <a:solidFill>
                  <a:schemeClr val="accent5">
                    <a:lumMod val="75000"/>
                  </a:schemeClr>
                </a:solidFill>
                <a:latin typeface="Verdana" pitchFamily="34" charset="0"/>
              </a:rPr>
              <a:t>Intensive care</a:t>
            </a:r>
          </a:p>
          <a:p>
            <a:pPr lvl="1">
              <a:lnSpc>
                <a:spcPct val="90000"/>
              </a:lnSpc>
            </a:pPr>
            <a:r>
              <a:rPr lang="en-US" altLang="en-US" dirty="0">
                <a:solidFill>
                  <a:schemeClr val="accent5">
                    <a:lumMod val="75000"/>
                  </a:schemeClr>
                </a:solidFill>
                <a:latin typeface="Verdana" pitchFamily="34" charset="0"/>
              </a:rPr>
              <a:t>Postoperative ventilation</a:t>
            </a:r>
          </a:p>
          <a:p>
            <a:pPr lvl="1">
              <a:lnSpc>
                <a:spcPct val="90000"/>
              </a:lnSpc>
            </a:pPr>
            <a:r>
              <a:rPr lang="en-US" altLang="en-US" dirty="0">
                <a:solidFill>
                  <a:schemeClr val="accent5">
                    <a:lumMod val="75000"/>
                  </a:schemeClr>
                </a:solidFill>
                <a:latin typeface="Verdana" pitchFamily="34" charset="0"/>
              </a:rPr>
              <a:t>Hemodynamic monitoring</a:t>
            </a:r>
          </a:p>
          <a:p>
            <a:endParaRPr lang="en-US" dirty="0"/>
          </a:p>
        </p:txBody>
      </p:sp>
    </p:spTree>
    <p:extLst>
      <p:ext uri="{BB962C8B-B14F-4D97-AF65-F5344CB8AC3E}">
        <p14:creationId xmlns:p14="http://schemas.microsoft.com/office/powerpoint/2010/main" val="69684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817" y="225524"/>
            <a:ext cx="8911687" cy="1280890"/>
          </a:xfrm>
        </p:spPr>
        <p:txBody>
          <a:bodyPr/>
          <a:lstStyle/>
          <a:p>
            <a:r>
              <a:rPr lang="en-US" b="1" dirty="0"/>
              <a:t>Balanced Anesthesia :</a:t>
            </a:r>
            <a:endParaRPr lang="en-US" dirty="0"/>
          </a:p>
        </p:txBody>
      </p:sp>
      <p:sp>
        <p:nvSpPr>
          <p:cNvPr id="4" name="Content Placeholder 3"/>
          <p:cNvSpPr>
            <a:spLocks noGrp="1"/>
          </p:cNvSpPr>
          <p:nvPr>
            <p:ph idx="1"/>
          </p:nvPr>
        </p:nvSpPr>
        <p:spPr>
          <a:xfrm>
            <a:off x="830751" y="1547446"/>
            <a:ext cx="7445742" cy="4700953"/>
          </a:xfrm>
        </p:spPr>
        <p:txBody>
          <a:bodyPr>
            <a:normAutofit fontScale="92500" lnSpcReduction="20000"/>
          </a:bodyPr>
          <a:lstStyle/>
          <a:p>
            <a:r>
              <a:rPr lang="en-US" dirty="0"/>
              <a:t>Modern anesthetic technique is known as </a:t>
            </a:r>
            <a:r>
              <a:rPr lang="en-US" b="1" dirty="0"/>
              <a:t>balanced anesthesia</a:t>
            </a:r>
            <a:r>
              <a:rPr lang="en-US" dirty="0"/>
              <a:t>, because it employs a "cocktail" of different drugs to achieve the goals of general anesthesia: sedation, loss of consciousness (sometimes referred to as "narcosis" or "hypnosis"), amnesia; and muscle relaxation. </a:t>
            </a:r>
          </a:p>
          <a:p>
            <a:pPr marL="0" indent="0">
              <a:buNone/>
            </a:pPr>
            <a:endParaRPr lang="en-US" dirty="0"/>
          </a:p>
          <a:p>
            <a:r>
              <a:rPr lang="en-US" dirty="0"/>
              <a:t>Balanced anesthesia uses a combination of agents, to limit the dose and toxicity of each drug.</a:t>
            </a:r>
          </a:p>
          <a:p>
            <a:pPr marL="0" indent="0">
              <a:buNone/>
            </a:pPr>
            <a:endParaRPr lang="en-US" dirty="0"/>
          </a:p>
          <a:p>
            <a:pPr marL="0" indent="0">
              <a:buNone/>
            </a:pPr>
            <a:endParaRPr lang="en-US" dirty="0"/>
          </a:p>
          <a:p>
            <a:r>
              <a:rPr lang="en-US" dirty="0"/>
              <a:t>The </a:t>
            </a:r>
            <a:r>
              <a:rPr lang="en-US" b="1" dirty="0"/>
              <a:t>objectives of balanced anesthesia</a:t>
            </a:r>
            <a:r>
              <a:rPr lang="en-US" dirty="0"/>
              <a:t> are to calm the patient, minimize pain, and reduce the potential for adverse effects associated with analgesic and </a:t>
            </a:r>
            <a:r>
              <a:rPr lang="en-US" b="1" dirty="0"/>
              <a:t>anesthetic</a:t>
            </a:r>
            <a:r>
              <a:rPr lang="en-US" dirty="0"/>
              <a:t> agents. </a:t>
            </a:r>
          </a:p>
          <a:p>
            <a:pPr marL="0" indent="0">
              <a:buNone/>
            </a:pPr>
            <a:br>
              <a:rPr lang="en-US" dirty="0"/>
            </a:br>
            <a:br>
              <a:rPr lang="en-US" dirty="0"/>
            </a:br>
            <a:endParaRPr lang="ar-JO" dirty="0"/>
          </a:p>
        </p:txBody>
      </p:sp>
      <p:pic>
        <p:nvPicPr>
          <p:cNvPr id="1027" name="Picture 3" descr="C:\Users\user\Desktop\balanced-anesthes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339" y="1113692"/>
            <a:ext cx="3734368" cy="419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04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