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87" r:id="rId7"/>
    <p:sldId id="262" r:id="rId8"/>
    <p:sldId id="263" r:id="rId9"/>
    <p:sldId id="264" r:id="rId10"/>
    <p:sldId id="265" r:id="rId11"/>
    <p:sldId id="288" r:id="rId12"/>
    <p:sldId id="266" r:id="rId13"/>
    <p:sldId id="267" r:id="rId14"/>
    <p:sldId id="269" r:id="rId15"/>
    <p:sldId id="273" r:id="rId16"/>
    <p:sldId id="274" r:id="rId17"/>
    <p:sldId id="275" r:id="rId18"/>
    <p:sldId id="276" r:id="rId19"/>
    <p:sldId id="277" r:id="rId20"/>
    <p:sldId id="279" r:id="rId21"/>
    <p:sldId id="278" r:id="rId22"/>
    <p:sldId id="285" r:id="rId23"/>
    <p:sldId id="280" r:id="rId24"/>
    <p:sldId id="281" r:id="rId25"/>
    <p:sldId id="282" r:id="rId26"/>
    <p:sldId id="283" r:id="rId27"/>
    <p:sldId id="284" r:id="rId28"/>
    <p:sldId id="28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178AD8-4C39-4B9D-9BB6-EE119BC5ABA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2895CCF-F056-46B0-8552-9D34A4B11260}">
      <dgm:prSet phldrT="[Text]"/>
      <dgm:spPr/>
      <dgm:t>
        <a:bodyPr/>
        <a:lstStyle/>
        <a:p>
          <a:r>
            <a:rPr lang="en-US" dirty="0"/>
            <a:t>Whole blood</a:t>
          </a:r>
        </a:p>
      </dgm:t>
    </dgm:pt>
    <dgm:pt modelId="{1211A2F5-9888-4A42-BF63-8C3DC671EEA8}" type="parTrans" cxnId="{8B7FD56E-C7C3-4D9B-839D-2D358052A6D1}">
      <dgm:prSet/>
      <dgm:spPr/>
      <dgm:t>
        <a:bodyPr/>
        <a:lstStyle/>
        <a:p>
          <a:endParaRPr lang="en-US"/>
        </a:p>
      </dgm:t>
    </dgm:pt>
    <dgm:pt modelId="{EEC1ECC8-BE86-466F-95CA-2CF590E680F9}" type="sibTrans" cxnId="{8B7FD56E-C7C3-4D9B-839D-2D358052A6D1}">
      <dgm:prSet/>
      <dgm:spPr/>
      <dgm:t>
        <a:bodyPr/>
        <a:lstStyle/>
        <a:p>
          <a:endParaRPr lang="en-US"/>
        </a:p>
      </dgm:t>
    </dgm:pt>
    <dgm:pt modelId="{509E1FEA-09F4-4CD0-A550-3B6A9D319CF2}">
      <dgm:prSet phldrT="[Text]"/>
      <dgm:spPr/>
      <dgm:t>
        <a:bodyPr/>
        <a:lstStyle/>
        <a:p>
          <a:r>
            <a:rPr lang="en-US" dirty="0"/>
            <a:t>Packed RBC</a:t>
          </a:r>
        </a:p>
      </dgm:t>
    </dgm:pt>
    <dgm:pt modelId="{4C030076-E0A6-48D4-BE79-85175FA50392}" type="parTrans" cxnId="{42D16AB0-8585-42ED-8143-ACABEA58F1BB}">
      <dgm:prSet/>
      <dgm:spPr/>
      <dgm:t>
        <a:bodyPr/>
        <a:lstStyle/>
        <a:p>
          <a:endParaRPr lang="en-US"/>
        </a:p>
      </dgm:t>
    </dgm:pt>
    <dgm:pt modelId="{2E162C0C-DB13-4F25-A24C-4972D0467AA6}" type="sibTrans" cxnId="{42D16AB0-8585-42ED-8143-ACABEA58F1BB}">
      <dgm:prSet/>
      <dgm:spPr/>
      <dgm:t>
        <a:bodyPr/>
        <a:lstStyle/>
        <a:p>
          <a:endParaRPr lang="en-US"/>
        </a:p>
      </dgm:t>
    </dgm:pt>
    <dgm:pt modelId="{CF39A5C2-2902-433A-8C2F-DDCEE3788365}">
      <dgm:prSet phldrT="[Text]"/>
      <dgm:spPr/>
      <dgm:t>
        <a:bodyPr/>
        <a:lstStyle/>
        <a:p>
          <a:r>
            <a:rPr lang="en-US" dirty="0"/>
            <a:t>FFP</a:t>
          </a:r>
        </a:p>
      </dgm:t>
    </dgm:pt>
    <dgm:pt modelId="{A59F547C-87B7-44D6-AAD9-60DF3F1B183D}" type="parTrans" cxnId="{F1653EE3-7C25-4B48-9414-7B5D87E6AEB6}">
      <dgm:prSet/>
      <dgm:spPr/>
      <dgm:t>
        <a:bodyPr/>
        <a:lstStyle/>
        <a:p>
          <a:endParaRPr lang="en-US"/>
        </a:p>
      </dgm:t>
    </dgm:pt>
    <dgm:pt modelId="{3C7B9C2D-C2C3-4BF3-B6B3-7C0D37ABAC6F}" type="sibTrans" cxnId="{F1653EE3-7C25-4B48-9414-7B5D87E6AEB6}">
      <dgm:prSet/>
      <dgm:spPr/>
      <dgm:t>
        <a:bodyPr/>
        <a:lstStyle/>
        <a:p>
          <a:endParaRPr lang="en-US"/>
        </a:p>
      </dgm:t>
    </dgm:pt>
    <dgm:pt modelId="{D27C3D07-750A-481A-A256-3AD085CCDE5B}">
      <dgm:prSet phldrT="[Text]"/>
      <dgm:spPr/>
      <dgm:t>
        <a:bodyPr/>
        <a:lstStyle/>
        <a:p>
          <a:r>
            <a:rPr lang="en-US" dirty="0"/>
            <a:t>Cryoprecipitate </a:t>
          </a:r>
        </a:p>
      </dgm:t>
    </dgm:pt>
    <dgm:pt modelId="{97FE4679-6089-4665-81AF-B7CD27D58895}" type="parTrans" cxnId="{71CDD3C5-45CB-4180-8F02-CE9ECAAF9754}">
      <dgm:prSet/>
      <dgm:spPr/>
      <dgm:t>
        <a:bodyPr/>
        <a:lstStyle/>
        <a:p>
          <a:endParaRPr lang="en-US"/>
        </a:p>
      </dgm:t>
    </dgm:pt>
    <dgm:pt modelId="{D0736B55-ED15-4390-93A5-D87A38A40034}" type="sibTrans" cxnId="{71CDD3C5-45CB-4180-8F02-CE9ECAAF9754}">
      <dgm:prSet/>
      <dgm:spPr/>
      <dgm:t>
        <a:bodyPr/>
        <a:lstStyle/>
        <a:p>
          <a:endParaRPr lang="en-US"/>
        </a:p>
      </dgm:t>
    </dgm:pt>
    <dgm:pt modelId="{176B22E4-880F-4102-A3B4-398D69CFD7DF}">
      <dgm:prSet phldrT="[Text]"/>
      <dgm:spPr/>
      <dgm:t>
        <a:bodyPr/>
        <a:lstStyle/>
        <a:p>
          <a:r>
            <a:rPr lang="en-US" dirty="0"/>
            <a:t>platelets</a:t>
          </a:r>
        </a:p>
      </dgm:t>
    </dgm:pt>
    <dgm:pt modelId="{EFFDA9BF-96A5-4EEE-8365-B8E48D2FBEAB}" type="parTrans" cxnId="{58FB0052-FA1A-48AA-905F-C27B0FF3737D}">
      <dgm:prSet/>
      <dgm:spPr/>
      <dgm:t>
        <a:bodyPr/>
        <a:lstStyle/>
        <a:p>
          <a:endParaRPr lang="en-US"/>
        </a:p>
      </dgm:t>
    </dgm:pt>
    <dgm:pt modelId="{922F1452-1E6F-4671-8D2E-9F89D672F84A}" type="sibTrans" cxnId="{58FB0052-FA1A-48AA-905F-C27B0FF3737D}">
      <dgm:prSet/>
      <dgm:spPr/>
      <dgm:t>
        <a:bodyPr/>
        <a:lstStyle/>
        <a:p>
          <a:endParaRPr lang="en-US"/>
        </a:p>
      </dgm:t>
    </dgm:pt>
    <dgm:pt modelId="{1CDC4044-E3F7-4CB3-9204-75645A6A755E}">
      <dgm:prSet/>
      <dgm:spPr/>
      <dgm:t>
        <a:bodyPr/>
        <a:lstStyle/>
        <a:p>
          <a:r>
            <a:rPr lang="en-US" dirty="0"/>
            <a:t>Prothrombin</a:t>
          </a:r>
        </a:p>
        <a:p>
          <a:r>
            <a:rPr lang="en-US" dirty="0"/>
            <a:t>Complex</a:t>
          </a:r>
        </a:p>
        <a:p>
          <a:r>
            <a:rPr lang="en-US" dirty="0"/>
            <a:t>Concentrate </a:t>
          </a:r>
        </a:p>
      </dgm:t>
    </dgm:pt>
    <dgm:pt modelId="{A7F49E59-BAE0-4707-83E9-0EAABD0514DF}" type="parTrans" cxnId="{2015F901-5D8D-4D85-8867-968BE64A6503}">
      <dgm:prSet/>
      <dgm:spPr/>
    </dgm:pt>
    <dgm:pt modelId="{6589787F-EC2A-4714-83C5-C0F4D9FE28E8}" type="sibTrans" cxnId="{2015F901-5D8D-4D85-8867-968BE64A6503}">
      <dgm:prSet/>
      <dgm:spPr/>
    </dgm:pt>
    <dgm:pt modelId="{B4BEDD40-AC7C-4364-98A7-7495683FB566}" type="pres">
      <dgm:prSet presAssocID="{98178AD8-4C39-4B9D-9BB6-EE119BC5ABA2}" presName="diagram" presStyleCnt="0">
        <dgm:presLayoutVars>
          <dgm:dir/>
          <dgm:resizeHandles val="exact"/>
        </dgm:presLayoutVars>
      </dgm:prSet>
      <dgm:spPr/>
    </dgm:pt>
    <dgm:pt modelId="{DF985660-6802-4C30-A2A8-23849309B414}" type="pres">
      <dgm:prSet presAssocID="{52895CCF-F056-46B0-8552-9D34A4B11260}" presName="node" presStyleLbl="node1" presStyleIdx="0" presStyleCnt="6">
        <dgm:presLayoutVars>
          <dgm:bulletEnabled val="1"/>
        </dgm:presLayoutVars>
      </dgm:prSet>
      <dgm:spPr/>
    </dgm:pt>
    <dgm:pt modelId="{5E38DBBD-655E-4B75-A67D-6D380A227AA2}" type="pres">
      <dgm:prSet presAssocID="{EEC1ECC8-BE86-466F-95CA-2CF590E680F9}" presName="sibTrans" presStyleCnt="0"/>
      <dgm:spPr/>
    </dgm:pt>
    <dgm:pt modelId="{7B5FE881-881D-4F0E-ADE6-C9A9BF1D08F7}" type="pres">
      <dgm:prSet presAssocID="{509E1FEA-09F4-4CD0-A550-3B6A9D319CF2}" presName="node" presStyleLbl="node1" presStyleIdx="1" presStyleCnt="6">
        <dgm:presLayoutVars>
          <dgm:bulletEnabled val="1"/>
        </dgm:presLayoutVars>
      </dgm:prSet>
      <dgm:spPr/>
    </dgm:pt>
    <dgm:pt modelId="{75F58355-C9CF-4EB0-AE03-FA35C8A39040}" type="pres">
      <dgm:prSet presAssocID="{2E162C0C-DB13-4F25-A24C-4972D0467AA6}" presName="sibTrans" presStyleCnt="0"/>
      <dgm:spPr/>
    </dgm:pt>
    <dgm:pt modelId="{41043FA6-1912-47FD-A5E2-1CEB6DF21ED0}" type="pres">
      <dgm:prSet presAssocID="{CF39A5C2-2902-433A-8C2F-DDCEE3788365}" presName="node" presStyleLbl="node1" presStyleIdx="2" presStyleCnt="6">
        <dgm:presLayoutVars>
          <dgm:bulletEnabled val="1"/>
        </dgm:presLayoutVars>
      </dgm:prSet>
      <dgm:spPr/>
    </dgm:pt>
    <dgm:pt modelId="{1ABA45DC-2539-466A-93E5-0E2714199B68}" type="pres">
      <dgm:prSet presAssocID="{3C7B9C2D-C2C3-4BF3-B6B3-7C0D37ABAC6F}" presName="sibTrans" presStyleCnt="0"/>
      <dgm:spPr/>
    </dgm:pt>
    <dgm:pt modelId="{140A9551-033B-4F74-97AC-37151A322567}" type="pres">
      <dgm:prSet presAssocID="{D27C3D07-750A-481A-A256-3AD085CCDE5B}" presName="node" presStyleLbl="node1" presStyleIdx="3" presStyleCnt="6">
        <dgm:presLayoutVars>
          <dgm:bulletEnabled val="1"/>
        </dgm:presLayoutVars>
      </dgm:prSet>
      <dgm:spPr/>
    </dgm:pt>
    <dgm:pt modelId="{360C87F1-5B73-48B4-B04F-5A99196DA12D}" type="pres">
      <dgm:prSet presAssocID="{D0736B55-ED15-4390-93A5-D87A38A40034}" presName="sibTrans" presStyleCnt="0"/>
      <dgm:spPr/>
    </dgm:pt>
    <dgm:pt modelId="{41421B78-D974-4805-A79A-9E67C9EF02C3}" type="pres">
      <dgm:prSet presAssocID="{176B22E4-880F-4102-A3B4-398D69CFD7DF}" presName="node" presStyleLbl="node1" presStyleIdx="4" presStyleCnt="6">
        <dgm:presLayoutVars>
          <dgm:bulletEnabled val="1"/>
        </dgm:presLayoutVars>
      </dgm:prSet>
      <dgm:spPr/>
    </dgm:pt>
    <dgm:pt modelId="{55EF50E7-433E-490F-8F78-AC51AA5B420C}" type="pres">
      <dgm:prSet presAssocID="{922F1452-1E6F-4671-8D2E-9F89D672F84A}" presName="sibTrans" presStyleCnt="0"/>
      <dgm:spPr/>
    </dgm:pt>
    <dgm:pt modelId="{3522D833-57FB-4BA5-A304-5978E3E42EBC}" type="pres">
      <dgm:prSet presAssocID="{1CDC4044-E3F7-4CB3-9204-75645A6A755E}" presName="node" presStyleLbl="node1" presStyleIdx="5" presStyleCnt="6">
        <dgm:presLayoutVars>
          <dgm:bulletEnabled val="1"/>
        </dgm:presLayoutVars>
      </dgm:prSet>
      <dgm:spPr/>
    </dgm:pt>
  </dgm:ptLst>
  <dgm:cxnLst>
    <dgm:cxn modelId="{2015F901-5D8D-4D85-8867-968BE64A6503}" srcId="{98178AD8-4C39-4B9D-9BB6-EE119BC5ABA2}" destId="{1CDC4044-E3F7-4CB3-9204-75645A6A755E}" srcOrd="5" destOrd="0" parTransId="{A7F49E59-BAE0-4707-83E9-0EAABD0514DF}" sibTransId="{6589787F-EC2A-4714-83C5-C0F4D9FE28E8}"/>
    <dgm:cxn modelId="{1D22292E-F225-4991-90DC-608616860155}" type="presOf" srcId="{509E1FEA-09F4-4CD0-A550-3B6A9D319CF2}" destId="{7B5FE881-881D-4F0E-ADE6-C9A9BF1D08F7}" srcOrd="0" destOrd="0" presId="urn:microsoft.com/office/officeart/2005/8/layout/default"/>
    <dgm:cxn modelId="{29A97F61-5C7A-4F3A-808B-C98FC6F320F6}" type="presOf" srcId="{176B22E4-880F-4102-A3B4-398D69CFD7DF}" destId="{41421B78-D974-4805-A79A-9E67C9EF02C3}" srcOrd="0" destOrd="0" presId="urn:microsoft.com/office/officeart/2005/8/layout/default"/>
    <dgm:cxn modelId="{A0C9A941-C0C7-49DE-92C3-2FCB0FE8F7FB}" type="presOf" srcId="{CF39A5C2-2902-433A-8C2F-DDCEE3788365}" destId="{41043FA6-1912-47FD-A5E2-1CEB6DF21ED0}" srcOrd="0" destOrd="0" presId="urn:microsoft.com/office/officeart/2005/8/layout/default"/>
    <dgm:cxn modelId="{01A9836E-C60F-4191-9CF1-46DAA8BCDBF0}" type="presOf" srcId="{98178AD8-4C39-4B9D-9BB6-EE119BC5ABA2}" destId="{B4BEDD40-AC7C-4364-98A7-7495683FB566}" srcOrd="0" destOrd="0" presId="urn:microsoft.com/office/officeart/2005/8/layout/default"/>
    <dgm:cxn modelId="{8B7FD56E-C7C3-4D9B-839D-2D358052A6D1}" srcId="{98178AD8-4C39-4B9D-9BB6-EE119BC5ABA2}" destId="{52895CCF-F056-46B0-8552-9D34A4B11260}" srcOrd="0" destOrd="0" parTransId="{1211A2F5-9888-4A42-BF63-8C3DC671EEA8}" sibTransId="{EEC1ECC8-BE86-466F-95CA-2CF590E680F9}"/>
    <dgm:cxn modelId="{58FB0052-FA1A-48AA-905F-C27B0FF3737D}" srcId="{98178AD8-4C39-4B9D-9BB6-EE119BC5ABA2}" destId="{176B22E4-880F-4102-A3B4-398D69CFD7DF}" srcOrd="4" destOrd="0" parTransId="{EFFDA9BF-96A5-4EEE-8365-B8E48D2FBEAB}" sibTransId="{922F1452-1E6F-4671-8D2E-9F89D672F84A}"/>
    <dgm:cxn modelId="{62EDA98A-2832-4999-AA63-985393B25886}" type="presOf" srcId="{1CDC4044-E3F7-4CB3-9204-75645A6A755E}" destId="{3522D833-57FB-4BA5-A304-5978E3E42EBC}" srcOrd="0" destOrd="0" presId="urn:microsoft.com/office/officeart/2005/8/layout/default"/>
    <dgm:cxn modelId="{9834BA90-1612-4A0C-A629-266B33D55FB0}" type="presOf" srcId="{52895CCF-F056-46B0-8552-9D34A4B11260}" destId="{DF985660-6802-4C30-A2A8-23849309B414}" srcOrd="0" destOrd="0" presId="urn:microsoft.com/office/officeart/2005/8/layout/default"/>
    <dgm:cxn modelId="{42D16AB0-8585-42ED-8143-ACABEA58F1BB}" srcId="{98178AD8-4C39-4B9D-9BB6-EE119BC5ABA2}" destId="{509E1FEA-09F4-4CD0-A550-3B6A9D319CF2}" srcOrd="1" destOrd="0" parTransId="{4C030076-E0A6-48D4-BE79-85175FA50392}" sibTransId="{2E162C0C-DB13-4F25-A24C-4972D0467AA6}"/>
    <dgm:cxn modelId="{71CDD3C5-45CB-4180-8F02-CE9ECAAF9754}" srcId="{98178AD8-4C39-4B9D-9BB6-EE119BC5ABA2}" destId="{D27C3D07-750A-481A-A256-3AD085CCDE5B}" srcOrd="3" destOrd="0" parTransId="{97FE4679-6089-4665-81AF-B7CD27D58895}" sibTransId="{D0736B55-ED15-4390-93A5-D87A38A40034}"/>
    <dgm:cxn modelId="{F1653EE3-7C25-4B48-9414-7B5D87E6AEB6}" srcId="{98178AD8-4C39-4B9D-9BB6-EE119BC5ABA2}" destId="{CF39A5C2-2902-433A-8C2F-DDCEE3788365}" srcOrd="2" destOrd="0" parTransId="{A59F547C-87B7-44D6-AAD9-60DF3F1B183D}" sibTransId="{3C7B9C2D-C2C3-4BF3-B6B3-7C0D37ABAC6F}"/>
    <dgm:cxn modelId="{8E1196F1-C6B2-433E-A4FA-7D54E8053790}" type="presOf" srcId="{D27C3D07-750A-481A-A256-3AD085CCDE5B}" destId="{140A9551-033B-4F74-97AC-37151A322567}" srcOrd="0" destOrd="0" presId="urn:microsoft.com/office/officeart/2005/8/layout/default"/>
    <dgm:cxn modelId="{20E04BAD-3C18-478A-827F-99E2BC38FD4D}" type="presParOf" srcId="{B4BEDD40-AC7C-4364-98A7-7495683FB566}" destId="{DF985660-6802-4C30-A2A8-23849309B414}" srcOrd="0" destOrd="0" presId="urn:microsoft.com/office/officeart/2005/8/layout/default"/>
    <dgm:cxn modelId="{435B4710-FA60-4431-8B4C-6484F0788D53}" type="presParOf" srcId="{B4BEDD40-AC7C-4364-98A7-7495683FB566}" destId="{5E38DBBD-655E-4B75-A67D-6D380A227AA2}" srcOrd="1" destOrd="0" presId="urn:microsoft.com/office/officeart/2005/8/layout/default"/>
    <dgm:cxn modelId="{32BB9C16-6A5D-453A-B3B0-49E4D125EECF}" type="presParOf" srcId="{B4BEDD40-AC7C-4364-98A7-7495683FB566}" destId="{7B5FE881-881D-4F0E-ADE6-C9A9BF1D08F7}" srcOrd="2" destOrd="0" presId="urn:microsoft.com/office/officeart/2005/8/layout/default"/>
    <dgm:cxn modelId="{E25A4270-A25C-4497-8BBF-8C06A4C7140E}" type="presParOf" srcId="{B4BEDD40-AC7C-4364-98A7-7495683FB566}" destId="{75F58355-C9CF-4EB0-AE03-FA35C8A39040}" srcOrd="3" destOrd="0" presId="urn:microsoft.com/office/officeart/2005/8/layout/default"/>
    <dgm:cxn modelId="{F2F20863-C97D-4604-9096-435C330A3122}" type="presParOf" srcId="{B4BEDD40-AC7C-4364-98A7-7495683FB566}" destId="{41043FA6-1912-47FD-A5E2-1CEB6DF21ED0}" srcOrd="4" destOrd="0" presId="urn:microsoft.com/office/officeart/2005/8/layout/default"/>
    <dgm:cxn modelId="{2310EC2B-4C35-4299-87A8-CE47E46A7EE0}" type="presParOf" srcId="{B4BEDD40-AC7C-4364-98A7-7495683FB566}" destId="{1ABA45DC-2539-466A-93E5-0E2714199B68}" srcOrd="5" destOrd="0" presId="urn:microsoft.com/office/officeart/2005/8/layout/default"/>
    <dgm:cxn modelId="{DACB4BF9-090F-430A-BCC0-CB76172A249E}" type="presParOf" srcId="{B4BEDD40-AC7C-4364-98A7-7495683FB566}" destId="{140A9551-033B-4F74-97AC-37151A322567}" srcOrd="6" destOrd="0" presId="urn:microsoft.com/office/officeart/2005/8/layout/default"/>
    <dgm:cxn modelId="{B4A466B1-3133-4EF9-9462-4F4ABBD6F5C4}" type="presParOf" srcId="{B4BEDD40-AC7C-4364-98A7-7495683FB566}" destId="{360C87F1-5B73-48B4-B04F-5A99196DA12D}" srcOrd="7" destOrd="0" presId="urn:microsoft.com/office/officeart/2005/8/layout/default"/>
    <dgm:cxn modelId="{A9568341-8820-4F5F-9983-67736A5FEF32}" type="presParOf" srcId="{B4BEDD40-AC7C-4364-98A7-7495683FB566}" destId="{41421B78-D974-4805-A79A-9E67C9EF02C3}" srcOrd="8" destOrd="0" presId="urn:microsoft.com/office/officeart/2005/8/layout/default"/>
    <dgm:cxn modelId="{624F8605-44A8-4B89-88AA-617A28A9B4CA}" type="presParOf" srcId="{B4BEDD40-AC7C-4364-98A7-7495683FB566}" destId="{55EF50E7-433E-490F-8F78-AC51AA5B420C}" srcOrd="9" destOrd="0" presId="urn:microsoft.com/office/officeart/2005/8/layout/default"/>
    <dgm:cxn modelId="{7132C200-95B5-4B96-BF05-3C8B67D3AE4D}" type="presParOf" srcId="{B4BEDD40-AC7C-4364-98A7-7495683FB566}" destId="{3522D833-57FB-4BA5-A304-5978E3E42EB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85660-6802-4C30-A2A8-23849309B414}">
      <dsp:nvSpPr>
        <dsp:cNvPr id="0" name=""/>
        <dsp:cNvSpPr/>
      </dsp:nvSpPr>
      <dsp:spPr>
        <a:xfrm>
          <a:off x="0" y="36934"/>
          <a:ext cx="3037581" cy="18225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Whole blood</a:t>
          </a:r>
        </a:p>
      </dsp:txBody>
      <dsp:txXfrm>
        <a:off x="0" y="36934"/>
        <a:ext cx="3037581" cy="1822549"/>
      </dsp:txXfrm>
    </dsp:sp>
    <dsp:sp modelId="{7B5FE881-881D-4F0E-ADE6-C9A9BF1D08F7}">
      <dsp:nvSpPr>
        <dsp:cNvPr id="0" name=""/>
        <dsp:cNvSpPr/>
      </dsp:nvSpPr>
      <dsp:spPr>
        <a:xfrm>
          <a:off x="3341340" y="36934"/>
          <a:ext cx="3037581" cy="1822549"/>
        </a:xfrm>
        <a:prstGeom prst="rect">
          <a:avLst/>
        </a:prstGeom>
        <a:solidFill>
          <a:schemeClr val="accent5">
            <a:hueOff val="2088100"/>
            <a:satOff val="-5008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Packed RBC</a:t>
          </a:r>
        </a:p>
      </dsp:txBody>
      <dsp:txXfrm>
        <a:off x="3341340" y="36934"/>
        <a:ext cx="3037581" cy="1822549"/>
      </dsp:txXfrm>
    </dsp:sp>
    <dsp:sp modelId="{41043FA6-1912-47FD-A5E2-1CEB6DF21ED0}">
      <dsp:nvSpPr>
        <dsp:cNvPr id="0" name=""/>
        <dsp:cNvSpPr/>
      </dsp:nvSpPr>
      <dsp:spPr>
        <a:xfrm>
          <a:off x="6682680" y="36934"/>
          <a:ext cx="3037581" cy="1822549"/>
        </a:xfrm>
        <a:prstGeom prst="rect">
          <a:avLst/>
        </a:prstGeom>
        <a:solidFill>
          <a:schemeClr val="accent5">
            <a:hueOff val="4176199"/>
            <a:satOff val="-10016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FFP</a:t>
          </a:r>
        </a:p>
      </dsp:txBody>
      <dsp:txXfrm>
        <a:off x="6682680" y="36934"/>
        <a:ext cx="3037581" cy="1822549"/>
      </dsp:txXfrm>
    </dsp:sp>
    <dsp:sp modelId="{140A9551-033B-4F74-97AC-37151A322567}">
      <dsp:nvSpPr>
        <dsp:cNvPr id="0" name=""/>
        <dsp:cNvSpPr/>
      </dsp:nvSpPr>
      <dsp:spPr>
        <a:xfrm>
          <a:off x="0" y="2163241"/>
          <a:ext cx="3037581" cy="1822549"/>
        </a:xfrm>
        <a:prstGeom prst="rect">
          <a:avLst/>
        </a:prstGeom>
        <a:solidFill>
          <a:schemeClr val="accent5">
            <a:hueOff val="6264299"/>
            <a:satOff val="-15024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Cryoprecipitate </a:t>
          </a:r>
        </a:p>
      </dsp:txBody>
      <dsp:txXfrm>
        <a:off x="0" y="2163241"/>
        <a:ext cx="3037581" cy="1822549"/>
      </dsp:txXfrm>
    </dsp:sp>
    <dsp:sp modelId="{41421B78-D974-4805-A79A-9E67C9EF02C3}">
      <dsp:nvSpPr>
        <dsp:cNvPr id="0" name=""/>
        <dsp:cNvSpPr/>
      </dsp:nvSpPr>
      <dsp:spPr>
        <a:xfrm>
          <a:off x="3341340" y="2163241"/>
          <a:ext cx="3037581" cy="1822549"/>
        </a:xfrm>
        <a:prstGeom prst="rect">
          <a:avLst/>
        </a:prstGeom>
        <a:solidFill>
          <a:schemeClr val="accent5">
            <a:hueOff val="8352398"/>
            <a:satOff val="-20032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platelets</a:t>
          </a:r>
        </a:p>
      </dsp:txBody>
      <dsp:txXfrm>
        <a:off x="3341340" y="2163241"/>
        <a:ext cx="3037581" cy="1822549"/>
      </dsp:txXfrm>
    </dsp:sp>
    <dsp:sp modelId="{3522D833-57FB-4BA5-A304-5978E3E42EBC}">
      <dsp:nvSpPr>
        <dsp:cNvPr id="0" name=""/>
        <dsp:cNvSpPr/>
      </dsp:nvSpPr>
      <dsp:spPr>
        <a:xfrm>
          <a:off x="6682680" y="2163241"/>
          <a:ext cx="3037581" cy="1822549"/>
        </a:xfrm>
        <a:prstGeom prst="rect">
          <a:avLst/>
        </a:prstGeom>
        <a:solidFill>
          <a:schemeClr val="accent5">
            <a:hueOff val="10440497"/>
            <a:satOff val="-25040"/>
            <a:lumOff val="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Prothrombin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Complex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Concentrate </a:t>
          </a:r>
        </a:p>
      </dsp:txBody>
      <dsp:txXfrm>
        <a:off x="6682680" y="2163241"/>
        <a:ext cx="3037581" cy="1822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D2989-0A83-47B8-A544-955FC2EA766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31C30-596F-4102-9A74-0017F2A9C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8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31C30-596F-4102-9A74-0017F2A9CD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31C30-596F-4102-9A74-0017F2A9CD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7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4FC-97F3-40A1-A8B8-273F06D59AF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7605-BAAF-4260-B64E-204C77B40B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2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04FC-97F3-40A1-A8B8-273F06D59AF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7605-BAAF-4260-B64E-204C77B4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6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04FC-97F3-40A1-A8B8-273F06D59AF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7605-BAAF-4260-B64E-204C77B40B4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36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04FC-97F3-40A1-A8B8-273F06D59AF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7605-BAAF-4260-B64E-204C77B4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8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04FC-97F3-40A1-A8B8-273F06D59AF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7605-BAAF-4260-B64E-204C77B40B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73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04FC-97F3-40A1-A8B8-273F06D59AF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7605-BAAF-4260-B64E-204C77B4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9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04FC-97F3-40A1-A8B8-273F06D59AF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7605-BAAF-4260-B64E-204C77B4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3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04FC-97F3-40A1-A8B8-273F06D59AF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7605-BAAF-4260-B64E-204C77B4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2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04FC-97F3-40A1-A8B8-273F06D59AF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7605-BAAF-4260-B64E-204C77B4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5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04FC-97F3-40A1-A8B8-273F06D59AF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7605-BAAF-4260-B64E-204C77B4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5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04FC-97F3-40A1-A8B8-273F06D59AF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7605-BAAF-4260-B64E-204C77B40B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28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F3A04FC-97F3-40A1-A8B8-273F06D59AF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07C7605-BAAF-4260-B64E-204C77B40B4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15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Test tubes with samples on a test tube rack">
            <a:extLst>
              <a:ext uri="{FF2B5EF4-FFF2-40B4-BE49-F238E27FC236}">
                <a16:creationId xmlns:a16="http://schemas.microsoft.com/office/drawing/2014/main" id="{FFF74B1B-5969-D782-4BA0-F6B992CC8B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CC1CA635-2D9C-4E3E-820F-5FE35AC14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rgbClr val="775F9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Blood transfusion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rgbClr val="FFFFFF"/>
                </a:solidFill>
              </a:rPr>
              <a:t>Ayham Algaralleh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rgbClr val="FFFFFF"/>
                </a:solidFill>
              </a:rPr>
              <a:t>Abdalrahman Alshamaseeen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rgbClr val="FFFFFF"/>
                </a:solidFill>
              </a:rPr>
              <a:t>Mohammad Mashagbeh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rgbClr val="FFFFFF"/>
                </a:solidFill>
              </a:rPr>
              <a:t>Mohammad Fateh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rgbClr val="FFFFFF"/>
                </a:solidFill>
              </a:rPr>
              <a:t>Feras Ahmad 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rgbClr val="FFFFFF"/>
                </a:solidFill>
              </a:rPr>
              <a:t>Laith Abudayeh</a:t>
            </a:r>
          </a:p>
          <a:p>
            <a:pPr>
              <a:lnSpc>
                <a:spcPct val="90000"/>
              </a:lnSpc>
            </a:pPr>
            <a:endParaRPr lang="en-US" sz="1400">
              <a:solidFill>
                <a:srgbClr val="FFFFFF"/>
              </a:solidFill>
            </a:endParaRP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E0E62FBC-456F-48AE-91ED-3956405D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34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869133"/>
            <a:ext cx="4181615" cy="86008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Cryoprecipitate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92174"/>
            <a:ext cx="10890232" cy="4417186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is a supernatant precipitate of FFP and is rich in factor VIII and fibrinogen. It is stored at −30°C with a year shelf life. It is given in low fibrinogen states or factor VIII deficiency.</a:t>
            </a: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Contain fibrinogen , von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willebrand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factor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, factor VIII , XIII</a:t>
            </a:r>
          </a:p>
          <a:p>
            <a:r>
              <a:rPr lang="en-US" sz="3600" u="sng" dirty="0">
                <a:solidFill>
                  <a:schemeClr val="accent1">
                    <a:lumMod val="50000"/>
                  </a:schemeClr>
                </a:solidFill>
              </a:rPr>
              <a:t>Indication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DIC : to replace fibrinogen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Factor VIII deficiency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Hemophilia 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Von willebrand disease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76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682" y="87682"/>
            <a:ext cx="9720072" cy="149961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PLASMAPHERESIS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2463" y="1885167"/>
            <a:ext cx="972007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Filter blood by remove some of plasma or exchange it with healthy plasma form blood bank then return the with blood to the body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Used to get rid of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diease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-causing antibody like: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Tpp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Hypervescosity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syndrom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multible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myeloma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Gullian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barre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syndrom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Myasthenia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grevis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842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878186"/>
            <a:ext cx="5566795" cy="805759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Platelet transfusion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74067"/>
            <a:ext cx="10944553" cy="4671587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Platelets are supplied as a pooled platelet concentrate and contain about 250 × 109/L. Platelets are stored on a special agitator at 20–24°C and have a shelf life of only 5 days. Platelet transfusions are given to patients with thrombocytopenia(less than 10 × 109/L even if its asymptomatic)</a:t>
            </a: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or with platelet dysfunction who are bleeding or undergoing surgery (e.g. lumbar puncture ) , carried out at less than 50 x 109/L</a:t>
            </a:r>
          </a:p>
          <a:p>
            <a:r>
              <a:rPr lang="en-US" sz="3600" u="sng" dirty="0">
                <a:solidFill>
                  <a:schemeClr val="accent1">
                    <a:lumMod val="50000"/>
                  </a:schemeClr>
                </a:solidFill>
              </a:rPr>
              <a:t>indications: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chemo therapy ,radiotherapy for leukemia and multiple myeloma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aplastic anemia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hypersplenism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AIDS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ITP(immune or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idiotpathic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thrombocytopenic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purpura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1933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869132"/>
            <a:ext cx="8436744" cy="76954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Prothrombin complex concentrates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473773" cy="402336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are highly purified concentrates prepared from pooled plasma. They contain factors II, IX and X. Factor VII may be included or produced separately. Faster onset than FBB</a:t>
            </a:r>
          </a:p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Therefore it is indicated for the emergency reversal of anticoagulant (warfarin) therapy in uncontrolled haemorrhage</a:t>
            </a:r>
          </a:p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Like intracranial haemorrhage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54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E52381-09F8-4F4D-99F4-349658944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860079"/>
            <a:ext cx="9720072" cy="769546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rtl="0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are the different blood groups?</a:t>
            </a:r>
            <a:endParaRPr lang="ar-A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6A2D535-5F11-DD46-83DE-649569105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1602" y="2198317"/>
            <a:ext cx="5639222" cy="4431671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The differences in human blood are due to the presence or absence of certain protein molecules called 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</a:rPr>
              <a:t>antigens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</a:rPr>
              <a:t>antibodies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l" rtl="0"/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</a:rPr>
              <a:t>Antigens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are located 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</a:rPr>
              <a:t>on the surface of the RBCs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and antibodies are in the blood 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</a:rPr>
              <a:t>plasma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ar-A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54F93D3-366E-FC4D-84B4-616BB9C9B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9810" y="2211898"/>
            <a:ext cx="5028747" cy="4023360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The blood group you belong to depends on what you have inherited from your parents.</a:t>
            </a:r>
          </a:p>
          <a:p>
            <a:pPr algn="l" rtl="0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The (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ABO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) and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Rhesus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Rh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) systems are the most important ones used for blood transfusions.</a:t>
            </a:r>
            <a:endParaRPr lang="ar-A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70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A9DF0E-6FEE-3D43-AE2D-7325878A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05346"/>
            <a:ext cx="9720072" cy="805759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Classical ABO blood grouping system</a:t>
            </a:r>
            <a:endParaRPr lang="ar-A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AC38537-E7B7-5343-8033-AC928C2EF3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most important in assuring a safe blood transfusion.</a:t>
            </a:r>
          </a:p>
          <a:p>
            <a:pPr algn="l" rtl="0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Is based on presence or absence of A and B Antigens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</a:rPr>
              <a:t>agglutinogens(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on red cell membrane.</a:t>
            </a:r>
          </a:p>
          <a:p>
            <a:pPr algn="l" rtl="0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There are 4 blood groups according to this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system:A,B,AB,O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</a:rPr>
              <a:t> group.</a:t>
            </a:r>
            <a:endParaRPr lang="ar-A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11B9636-E725-4A4D-8346-F90A626A36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/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These antigens are characterized by: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They are inherited according </a:t>
            </a:r>
            <a:r>
              <a:rPr lang="ar-SA" b="1" u="sng" dirty="0">
                <a:solidFill>
                  <a:schemeClr val="accent1">
                    <a:lumMod val="50000"/>
                  </a:schemeClr>
                </a:solidFill>
              </a:rPr>
              <a:t>Mendelian law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They appear in </a:t>
            </a:r>
            <a:r>
              <a:rPr lang="ar-SA" b="1" u="sng" dirty="0">
                <a:solidFill>
                  <a:schemeClr val="accent1">
                    <a:lumMod val="50000"/>
                  </a:schemeClr>
                </a:solidFill>
              </a:rPr>
              <a:t>fetal life 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and persist throughout life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They may detected by </a:t>
            </a:r>
            <a:r>
              <a:rPr lang="ar-SA" b="1" u="sng" dirty="0">
                <a:solidFill>
                  <a:schemeClr val="accent1">
                    <a:lumMod val="50000"/>
                  </a:schemeClr>
                </a:solidFill>
              </a:rPr>
              <a:t>speciefic reaction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with the corresponding antibodies .</a:t>
            </a:r>
          </a:p>
          <a:p>
            <a:pPr marL="0" indent="0" algn="l" rtl="0">
              <a:buNone/>
            </a:pP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251005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0317FE-95AA-764E-8D83-78CE3CE5F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774" y="941559"/>
            <a:ext cx="6609030" cy="682333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Different Blood group</a:t>
            </a:r>
            <a:endParaRPr lang="ar-A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94C3335-C8CB-FE46-99CD-71E2304EC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8097"/>
            <a:ext cx="5181600" cy="498990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If an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antigen/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agglutinogen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is 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</a:rPr>
              <a:t>present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on the red cell membrane ,the corresponding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antibody/agglutinin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will be 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</a:rPr>
              <a:t>absent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in the plasma.</a:t>
            </a:r>
          </a:p>
          <a:p>
            <a:pPr algn="l" rtl="0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If an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antigen /agglutinogen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is 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</a:rPr>
              <a:t>absent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on the red cell membrane ,the corresponding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antibody/agglutinin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will be 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</a:rPr>
              <a:t>present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in the plasma.</a:t>
            </a:r>
            <a:endParaRPr lang="ar-A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عنصر نائب للمحتوى 6">
            <a:extLst>
              <a:ext uri="{FF2B5EF4-FFF2-40B4-BE49-F238E27FC236}">
                <a16:creationId xmlns:a16="http://schemas.microsoft.com/office/drawing/2014/main" id="{7F024392-7561-D54C-8622-05A947116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37538"/>
            <a:ext cx="5642572" cy="4989903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individuals with 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group 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can receive from A ,O and give blood to AB ,A.</a:t>
            </a:r>
          </a:p>
          <a:p>
            <a:pPr algn="l" rtl="0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Individuals with 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group B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can receive from B,O and give blood to AB,B.</a:t>
            </a:r>
          </a:p>
          <a:p>
            <a:pPr algn="l" rtl="0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Individuals with 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group AB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are called universal recipients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they can receive blood from (All) but not give except AB as they have no circulating antibodies.</a:t>
            </a:r>
          </a:p>
          <a:p>
            <a:pPr algn="l" rtl="0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Individuals with 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group 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are called universal donors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they receive only from( O )but give ( All ) as they have no agglutinogens on their RBC</a:t>
            </a:r>
            <a:endParaRPr lang="ar-A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57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وان 11">
            <a:extLst>
              <a:ext uri="{FF2B5EF4-FFF2-40B4-BE49-F238E27FC236}">
                <a16:creationId xmlns:a16="http://schemas.microsoft.com/office/drawing/2014/main" id="{9D040CFD-79C3-B54D-8339-1899D230D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ABO blood group antigens present on red blood cell</a:t>
            </a:r>
            <a:endParaRPr lang="ar-A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47E6E67C-2AA3-DC41-BA47-FD9E013D7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45" y="2381061"/>
            <a:ext cx="8869384" cy="4405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216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0951CD-B5D1-404F-ACF1-2A31DBFB4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61" y="905347"/>
            <a:ext cx="7965963" cy="751438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rtl="0"/>
            <a:r>
              <a:rPr 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RH BLOOD GROUPING STSTEM</a:t>
            </a:r>
            <a:endParaRPr lang="ar-AE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F8FF185-7B1D-1149-BA43-13726F2FE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1414" y="2014151"/>
            <a:ext cx="4754880" cy="4377596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ar-SA" sz="3000" dirty="0">
                <a:solidFill>
                  <a:schemeClr val="accent1">
                    <a:lumMod val="50000"/>
                  </a:schemeClr>
                </a:solidFill>
              </a:rPr>
              <a:t>Rh factor is very important ,specially in pregnency.</a:t>
            </a:r>
          </a:p>
          <a:p>
            <a:pPr algn="l" rtl="0"/>
            <a:r>
              <a:rPr lang="ar-SA" sz="3000" dirty="0">
                <a:solidFill>
                  <a:schemeClr val="accent1">
                    <a:lumMod val="50000"/>
                  </a:schemeClr>
                </a:solidFill>
              </a:rPr>
              <a:t>RH Antibodies :</a:t>
            </a:r>
          </a:p>
          <a:p>
            <a:pPr marL="0" indent="0" algn="l" rtl="0">
              <a:buNone/>
            </a:pPr>
            <a:r>
              <a:rPr lang="ar-SA" sz="3000" dirty="0">
                <a:solidFill>
                  <a:schemeClr val="accent1">
                    <a:lumMod val="50000"/>
                  </a:schemeClr>
                </a:solidFill>
              </a:rPr>
              <a:t>No natural antibodies like ABO group system.</a:t>
            </a:r>
          </a:p>
          <a:p>
            <a:pPr marL="0" indent="0" algn="l" rtl="0">
              <a:buNone/>
            </a:pPr>
            <a:r>
              <a:rPr lang="ar-SA" sz="3000" dirty="0">
                <a:solidFill>
                  <a:schemeClr val="accent1">
                    <a:lumMod val="50000"/>
                  </a:schemeClr>
                </a:solidFill>
              </a:rPr>
              <a:t>Rh antibodies are produced when Rh negative individual is transfused with Rh positive blood.</a:t>
            </a:r>
          </a:p>
          <a:p>
            <a:pPr marL="0" indent="0" algn="l" rtl="0">
              <a:buNone/>
            </a:pPr>
            <a:r>
              <a:rPr lang="ar-SA" sz="3000" dirty="0">
                <a:solidFill>
                  <a:schemeClr val="accent1">
                    <a:lumMod val="50000"/>
                  </a:schemeClr>
                </a:solidFill>
              </a:rPr>
              <a:t>These are IgG type and crossess placenta.</a:t>
            </a:r>
          </a:p>
          <a:p>
            <a:pPr marL="0" indent="0" algn="l" rtl="0">
              <a:buNone/>
            </a:pPr>
            <a:endParaRPr lang="ar-AE" dirty="0"/>
          </a:p>
        </p:txBody>
      </p:sp>
      <p:sp>
        <p:nvSpPr>
          <p:cNvPr id="5" name="TextBox 4"/>
          <p:cNvSpPr txBox="1"/>
          <p:nvPr/>
        </p:nvSpPr>
        <p:spPr>
          <a:xfrm>
            <a:off x="978861" y="2014151"/>
            <a:ext cx="5575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☆ Rhesus Factor (RH):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Is a type of protein found on the surface of RBC.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☆ The protein is genetically inherited (passed down from your parents).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/>
                </a:solidFill>
              </a:rPr>
              <a:t>If protein (D antigen) is present on the surface of RBC, the blood will be termed as </a:t>
            </a:r>
            <a:r>
              <a:rPr lang="en-US" sz="2400" u="sng" dirty="0">
                <a:solidFill>
                  <a:schemeClr val="accent1"/>
                </a:solidFill>
              </a:rPr>
              <a:t>D-positive</a:t>
            </a:r>
            <a:r>
              <a:rPr lang="en-US" sz="2400" dirty="0">
                <a:solidFill>
                  <a:schemeClr val="accent1"/>
                </a:solidFill>
              </a:rPr>
              <a:t>.(Majority of people ,about 85%)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/>
                </a:solidFill>
              </a:rPr>
              <a:t>If protein (D antigen) is absent on the surface of RBC the blood is termed as </a:t>
            </a:r>
            <a:r>
              <a:rPr lang="en-US" sz="2400" u="sng" dirty="0">
                <a:solidFill>
                  <a:schemeClr val="accent1"/>
                </a:solidFill>
              </a:rPr>
              <a:t>D-Negative.</a:t>
            </a:r>
            <a:endParaRPr lang="ar-AE" sz="2400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32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CABEA0-163E-0E47-99C6-882A42374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1560"/>
            <a:ext cx="6663350" cy="669958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rtl="0"/>
            <a:r>
              <a:rPr lang="ar-SA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Erythroblastosis Fetalis</a:t>
            </a:r>
            <a:endParaRPr lang="ar-A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6682D3-5D97-6942-A5E6-4FA63475F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65616"/>
            <a:ext cx="5181600" cy="5384924"/>
          </a:xfrm>
        </p:spPr>
        <p:txBody>
          <a:bodyPr>
            <a:noAutofit/>
          </a:bodyPr>
          <a:lstStyle/>
          <a:p>
            <a:pPr algn="l" rtl="0"/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Is a disease of the fetus and newborn child characterized by  agglutination and phagocytosis of the fetus ‘s red blood cells.</a:t>
            </a:r>
          </a:p>
          <a:p>
            <a:pPr algn="l" rtl="0"/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In most instances of the erythroblastosis fetalis ,the mother is Rh-ve and the father Rh+ve.</a:t>
            </a:r>
          </a:p>
          <a:p>
            <a:pPr algn="l" rtl="0"/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The baby has inherited the Rh+ve antigen from the father, the mother develops anti-RH agglutinins from exposure to the fetus’s Rh –antigen.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EBB8126-5E7C-D046-97D6-067AE11C9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8857"/>
            <a:ext cx="5181600" cy="554058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In turn , the mother’s agglutinins diffuse through the placenta into the fetus and cause RBC agglutination and  haemolysis.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l" rtl="0"/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So in the subsequent pregnencies,t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e fetus is born anaemic,jaundiced (excessive formation of bilirubin which maycross the BBB of the fetus cause brain damage(kernicterus)or born dead .</a:t>
            </a:r>
          </a:p>
          <a:p>
            <a:pPr marL="0" indent="0" algn="l" rtl="0">
              <a:buNone/>
            </a:pP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257050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342" y="347255"/>
            <a:ext cx="3820569" cy="103184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62" y="1640808"/>
            <a:ext cx="10401345" cy="4023360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/>
              <a:t>The process of transferring blood or blood products from one person to the circulatory system of an-other.</a:t>
            </a:r>
          </a:p>
          <a:p>
            <a:r>
              <a:rPr lang="en-GB" sz="3200" dirty="0"/>
              <a:t>Types of transfusion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/>
              <a:t>Homologous transfusions</a:t>
            </a:r>
            <a:r>
              <a:rPr lang="en-US" sz="3200" dirty="0"/>
              <a:t> :from an anonymous donor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Autologous transfusion:</a:t>
            </a:r>
            <a:r>
              <a:rPr lang="en-GB" sz="3200" dirty="0"/>
              <a:t>for patients undergoing elective surgery to predonate their own blood up to 3 weeks before surgery for retransfusion during the operation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/>
              <a:t>1unit of PRBC= increase </a:t>
            </a:r>
            <a:r>
              <a:rPr lang="en-GB" sz="3200" dirty="0" err="1"/>
              <a:t>Hb</a:t>
            </a:r>
            <a:r>
              <a:rPr lang="en-GB" sz="3200" dirty="0"/>
              <a:t> 1g/dl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3200" dirty="0"/>
          </a:p>
          <a:p>
            <a:pPr>
              <a:buFont typeface="Wingdings" panose="05000000000000000000" pitchFamily="2" charset="2"/>
              <a:buChar char="q"/>
            </a:pPr>
            <a:endParaRPr lang="en-GB" sz="3200" dirty="0"/>
          </a:p>
          <a:p>
            <a:pPr>
              <a:buFont typeface="Wingdings" panose="05000000000000000000" pitchFamily="2" charset="2"/>
              <a:buChar char="q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8497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54725" y="686662"/>
            <a:ext cx="8003263" cy="567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87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02FDD9-00C4-1348-BFEC-A42153C9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14400"/>
            <a:ext cx="5476260" cy="73333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rtl="0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Treatment </a:t>
            </a:r>
            <a:endParaRPr lang="ar-A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AC64C9A-76B5-A546-B571-9D522E9F0B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Prevention of hemolytic disease of newborn: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Injecting single dose of RH-antibodies (anti –D) to mother soon after child birth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So active antibodies will not be formed by mother.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B07A08-F72E-1343-8A19-AB29A1BB43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Treatment of hemolytic disease of newborn: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Replacement of baby’s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Rh+ve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blood by Rh-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blood this is called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exchange transfusion.</a:t>
            </a:r>
          </a:p>
          <a:p>
            <a:pPr marL="0" indent="0" algn="l" rtl="0">
              <a:buNone/>
            </a:pPr>
            <a:endParaRPr lang="en-US" b="1" dirty="0"/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0A9DE112-CFAD-084E-AA76-9D5585013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02" y="4351189"/>
            <a:ext cx="4083813" cy="259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04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DCC07B32-2DE1-4A92-BAA9-5DCFDEF6A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5275141D-4582-414D-81DB-7A2B47BB5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10">
            <a:extLst>
              <a:ext uri="{FF2B5EF4-FFF2-40B4-BE49-F238E27FC236}">
                <a16:creationId xmlns:a16="http://schemas.microsoft.com/office/drawing/2014/main" id="{5F9954D2-3994-4E57-A489-6FC5AE45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2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spc="200" dirty="0">
                <a:solidFill>
                  <a:schemeClr val="tx1">
                    <a:alpha val="80000"/>
                  </a:schemeClr>
                </a:solidFill>
              </a:rPr>
              <a:t>complications</a:t>
            </a:r>
          </a:p>
        </p:txBody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944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C19681-37CD-4FE6-AFFA-88E7B4E2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14400"/>
            <a:ext cx="5367619" cy="79670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Incompatibility: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BEBD0E-BCCF-4701-8081-560CFB798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RBCs (received from the donor) are agglutinated in clumps and block small blood vessels →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ischaemic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pain in chest and back. If the amount of the blood is less  than 350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ml,death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not occur .</a:t>
            </a:r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600" dirty="0">
                <a:solidFill>
                  <a:srgbClr val="595959"/>
                </a:solidFill>
              </a:rPr>
              <a:t>(</a:t>
            </a:r>
            <a:r>
              <a:rPr lang="en-US" sz="3200" dirty="0">
                <a:solidFill>
                  <a:srgbClr val="595959"/>
                </a:solidFill>
              </a:rPr>
              <a:t>The most severe transfusion reactions are due to ABO incompatibility</a:t>
            </a:r>
            <a:r>
              <a:rPr lang="en-US" sz="3600" dirty="0">
                <a:solidFill>
                  <a:srgbClr val="595959"/>
                </a:solidFill>
              </a:rPr>
              <a:t>)</a:t>
            </a:r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1846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563773-870F-4752-A151-DE57803C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19" y="514931"/>
            <a:ext cx="6254859" cy="82386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sz="5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Allergic (anaphylactic):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661A294-0724-4D54-8D90-F4D34E059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34" y="1638616"/>
            <a:ext cx="10709163" cy="464895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Type 1 hypersensitivity reaction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Symptoms; pruritis , urticaria , respiratory depression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Occurs  in 2-3 hours after transfusion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Treatment :stop transfusion, intramuscular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epinephrine,antihistamine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vasopressor(dopamine)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Type 2 hypersensitivity reaction </a:t>
            </a:r>
            <a:r>
              <a:rPr lang="en-US" sz="2200" dirty="0"/>
              <a:t>due to sensitization of the recipient to the donor’s white cells, platelets, or plasma proteins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Symptoms; fever , headache, flushing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Occurs in 1-6 hour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Treatment : stop the transfusion , acetaminophen for the fever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034" y="3429000"/>
            <a:ext cx="8066638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Febrile non hemolytic reaction:</a:t>
            </a:r>
          </a:p>
        </p:txBody>
      </p:sp>
    </p:spTree>
    <p:extLst>
      <p:ext uri="{BB962C8B-B14F-4D97-AF65-F5344CB8AC3E}">
        <p14:creationId xmlns:p14="http://schemas.microsoft.com/office/powerpoint/2010/main" val="329403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12DE05-2229-4E91-8EA4-A1B6FC528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896292"/>
            <a:ext cx="7350327" cy="787653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sz="5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Hemolytic reaction: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2C8CAE-793A-4C8B-9119-6EF700FE9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23448"/>
            <a:ext cx="9720071" cy="44407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Type 2 hypersensitivity reaction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Symptoms: flank pain , jaundice 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hemoglobinuria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(red urine),fever and hypotension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Occurs in 1 hour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Treatment :  stop the transfusion , IV fluids to boost the urine output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Donor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antileukocytes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antibodies vs recipient endothelial cells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Symptoms : respiratory collapse , pulmonary edema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Occurs in 1-6 hours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Treatment;  stop the transfusion, mechanical ventilation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4128" y="3664451"/>
            <a:ext cx="6473228" cy="8617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Lung injury: </a:t>
            </a:r>
          </a:p>
        </p:txBody>
      </p:sp>
    </p:spTree>
    <p:extLst>
      <p:ext uri="{BB962C8B-B14F-4D97-AF65-F5344CB8AC3E}">
        <p14:creationId xmlns:p14="http://schemas.microsoft.com/office/powerpoint/2010/main" val="479997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1BCDEB-064A-4019-BFFE-EED432DB7A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Transfusion-associated circulatory overload (TACO) :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60BACB-9095-405C-AEEF-1AD02F1E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associated with transfusion of a large volume of blood or a high rate of infusion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Symptoms;  including dyspnea, orthopnea, tachycardia, hypertension.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Occurs in 1-6 hours 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treatment : Patients deemed to be at risk for volume overload (such as those with impaired cardiac function) can be transfused at a slower rate and diuretic therapy </a:t>
            </a:r>
          </a:p>
          <a:p>
            <a:pPr marL="0" indent="0">
              <a:buNone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42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751B6A-63A7-4D1D-8336-7E46CFDF8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860079"/>
            <a:ext cx="3683675" cy="724278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Infections :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A912926-F4B1-48A5-9424-A0D7F24D6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64601"/>
            <a:ext cx="10772537" cy="476212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All donated blood is extensively screened for transfusion-transmitted infections; as a result, the risk of acquiring infection is extremely low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Each unit of blood administered in the United States is screened for a number of infections, including HIV,CMV, hepatitis B and C viruses, human T-cell leukemia virus, West Nile virus, Zika virus, Trypanosoma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cruzi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, and Treponema pallidum.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risk of bacterial contamination of blood products is much greater than the risk of viral transmission.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Signs , symptoms: Temperature elevation, hypotension, or other signs of sepsis </a:t>
            </a:r>
          </a:p>
        </p:txBody>
      </p:sp>
    </p:spTree>
    <p:extLst>
      <p:ext uri="{BB962C8B-B14F-4D97-AF65-F5344CB8AC3E}">
        <p14:creationId xmlns:p14="http://schemas.microsoft.com/office/powerpoint/2010/main" val="2386827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0839" y="2444837"/>
            <a:ext cx="655284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0184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334119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An adult human has blood about 6% of body weight for female </a:t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7% for male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765" y="2141953"/>
            <a:ext cx="9748805" cy="419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5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/>
              <a:t>Types of blood transfusion: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464636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054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814812"/>
            <a:ext cx="8491064" cy="860079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Packed red blood cells transfusion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73655"/>
            <a:ext cx="10989821" cy="4608214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Packed red blood cells are spun-down and concentrated packs of red blood cells. Each unit is approximately 330 mL and has a haematocrit of 50–70 per cent .the shelf life of red blood cells is 42 days</a:t>
            </a:r>
          </a:p>
          <a:p>
            <a:r>
              <a:rPr lang="en-GB" sz="3600" u="sng" dirty="0">
                <a:solidFill>
                  <a:schemeClr val="accent1">
                    <a:lumMod val="50000"/>
                  </a:schemeClr>
                </a:solidFill>
              </a:rPr>
              <a:t>Indication:</a:t>
            </a:r>
          </a:p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1- A patient suffering from an iron deficiency anemia or symptomatic anemia(causing shortness of breath ,dizziness , congestive heart frailer and decrease exercise tolerance), This type of transfusion increases a patient’s haemoglobin and iron levels.</a:t>
            </a:r>
          </a:p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2- sickle cell crisis</a:t>
            </a:r>
          </a:p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3- acute blood loss more than30% of blood volume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6387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04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887239"/>
            <a:ext cx="6779959" cy="79670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Whole blood transfusion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00816"/>
            <a:ext cx="10682003" cy="4308544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Rarely available. whole blood transfusion has significant advantages over packed cells as it is coagulation factor rich and, if fresh, more metabolically active than stored blood</a:t>
            </a:r>
          </a:p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One unit of whole blood contain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450 ml of donor blood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50 ml of anticoagulant-preservative solution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Hb about 12g/dl and haematocrit 35-45%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No functional platelets</a:t>
            </a:r>
          </a:p>
        </p:txBody>
      </p:sp>
    </p:spTree>
    <p:extLst>
      <p:ext uri="{BB962C8B-B14F-4D97-AF65-F5344CB8AC3E}">
        <p14:creationId xmlns:p14="http://schemas.microsoft.com/office/powerpoint/2010/main" val="381040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561315"/>
            <a:ext cx="10998874" cy="6129196"/>
          </a:xfrm>
        </p:spPr>
        <p:txBody>
          <a:bodyPr>
            <a:normAutofit fontScale="92500" lnSpcReduction="10000"/>
          </a:bodyPr>
          <a:lstStyle/>
          <a:p>
            <a:r>
              <a:rPr lang="en-US" sz="3600" u="sng" dirty="0">
                <a:solidFill>
                  <a:schemeClr val="accent1">
                    <a:lumMod val="50000"/>
                  </a:schemeClr>
                </a:solidFill>
              </a:rPr>
              <a:t>Indications :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1- Erythroblastosis fetalis by exchange transfusion OF WHOLE BLOOD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2- A person may receive a whole blood transfusion if they have experienced a sever traumatic haemorrhage with sever bleeding</a:t>
            </a:r>
          </a:p>
          <a:p>
            <a:r>
              <a:rPr lang="en-GB" sz="3900" u="sng" dirty="0">
                <a:solidFill>
                  <a:schemeClr val="accent1">
                    <a:lumMod val="50000"/>
                  </a:schemeClr>
                </a:solidFill>
              </a:rPr>
              <a:t>Precautions :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(1) Blood is obtained from healthy donors: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- Age =18-60 y. -Weight: more than 55 kg.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- Blood pressure within normal range.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- Hb% is not less than 90% (13g/dl).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- Haematocrit value at least 40%.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-Free from infectious diseases as AIDS, viral hepatitis.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(2) Blood used is stored at 4°C not more than 21 days.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(3) Blood groups are compatible by double cross matching test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(4)The blood is warmed before transfusion to restore the Na-K pump</a:t>
            </a:r>
          </a:p>
        </p:txBody>
      </p:sp>
    </p:spTree>
    <p:extLst>
      <p:ext uri="{BB962C8B-B14F-4D97-AF65-F5344CB8AC3E}">
        <p14:creationId xmlns:p14="http://schemas.microsoft.com/office/powerpoint/2010/main" val="91165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832919"/>
            <a:ext cx="6055682" cy="87818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Fresh frozen plasma (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ffp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79005"/>
            <a:ext cx="10672949" cy="4875291"/>
          </a:xfrm>
        </p:spPr>
        <p:txBody>
          <a:bodyPr>
            <a:normAutofit lnSpcReduction="10000"/>
          </a:bodyPr>
          <a:lstStyle/>
          <a:p>
            <a:r>
              <a:rPr lang="en-GB" sz="2400" u="sng" dirty="0">
                <a:solidFill>
                  <a:schemeClr val="accent1">
                    <a:lumMod val="50000"/>
                  </a:schemeClr>
                </a:solidFill>
              </a:rPr>
              <a:t>Concentrate of all coagulation factors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and is removed from fresh blood and stored at −40 to −50°C with a two-year shelf life. It is the first-line therapy in the treatment of coagulopathic haemorrhage</a:t>
            </a: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made from the liquid portion of whole blood.it is used to treat conditions in which there are low blood clotting factor(INR&gt;1.5) or low level of other blood proteins.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600" u="sng" dirty="0">
                <a:solidFill>
                  <a:schemeClr val="accent1">
                    <a:lumMod val="50000"/>
                  </a:schemeClr>
                </a:solidFill>
              </a:rPr>
              <a:t>Indications: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Non-life threatening warfarin-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iduced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bleeding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Vitamin K deficiency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DIC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in patient with liver disease ,major hepatic resection and sever liver injuries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TTP(thrombotic thrombocytopenic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purpura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86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399</TotalTime>
  <Words>1821</Words>
  <Application>Microsoft Office PowerPoint</Application>
  <PresentationFormat>Widescreen</PresentationFormat>
  <Paragraphs>175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Tw Cen MT</vt:lpstr>
      <vt:lpstr>Tw Cen MT Condensed</vt:lpstr>
      <vt:lpstr>Wingdings</vt:lpstr>
      <vt:lpstr>Wingdings 3</vt:lpstr>
      <vt:lpstr>Integral</vt:lpstr>
      <vt:lpstr>Blood transfusion</vt:lpstr>
      <vt:lpstr>introduction</vt:lpstr>
      <vt:lpstr>An adult human has blood about 6% of body weight for female  7% for male</vt:lpstr>
      <vt:lpstr>Types of blood transfusion:</vt:lpstr>
      <vt:lpstr>Packed red blood cells transfusion </vt:lpstr>
      <vt:lpstr>PowerPoint Presentation</vt:lpstr>
      <vt:lpstr>Whole blood transfusion</vt:lpstr>
      <vt:lpstr>PowerPoint Presentation</vt:lpstr>
      <vt:lpstr>Fresh frozen plasma (ffp)</vt:lpstr>
      <vt:lpstr>Cryoprecipitate</vt:lpstr>
      <vt:lpstr>PLASMAPHERESIS</vt:lpstr>
      <vt:lpstr>Platelet transfusion</vt:lpstr>
      <vt:lpstr>Prothrombin complex concentrates</vt:lpstr>
      <vt:lpstr>What are the different blood groups?</vt:lpstr>
      <vt:lpstr>Classical ABO blood grouping system</vt:lpstr>
      <vt:lpstr>Different Blood group</vt:lpstr>
      <vt:lpstr>ABO blood group antigens present on red blood cell</vt:lpstr>
      <vt:lpstr>RH BLOOD GROUPING STSTEM</vt:lpstr>
      <vt:lpstr>Erythroblastosis Fetalis</vt:lpstr>
      <vt:lpstr>PowerPoint Presentation</vt:lpstr>
      <vt:lpstr>Treatment </vt:lpstr>
      <vt:lpstr>complications</vt:lpstr>
      <vt:lpstr>Incompatibility:</vt:lpstr>
      <vt:lpstr>Allergic (anaphylactic):</vt:lpstr>
      <vt:lpstr>Hemolytic reaction:</vt:lpstr>
      <vt:lpstr>Transfusion-associated circulatory overload (TACO) :</vt:lpstr>
      <vt:lpstr>Infections 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فراس احمد</cp:lastModifiedBy>
  <cp:revision>28</cp:revision>
  <dcterms:created xsi:type="dcterms:W3CDTF">2021-03-12T08:41:46Z</dcterms:created>
  <dcterms:modified xsi:type="dcterms:W3CDTF">2022-11-14T15:04:31Z</dcterms:modified>
</cp:coreProperties>
</file>