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75" r:id="rId9"/>
    <p:sldId id="276" r:id="rId10"/>
    <p:sldId id="264" r:id="rId11"/>
    <p:sldId id="265" r:id="rId12"/>
    <p:sldId id="277" r:id="rId13"/>
    <p:sldId id="266" r:id="rId14"/>
    <p:sldId id="267" r:id="rId15"/>
    <p:sldId id="268" r:id="rId16"/>
    <p:sldId id="269" r:id="rId17"/>
    <p:sldId id="270" r:id="rId18"/>
    <p:sldId id="271" r:id="rId19"/>
    <p:sldId id="278" r:id="rId20"/>
    <p:sldId id="279" r:id="rId21"/>
    <p:sldId id="272" r:id="rId22"/>
    <p:sldId id="280" r:id="rId23"/>
    <p:sldId id="281" r:id="rId24"/>
    <p:sldId id="283" r:id="rId25"/>
    <p:sldId id="293" r:id="rId26"/>
    <p:sldId id="284" r:id="rId27"/>
    <p:sldId id="273" r:id="rId28"/>
    <p:sldId id="285" r:id="rId29"/>
    <p:sldId id="294" r:id="rId30"/>
    <p:sldId id="295" r:id="rId31"/>
    <p:sldId id="286" r:id="rId32"/>
    <p:sldId id="287" r:id="rId33"/>
    <p:sldId id="274" r:id="rId34"/>
    <p:sldId id="289" r:id="rId35"/>
    <p:sldId id="290" r:id="rId36"/>
    <p:sldId id="291" r:id="rId37"/>
    <p:sldId id="292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5" autoAdjust="0"/>
    <p:restoredTop sz="85068" autoAdjust="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92479-6B65-4675-882D-70C80D4C518B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F5F96-2A37-4D0F-8B85-B779B90B3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23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Fitz-Hugh-Curtis syndrome (FHCS), or perihepatitis, is 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a </a:t>
            </a:r>
            <a:r>
              <a:rPr lang="en-US" b="0" i="0" dirty="0">
                <a:solidFill>
                  <a:srgbClr val="FF0000"/>
                </a:solidFill>
                <a:effectLst/>
                <a:latin typeface="Google Sans"/>
              </a:rPr>
              <a:t>chronic manifestation of pelvic inflammatory disease (PID). 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[1] It is described as an inflammation of the liver capsule, without the involvement of the liver parenchyma, with adhesion formation accompanied by right upper quadrant pain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* DGI 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occurs when the sexually transmitted pathogen Neisseria gonorrhoeae invades the bloodstream and spreads to distant sites in the body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F5F96-2A37-4D0F-8B85-B779B90B331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76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F5F96-2A37-4D0F-8B85-B779B90B331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42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D3ED7-0D9B-DE51-4BE3-15EEA84CC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EEA38A-1B93-1C06-DDD2-F73665DCFB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58552-4926-8D20-B00D-CD305E941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5139-4053-4008-9A59-327E4746DC1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7687B-00B2-8109-7356-A30CB0E36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43A7E-1129-0EAA-5824-35BF62F03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CB59-F5DD-4C65-9D94-B87E90C73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27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A35B5-3CB8-9D9F-A3ED-5A05A2CA9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A81DD9-F192-4355-88E8-796AF353D6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2168C-FE9E-8D7C-8162-EBC9C218C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5139-4053-4008-9A59-327E4746DC1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B5B20-7195-FC91-85EF-6E839BDDE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139F1-6510-075D-B4F4-6F892E5B8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CB59-F5DD-4C65-9D94-B87E90C73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338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94E13-D981-5699-B4DA-CB79D491EF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9BED47-37CD-1D2B-6E30-9E46C7C23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19A58-238A-3749-45CB-D84D558C8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5139-4053-4008-9A59-327E4746DC1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FDB321-28A9-4BD1-A9F8-D7860A6B0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BD334-34AA-7667-10D1-43FEB2130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CB59-F5DD-4C65-9D94-B87E90C73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54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87D5A-26DD-7A8A-70C8-4DB0C7948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75A53-7938-9DA3-5E20-98D8AFEF6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DF78D-5A51-3BF7-7634-D0F85828E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5139-4053-4008-9A59-327E4746DC1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8238F-9A65-9F46-A242-8817E2273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41327-63F1-EA07-95AD-916414AFE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CB59-F5DD-4C65-9D94-B87E90C73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26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FB67F-8D84-6388-C86B-C0101C79A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67BEF-F324-2A8E-18A9-A5AC1B9DF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8343E-5D76-4508-2E8A-4FA2F3D01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5139-4053-4008-9A59-327E4746DC1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824E4-DB90-9641-A6AC-9E0F60661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7B055-FE85-6DA5-5848-764197989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CB59-F5DD-4C65-9D94-B87E90C73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32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F758A-F917-37C7-701E-4CA1A51D0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B8EC9-109C-BA35-20ED-479276B10B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7473C0-9840-56A6-36FB-30FF4127C7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7C6272-0190-17EC-CF10-81F612C77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5139-4053-4008-9A59-327E4746DC1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2CD518-D100-BE7A-59F8-894A6318A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34AD91-70AB-CDAA-2771-3D61D589E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CB59-F5DD-4C65-9D94-B87E90C73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4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B1955-CF49-825B-3EF7-A9091052C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FE55DC-75C7-EE7E-56DC-716A61872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2FD34A-BB51-D9CB-5959-3DB740BC96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51DC95-17C1-2834-2A4B-7A02ADB54F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D8164D-43C9-5F02-6120-FC7D407896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6936D2-FF36-AF5F-8495-EEFCC7BF3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5139-4053-4008-9A59-327E4746DC1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BEFFF9-41D8-2F4A-7BF1-E544D4C5A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C59AF2-3CBB-1EDD-BCDF-BC4C10701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CB59-F5DD-4C65-9D94-B87E90C73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93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643E6-D6BB-B4E9-C2C7-1B1C28D66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A70DCC-82DD-B1EC-D581-3121A5F3C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5139-4053-4008-9A59-327E4746DC1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85C2B9-1AC3-8DAA-85F3-0F74B77BD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724F49-7836-1DEA-AE07-5F4D3A620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CB59-F5DD-4C65-9D94-B87E90C73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09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668DE6-9B4D-B4EB-F727-FDA5CE4B1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5139-4053-4008-9A59-327E4746DC1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30DB54-9515-23BB-4BE7-9230C2C2E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E84215-2160-056D-3C06-33EF506FB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CB59-F5DD-4C65-9D94-B87E90C73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53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35DA-F938-5F1A-2B14-700C270CC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E5221-B148-4239-E36E-B4736B2BD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0229F3-842A-0FDF-7F02-C1A542A370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A22D3E-86FC-CCE8-6F95-55855A53F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5139-4053-4008-9A59-327E4746DC1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61D1CE-DE82-2919-D17B-A8FB37805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0A9D32-03C9-EE88-BF61-4EDC7764B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CB59-F5DD-4C65-9D94-B87E90C73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56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334E3-B8B4-31BC-A66A-A8EE14363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591344-C5FA-C7DE-AD53-4259C90E9A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6AA09-7B61-2996-FB6E-18AF9C58BD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7192BA-37D4-0BFE-9662-9F6996BB0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5139-4053-4008-9A59-327E4746DC1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6D960-0EDC-1234-2FFB-A4A706880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5251AA-34B4-BE62-5841-7E9A022E5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CB59-F5DD-4C65-9D94-B87E90C73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34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07CDD7-18CF-B75E-43BB-E124199E7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05993C-D16B-8D0E-F21D-6454B8380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F10DB-44A9-91D0-EE2E-825B27F9C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45139-4053-4008-9A59-327E4746DC1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14613-FE62-4D18-8461-8A3268EF2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F6366-A1A7-D33E-1F6E-15C8C3F80A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9CB59-F5DD-4C65-9D94-B87E90C73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9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8687A-DCBC-E97D-283C-B6907FEF63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7409" y="1868556"/>
            <a:ext cx="10410908" cy="1129086"/>
          </a:xfrm>
        </p:spPr>
        <p:txBody>
          <a:bodyPr/>
          <a:lstStyle/>
          <a:p>
            <a:r>
              <a:rPr lang="en-US" dirty="0"/>
              <a:t>Sexually transmitted Diseases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C4E66E-A67E-5872-5633-563305A31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58602" y="3776967"/>
            <a:ext cx="5648078" cy="723472"/>
          </a:xfrm>
        </p:spPr>
        <p:txBody>
          <a:bodyPr/>
          <a:lstStyle/>
          <a:p>
            <a:r>
              <a:rPr lang="en-US" dirty="0"/>
              <a:t>By: Ibrahim </a:t>
            </a:r>
            <a:r>
              <a:rPr lang="en-US" dirty="0" err="1"/>
              <a:t>AlJunaidi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106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15A09-E655-91CE-7BC2-196A483DB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7662" y="107951"/>
            <a:ext cx="3352800" cy="882650"/>
          </a:xfrm>
        </p:spPr>
        <p:txBody>
          <a:bodyPr/>
          <a:lstStyle/>
          <a:p>
            <a:r>
              <a:rPr lang="en-US" dirty="0"/>
              <a:t>Types of 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BC153-08FD-6AB6-9D53-0A306B314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030" y="1632292"/>
            <a:ext cx="2937683" cy="241600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Bacterial:</a:t>
            </a:r>
          </a:p>
          <a:p>
            <a:pPr>
              <a:buFontTx/>
              <a:buChar char="-"/>
            </a:pPr>
            <a:r>
              <a:rPr lang="en-US" dirty="0"/>
              <a:t>Chlamydia</a:t>
            </a:r>
          </a:p>
          <a:p>
            <a:pPr>
              <a:buFontTx/>
              <a:buChar char="-"/>
            </a:pPr>
            <a:r>
              <a:rPr lang="en-US" dirty="0"/>
              <a:t>Gonorrhea</a:t>
            </a:r>
          </a:p>
          <a:p>
            <a:pPr>
              <a:buFontTx/>
              <a:buChar char="-"/>
            </a:pPr>
            <a:r>
              <a:rPr lang="en-US" dirty="0"/>
              <a:t>Syphilis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7371F1-596E-2857-147F-F83253A87EFE}"/>
              </a:ext>
            </a:extLst>
          </p:cNvPr>
          <p:cNvSpPr txBox="1"/>
          <p:nvPr/>
        </p:nvSpPr>
        <p:spPr>
          <a:xfrm>
            <a:off x="141538" y="4560994"/>
            <a:ext cx="120504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 Bacterial vaginosis and genital candidiasis </a:t>
            </a:r>
            <a:r>
              <a:rPr lang="en-US" sz="2400" dirty="0">
                <a:solidFill>
                  <a:srgbClr val="FF0000"/>
                </a:solidFill>
              </a:rPr>
              <a:t>are not regarded </a:t>
            </a:r>
            <a:r>
              <a:rPr lang="en-US" sz="2400" dirty="0"/>
              <a:t>as STIs, although they are common causes of vaginal discharge in sexually active women.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40C28"/>
                </a:solidFill>
                <a:effectLst/>
                <a:latin typeface="Google Sans"/>
              </a:rPr>
              <a:t>Syphilis, </a:t>
            </a:r>
            <a:r>
              <a:rPr lang="en-US" sz="2400" b="0" i="0" dirty="0" err="1">
                <a:solidFill>
                  <a:srgbClr val="040C28"/>
                </a:solidFill>
                <a:effectLst/>
                <a:latin typeface="Google Sans"/>
              </a:rPr>
              <a:t>gonorrhoea</a:t>
            </a:r>
            <a:r>
              <a:rPr lang="en-US" sz="2400" b="0" i="0" dirty="0">
                <a:solidFill>
                  <a:srgbClr val="040C28"/>
                </a:solidFill>
                <a:effectLst/>
                <a:latin typeface="Google Sans"/>
              </a:rPr>
              <a:t>, chlamydia and trichomoniasis 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Google Sans"/>
              </a:rPr>
              <a:t>are curable</a:t>
            </a:r>
            <a:r>
              <a:rPr lang="en-US" sz="2400" b="0" i="0" dirty="0">
                <a:solidFill>
                  <a:srgbClr val="040C28"/>
                </a:solidFill>
                <a:effectLst/>
                <a:latin typeface="Google Sans"/>
              </a:rPr>
              <a:t>.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5642B03-FDCD-8AD9-E4B2-A62613C36880}"/>
              </a:ext>
            </a:extLst>
          </p:cNvPr>
          <p:cNvSpPr txBox="1">
            <a:spLocks/>
          </p:cNvSpPr>
          <p:nvPr/>
        </p:nvSpPr>
        <p:spPr>
          <a:xfrm>
            <a:off x="4219576" y="1632292"/>
            <a:ext cx="2591319" cy="24160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Viral:</a:t>
            </a:r>
          </a:p>
          <a:p>
            <a:pPr>
              <a:buFontTx/>
              <a:buChar char="-"/>
            </a:pPr>
            <a:r>
              <a:rPr lang="en-US" dirty="0"/>
              <a:t>HPV</a:t>
            </a:r>
          </a:p>
          <a:p>
            <a:pPr>
              <a:buFontTx/>
              <a:buChar char="-"/>
            </a:pPr>
            <a:r>
              <a:rPr lang="en-US" dirty="0"/>
              <a:t>HIV</a:t>
            </a:r>
          </a:p>
          <a:p>
            <a:pPr>
              <a:buFontTx/>
              <a:buChar char="-"/>
            </a:pPr>
            <a:r>
              <a:rPr lang="en-US" dirty="0"/>
              <a:t>Herpes</a:t>
            </a:r>
          </a:p>
          <a:p>
            <a:pPr>
              <a:buFontTx/>
              <a:buChar char="-"/>
            </a:pPr>
            <a:r>
              <a:rPr lang="en-US" dirty="0"/>
              <a:t>Hepatitis</a:t>
            </a:r>
          </a:p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D3893E4-6C06-8E55-4096-B04AB29EFBBA}"/>
              </a:ext>
            </a:extLst>
          </p:cNvPr>
          <p:cNvSpPr txBox="1">
            <a:spLocks/>
          </p:cNvSpPr>
          <p:nvPr/>
        </p:nvSpPr>
        <p:spPr>
          <a:xfrm>
            <a:off x="7619481" y="1632292"/>
            <a:ext cx="2729865" cy="2416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Parasitic:</a:t>
            </a:r>
          </a:p>
          <a:p>
            <a:pPr>
              <a:buFontTx/>
              <a:buChar char="-"/>
            </a:pPr>
            <a:r>
              <a:rPr lang="en-US" dirty="0"/>
              <a:t>Pubic lice (crabs)</a:t>
            </a:r>
          </a:p>
          <a:p>
            <a:pPr>
              <a:buFontTx/>
              <a:buChar char="-"/>
            </a:pPr>
            <a:r>
              <a:rPr lang="en-US" dirty="0"/>
              <a:t>Trichomoniasis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60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D70C9-0710-CF19-0EEC-535C6CB6D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237" y="108397"/>
            <a:ext cx="3018183" cy="975071"/>
          </a:xfrm>
        </p:spPr>
        <p:txBody>
          <a:bodyPr/>
          <a:lstStyle/>
          <a:p>
            <a:r>
              <a:rPr lang="en-US" dirty="0"/>
              <a:t>Gonorrhea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9C2C4-B53D-DABC-9737-A5BA4E09E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201" y="940345"/>
            <a:ext cx="10687050" cy="4691063"/>
          </a:xfrm>
        </p:spPr>
        <p:txBody>
          <a:bodyPr>
            <a:normAutofit/>
          </a:bodyPr>
          <a:lstStyle/>
          <a:p>
            <a:r>
              <a:rPr lang="en-US" dirty="0"/>
              <a:t>Neisseria gonorrhoeae</a:t>
            </a:r>
          </a:p>
          <a:p>
            <a:r>
              <a:rPr lang="en-US" dirty="0">
                <a:solidFill>
                  <a:srgbClr val="FF0000"/>
                </a:solidFill>
              </a:rPr>
              <a:t>Gonococcal conjunctivitis </a:t>
            </a:r>
            <a:r>
              <a:rPr lang="en-US" dirty="0"/>
              <a:t>may be caused by accidental infection from contaminated fingers </a:t>
            </a:r>
          </a:p>
          <a:p>
            <a:r>
              <a:rPr lang="en-US" dirty="0"/>
              <a:t> Untreated mothers may infect babies during delivery, resulting in </a:t>
            </a:r>
            <a:r>
              <a:rPr lang="en-US" dirty="0">
                <a:solidFill>
                  <a:srgbClr val="FF0000"/>
                </a:solidFill>
              </a:rPr>
              <a:t>ophthalmia neonatorum</a:t>
            </a:r>
          </a:p>
          <a:p>
            <a:r>
              <a:rPr lang="en-US" dirty="0">
                <a:solidFill>
                  <a:srgbClr val="FF0000"/>
                </a:solidFill>
              </a:rPr>
              <a:t>Coinfection</a:t>
            </a:r>
            <a:r>
              <a:rPr lang="en-US" dirty="0"/>
              <a:t> with Chlamydia occurs in 30% of patients (more common in women).</a:t>
            </a:r>
          </a:p>
          <a:p>
            <a:r>
              <a:rPr lang="en-US" dirty="0"/>
              <a:t>In gonorrhea, infection of the pharynx, conjunctiva, and rectum can occur.</a:t>
            </a:r>
          </a:p>
          <a:p>
            <a:r>
              <a:rPr lang="en-US" dirty="0">
                <a:solidFill>
                  <a:srgbClr val="FF0000"/>
                </a:solidFill>
              </a:rPr>
              <a:t>Drug resistance </a:t>
            </a:r>
            <a:r>
              <a:rPr lang="en-US" dirty="0"/>
              <a:t>is a problem </a:t>
            </a:r>
          </a:p>
        </p:txBody>
      </p:sp>
      <p:pic>
        <p:nvPicPr>
          <p:cNvPr id="1028" name="Picture 4" descr="Neonatal Conjunctivitis (Ophthalmia Neonatorum): Background, Etiology,  Epidemiology">
            <a:extLst>
              <a:ext uri="{FF2B5EF4-FFF2-40B4-BE49-F238E27FC236}">
                <a16:creationId xmlns:a16="http://schemas.microsoft.com/office/drawing/2014/main" id="{5BFFD266-8C23-A702-D736-B57865C09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334" y="4940633"/>
            <a:ext cx="3755666" cy="191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A96371-2593-B840-48EA-F2A2C6D11699}"/>
              </a:ext>
            </a:extLst>
          </p:cNvPr>
          <p:cNvSpPr txBox="1"/>
          <p:nvPr/>
        </p:nvSpPr>
        <p:spPr>
          <a:xfrm>
            <a:off x="9037982" y="4571301"/>
            <a:ext cx="255236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Opthalmia</a:t>
            </a:r>
            <a:r>
              <a:rPr lang="en-US" dirty="0"/>
              <a:t> </a:t>
            </a:r>
            <a:r>
              <a:rPr lang="en-US" dirty="0" err="1"/>
              <a:t>neuonatorum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4640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ata on Antibiotic Resistant Gonorrhea, 2016 | CDC">
            <a:extLst>
              <a:ext uri="{FF2B5EF4-FFF2-40B4-BE49-F238E27FC236}">
                <a16:creationId xmlns:a16="http://schemas.microsoft.com/office/drawing/2014/main" id="{A454064B-0F3E-D894-CBE7-493A65DC35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94" y="1757238"/>
            <a:ext cx="11008011" cy="375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883937-232F-D606-A792-8E3E0E9D4ECD}"/>
              </a:ext>
            </a:extLst>
          </p:cNvPr>
          <p:cNvSpPr txBox="1"/>
          <p:nvPr/>
        </p:nvSpPr>
        <p:spPr>
          <a:xfrm>
            <a:off x="469127" y="308807"/>
            <a:ext cx="1149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Emerging drug resistance is a serious problem in gonorrhea </a:t>
            </a:r>
          </a:p>
        </p:txBody>
      </p:sp>
    </p:spTree>
    <p:extLst>
      <p:ext uri="{BB962C8B-B14F-4D97-AF65-F5344CB8AC3E}">
        <p14:creationId xmlns:p14="http://schemas.microsoft.com/office/powerpoint/2010/main" val="407022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D612C-3AD3-0B1A-35C2-D486E2FE6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238"/>
            <a:ext cx="10515600" cy="1011237"/>
          </a:xfrm>
        </p:spPr>
        <p:txBody>
          <a:bodyPr/>
          <a:lstStyle/>
          <a:p>
            <a:pPr algn="ctr"/>
            <a:r>
              <a:rPr lang="en-US" dirty="0"/>
              <a:t>Clinically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ED4B0-545B-10D8-373E-F965B99E9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51" y="906450"/>
            <a:ext cx="11470916" cy="5751526"/>
          </a:xfrm>
        </p:spPr>
        <p:txBody>
          <a:bodyPr>
            <a:normAutofit/>
          </a:bodyPr>
          <a:lstStyle/>
          <a:p>
            <a:r>
              <a:rPr lang="en-US" dirty="0"/>
              <a:t>Gonorrhea is </a:t>
            </a:r>
            <a:r>
              <a:rPr lang="en-US" dirty="0">
                <a:solidFill>
                  <a:srgbClr val="FF0000"/>
                </a:solidFill>
              </a:rPr>
              <a:t>usually asymptomatic in women but symptomatic in men</a:t>
            </a:r>
            <a:r>
              <a:rPr lang="en-US" dirty="0"/>
              <a:t>. so, </a:t>
            </a:r>
            <a:r>
              <a:rPr lang="en-US" dirty="0">
                <a:solidFill>
                  <a:srgbClr val="FF0000"/>
                </a:solidFill>
              </a:rPr>
              <a:t>complications occur more often in women due </a:t>
            </a:r>
            <a:r>
              <a:rPr lang="en-US" dirty="0"/>
              <a:t>to undetected disease</a:t>
            </a:r>
          </a:p>
          <a:p>
            <a:r>
              <a:rPr lang="en-US" b="1" i="1" dirty="0"/>
              <a:t>In men:</a:t>
            </a:r>
          </a:p>
          <a:p>
            <a:pPr marL="0" indent="0">
              <a:buNone/>
            </a:pPr>
            <a:r>
              <a:rPr lang="en-US" dirty="0"/>
              <a:t>- 10% are asymptomatic</a:t>
            </a:r>
          </a:p>
          <a:p>
            <a:pPr>
              <a:buFontTx/>
              <a:buChar char="-"/>
            </a:pPr>
            <a:r>
              <a:rPr lang="en-US" dirty="0"/>
              <a:t>Anterior urethra is commonly infected (urethritis), causing urethral discharge (profuse and purulent), dysuria, erythema and edema of urethral meatus.</a:t>
            </a:r>
          </a:p>
          <a:p>
            <a:pPr>
              <a:buFontTx/>
              <a:buChar char="-"/>
            </a:pPr>
            <a:r>
              <a:rPr lang="en-US" b="1" i="1" dirty="0"/>
              <a:t>In women: </a:t>
            </a:r>
          </a:p>
          <a:p>
            <a:pPr>
              <a:buFontTx/>
              <a:buChar char="-"/>
            </a:pPr>
            <a:r>
              <a:rPr lang="en-US" dirty="0"/>
              <a:t>80% are asymptomatic</a:t>
            </a:r>
          </a:p>
          <a:p>
            <a:pPr>
              <a:buFontTx/>
              <a:buChar char="-"/>
            </a:pPr>
            <a:r>
              <a:rPr lang="en-US" dirty="0"/>
              <a:t>Urethritis or cervicitis; purulent discharge, dysuria, intermenstrual bleeding, and dyspareunia.</a:t>
            </a:r>
          </a:p>
        </p:txBody>
      </p:sp>
    </p:spTree>
    <p:extLst>
      <p:ext uri="{BB962C8B-B14F-4D97-AF65-F5344CB8AC3E}">
        <p14:creationId xmlns:p14="http://schemas.microsoft.com/office/powerpoint/2010/main" val="1317117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5F1BF-371B-FE8E-9F32-0CBC1A0F2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"/>
            <a:ext cx="10452653" cy="1001864"/>
          </a:xfrm>
        </p:spPr>
        <p:txBody>
          <a:bodyPr/>
          <a:lstStyle/>
          <a:p>
            <a:pPr algn="ctr"/>
            <a:r>
              <a:rPr lang="en-US" dirty="0"/>
              <a:t>Complications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226FC-66C6-1D77-0AB6-01F7854A3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131" y="1138362"/>
            <a:ext cx="11615737" cy="53689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Gonococcal conjunctivitis</a:t>
            </a:r>
            <a:r>
              <a:rPr lang="en-US" dirty="0"/>
              <a:t>; presenting with purulent discharge from the eye(s), severe inflammation of the conjunctivae and oedema of the eyelids, pain and photophobia.</a:t>
            </a:r>
          </a:p>
          <a:p>
            <a:r>
              <a:rPr lang="en-US" dirty="0">
                <a:solidFill>
                  <a:srgbClr val="FF0000"/>
                </a:solidFill>
              </a:rPr>
              <a:t>Gonococcal ophthalmia neonatorum</a:t>
            </a:r>
            <a:r>
              <a:rPr lang="en-US" dirty="0"/>
              <a:t>; presents similarly, with purulent conjunctivitis and oedema of the eyelids.</a:t>
            </a:r>
          </a:p>
          <a:p>
            <a:r>
              <a:rPr lang="en-US" dirty="0">
                <a:solidFill>
                  <a:srgbClr val="FF0000"/>
                </a:solidFill>
              </a:rPr>
              <a:t>Disseminated gonococcal infection (DGI): </a:t>
            </a:r>
            <a:r>
              <a:rPr lang="en-US" dirty="0"/>
              <a:t>Fever, arthralgias, tenosynovitis (of hands and feet), Migratory polyarthritis/septic arthritis, endocarditis, or even meningitis and Skin rash (usually on distal extremities) as well.</a:t>
            </a:r>
          </a:p>
          <a:p>
            <a:r>
              <a:rPr lang="en-US" dirty="0">
                <a:solidFill>
                  <a:srgbClr val="FF0000"/>
                </a:solidFill>
              </a:rPr>
              <a:t>Fitz-Hugh–Curtis syndrome (perihepatitis)—</a:t>
            </a:r>
            <a:r>
              <a:rPr lang="en-US" dirty="0"/>
              <a:t> RUQ pain; elevated LFTs . Check the slide’s notes below 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↓ ↓ 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rgbClr val="FF0000"/>
                </a:solidFill>
              </a:rPr>
              <a:t>Salpingitis, </a:t>
            </a:r>
            <a:r>
              <a:rPr lang="en-US" dirty="0" err="1">
                <a:solidFill>
                  <a:srgbClr val="FF0000"/>
                </a:solidFill>
              </a:rPr>
              <a:t>tubo</a:t>
            </a:r>
            <a:r>
              <a:rPr lang="en-US" dirty="0">
                <a:solidFill>
                  <a:srgbClr val="FF0000"/>
                </a:solidFill>
              </a:rPr>
              <a:t>-ovarian abscess</a:t>
            </a:r>
          </a:p>
          <a:p>
            <a:r>
              <a:rPr lang="en-US" dirty="0">
                <a:solidFill>
                  <a:srgbClr val="FF0000"/>
                </a:solidFill>
              </a:rPr>
              <a:t>Pelvic inflammatory disease</a:t>
            </a:r>
            <a:r>
              <a:rPr lang="en-US" dirty="0"/>
              <a:t>, with possible infertility and chronic pelvic pain.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242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608BC-AA50-AA7B-C103-9892E6489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7597" y="-18124"/>
            <a:ext cx="2865300" cy="1325563"/>
          </a:xfrm>
        </p:spPr>
        <p:txBody>
          <a:bodyPr/>
          <a:lstStyle/>
          <a:p>
            <a:r>
              <a:rPr lang="en-US" dirty="0"/>
              <a:t>Diagnosis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E5641-0950-8409-75DF-118FB7391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65382"/>
            <a:ext cx="12192000" cy="294515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Gram stain of urethral discharge </a:t>
            </a:r>
            <a:r>
              <a:rPr lang="en-US" dirty="0"/>
              <a:t>showing organisms ( </a:t>
            </a:r>
            <a:r>
              <a:rPr lang="en-US" dirty="0">
                <a:solidFill>
                  <a:srgbClr val="FF0000"/>
                </a:solidFill>
              </a:rPr>
              <a:t>gram –</a:t>
            </a:r>
            <a:r>
              <a:rPr lang="en-US" dirty="0" err="1">
                <a:solidFill>
                  <a:srgbClr val="FF0000"/>
                </a:solidFill>
              </a:rPr>
              <a:t>ve</a:t>
            </a:r>
            <a:r>
              <a:rPr lang="en-US" dirty="0">
                <a:solidFill>
                  <a:srgbClr val="FF0000"/>
                </a:solidFill>
              </a:rPr>
              <a:t> diplococci</a:t>
            </a:r>
            <a:r>
              <a:rPr lang="en-US" dirty="0"/>
              <a:t>) within leukocytes is highly specific for gonorrhea.</a:t>
            </a:r>
          </a:p>
          <a:p>
            <a:r>
              <a:rPr lang="en-US" dirty="0"/>
              <a:t>Obtain </a:t>
            </a:r>
            <a:r>
              <a:rPr lang="en-US" dirty="0">
                <a:solidFill>
                  <a:srgbClr val="FF0000"/>
                </a:solidFill>
              </a:rPr>
              <a:t>cultures</a:t>
            </a:r>
            <a:r>
              <a:rPr lang="en-US" dirty="0"/>
              <a:t> in all cases—in men from the urethra; in women from the endocervix</a:t>
            </a:r>
          </a:p>
          <a:p>
            <a:r>
              <a:rPr lang="en-US" dirty="0"/>
              <a:t>Obtain blood cultures if disease has disseminated.</a:t>
            </a:r>
          </a:p>
          <a:p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NAAT (nucleic acid amplification testing)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F066935-4677-3B5D-34DE-7FC07ED28D16}"/>
              </a:ext>
            </a:extLst>
          </p:cNvPr>
          <p:cNvSpPr txBox="1">
            <a:spLocks/>
          </p:cNvSpPr>
          <p:nvPr/>
        </p:nvSpPr>
        <p:spPr>
          <a:xfrm>
            <a:off x="4312182" y="3808130"/>
            <a:ext cx="2865300" cy="1182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Treatment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212CB3E-4CFD-B5E7-3F69-A0DC79F58EEC}"/>
              </a:ext>
            </a:extLst>
          </p:cNvPr>
          <p:cNvSpPr txBox="1">
            <a:spLocks/>
          </p:cNvSpPr>
          <p:nvPr/>
        </p:nvSpPr>
        <p:spPr>
          <a:xfrm>
            <a:off x="0" y="4333461"/>
            <a:ext cx="12101885" cy="2486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(cephalosporins)</a:t>
            </a:r>
          </a:p>
          <a:p>
            <a:r>
              <a:rPr lang="en-US" dirty="0"/>
              <a:t>Ceftriaxone, also effective against syphilis. Other options; cefixime, ciprofloxacin, or ofloxacin. </a:t>
            </a:r>
          </a:p>
          <a:p>
            <a:r>
              <a:rPr lang="en-US" dirty="0"/>
              <a:t>Also give azithromycin or doxycycline to cover coexistent chlamydial infection.</a:t>
            </a:r>
          </a:p>
          <a:p>
            <a:r>
              <a:rPr lang="en-US" dirty="0"/>
              <a:t>Treat sexual partners </a:t>
            </a:r>
          </a:p>
        </p:txBody>
      </p:sp>
      <p:pic>
        <p:nvPicPr>
          <p:cNvPr id="7178" name="Picture 10">
            <a:extLst>
              <a:ext uri="{FF2B5EF4-FFF2-40B4-BE49-F238E27FC236}">
                <a16:creationId xmlns:a16="http://schemas.microsoft.com/office/drawing/2014/main" id="{46ED4C9F-A0E8-871E-7B28-CF263C52D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258" y="2296167"/>
            <a:ext cx="3157980" cy="255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809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901B7-5BAF-FF79-4204-3D6C1CB7E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Chlamydia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AC36A-C892-996B-00F6-BD200FDF5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299" y="1825624"/>
            <a:ext cx="10749501" cy="4479759"/>
          </a:xfrm>
        </p:spPr>
        <p:txBody>
          <a:bodyPr/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Chlamydia trachomatis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most common </a:t>
            </a:r>
            <a:r>
              <a:rPr lang="en-US" dirty="0"/>
              <a:t>bacterial STD</a:t>
            </a:r>
            <a:endParaRPr lang="en-US" dirty="0">
              <a:solidFill>
                <a:srgbClr val="202124"/>
              </a:solidFill>
              <a:latin typeface="Google Sans"/>
            </a:endParaRPr>
          </a:p>
          <a:p>
            <a:r>
              <a:rPr lang="en-US" dirty="0"/>
              <a:t>Many patients are </a:t>
            </a:r>
            <a:r>
              <a:rPr lang="en-US" dirty="0">
                <a:solidFill>
                  <a:srgbClr val="FF0000"/>
                </a:solidFill>
              </a:rPr>
              <a:t>coinfected</a:t>
            </a:r>
            <a:r>
              <a:rPr lang="en-US" dirty="0"/>
              <a:t> with gonorrhea</a:t>
            </a:r>
          </a:p>
          <a:p>
            <a:r>
              <a:rPr lang="en-US" b="0" i="0" dirty="0">
                <a:solidFill>
                  <a:srgbClr val="FF0000"/>
                </a:solidFill>
                <a:effectLst/>
                <a:latin typeface="Google Sans"/>
              </a:rPr>
              <a:t>Repeated infections 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with chlamydia are common </a:t>
            </a:r>
          </a:p>
          <a:p>
            <a:r>
              <a:rPr lang="en-US" dirty="0"/>
              <a:t>Chlamydia infection is a </a:t>
            </a:r>
            <a:r>
              <a:rPr lang="en-US" dirty="0">
                <a:solidFill>
                  <a:srgbClr val="FF0000"/>
                </a:solidFill>
              </a:rPr>
              <a:t>risk factor for cervical cancer</a:t>
            </a:r>
            <a:r>
              <a:rPr lang="en-US" dirty="0"/>
              <a:t>, especially when there is a history of multiple infections</a:t>
            </a:r>
          </a:p>
          <a:p>
            <a:r>
              <a:rPr lang="en-US" dirty="0"/>
              <a:t>Chlamydia is a </a:t>
            </a:r>
            <a:r>
              <a:rPr lang="en-US" dirty="0">
                <a:solidFill>
                  <a:srgbClr val="FF0000"/>
                </a:solidFill>
              </a:rPr>
              <a:t>leading cause </a:t>
            </a:r>
            <a:r>
              <a:rPr lang="en-US" dirty="0"/>
              <a:t>of infertility in women due to tubal scarring(PID) </a:t>
            </a:r>
          </a:p>
        </p:txBody>
      </p:sp>
    </p:spTree>
    <p:extLst>
      <p:ext uri="{BB962C8B-B14F-4D97-AF65-F5344CB8AC3E}">
        <p14:creationId xmlns:p14="http://schemas.microsoft.com/office/powerpoint/2010/main" val="1338781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181A3-0E64-9183-C73C-8407A6D99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Clinically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EA671-4F10-0BBA-98A8-62DA8353F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Many cases are asymptomatic </a:t>
            </a:r>
            <a:r>
              <a:rPr lang="en-US" dirty="0"/>
              <a:t>(80% of women, 50% of men).</a:t>
            </a:r>
          </a:p>
          <a:p>
            <a:r>
              <a:rPr lang="en-US" dirty="0"/>
              <a:t>Presents in a </a:t>
            </a:r>
            <a:r>
              <a:rPr lang="en-US" dirty="0">
                <a:solidFill>
                  <a:srgbClr val="FF0000"/>
                </a:solidFill>
              </a:rPr>
              <a:t>similar </a:t>
            </a:r>
            <a:r>
              <a:rPr lang="en-US" dirty="0"/>
              <a:t>way to </a:t>
            </a:r>
            <a:r>
              <a:rPr lang="en-US" dirty="0" err="1"/>
              <a:t>gonorrhoea</a:t>
            </a:r>
            <a:r>
              <a:rPr lang="en-US" dirty="0"/>
              <a:t>; however, urethral symptoms are usually </a:t>
            </a:r>
            <a:r>
              <a:rPr lang="en-US" dirty="0">
                <a:solidFill>
                  <a:srgbClr val="FF0000"/>
                </a:solidFill>
              </a:rPr>
              <a:t>milder</a:t>
            </a:r>
          </a:p>
          <a:p>
            <a:r>
              <a:rPr lang="en-US" dirty="0"/>
              <a:t>Without treatment, symptoms may resolve but the patient remains infectious for several months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464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EB1B8-76FC-E8F1-788A-B7A5115EA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C1838-1277-3E27-ED71-F0EF1DE76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" y="1677987"/>
            <a:ext cx="11020425" cy="481488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Epididymo</a:t>
            </a:r>
            <a:r>
              <a:rPr lang="en-US" dirty="0">
                <a:solidFill>
                  <a:srgbClr val="FF0000"/>
                </a:solidFill>
              </a:rPr>
              <a:t>-orchitis </a:t>
            </a:r>
          </a:p>
          <a:p>
            <a:r>
              <a:rPr lang="en-US" dirty="0">
                <a:solidFill>
                  <a:srgbClr val="FF0000"/>
                </a:solidFill>
              </a:rPr>
              <a:t>Pelvic inflammatory disease</a:t>
            </a:r>
          </a:p>
          <a:p>
            <a:r>
              <a:rPr lang="en-US" dirty="0">
                <a:solidFill>
                  <a:srgbClr val="FF0000"/>
                </a:solidFill>
              </a:rPr>
              <a:t>Salpingitis</a:t>
            </a:r>
          </a:p>
          <a:p>
            <a:r>
              <a:rPr lang="en-US" dirty="0" err="1">
                <a:solidFill>
                  <a:srgbClr val="FF0000"/>
                </a:solidFill>
              </a:rPr>
              <a:t>Tubo</a:t>
            </a:r>
            <a:r>
              <a:rPr lang="en-US" dirty="0">
                <a:solidFill>
                  <a:srgbClr val="FF0000"/>
                </a:solidFill>
              </a:rPr>
              <a:t>-ovarian abscess</a:t>
            </a:r>
          </a:p>
          <a:p>
            <a:r>
              <a:rPr lang="en-US" dirty="0">
                <a:solidFill>
                  <a:srgbClr val="FF0000"/>
                </a:solidFill>
              </a:rPr>
              <a:t>Fitz-Hugh–Curtis syndrome (perihepatitis)</a:t>
            </a:r>
          </a:p>
          <a:p>
            <a:r>
              <a:rPr lang="en-US" dirty="0">
                <a:solidFill>
                  <a:srgbClr val="FF0000"/>
                </a:solidFill>
              </a:rPr>
              <a:t>PID</a:t>
            </a:r>
            <a:r>
              <a:rPr lang="en-US" dirty="0"/>
              <a:t>, with the risk of tubal damage and subsequent </a:t>
            </a:r>
            <a:r>
              <a:rPr lang="en-US" dirty="0">
                <a:solidFill>
                  <a:srgbClr val="FF0000"/>
                </a:solidFill>
              </a:rPr>
              <a:t>infertility or ectopic pregnancy</a:t>
            </a:r>
            <a:r>
              <a:rPr lang="en-US" dirty="0"/>
              <a:t>,  rare but important long-term complications</a:t>
            </a:r>
          </a:p>
          <a:p>
            <a:r>
              <a:rPr lang="en-US" dirty="0">
                <a:solidFill>
                  <a:srgbClr val="FF0000"/>
                </a:solidFill>
              </a:rPr>
              <a:t>Conjunctivitis </a:t>
            </a:r>
          </a:p>
          <a:p>
            <a:r>
              <a:rPr lang="en-US" dirty="0">
                <a:solidFill>
                  <a:srgbClr val="FF0000"/>
                </a:solidFill>
              </a:rPr>
              <a:t>Reactive arthritis </a:t>
            </a:r>
          </a:p>
          <a:p>
            <a:r>
              <a:rPr lang="en-US" dirty="0">
                <a:solidFill>
                  <a:srgbClr val="FF0000"/>
                </a:solidFill>
              </a:rPr>
              <a:t>Perinatal transmission </a:t>
            </a:r>
            <a:r>
              <a:rPr lang="en-US" dirty="0"/>
              <a:t>may lead to </a:t>
            </a:r>
            <a:r>
              <a:rPr lang="en-US" dirty="0">
                <a:solidFill>
                  <a:srgbClr val="FF0000"/>
                </a:solidFill>
              </a:rPr>
              <a:t>ophthalmia neonatorum and/or pneumonia </a:t>
            </a:r>
            <a:r>
              <a:rPr lang="en-US" dirty="0"/>
              <a:t>in the neonate.</a:t>
            </a:r>
          </a:p>
        </p:txBody>
      </p:sp>
    </p:spTree>
    <p:extLst>
      <p:ext uri="{BB962C8B-B14F-4D97-AF65-F5344CB8AC3E}">
        <p14:creationId xmlns:p14="http://schemas.microsoft.com/office/powerpoint/2010/main" val="1550896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2D261-F854-5B19-6E6A-F254D9FC4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5699" y="86594"/>
            <a:ext cx="2612666" cy="1325563"/>
          </a:xfrm>
        </p:spPr>
        <p:txBody>
          <a:bodyPr/>
          <a:lstStyle/>
          <a:p>
            <a:r>
              <a:rPr lang="en-US" dirty="0"/>
              <a:t>Diagnosis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382F3-8D22-48D8-71D3-7652E99EA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232" y="1253331"/>
            <a:ext cx="11257042" cy="5043774"/>
          </a:xfrm>
        </p:spPr>
        <p:txBody>
          <a:bodyPr/>
          <a:lstStyle/>
          <a:p>
            <a:r>
              <a:rPr lang="en-US" dirty="0"/>
              <a:t>Culture</a:t>
            </a:r>
          </a:p>
          <a:p>
            <a:r>
              <a:rPr lang="en-US" dirty="0"/>
              <a:t>enzyme immunoassay</a:t>
            </a:r>
          </a:p>
          <a:p>
            <a:r>
              <a:rPr lang="en-US" dirty="0"/>
              <a:t>molecular tests such as PCR, NAAT</a:t>
            </a:r>
          </a:p>
          <a:p>
            <a:r>
              <a:rPr lang="en-US" dirty="0"/>
              <a:t>Serologic tests </a:t>
            </a:r>
            <a:r>
              <a:rPr lang="en-US" dirty="0">
                <a:solidFill>
                  <a:srgbClr val="FF0000"/>
                </a:solidFill>
              </a:rPr>
              <a:t>are not used </a:t>
            </a:r>
            <a:r>
              <a:rPr lang="en-US" dirty="0"/>
              <a:t>for Chlamydia</a:t>
            </a:r>
          </a:p>
          <a:p>
            <a:r>
              <a:rPr lang="en-US" dirty="0">
                <a:solidFill>
                  <a:srgbClr val="FF0000"/>
                </a:solidFill>
              </a:rPr>
              <a:t>Molecular diagnostic tests are replacing culture as the screening test of choice due to higher sensitivity.</a:t>
            </a:r>
          </a:p>
        </p:txBody>
      </p:sp>
    </p:spTree>
    <p:extLst>
      <p:ext uri="{BB962C8B-B14F-4D97-AF65-F5344CB8AC3E}">
        <p14:creationId xmlns:p14="http://schemas.microsoft.com/office/powerpoint/2010/main" val="3006613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DF23B-4B5D-6C1B-E17D-F5B169C35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93661"/>
            <a:ext cx="10515600" cy="1325563"/>
          </a:xfrm>
        </p:spPr>
        <p:txBody>
          <a:bodyPr/>
          <a:lstStyle/>
          <a:p>
            <a:r>
              <a:rPr lang="en-US" dirty="0"/>
              <a:t>What is an STD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392E0-D279-594C-2B03-FEB149C8C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5" y="1952624"/>
            <a:ext cx="11830050" cy="4400551"/>
          </a:xfrm>
        </p:spPr>
        <p:txBody>
          <a:bodyPr/>
          <a:lstStyle/>
          <a:p>
            <a:r>
              <a:rPr lang="en-US" b="0" i="0" dirty="0">
                <a:effectLst/>
                <a:latin typeface="Segoe UI Historic" panose="020B0502040204020203" pitchFamily="34" charset="0"/>
              </a:rPr>
              <a:t>A disease caused by infection with certain bacteria, viruses, or other microorganisms that can be passed from one person to another through blood, semen, vaginal fluids, or other body fluids, during </a:t>
            </a:r>
            <a:r>
              <a:rPr lang="en-US" dirty="0">
                <a:latin typeface="Segoe UI Historic" panose="020B0502040204020203" pitchFamily="34" charset="0"/>
              </a:rPr>
              <a:t>sexual contact with an </a:t>
            </a:r>
            <a:r>
              <a:rPr lang="en-US" b="0" i="0" dirty="0">
                <a:effectLst/>
                <a:latin typeface="Segoe UI Historic" panose="020B0502040204020203" pitchFamily="34" charset="0"/>
              </a:rPr>
              <a:t>infected partner. </a:t>
            </a:r>
          </a:p>
          <a:p>
            <a:endParaRPr lang="en-US" b="0" i="0" dirty="0">
              <a:effectLst/>
              <a:latin typeface="Segoe UI Historic" panose="020B0502040204020203" pitchFamily="34" charset="0"/>
            </a:endParaRPr>
          </a:p>
          <a:p>
            <a:r>
              <a:rPr lang="en-US" b="0" i="0" dirty="0">
                <a:effectLst/>
                <a:latin typeface="Segoe UI Historic" panose="020B0502040204020203" pitchFamily="34" charset="0"/>
              </a:rPr>
              <a:t>These diseases can also be spread through sharing needles, blood transfusions, breastfeeding, or from an infected mother to an infant during pregnancy and childbirth.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93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DEA1F-C9B9-A31F-32F5-FEFA8EF16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774" y="373076"/>
            <a:ext cx="2557007" cy="1325563"/>
          </a:xfrm>
        </p:spPr>
        <p:txBody>
          <a:bodyPr/>
          <a:lstStyle/>
          <a:p>
            <a:r>
              <a:rPr lang="en-US" dirty="0"/>
              <a:t>Treatment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42D83-9576-AE19-939A-47E54AC64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Azithromycin or doxycycline </a:t>
            </a:r>
          </a:p>
          <a:p>
            <a:r>
              <a:rPr lang="en-US" dirty="0"/>
              <a:t> Treat sexual partners.</a:t>
            </a:r>
          </a:p>
        </p:txBody>
      </p:sp>
    </p:spTree>
    <p:extLst>
      <p:ext uri="{BB962C8B-B14F-4D97-AF65-F5344CB8AC3E}">
        <p14:creationId xmlns:p14="http://schemas.microsoft.com/office/powerpoint/2010/main" val="2279332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8E7B8-7709-7692-11DA-77DB3FB9D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Syphilis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DA1D6-456B-8DEF-76AE-B2E66C415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Treponema pallidum, a spirochete</a:t>
            </a:r>
          </a:p>
          <a:p>
            <a:r>
              <a:rPr lang="en-US" dirty="0"/>
              <a:t>A systemic illness with </a:t>
            </a:r>
            <a:r>
              <a:rPr lang="en-US" dirty="0">
                <a:solidFill>
                  <a:srgbClr val="FF0000"/>
                </a:solidFill>
              </a:rPr>
              <a:t>four stages </a:t>
            </a:r>
            <a:r>
              <a:rPr lang="en-US" dirty="0"/>
              <a:t>, late stages </a:t>
            </a:r>
            <a:r>
              <a:rPr lang="en-US" dirty="0">
                <a:solidFill>
                  <a:srgbClr val="FF0000"/>
                </a:solidFill>
              </a:rPr>
              <a:t>can be prevented </a:t>
            </a:r>
            <a:r>
              <a:rPr lang="en-US" dirty="0"/>
              <a:t>by early treatment.</a:t>
            </a:r>
          </a:p>
          <a:p>
            <a:r>
              <a:rPr lang="en-US" dirty="0"/>
              <a:t>Clinically,</a:t>
            </a:r>
            <a:r>
              <a:rPr lang="en-US" dirty="0">
                <a:solidFill>
                  <a:srgbClr val="FF0000"/>
                </a:solidFill>
              </a:rPr>
              <a:t> most common presentations </a:t>
            </a:r>
            <a:r>
              <a:rPr lang="en-US" dirty="0"/>
              <a:t>for syphilis include: </a:t>
            </a:r>
          </a:p>
          <a:p>
            <a:pPr marL="0" indent="0">
              <a:buNone/>
            </a:pPr>
            <a:r>
              <a:rPr lang="en-US" dirty="0"/>
              <a:t>- Genital lesion (chancre) </a:t>
            </a:r>
          </a:p>
          <a:p>
            <a:pPr marL="0" indent="0">
              <a:buNone/>
            </a:pPr>
            <a:r>
              <a:rPr lang="en-US" dirty="0"/>
              <a:t>- Inguinal lymphadenopathy </a:t>
            </a:r>
          </a:p>
          <a:p>
            <a:pPr marL="0" indent="0">
              <a:buNone/>
            </a:pPr>
            <a:r>
              <a:rPr lang="en-US" dirty="0"/>
              <a:t>- Maculopapular rash of secondary syphilis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628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0745C-1C91-8F75-8B81-99802F7A7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35" y="263951"/>
            <a:ext cx="11896627" cy="6457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1. Primary stage </a:t>
            </a:r>
          </a:p>
          <a:p>
            <a:pPr marL="0" indent="0">
              <a:buNone/>
            </a:pPr>
            <a:r>
              <a:rPr lang="en-US" dirty="0"/>
              <a:t>a. </a:t>
            </a:r>
            <a:r>
              <a:rPr lang="en-US" b="1" dirty="0"/>
              <a:t>Chancre</a:t>
            </a:r>
            <a:r>
              <a:rPr lang="en-US" dirty="0"/>
              <a:t>—a painless, crater-like lesion (indurated, painless ulcer with clean base). that appears on the genitalia 3 to 4 weeks after exposure </a:t>
            </a:r>
          </a:p>
          <a:p>
            <a:pPr marL="0" indent="0">
              <a:buNone/>
            </a:pPr>
            <a:r>
              <a:rPr lang="en-US" dirty="0"/>
              <a:t>b. Heals in 14 weeks, even without therapy </a:t>
            </a:r>
          </a:p>
          <a:p>
            <a:pPr marL="0" indent="0">
              <a:buNone/>
            </a:pPr>
            <a:r>
              <a:rPr lang="en-US" dirty="0"/>
              <a:t>c. Highly infectious—anyone who touches the lesion can transmit the infection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2. Secondary stage </a:t>
            </a:r>
          </a:p>
          <a:p>
            <a:pPr marL="0" indent="0">
              <a:buNone/>
            </a:pPr>
            <a:r>
              <a:rPr lang="en-US" dirty="0"/>
              <a:t>a. This may develop 4 to 8 weeks after the chancre has healed. A </a:t>
            </a:r>
            <a:r>
              <a:rPr lang="en-US" b="1" dirty="0"/>
              <a:t>maculopapular rash</a:t>
            </a:r>
            <a:r>
              <a:rPr lang="en-US" dirty="0"/>
              <a:t> is the </a:t>
            </a:r>
            <a:r>
              <a:rPr lang="en-US" dirty="0">
                <a:solidFill>
                  <a:srgbClr val="FF0000"/>
                </a:solidFill>
              </a:rPr>
              <a:t>most characteristic finding</a:t>
            </a:r>
            <a:r>
              <a:rPr lang="en-US" dirty="0"/>
              <a:t> in this stage </a:t>
            </a:r>
          </a:p>
          <a:p>
            <a:pPr marL="0" indent="0">
              <a:buNone/>
            </a:pPr>
            <a:r>
              <a:rPr lang="en-US" dirty="0"/>
              <a:t>b. Other possible manifestations: flu-like illness, aseptic meningitis, hepatitis</a:t>
            </a:r>
          </a:p>
          <a:p>
            <a:pPr marL="0" indent="0">
              <a:buNone/>
            </a:pPr>
            <a:r>
              <a:rPr lang="en-US" dirty="0"/>
              <a:t> c. Patients are contagious during this stage </a:t>
            </a:r>
          </a:p>
          <a:p>
            <a:pPr marL="0" indent="0">
              <a:buNone/>
            </a:pPr>
            <a:r>
              <a:rPr lang="en-US" dirty="0"/>
              <a:t>d. About one-third of untreated patients with secondary syphilis develop latent syphilis</a:t>
            </a:r>
          </a:p>
        </p:txBody>
      </p:sp>
    </p:spTree>
    <p:extLst>
      <p:ext uri="{BB962C8B-B14F-4D97-AF65-F5344CB8AC3E}">
        <p14:creationId xmlns:p14="http://schemas.microsoft.com/office/powerpoint/2010/main" val="2330883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19E9C-D4E4-840A-A8FA-40EB5B6B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351" y="0"/>
            <a:ext cx="11864811" cy="2922309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>
                <a:solidFill>
                  <a:srgbClr val="FF0000"/>
                </a:solidFill>
              </a:rPr>
              <a:t>Latent stage </a:t>
            </a:r>
          </a:p>
          <a:p>
            <a:r>
              <a:rPr lang="en-US" dirty="0"/>
              <a:t>Latent stage is defined as the presence of </a:t>
            </a:r>
            <a:r>
              <a:rPr lang="en-US" i="1" u="sng" dirty="0"/>
              <a:t>positive serologic test results in the absence of clinical signs or symptoms</a:t>
            </a:r>
            <a:r>
              <a:rPr lang="en-US" dirty="0"/>
              <a:t>. </a:t>
            </a:r>
          </a:p>
          <a:p>
            <a:r>
              <a:rPr lang="en-US" dirty="0"/>
              <a:t>It is called </a:t>
            </a:r>
            <a:r>
              <a:rPr lang="en-US" dirty="0">
                <a:solidFill>
                  <a:srgbClr val="FF0000"/>
                </a:solidFill>
              </a:rPr>
              <a:t>early latent syphilis </a:t>
            </a:r>
            <a:r>
              <a:rPr lang="en-US" dirty="0"/>
              <a:t>if serology has been positive for </a:t>
            </a:r>
            <a:r>
              <a:rPr lang="en-US" dirty="0">
                <a:solidFill>
                  <a:srgbClr val="FF0000"/>
                </a:solidFill>
              </a:rPr>
              <a:t>less than 1yr.</a:t>
            </a:r>
            <a:r>
              <a:rPr lang="en-US" dirty="0"/>
              <a:t> During this time, the patient may relapse back to the secondary phase.</a:t>
            </a:r>
          </a:p>
          <a:p>
            <a:r>
              <a:rPr lang="en-US" dirty="0"/>
              <a:t>It is called </a:t>
            </a:r>
            <a:r>
              <a:rPr lang="en-US" dirty="0">
                <a:solidFill>
                  <a:srgbClr val="FF0000"/>
                </a:solidFill>
              </a:rPr>
              <a:t>late latent syphilis </a:t>
            </a:r>
            <a:r>
              <a:rPr lang="en-US" dirty="0"/>
              <a:t>if serology has been positive </a:t>
            </a:r>
            <a:r>
              <a:rPr lang="en-US" dirty="0">
                <a:solidFill>
                  <a:srgbClr val="FF0000"/>
                </a:solidFill>
              </a:rPr>
              <a:t>more than 1 year.</a:t>
            </a:r>
            <a:r>
              <a:rPr lang="en-US" dirty="0"/>
              <a:t> Patients are </a:t>
            </a:r>
            <a:r>
              <a:rPr lang="en-US" dirty="0">
                <a:solidFill>
                  <a:srgbClr val="FF0000"/>
                </a:solidFill>
              </a:rPr>
              <a:t>not contagious during this time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78AE987-614F-FA0F-E43C-F9EA13E5BBEB}"/>
              </a:ext>
            </a:extLst>
          </p:cNvPr>
          <p:cNvSpPr txBox="1">
            <a:spLocks/>
          </p:cNvSpPr>
          <p:nvPr/>
        </p:nvSpPr>
        <p:spPr>
          <a:xfrm>
            <a:off x="256290" y="2922309"/>
            <a:ext cx="11792932" cy="39356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4. Tertiary stage </a:t>
            </a:r>
          </a:p>
          <a:p>
            <a:pPr marL="0" indent="0">
              <a:buNone/>
            </a:pPr>
            <a:r>
              <a:rPr lang="en-US" dirty="0"/>
              <a:t>a. One-third of untreated syphilis patients in the latent phase enter this stage </a:t>
            </a:r>
          </a:p>
          <a:p>
            <a:pPr marL="0" indent="0">
              <a:buNone/>
            </a:pPr>
            <a:r>
              <a:rPr lang="en-US" dirty="0"/>
              <a:t>b. It occurs years after the development of the primary infection (up to 40 years later) </a:t>
            </a:r>
          </a:p>
          <a:p>
            <a:pPr marL="0" indent="0">
              <a:buNone/>
            </a:pPr>
            <a:r>
              <a:rPr lang="en-US" dirty="0"/>
              <a:t>c. </a:t>
            </a:r>
            <a:r>
              <a:rPr lang="en-US" dirty="0">
                <a:solidFill>
                  <a:srgbClr val="FF0000"/>
                </a:solidFill>
              </a:rPr>
              <a:t>Major manifestations </a:t>
            </a:r>
            <a:r>
              <a:rPr lang="en-US" dirty="0"/>
              <a:t>include</a:t>
            </a:r>
            <a:r>
              <a:rPr lang="en-US" b="1" dirty="0"/>
              <a:t>:  cardiovascular syphilis, neurosyphilis, and </a:t>
            </a:r>
            <a:r>
              <a:rPr lang="en-US" b="1" dirty="0" err="1"/>
              <a:t>gummas</a:t>
            </a:r>
            <a:r>
              <a:rPr lang="en-US" b="1" dirty="0"/>
              <a:t> (subcutaneous granulomas) </a:t>
            </a:r>
          </a:p>
          <a:p>
            <a:pPr marL="0" indent="0">
              <a:buNone/>
            </a:pPr>
            <a:r>
              <a:rPr lang="en-US" dirty="0"/>
              <a:t>d. Neurosyphilis is characterized by dementia, personality changes, and </a:t>
            </a:r>
            <a:r>
              <a:rPr lang="en-US" dirty="0" err="1"/>
              <a:t>tabes</a:t>
            </a:r>
            <a:r>
              <a:rPr lang="en-US" dirty="0"/>
              <a:t> dorsalis (posterior column degeneration) </a:t>
            </a:r>
          </a:p>
          <a:p>
            <a:pPr marL="0" indent="0">
              <a:buNone/>
            </a:pPr>
            <a:r>
              <a:rPr lang="en-US" dirty="0"/>
              <a:t>e. It is very rare nowadays due to treatment with penicillin</a:t>
            </a:r>
          </a:p>
        </p:txBody>
      </p:sp>
    </p:spTree>
    <p:extLst>
      <p:ext uri="{BB962C8B-B14F-4D97-AF65-F5344CB8AC3E}">
        <p14:creationId xmlns:p14="http://schemas.microsoft.com/office/powerpoint/2010/main" val="35904987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99D91-A380-212F-4C81-77F8CF29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8479" y="277661"/>
            <a:ext cx="2549056" cy="1325563"/>
          </a:xfrm>
        </p:spPr>
        <p:txBody>
          <a:bodyPr/>
          <a:lstStyle/>
          <a:p>
            <a:r>
              <a:rPr lang="en-US" dirty="0"/>
              <a:t>Diagnosis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DEEFE-CD9D-1653-A4A0-FA0C157B4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36" y="1414021"/>
            <a:ext cx="11685412" cy="52571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1. </a:t>
            </a:r>
            <a:r>
              <a:rPr lang="en-US" dirty="0">
                <a:solidFill>
                  <a:srgbClr val="FF0000"/>
                </a:solidFill>
              </a:rPr>
              <a:t>Dark-field microscopy </a:t>
            </a:r>
            <a:r>
              <a:rPr lang="en-US" dirty="0"/>
              <a:t>(definitive diagnostic test)—examines a sample of the chancre with visualization of spirochetes. May be required in patients presenting with chancre because serology might not be positive yet. </a:t>
            </a:r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dirty="0">
                <a:solidFill>
                  <a:srgbClr val="FF0000"/>
                </a:solidFill>
              </a:rPr>
              <a:t>Serologic tests </a:t>
            </a:r>
            <a:r>
              <a:rPr lang="en-US" dirty="0"/>
              <a:t>(most commonly used tests). </a:t>
            </a:r>
          </a:p>
          <a:p>
            <a:pPr marL="0" indent="0">
              <a:buNone/>
            </a:pPr>
            <a:r>
              <a:rPr lang="en-US" dirty="0"/>
              <a:t>a. Nontreponemal tests—RPR, VDRL (most commonly used). </a:t>
            </a:r>
          </a:p>
          <a:p>
            <a:pPr marL="0" indent="0">
              <a:buNone/>
            </a:pPr>
            <a:r>
              <a:rPr lang="en-US" dirty="0"/>
              <a:t>• High sensitivity—ideal for screening. </a:t>
            </a:r>
          </a:p>
          <a:p>
            <a:pPr marL="0" indent="0">
              <a:buNone/>
            </a:pPr>
            <a:r>
              <a:rPr lang="en-US" dirty="0"/>
              <a:t>• Specificity is only around 70%. If positive, confirmation is necessary with the specific treponemal tests. </a:t>
            </a:r>
          </a:p>
          <a:p>
            <a:r>
              <a:rPr lang="en-US" dirty="0"/>
              <a:t>False positive in SLE</a:t>
            </a:r>
          </a:p>
          <a:p>
            <a:pPr marL="0" indent="0">
              <a:buNone/>
            </a:pPr>
            <a:r>
              <a:rPr lang="en-US" dirty="0"/>
              <a:t>b. Treponemal tests—FTA-ABS, MHA-TP. </a:t>
            </a:r>
          </a:p>
          <a:p>
            <a:pPr marL="0" indent="0">
              <a:buNone/>
            </a:pPr>
            <a:r>
              <a:rPr lang="en-US" dirty="0"/>
              <a:t>• More specific than nontreponemal tests </a:t>
            </a:r>
          </a:p>
          <a:p>
            <a:pPr marL="0" indent="0">
              <a:buNone/>
            </a:pPr>
            <a:r>
              <a:rPr lang="en-US" dirty="0"/>
              <a:t>• Not for screening, just for confirmation of a positive nontreponemal test. </a:t>
            </a:r>
          </a:p>
          <a:p>
            <a:pPr marL="0" indent="0">
              <a:buNone/>
            </a:pPr>
            <a:r>
              <a:rPr lang="en-US" dirty="0"/>
              <a:t>3. All patients should be tested for HIV infection.</a:t>
            </a:r>
          </a:p>
        </p:txBody>
      </p:sp>
    </p:spTree>
    <p:extLst>
      <p:ext uri="{BB962C8B-B14F-4D97-AF65-F5344CB8AC3E}">
        <p14:creationId xmlns:p14="http://schemas.microsoft.com/office/powerpoint/2010/main" val="1220271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7C49E415-4956-0BDB-FC99-9FDE043076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854" y="928179"/>
            <a:ext cx="8190420" cy="537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286BE6-F4C7-73ED-034E-605CE4B43562}"/>
              </a:ext>
            </a:extLst>
          </p:cNvPr>
          <p:cNvSpPr txBox="1"/>
          <p:nvPr/>
        </p:nvSpPr>
        <p:spPr>
          <a:xfrm>
            <a:off x="1105293" y="147097"/>
            <a:ext cx="90285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Darkfield micrograph of Treponema pallidum.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512769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97DC2-E0B6-1510-1771-58DE36B9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089" y="357174"/>
            <a:ext cx="2819400" cy="1325563"/>
          </a:xfrm>
        </p:spPr>
        <p:txBody>
          <a:bodyPr/>
          <a:lstStyle/>
          <a:p>
            <a:r>
              <a:rPr lang="en-US" dirty="0"/>
              <a:t>Treatment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DE73C-BE8C-B3C1-7562-B15E3CB57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Antibiotics are effective in early syphilis </a:t>
            </a:r>
            <a:r>
              <a:rPr lang="en-US" dirty="0">
                <a:solidFill>
                  <a:srgbClr val="FF0000"/>
                </a:solidFill>
              </a:rPr>
              <a:t>but less </a:t>
            </a:r>
            <a:r>
              <a:rPr lang="en-US" dirty="0"/>
              <a:t>so in late syphilis.</a:t>
            </a:r>
          </a:p>
          <a:p>
            <a:r>
              <a:rPr lang="en-US" dirty="0"/>
              <a:t>Benzathine </a:t>
            </a:r>
            <a:r>
              <a:rPr lang="en-US" dirty="0">
                <a:solidFill>
                  <a:srgbClr val="FF0000"/>
                </a:solidFill>
              </a:rPr>
              <a:t>penicillin</a:t>
            </a:r>
            <a:r>
              <a:rPr lang="en-US" dirty="0"/>
              <a:t> is the preferred agent</a:t>
            </a:r>
          </a:p>
          <a:p>
            <a:r>
              <a:rPr lang="en-US" dirty="0"/>
              <a:t>If the patient is allergic to penicillin, use doxycycline, tetracycline.</a:t>
            </a:r>
          </a:p>
        </p:txBody>
      </p:sp>
    </p:spTree>
    <p:extLst>
      <p:ext uri="{BB962C8B-B14F-4D97-AF65-F5344CB8AC3E}">
        <p14:creationId xmlns:p14="http://schemas.microsoft.com/office/powerpoint/2010/main" val="3240899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1CA1C-5C9E-DA6E-C1DF-53109AF66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727" y="263950"/>
            <a:ext cx="4289982" cy="690678"/>
          </a:xfrm>
        </p:spPr>
        <p:txBody>
          <a:bodyPr>
            <a:normAutofit fontScale="90000"/>
          </a:bodyPr>
          <a:lstStyle/>
          <a:p>
            <a:r>
              <a:rPr lang="en-US" dirty="0"/>
              <a:t>Herpes simplex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5CBA0-82ED-708D-6AB7-C4873F8F7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29" y="954628"/>
            <a:ext cx="11756263" cy="59033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Two types of HSV: HSV-1 and HSV-2</a:t>
            </a:r>
          </a:p>
          <a:p>
            <a:pPr marL="0" indent="0">
              <a:buNone/>
            </a:pPr>
            <a:r>
              <a:rPr lang="en-US" dirty="0"/>
              <a:t>- HSV-1 is typically associated with lesions of the oropharynx</a:t>
            </a:r>
          </a:p>
          <a:p>
            <a:pPr marL="0" indent="0">
              <a:buNone/>
            </a:pPr>
            <a:r>
              <a:rPr lang="en-US" dirty="0"/>
              <a:t>- HSV-2 is associated with lesions of the genitalia</a:t>
            </a:r>
          </a:p>
          <a:p>
            <a:r>
              <a:rPr lang="en-US" dirty="0"/>
              <a:t>Pathophysiology: After </a:t>
            </a:r>
            <a:r>
              <a:rPr lang="en-US" dirty="0">
                <a:solidFill>
                  <a:srgbClr val="FF0000"/>
                </a:solidFill>
              </a:rPr>
              <a:t>inoculation</a:t>
            </a:r>
            <a:r>
              <a:rPr lang="en-US" dirty="0"/>
              <a:t>, the HSV </a:t>
            </a:r>
            <a:r>
              <a:rPr lang="en-US" dirty="0">
                <a:solidFill>
                  <a:srgbClr val="FF0000"/>
                </a:solidFill>
              </a:rPr>
              <a:t>replicates in the dermis and epidermis</a:t>
            </a:r>
            <a:r>
              <a:rPr lang="en-US" dirty="0"/>
              <a:t>, then </a:t>
            </a:r>
            <a:r>
              <a:rPr lang="en-US" dirty="0">
                <a:solidFill>
                  <a:srgbClr val="FF0000"/>
                </a:solidFill>
              </a:rPr>
              <a:t>travels via sensory nerves </a:t>
            </a:r>
            <a:r>
              <a:rPr lang="en-US" dirty="0"/>
              <a:t>up to the dorsal root ganglia. It </a:t>
            </a:r>
            <a:r>
              <a:rPr lang="en-US" dirty="0">
                <a:solidFill>
                  <a:srgbClr val="FF0000"/>
                </a:solidFill>
              </a:rPr>
              <a:t>resides as a latent infection in the dorsal root ganglia</a:t>
            </a:r>
            <a:r>
              <a:rPr lang="en-US" dirty="0"/>
              <a:t>, where it can be </a:t>
            </a:r>
            <a:r>
              <a:rPr lang="en-US" dirty="0">
                <a:solidFill>
                  <a:srgbClr val="FF0000"/>
                </a:solidFill>
              </a:rPr>
              <a:t>reactivated at any time </a:t>
            </a:r>
            <a:r>
              <a:rPr lang="en-US" dirty="0"/>
              <a:t>and reach the skin through peripheral nerves.</a:t>
            </a:r>
          </a:p>
          <a:p>
            <a:r>
              <a:rPr lang="en-US" dirty="0"/>
              <a:t>Most people acquire HSV-1 in childhood, and more than 80% of adults have been infected with HSV-1. </a:t>
            </a:r>
          </a:p>
          <a:p>
            <a:r>
              <a:rPr lang="en-US" dirty="0"/>
              <a:t>Episodes of genital herpes frequently may be asymptomatic or may produce symptoms that often go unrecognized. Virus is still shed, and the infected person is contagious. </a:t>
            </a:r>
          </a:p>
          <a:p>
            <a:r>
              <a:rPr lang="en-US" dirty="0"/>
              <a:t>Contracting one form of herpes confers some degree of </a:t>
            </a:r>
            <a:r>
              <a:rPr lang="en-US" dirty="0">
                <a:solidFill>
                  <a:srgbClr val="FF0000"/>
                </a:solidFill>
              </a:rPr>
              <a:t>cross-immunity</a:t>
            </a:r>
            <a:r>
              <a:rPr lang="en-US" dirty="0"/>
              <a:t>, rendering primary infection with the other form of herpes less severe.</a:t>
            </a:r>
          </a:p>
        </p:txBody>
      </p:sp>
    </p:spTree>
    <p:extLst>
      <p:ext uri="{BB962C8B-B14F-4D97-AF65-F5344CB8AC3E}">
        <p14:creationId xmlns:p14="http://schemas.microsoft.com/office/powerpoint/2010/main" val="2606482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5F981-0C34-3CD7-27DE-5F771B3CE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7761" y="69184"/>
            <a:ext cx="2454952" cy="1325563"/>
          </a:xfrm>
        </p:spPr>
        <p:txBody>
          <a:bodyPr/>
          <a:lstStyle/>
          <a:p>
            <a:r>
              <a:rPr lang="en-US" dirty="0"/>
              <a:t>Clinically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286BE-10F2-FFC3-3E25-85BEAEA7F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84744"/>
            <a:ext cx="12006470" cy="56056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1. HSV-1 </a:t>
            </a:r>
          </a:p>
          <a:p>
            <a:pPr marL="0" indent="0">
              <a:buNone/>
            </a:pPr>
            <a:r>
              <a:rPr lang="en-US" dirty="0"/>
              <a:t>a. Primary infection is usually asymptomatic and often goes unnoticed.</a:t>
            </a:r>
          </a:p>
          <a:p>
            <a:pPr marL="0" indent="0">
              <a:buNone/>
            </a:pPr>
            <a:r>
              <a:rPr lang="en-US" dirty="0"/>
              <a:t>b. When symptomatic, primary infection is associated with systemic manifestations (e.g., fevers, malaise) as well as oral lesions </a:t>
            </a:r>
          </a:p>
          <a:p>
            <a:pPr marL="0" indent="0">
              <a:buNone/>
            </a:pPr>
            <a:r>
              <a:rPr lang="en-US" dirty="0"/>
              <a:t>c. Oral lesions involve groups of vesicles on patches of erythematous skin. Herpes labialis (cold sores) are most common on the lips (usually painful, heal in 2 to 6 weeks).</a:t>
            </a:r>
          </a:p>
          <a:p>
            <a:pPr marL="0" indent="0">
              <a:buNone/>
            </a:pPr>
            <a:r>
              <a:rPr lang="en-US" dirty="0"/>
              <a:t>d. HSV-1 is associated with Bell palsy as well. </a:t>
            </a:r>
          </a:p>
        </p:txBody>
      </p:sp>
    </p:spTree>
    <p:extLst>
      <p:ext uri="{BB962C8B-B14F-4D97-AF65-F5344CB8AC3E}">
        <p14:creationId xmlns:p14="http://schemas.microsoft.com/office/powerpoint/2010/main" val="34012202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682AB-8448-2CF0-F945-6174425BB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113" y="923826"/>
            <a:ext cx="11877774" cy="53732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2. HSV-2</a:t>
            </a:r>
          </a:p>
          <a:p>
            <a:pPr marL="0" indent="0">
              <a:buNone/>
            </a:pPr>
            <a:r>
              <a:rPr lang="en-US" dirty="0"/>
              <a:t> a. Primary infection results in more severe and prolonged symptoms, lasting up to 3 weeks in duration. </a:t>
            </a:r>
          </a:p>
          <a:p>
            <a:pPr marL="0" indent="0">
              <a:buNone/>
            </a:pPr>
            <a:r>
              <a:rPr lang="en-US" dirty="0"/>
              <a:t>b. Recurrent episodes are milder and of shorter duration, usually resolving within 10 days. There is also a decrease in the frequency of episodes over time. </a:t>
            </a:r>
          </a:p>
          <a:p>
            <a:pPr marL="0" indent="0">
              <a:buNone/>
            </a:pPr>
            <a:r>
              <a:rPr lang="en-US" dirty="0"/>
              <a:t>c. Constitutional symptoms (e.g., fever, headache, malaise) often present in primary infection. </a:t>
            </a:r>
          </a:p>
          <a:p>
            <a:pPr marL="0" indent="0">
              <a:buNone/>
            </a:pPr>
            <a:r>
              <a:rPr lang="en-US" dirty="0"/>
              <a:t>d. HSV-2 presents with painful genital vesicles or pustules ,Other findings are tender inguinal lymphadenopathy and vaginal and/or urethral discharge.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637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0F71F-8534-88DB-EF16-DD1DFA2FE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76C17-99DA-F0E3-E4A6-8545DF46B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should enquire about;</a:t>
            </a:r>
          </a:p>
          <a:p>
            <a:r>
              <a:rPr lang="en-US" dirty="0"/>
              <a:t>Genital symptoms</a:t>
            </a:r>
          </a:p>
          <a:p>
            <a:r>
              <a:rPr lang="en-US" dirty="0"/>
              <a:t>Menstrual and obstetric history in females</a:t>
            </a:r>
          </a:p>
          <a:p>
            <a:r>
              <a:rPr lang="en-US" dirty="0"/>
              <a:t>Recent medication, especially with antimicrobial or antiviral agents</a:t>
            </a:r>
          </a:p>
          <a:p>
            <a:r>
              <a:rPr lang="en-US" dirty="0"/>
              <a:t>Previous STI </a:t>
            </a:r>
          </a:p>
          <a:p>
            <a:r>
              <a:rPr lang="en-US" dirty="0"/>
              <a:t>Recreational drug use and alcohol intake</a:t>
            </a:r>
          </a:p>
          <a:p>
            <a:r>
              <a:rPr lang="en-US" dirty="0"/>
              <a:t>Immunization status for hepatitis A and B</a:t>
            </a:r>
          </a:p>
          <a:p>
            <a:r>
              <a:rPr lang="en-US" dirty="0"/>
              <a:t>Sexual partners and protection</a:t>
            </a:r>
          </a:p>
        </p:txBody>
      </p:sp>
    </p:spTree>
    <p:extLst>
      <p:ext uri="{BB962C8B-B14F-4D97-AF65-F5344CB8AC3E}">
        <p14:creationId xmlns:p14="http://schemas.microsoft.com/office/powerpoint/2010/main" val="3891036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31F2A-5AAB-4B33-4265-957456218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30" y="348792"/>
            <a:ext cx="11538408" cy="633481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3. Disseminated HSV </a:t>
            </a:r>
          </a:p>
          <a:p>
            <a:pPr marL="514350" indent="-514350">
              <a:buAutoNum type="alphaLcPeriod"/>
            </a:pPr>
            <a:r>
              <a:rPr lang="en-US" dirty="0"/>
              <a:t>Usually limited to immunocompromised patients.</a:t>
            </a:r>
          </a:p>
          <a:p>
            <a:pPr marL="514350" indent="-514350">
              <a:buAutoNum type="alphaLcPeriod"/>
            </a:pPr>
            <a:r>
              <a:rPr lang="en-US" dirty="0"/>
              <a:t>May result in encephalitis, meningitis, keratitis, chorioretinitis, pneumonitis, and esophagitis.</a:t>
            </a:r>
          </a:p>
          <a:p>
            <a:pPr marL="514350" indent="-514350">
              <a:buAutoNum type="alphaLcPeriod"/>
            </a:pPr>
            <a:r>
              <a:rPr lang="en-US" dirty="0"/>
              <a:t>Rarely, pregnant women may develop disseminated HSV, which can be fatal to the mother and fetus.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4. Neonatal HSV </a:t>
            </a:r>
            <a:r>
              <a:rPr lang="en-US" dirty="0"/>
              <a:t>(vertical transmission at time of delivery) is associated with congenital malformations, intrauterine growth retardation (IUGR), chorioamnionitis, and even neonatal death.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5. Ocular disease</a:t>
            </a:r>
            <a:r>
              <a:rPr lang="en-US" dirty="0"/>
              <a:t>—either form of herpes simplex can cause keratitis, blepharitis, and keratoconjunctivitis.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2889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3F8D5-4E75-12B0-C3D0-5E1137568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289" y="120029"/>
            <a:ext cx="2546023" cy="1325563"/>
          </a:xfrm>
        </p:spPr>
        <p:txBody>
          <a:bodyPr/>
          <a:lstStyle/>
          <a:p>
            <a:r>
              <a:rPr lang="en-US" dirty="0"/>
              <a:t>Diagnosis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5A6BD-1C3A-83C6-BFF8-D1EB566E9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682" y="1445592"/>
            <a:ext cx="11375612" cy="5138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 The diagnosis can be </a:t>
            </a:r>
            <a:r>
              <a:rPr lang="en-US" dirty="0">
                <a:solidFill>
                  <a:srgbClr val="FF0000"/>
                </a:solidFill>
              </a:rPr>
              <a:t>made clinically </a:t>
            </a:r>
            <a:r>
              <a:rPr lang="en-US" dirty="0"/>
              <a:t>when characteristic lesions are recognized. </a:t>
            </a:r>
          </a:p>
          <a:p>
            <a:pPr marL="0" indent="0">
              <a:buNone/>
            </a:pPr>
            <a:r>
              <a:rPr lang="en-US" dirty="0"/>
              <a:t>2. If there is uncertainty, following tests to confirm the diagnosis.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a. </a:t>
            </a:r>
            <a:r>
              <a:rPr lang="en-US" dirty="0" err="1">
                <a:solidFill>
                  <a:srgbClr val="FF0000"/>
                </a:solidFill>
              </a:rPr>
              <a:t>Tzanck</a:t>
            </a:r>
            <a:r>
              <a:rPr lang="en-US" dirty="0">
                <a:solidFill>
                  <a:srgbClr val="FF0000"/>
                </a:solidFill>
              </a:rPr>
              <a:t> smear—quickest test. </a:t>
            </a:r>
          </a:p>
          <a:p>
            <a:pPr marL="0" indent="0">
              <a:buNone/>
            </a:pPr>
            <a:r>
              <a:rPr lang="en-US" dirty="0"/>
              <a:t>• This shows multinucleated giant cells. It </a:t>
            </a:r>
            <a:r>
              <a:rPr lang="en-US" dirty="0">
                <a:solidFill>
                  <a:srgbClr val="FF0000"/>
                </a:solidFill>
              </a:rPr>
              <a:t>does not differentiate </a:t>
            </a:r>
            <a:r>
              <a:rPr lang="en-US" dirty="0"/>
              <a:t>between HSV and VZV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b. Culture of HSV is the gold standard of diagnosis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c. Direct fluorescent assay and ELISA. </a:t>
            </a:r>
          </a:p>
          <a:p>
            <a:pPr marL="0" indent="0">
              <a:buNone/>
            </a:pPr>
            <a:r>
              <a:rPr lang="en-US" dirty="0"/>
              <a:t>• 80% sensitive. </a:t>
            </a:r>
          </a:p>
        </p:txBody>
      </p:sp>
    </p:spTree>
    <p:extLst>
      <p:ext uri="{BB962C8B-B14F-4D97-AF65-F5344CB8AC3E}">
        <p14:creationId xmlns:p14="http://schemas.microsoft.com/office/powerpoint/2010/main" val="2287715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11E9F-4A96-03BB-AC05-27DD2CDDD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9936" y="195442"/>
            <a:ext cx="2706278" cy="1325563"/>
          </a:xfrm>
        </p:spPr>
        <p:txBody>
          <a:bodyPr/>
          <a:lstStyle/>
          <a:p>
            <a:r>
              <a:rPr lang="en-US" dirty="0"/>
              <a:t>Treatment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9F4F-08D3-C407-FAFD-65C001D7D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402" y="1225484"/>
            <a:ext cx="11811786" cy="5437073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/>
              <a:t>There is </a:t>
            </a:r>
            <a:r>
              <a:rPr lang="en-US" dirty="0">
                <a:solidFill>
                  <a:srgbClr val="FF0000"/>
                </a:solidFill>
              </a:rPr>
              <a:t>no cure </a:t>
            </a:r>
            <a:r>
              <a:rPr lang="en-US" dirty="0"/>
              <a:t>available for either type of herpes simplex. Antiviral treatment provides </a:t>
            </a:r>
            <a:r>
              <a:rPr lang="en-US" dirty="0">
                <a:solidFill>
                  <a:srgbClr val="FF0000"/>
                </a:solidFill>
              </a:rPr>
              <a:t>symptomatic relief </a:t>
            </a:r>
            <a:r>
              <a:rPr lang="en-US" dirty="0"/>
              <a:t>and reduces the duration of symptoms </a:t>
            </a:r>
          </a:p>
          <a:p>
            <a:pPr marL="0" indent="0">
              <a:buNone/>
            </a:pPr>
            <a:r>
              <a:rPr lang="en-US" dirty="0"/>
              <a:t>2.  Mucocutaneous disease </a:t>
            </a:r>
          </a:p>
          <a:p>
            <a:pPr marL="514350" indent="-514350">
              <a:buAutoNum type="alphaLcPeriod"/>
            </a:pPr>
            <a:r>
              <a:rPr lang="en-US" dirty="0"/>
              <a:t>Treat with oral and/or topical acyclovir </a:t>
            </a:r>
          </a:p>
          <a:p>
            <a:pPr marL="514350" indent="-514350">
              <a:buAutoNum type="alphaLcPeriod"/>
            </a:pPr>
            <a:r>
              <a:rPr lang="en-US" dirty="0"/>
              <a:t>Valacyclovir and famciclovir have better bioavailability. </a:t>
            </a:r>
          </a:p>
          <a:p>
            <a:pPr marL="0" indent="0">
              <a:buNone/>
            </a:pPr>
            <a:r>
              <a:rPr lang="en-US" dirty="0"/>
              <a:t>c. Oral acyclovir may be given as prophylaxis for patients with frequent recurrences. </a:t>
            </a:r>
          </a:p>
          <a:p>
            <a:pPr marL="0" indent="0">
              <a:buNone/>
            </a:pPr>
            <a:r>
              <a:rPr lang="en-US" dirty="0"/>
              <a:t>d. Foscarnet may be given for resistant disease in immunocompromised patients. </a:t>
            </a:r>
          </a:p>
          <a:p>
            <a:pPr marL="0" indent="0">
              <a:buNone/>
            </a:pPr>
            <a:r>
              <a:rPr lang="en-US" dirty="0"/>
              <a:t>3. Disseminated HSV warrants hospital admission. Treat with parenteral acyclovir</a:t>
            </a:r>
          </a:p>
        </p:txBody>
      </p:sp>
    </p:spTree>
    <p:extLst>
      <p:ext uri="{BB962C8B-B14F-4D97-AF65-F5344CB8AC3E}">
        <p14:creationId xmlns:p14="http://schemas.microsoft.com/office/powerpoint/2010/main" val="748970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87B09-A6D3-5C68-2DC5-6DD2BA205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Genital Warts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49D5C-87C4-C3CA-EBA7-F765BE91C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659" y="1690688"/>
            <a:ext cx="11491274" cy="4964636"/>
          </a:xfrm>
        </p:spPr>
        <p:txBody>
          <a:bodyPr/>
          <a:lstStyle/>
          <a:p>
            <a:r>
              <a:rPr lang="en-US" dirty="0"/>
              <a:t>Human Papilloma Virus</a:t>
            </a:r>
          </a:p>
          <a:p>
            <a:r>
              <a:rPr lang="en-US" dirty="0">
                <a:solidFill>
                  <a:srgbClr val="FF0000"/>
                </a:solidFill>
              </a:rPr>
              <a:t>HPV-6, HPV-11, HPV-16 and HPV-18 </a:t>
            </a:r>
            <a:r>
              <a:rPr lang="en-US" dirty="0"/>
              <a:t>most commonly infect the genital tract through sexual transmission.</a:t>
            </a:r>
          </a:p>
          <a:p>
            <a:r>
              <a:rPr lang="en-US" dirty="0">
                <a:solidFill>
                  <a:srgbClr val="FF0000"/>
                </a:solidFill>
              </a:rPr>
              <a:t>Benign genotypes </a:t>
            </a:r>
            <a:r>
              <a:rPr lang="en-US" dirty="0"/>
              <a:t>(HPV-6 and 11) that cause anogenital wart</a:t>
            </a:r>
          </a:p>
          <a:p>
            <a:r>
              <a:rPr lang="en-US" dirty="0"/>
              <a:t>16 and 18 that are associated with </a:t>
            </a:r>
            <a:r>
              <a:rPr lang="en-US" dirty="0">
                <a:solidFill>
                  <a:srgbClr val="FF0000"/>
                </a:solidFill>
              </a:rPr>
              <a:t>dysplastic</a:t>
            </a:r>
            <a:r>
              <a:rPr lang="en-US" dirty="0"/>
              <a:t> conditions and cancers of the genital tract </a:t>
            </a:r>
          </a:p>
          <a:p>
            <a:r>
              <a:rPr lang="en-US" dirty="0"/>
              <a:t>Warts are the </a:t>
            </a:r>
            <a:r>
              <a:rPr lang="en-US" dirty="0">
                <a:solidFill>
                  <a:srgbClr val="FF0000"/>
                </a:solidFill>
              </a:rPr>
              <a:t>most common </a:t>
            </a:r>
            <a:r>
              <a:rPr lang="en-US" dirty="0"/>
              <a:t>sexually transmitted disease (STD)</a:t>
            </a:r>
          </a:p>
          <a:p>
            <a:r>
              <a:rPr lang="en-US" dirty="0"/>
              <a:t>Not curable</a:t>
            </a:r>
          </a:p>
        </p:txBody>
      </p:sp>
    </p:spTree>
    <p:extLst>
      <p:ext uri="{BB962C8B-B14F-4D97-AF65-F5344CB8AC3E}">
        <p14:creationId xmlns:p14="http://schemas.microsoft.com/office/powerpoint/2010/main" val="4847144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EC5B0-9865-6A01-F996-AE67AB14C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6672" y="349224"/>
            <a:ext cx="2588812" cy="1325563"/>
          </a:xfrm>
        </p:spPr>
        <p:txBody>
          <a:bodyPr/>
          <a:lstStyle/>
          <a:p>
            <a:r>
              <a:rPr lang="en-US" dirty="0"/>
              <a:t>Clinically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44137-A244-59F9-D831-7E9AC037D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670" y="1527142"/>
            <a:ext cx="11604396" cy="5159905"/>
          </a:xfrm>
        </p:spPr>
        <p:txBody>
          <a:bodyPr>
            <a:normAutofit/>
          </a:bodyPr>
          <a:lstStyle/>
          <a:p>
            <a:r>
              <a:rPr lang="en-US" dirty="0"/>
              <a:t>Anogenital warts caused by HPV may be single or multiple, exophytic, </a:t>
            </a:r>
            <a:r>
              <a:rPr lang="en-US" dirty="0" err="1"/>
              <a:t>papular</a:t>
            </a:r>
            <a:r>
              <a:rPr lang="en-US" dirty="0"/>
              <a:t> or flat. </a:t>
            </a:r>
          </a:p>
          <a:p>
            <a:r>
              <a:rPr lang="en-US" dirty="0"/>
              <a:t>Rarely, a giant condyloma (</a:t>
            </a:r>
            <a:r>
              <a:rPr lang="en-US" dirty="0" err="1"/>
              <a:t>Buschke</a:t>
            </a:r>
            <a:r>
              <a:rPr lang="en-US" dirty="0"/>
              <a:t>–</a:t>
            </a:r>
            <a:r>
              <a:rPr lang="en-US" dirty="0" err="1"/>
              <a:t>Löwenstein</a:t>
            </a:r>
            <a:r>
              <a:rPr lang="en-US" dirty="0"/>
              <a:t> </a:t>
            </a:r>
            <a:r>
              <a:rPr lang="en-US" dirty="0" err="1"/>
              <a:t>tumour</a:t>
            </a:r>
            <a:r>
              <a:rPr lang="en-US" dirty="0"/>
              <a:t>) develops with local tissue destruction.</a:t>
            </a:r>
          </a:p>
          <a:p>
            <a:r>
              <a:rPr lang="en-US" dirty="0"/>
              <a:t>In pregnancy, warts may dramatically increase in size and number, making treatment difficult. Rarely, they are large enough to obstruct </a:t>
            </a:r>
            <a:r>
              <a:rPr lang="en-US" dirty="0" err="1"/>
              <a:t>labour</a:t>
            </a:r>
            <a:r>
              <a:rPr lang="en-US" dirty="0"/>
              <a:t> and, in this case, delivery by Caesarean section will be required. </a:t>
            </a:r>
          </a:p>
          <a:p>
            <a:r>
              <a:rPr lang="en-US" dirty="0"/>
              <a:t>Rarely, perinatal transmission of HPV leads to anogenital warts, or possibly laryngeal </a:t>
            </a:r>
            <a:r>
              <a:rPr lang="en-US" dirty="0" err="1"/>
              <a:t>papillomas</a:t>
            </a:r>
            <a:r>
              <a:rPr lang="en-US" dirty="0"/>
              <a:t>, in the neonate.</a:t>
            </a:r>
          </a:p>
        </p:txBody>
      </p:sp>
    </p:spTree>
    <p:extLst>
      <p:ext uri="{BB962C8B-B14F-4D97-AF65-F5344CB8AC3E}">
        <p14:creationId xmlns:p14="http://schemas.microsoft.com/office/powerpoint/2010/main" val="33795425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D302F-BB52-C488-AC03-FD1D82F0C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8140" y="189541"/>
            <a:ext cx="2811449" cy="1325563"/>
          </a:xfrm>
        </p:spPr>
        <p:txBody>
          <a:bodyPr/>
          <a:lstStyle/>
          <a:p>
            <a:r>
              <a:rPr lang="en-US" dirty="0"/>
              <a:t>Vaccination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0FBE8-30F6-5FFA-3B05-C8E27ECED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257" y="1319754"/>
            <a:ext cx="11870066" cy="5081046"/>
          </a:xfrm>
        </p:spPr>
        <p:txBody>
          <a:bodyPr/>
          <a:lstStyle/>
          <a:p>
            <a:pPr marL="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Three HPV vaccines: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- quadrivalent HPV vaccine (Gardasil),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- 9-valent HPV vaccine(Gardasil 9)  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- bivalent HPV vaccine (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Cervarix</a:t>
            </a:r>
            <a:r>
              <a:rPr lang="en-US" dirty="0">
                <a:solidFill>
                  <a:srgbClr val="000000"/>
                </a:solidFill>
                <a:latin typeface="Open Sans" panose="020B0604020202020204" pitchFamily="34" charset="0"/>
              </a:rPr>
              <a:t>) 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All three HPV vaccines protect against HPV types 16 and 18 that cause most HPV cancers.</a:t>
            </a:r>
          </a:p>
          <a:p>
            <a:r>
              <a:rPr lang="en-US" dirty="0"/>
              <a:t>quadrivalent vaccine has also been shown to be highly effective in protecting against HPV-associated genital warts</a:t>
            </a:r>
          </a:p>
        </p:txBody>
      </p:sp>
    </p:spTree>
    <p:extLst>
      <p:ext uri="{BB962C8B-B14F-4D97-AF65-F5344CB8AC3E}">
        <p14:creationId xmlns:p14="http://schemas.microsoft.com/office/powerpoint/2010/main" val="30687574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17286-22C1-20CE-94CD-405DCB550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5355" y="277661"/>
            <a:ext cx="2525202" cy="1325563"/>
          </a:xfrm>
        </p:spPr>
        <p:txBody>
          <a:bodyPr/>
          <a:lstStyle/>
          <a:p>
            <a:r>
              <a:rPr lang="en-US" dirty="0"/>
              <a:t>Treatment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7BBDB-8D5F-A34B-66D3-79B8BE1F4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023" y="1770201"/>
            <a:ext cx="11661252" cy="3127802"/>
          </a:xfrm>
        </p:spPr>
        <p:txBody>
          <a:bodyPr>
            <a:normAutofit/>
          </a:bodyPr>
          <a:lstStyle/>
          <a:p>
            <a:r>
              <a:rPr lang="en-US" dirty="0"/>
              <a:t>Goal is to reduce or remove the warts by ; </a:t>
            </a:r>
          </a:p>
          <a:p>
            <a:r>
              <a:rPr lang="en-US" dirty="0"/>
              <a:t>Creams, ointments (Podophyllotoxin, Imiquimod)</a:t>
            </a:r>
          </a:p>
          <a:p>
            <a:r>
              <a:rPr lang="en-US" dirty="0"/>
              <a:t>Cryotherapy</a:t>
            </a:r>
          </a:p>
          <a:p>
            <a:r>
              <a:rPr lang="en-US" dirty="0"/>
              <a:t>Surgery</a:t>
            </a:r>
          </a:p>
          <a:p>
            <a:r>
              <a:rPr lang="en-US" dirty="0"/>
              <a:t>Peeling medicine (salicylic acid)</a:t>
            </a:r>
          </a:p>
          <a:p>
            <a:r>
              <a:rPr lang="en-US" dirty="0"/>
              <a:t>Laser treatment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6670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F0CC-D948-D2A6-CBAB-5D5DAE445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6140" y="2146216"/>
            <a:ext cx="4068087" cy="2759738"/>
          </a:xfrm>
        </p:spPr>
        <p:txBody>
          <a:bodyPr/>
          <a:lstStyle/>
          <a:p>
            <a:r>
              <a:rPr lang="en-US" dirty="0"/>
              <a:t>THANK YOU :D</a:t>
            </a:r>
          </a:p>
        </p:txBody>
      </p:sp>
    </p:spTree>
    <p:extLst>
      <p:ext uri="{BB962C8B-B14F-4D97-AF65-F5344CB8AC3E}">
        <p14:creationId xmlns:p14="http://schemas.microsoft.com/office/powerpoint/2010/main" val="973223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99EC8-06F9-926A-7BB1-5FF5790F9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934" y="2171719"/>
            <a:ext cx="10771161" cy="4260885"/>
          </a:xfrm>
        </p:spPr>
        <p:txBody>
          <a:bodyPr>
            <a:normAutofit/>
          </a:bodyPr>
          <a:lstStyle/>
          <a:p>
            <a:r>
              <a:rPr lang="en-US" dirty="0"/>
              <a:t>Urethral discharge </a:t>
            </a:r>
          </a:p>
          <a:p>
            <a:r>
              <a:rPr lang="en-US" dirty="0"/>
              <a:t>Genital itch and/or rash</a:t>
            </a:r>
          </a:p>
          <a:p>
            <a:r>
              <a:rPr lang="en-US" dirty="0"/>
              <a:t>Genital ulceration </a:t>
            </a:r>
          </a:p>
          <a:p>
            <a:r>
              <a:rPr lang="en-US" dirty="0"/>
              <a:t>Genital lumps</a:t>
            </a:r>
          </a:p>
          <a:p>
            <a:r>
              <a:rPr lang="en-US" dirty="0"/>
              <a:t>Dysuria </a:t>
            </a:r>
          </a:p>
          <a:p>
            <a:r>
              <a:rPr lang="en-US" dirty="0"/>
              <a:t>Frequent urination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411757-8101-99A2-7C0D-B9F7F8027C1D}"/>
              </a:ext>
            </a:extLst>
          </p:cNvPr>
          <p:cNvSpPr txBox="1"/>
          <p:nvPr/>
        </p:nvSpPr>
        <p:spPr>
          <a:xfrm>
            <a:off x="1200647" y="357809"/>
            <a:ext cx="104162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Common Presenting Symptoms in Males</a:t>
            </a:r>
          </a:p>
        </p:txBody>
      </p:sp>
    </p:spTree>
    <p:extLst>
      <p:ext uri="{BB962C8B-B14F-4D97-AF65-F5344CB8AC3E}">
        <p14:creationId xmlns:p14="http://schemas.microsoft.com/office/powerpoint/2010/main" val="499894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5E8EF-8006-C6E5-059A-CF77FA1D5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Vaginal discharge</a:t>
            </a:r>
          </a:p>
          <a:p>
            <a:r>
              <a:rPr lang="en-US" dirty="0"/>
              <a:t>Lower abdominal pain</a:t>
            </a:r>
          </a:p>
          <a:p>
            <a:r>
              <a:rPr lang="en-US" dirty="0"/>
              <a:t>Genital ulceration </a:t>
            </a:r>
          </a:p>
          <a:p>
            <a:r>
              <a:rPr lang="en-US" dirty="0"/>
              <a:t>Genital lumps </a:t>
            </a:r>
          </a:p>
          <a:p>
            <a:r>
              <a:rPr lang="en-US" dirty="0"/>
              <a:t>Chronic vulval pain and/or itch</a:t>
            </a:r>
          </a:p>
          <a:p>
            <a:r>
              <a:rPr lang="en-US" dirty="0"/>
              <a:t>Dyspareunia </a:t>
            </a:r>
          </a:p>
          <a:p>
            <a:r>
              <a:rPr lang="en-US" dirty="0"/>
              <a:t>Dysuria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527B80E-26EC-F8B0-08F6-6AE78D11E1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30171"/>
            <a:ext cx="10515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Common Presenting Symptoms in Females</a:t>
            </a:r>
          </a:p>
        </p:txBody>
      </p:sp>
    </p:spTree>
    <p:extLst>
      <p:ext uri="{BB962C8B-B14F-4D97-AF65-F5344CB8AC3E}">
        <p14:creationId xmlns:p14="http://schemas.microsoft.com/office/powerpoint/2010/main" val="1120900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424F3-1FAD-8248-A8BB-EF4208DD5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297" y="238125"/>
            <a:ext cx="9840402" cy="1137672"/>
          </a:xfrm>
        </p:spPr>
        <p:txBody>
          <a:bodyPr/>
          <a:lstStyle/>
          <a:p>
            <a:r>
              <a:rPr lang="en-US" dirty="0"/>
              <a:t>Clinical Examination in Males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6C478-C7C0-9509-4100-EA4B0ECBE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471" y="1690688"/>
            <a:ext cx="11319179" cy="4929187"/>
          </a:xfrm>
        </p:spPr>
        <p:txBody>
          <a:bodyPr/>
          <a:lstStyle/>
          <a:p>
            <a:r>
              <a:rPr lang="en-US" dirty="0"/>
              <a:t>Significant enlargement of inguinal LNs</a:t>
            </a:r>
          </a:p>
          <a:p>
            <a:r>
              <a:rPr lang="en-US" dirty="0"/>
              <a:t>Skin around groin and scrotum: Warts</a:t>
            </a:r>
          </a:p>
          <a:p>
            <a:r>
              <a:rPr lang="en-US" dirty="0"/>
              <a:t>Pubic area: </a:t>
            </a:r>
            <a:r>
              <a:rPr lang="en-US" dirty="0" err="1"/>
              <a:t>Pthirus</a:t>
            </a:r>
            <a:r>
              <a:rPr lang="en-US" dirty="0"/>
              <a:t> pubis/crab louse (pubic lice)</a:t>
            </a:r>
          </a:p>
          <a:p>
            <a:r>
              <a:rPr lang="en-US" dirty="0"/>
              <a:t>Scrotal contents: Abnormal masses or tenderness (</a:t>
            </a:r>
            <a:r>
              <a:rPr lang="en-US" dirty="0" err="1"/>
              <a:t>epididymo</a:t>
            </a:r>
            <a:r>
              <a:rPr lang="en-US" dirty="0"/>
              <a:t>-orchitis)</a:t>
            </a:r>
          </a:p>
          <a:p>
            <a:r>
              <a:rPr lang="en-US" dirty="0"/>
              <a:t>Skin of penis: Warts, ulcers</a:t>
            </a:r>
          </a:p>
          <a:p>
            <a:r>
              <a:rPr lang="en-US" dirty="0"/>
              <a:t>Urethral meatus discharge </a:t>
            </a:r>
          </a:p>
          <a:p>
            <a:r>
              <a:rPr lang="en-US" dirty="0"/>
              <a:t>Perianal area: warts</a:t>
            </a:r>
          </a:p>
        </p:txBody>
      </p:sp>
      <p:pic>
        <p:nvPicPr>
          <p:cNvPr id="3074" name="Picture 2" descr="IJERPH | Free Full-Text | Pubic Lice (Pthirus pubis): History, Biology and  Treatment vs. Knowledge and Beliefs of US College Students">
            <a:extLst>
              <a:ext uri="{FF2B5EF4-FFF2-40B4-BE49-F238E27FC236}">
                <a16:creationId xmlns:a16="http://schemas.microsoft.com/office/drawing/2014/main" id="{E049F515-1715-C616-4E62-F8A4194F0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328" y="4172899"/>
            <a:ext cx="3618672" cy="268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2F812E-AF53-0B2F-A974-0B06E82DBD7F}"/>
              </a:ext>
            </a:extLst>
          </p:cNvPr>
          <p:cNvSpPr txBox="1"/>
          <p:nvPr/>
        </p:nvSpPr>
        <p:spPr>
          <a:xfrm>
            <a:off x="9589272" y="3789290"/>
            <a:ext cx="17095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Pthirus</a:t>
            </a:r>
            <a:r>
              <a:rPr lang="en-US" dirty="0"/>
              <a:t> pubis</a:t>
            </a:r>
          </a:p>
        </p:txBody>
      </p:sp>
      <p:pic>
        <p:nvPicPr>
          <p:cNvPr id="3076" name="Picture 4" descr="Male Reproductive Anatomy">
            <a:extLst>
              <a:ext uri="{FF2B5EF4-FFF2-40B4-BE49-F238E27FC236}">
                <a16:creationId xmlns:a16="http://schemas.microsoft.com/office/drawing/2014/main" id="{43154FA8-E4DC-875E-1948-276078AE9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325" y="3731192"/>
            <a:ext cx="3238004" cy="300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601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EE8EA-F869-D490-1670-E39AFA780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553" y="1305099"/>
            <a:ext cx="8986059" cy="5552900"/>
          </a:xfrm>
        </p:spPr>
        <p:txBody>
          <a:bodyPr>
            <a:normAutofit/>
          </a:bodyPr>
          <a:lstStyle/>
          <a:p>
            <a:r>
              <a:rPr lang="en-US" dirty="0"/>
              <a:t>Significant enlargement of inguinal LNs</a:t>
            </a:r>
          </a:p>
          <a:p>
            <a:r>
              <a:rPr lang="en-US" dirty="0"/>
              <a:t>Abdomen: Abnormal masses or tenderness</a:t>
            </a:r>
          </a:p>
          <a:p>
            <a:r>
              <a:rPr lang="en-US" dirty="0"/>
              <a:t>Pubic area: </a:t>
            </a:r>
            <a:r>
              <a:rPr lang="en-US" dirty="0" err="1"/>
              <a:t>Pthirus</a:t>
            </a:r>
            <a:r>
              <a:rPr lang="en-US" dirty="0"/>
              <a:t> pubis </a:t>
            </a:r>
          </a:p>
          <a:p>
            <a:r>
              <a:rPr lang="en-US" dirty="0"/>
              <a:t>Labia majora and minora: Ulcers, </a:t>
            </a:r>
            <a:r>
              <a:rPr lang="en-US" dirty="0" err="1"/>
              <a:t>vulvitis</a:t>
            </a:r>
            <a:r>
              <a:rPr lang="en-US" dirty="0"/>
              <a:t>, warts</a:t>
            </a:r>
          </a:p>
          <a:p>
            <a:r>
              <a:rPr lang="en-US" dirty="0"/>
              <a:t>perineum and perianal skin: Warts, ulcers, inflammation</a:t>
            </a:r>
          </a:p>
          <a:p>
            <a:r>
              <a:rPr lang="en-US" dirty="0"/>
              <a:t> Vagina and cervix: Abnormal discharge, warts, ulcers, Inflammation.</a:t>
            </a:r>
          </a:p>
          <a:p>
            <a:pPr marL="0" indent="0">
              <a:buNone/>
            </a:pPr>
            <a:r>
              <a:rPr lang="en-US" dirty="0"/>
              <a:t> - Note: In women with lower abdominal pain, bimanual examination for adnexal tenderness (pelvic inflammatory disease)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3655A9-CE06-2EC6-DFC2-149D02DAD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735" y="110683"/>
            <a:ext cx="10515600" cy="1325563"/>
          </a:xfrm>
        </p:spPr>
        <p:txBody>
          <a:bodyPr/>
          <a:lstStyle/>
          <a:p>
            <a:r>
              <a:rPr lang="en-US" dirty="0"/>
              <a:t>Clinical Examination in Females </a:t>
            </a:r>
          </a:p>
        </p:txBody>
      </p:sp>
      <p:pic>
        <p:nvPicPr>
          <p:cNvPr id="4098" name="Picture 2" descr="Female Reproductive System: Structure &amp; Function">
            <a:extLst>
              <a:ext uri="{FF2B5EF4-FFF2-40B4-BE49-F238E27FC236}">
                <a16:creationId xmlns:a16="http://schemas.microsoft.com/office/drawing/2014/main" id="{3FB0B545-F208-473A-7D01-7E56FD033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429" y="133966"/>
            <a:ext cx="3355571" cy="672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676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4BB56-6E92-6A79-EAEE-27B054CDF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704" y="365125"/>
            <a:ext cx="5745480" cy="1325563"/>
          </a:xfrm>
        </p:spPr>
        <p:txBody>
          <a:bodyPr/>
          <a:lstStyle/>
          <a:p>
            <a:r>
              <a:rPr lang="en-US" dirty="0"/>
              <a:t>Investigations in Males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148C3-28E6-E821-298E-28C0A75CD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151" y="1886990"/>
            <a:ext cx="10000212" cy="460588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• First void urine (FVU) -is the specimen of choice in males-  for the combined nucleic acid amplification test (NAAT) for </a:t>
            </a:r>
            <a:r>
              <a:rPr lang="en-US" dirty="0" err="1"/>
              <a:t>gonorrhoea</a:t>
            </a:r>
            <a:r>
              <a:rPr lang="en-US" dirty="0"/>
              <a:t> and chlamydia</a:t>
            </a:r>
          </a:p>
          <a:p>
            <a:pPr marL="0" indent="0">
              <a:buNone/>
            </a:pPr>
            <a:r>
              <a:rPr lang="en-US" dirty="0"/>
              <a:t>• Alternatively, for </a:t>
            </a:r>
            <a:r>
              <a:rPr lang="en-US" dirty="0" err="1"/>
              <a:t>gonorrhoea</a:t>
            </a:r>
            <a:r>
              <a:rPr lang="en-US" dirty="0"/>
              <a:t>, a urethral swab , can be cultured to allow for assessment of antimicrobial sensitivities </a:t>
            </a:r>
          </a:p>
          <a:p>
            <a:pPr marL="0" indent="0">
              <a:buNone/>
            </a:pPr>
            <a:r>
              <a:rPr lang="en-US" dirty="0"/>
              <a:t>• Serological tests as in syphilis for example</a:t>
            </a:r>
          </a:p>
          <a:p>
            <a:pPr marL="0" indent="0">
              <a:buNone/>
            </a:pPr>
            <a:r>
              <a:rPr lang="en-US" dirty="0"/>
              <a:t>• Human immunodeficiency virus (HIV) test</a:t>
            </a:r>
          </a:p>
        </p:txBody>
      </p:sp>
    </p:spTree>
    <p:extLst>
      <p:ext uri="{BB962C8B-B14F-4D97-AF65-F5344CB8AC3E}">
        <p14:creationId xmlns:p14="http://schemas.microsoft.com/office/powerpoint/2010/main" val="2361325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21B26-AE9E-77FF-A036-6E45AEE0D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• Clinician-obtained cervical or vaginal swab, or self-taken vaginal swab for combined NAAT for </a:t>
            </a:r>
            <a:r>
              <a:rPr lang="en-US" dirty="0" err="1"/>
              <a:t>gonorrhoea</a:t>
            </a:r>
            <a:r>
              <a:rPr lang="en-US" dirty="0"/>
              <a:t> and chlamydia </a:t>
            </a:r>
          </a:p>
          <a:p>
            <a:pPr marL="0" indent="0">
              <a:buNone/>
            </a:pPr>
            <a:r>
              <a:rPr lang="en-US" dirty="0"/>
              <a:t>• Alternatively, for </a:t>
            </a:r>
            <a:r>
              <a:rPr lang="en-US" dirty="0" err="1"/>
              <a:t>gonorrhoea</a:t>
            </a:r>
            <a:r>
              <a:rPr lang="en-US" dirty="0"/>
              <a:t>, cervical and urethral swabs can be cultured to allow for assessment of antimicrobial sensitivities </a:t>
            </a:r>
          </a:p>
          <a:p>
            <a:pPr marL="0" indent="0">
              <a:buNone/>
            </a:pPr>
            <a:r>
              <a:rPr lang="en-US" dirty="0"/>
              <a:t>• Wet mount for microscopy or high vaginal swab (HVS) for culture of Trichomonas </a:t>
            </a:r>
          </a:p>
          <a:p>
            <a:pPr marL="0" indent="0">
              <a:buNone/>
            </a:pPr>
            <a:r>
              <a:rPr lang="en-US" dirty="0"/>
              <a:t>• Serology</a:t>
            </a:r>
          </a:p>
          <a:p>
            <a:pPr marL="0" indent="0">
              <a:buNone/>
            </a:pPr>
            <a:r>
              <a:rPr lang="en-US" dirty="0"/>
              <a:t>• HIV test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30662D8-FDBF-59C4-45FD-70A77E648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362" y="229953"/>
            <a:ext cx="6225870" cy="1325563"/>
          </a:xfrm>
        </p:spPr>
        <p:txBody>
          <a:bodyPr/>
          <a:lstStyle/>
          <a:p>
            <a:r>
              <a:rPr lang="en-US" dirty="0"/>
              <a:t>Investigations in Females </a:t>
            </a:r>
          </a:p>
        </p:txBody>
      </p:sp>
    </p:spTree>
    <p:extLst>
      <p:ext uri="{BB962C8B-B14F-4D97-AF65-F5344CB8AC3E}">
        <p14:creationId xmlns:p14="http://schemas.microsoft.com/office/powerpoint/2010/main" val="2495833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</TotalTime>
  <Words>2468</Words>
  <Application>Microsoft Office PowerPoint</Application>
  <PresentationFormat>Widescreen</PresentationFormat>
  <Paragraphs>253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Google Sans</vt:lpstr>
      <vt:lpstr>Open Sans</vt:lpstr>
      <vt:lpstr>Segoe UI Historic</vt:lpstr>
      <vt:lpstr>Office Theme</vt:lpstr>
      <vt:lpstr>Sexually transmitted Diseases</vt:lpstr>
      <vt:lpstr>What is an STD ?</vt:lpstr>
      <vt:lpstr>History</vt:lpstr>
      <vt:lpstr>PowerPoint Presentation</vt:lpstr>
      <vt:lpstr>Common Presenting Symptoms in Females</vt:lpstr>
      <vt:lpstr>Clinical Examination in Males </vt:lpstr>
      <vt:lpstr>Clinical Examination in Females </vt:lpstr>
      <vt:lpstr>Investigations in Males </vt:lpstr>
      <vt:lpstr>Investigations in Females </vt:lpstr>
      <vt:lpstr>Types of STI</vt:lpstr>
      <vt:lpstr>Gonorrhea </vt:lpstr>
      <vt:lpstr>PowerPoint Presentation</vt:lpstr>
      <vt:lpstr>Clinically</vt:lpstr>
      <vt:lpstr>Complications </vt:lpstr>
      <vt:lpstr>Diagnosis </vt:lpstr>
      <vt:lpstr>Chlamydia </vt:lpstr>
      <vt:lpstr>Clinically </vt:lpstr>
      <vt:lpstr>Complications </vt:lpstr>
      <vt:lpstr>Diagnosis </vt:lpstr>
      <vt:lpstr>Treatment </vt:lpstr>
      <vt:lpstr>Syphilis </vt:lpstr>
      <vt:lpstr>PowerPoint Presentation</vt:lpstr>
      <vt:lpstr>PowerPoint Presentation</vt:lpstr>
      <vt:lpstr>Diagnosis </vt:lpstr>
      <vt:lpstr>PowerPoint Presentation</vt:lpstr>
      <vt:lpstr>Treatment </vt:lpstr>
      <vt:lpstr>Herpes simplex </vt:lpstr>
      <vt:lpstr>Clinically </vt:lpstr>
      <vt:lpstr>PowerPoint Presentation</vt:lpstr>
      <vt:lpstr>PowerPoint Presentation</vt:lpstr>
      <vt:lpstr>Diagnosis </vt:lpstr>
      <vt:lpstr>Treatment </vt:lpstr>
      <vt:lpstr>Genital Warts</vt:lpstr>
      <vt:lpstr>Clinically </vt:lpstr>
      <vt:lpstr>Vaccination </vt:lpstr>
      <vt:lpstr>Treatment </vt:lpstr>
      <vt:lpstr>THANK YOU :D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STD</dc:title>
  <dc:creator>Ibrahim Aljunaidi</dc:creator>
  <cp:lastModifiedBy>Ibrahim Aljunaidi</cp:lastModifiedBy>
  <cp:revision>39</cp:revision>
  <dcterms:created xsi:type="dcterms:W3CDTF">2023-04-25T19:52:57Z</dcterms:created>
  <dcterms:modified xsi:type="dcterms:W3CDTF">2023-04-27T05:01:10Z</dcterms:modified>
</cp:coreProperties>
</file>