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280" r:id="rId3"/>
    <p:sldId id="281" r:id="rId4"/>
    <p:sldId id="259" r:id="rId5"/>
    <p:sldId id="282" r:id="rId6"/>
    <p:sldId id="283" r:id="rId7"/>
    <p:sldId id="284" r:id="rId8"/>
    <p:sldId id="285" r:id="rId9"/>
    <p:sldId id="286" r:id="rId10"/>
    <p:sldId id="287" r:id="rId11"/>
    <p:sldId id="288" r:id="rId12"/>
    <p:sldId id="294" r:id="rId13"/>
    <p:sldId id="292" r:id="rId14"/>
    <p:sldId id="295" r:id="rId15"/>
    <p:sldId id="293" r:id="rId16"/>
    <p:sldId id="296" r:id="rId17"/>
    <p:sldId id="297" r:id="rId18"/>
    <p:sldId id="298" r:id="rId19"/>
    <p:sldId id="301" r:id="rId20"/>
    <p:sldId id="300" r:id="rId21"/>
    <p:sldId id="311" r:id="rId22"/>
    <p:sldId id="303" r:id="rId23"/>
    <p:sldId id="304" r:id="rId24"/>
    <p:sldId id="305" r:id="rId25"/>
    <p:sldId id="306" r:id="rId26"/>
    <p:sldId id="307" r:id="rId27"/>
    <p:sldId id="309" r:id="rId28"/>
    <p:sldId id="310" r:id="rId29"/>
    <p:sldId id="308" r:id="rId30"/>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82"/>
    <p:restoredTop sz="94592"/>
  </p:normalViewPr>
  <p:slideViewPr>
    <p:cSldViewPr>
      <p:cViewPr varScale="1">
        <p:scale>
          <a:sx n="91" d="100"/>
          <a:sy n="91" d="100"/>
        </p:scale>
        <p:origin x="11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21‏/5‏/1442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41464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21‏/5‏/1442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21‏/5‏/1442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21‏/5‏/1442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21‏/5‏/1442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21‏/5‏/1442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21‏/5‏/1442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21‏/5‏/1442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21‏/5‏/1442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21‏/5‏/1442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21‏/5‏/1442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21‏/5‏/1442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21‏/5‏/1442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cc.mnscu.edu/programs/dept/chem/V.25/page_id_31251.html" TargetMode="External"/><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34280" y="908720"/>
            <a:ext cx="8458200" cy="1470025"/>
          </a:xfrm>
        </p:spPr>
        <p:txBody>
          <a:bodyPr>
            <a:noAutofit/>
          </a:bodyPr>
          <a:lstStyle/>
          <a:p>
            <a:pPr rtl="0"/>
            <a:r>
              <a:rPr lang="en-US" dirty="0">
                <a:solidFill>
                  <a:srgbClr val="C00000"/>
                </a:solidFill>
              </a:rPr>
              <a:t>Qualitative Tests for Carbohydrates</a:t>
            </a:r>
            <a:endParaRPr lang="ar-JO" dirty="0">
              <a:solidFill>
                <a:srgbClr val="C00000"/>
              </a:solidFill>
            </a:endParaRPr>
          </a:p>
        </p:txBody>
      </p:sp>
      <p:sp>
        <p:nvSpPr>
          <p:cNvPr id="3" name="عنوان فرعي 2"/>
          <p:cNvSpPr>
            <a:spLocks noGrp="1"/>
          </p:cNvSpPr>
          <p:nvPr>
            <p:ph type="subTitle" idx="1"/>
          </p:nvPr>
        </p:nvSpPr>
        <p:spPr>
          <a:xfrm>
            <a:off x="-500082" y="5063056"/>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791" r="12791"/>
          <a:stretch/>
        </p:blipFill>
        <p:spPr>
          <a:xfrm>
            <a:off x="3151212" y="2455448"/>
            <a:ext cx="3024336" cy="2286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Reducing Sugar</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Sugars are classified as either reducing or non-reducing depending upon the presence of potentially free anomeric carbon or carbonyl group </a:t>
            </a:r>
          </a:p>
          <a:p>
            <a:pPr algn="l" rtl="0" eaLnBrk="0" fontAlgn="base" hangingPunct="0">
              <a:spcBef>
                <a:spcPct val="0"/>
              </a:spcBef>
              <a:spcAft>
                <a:spcPct val="0"/>
              </a:spcAft>
            </a:pPr>
            <a:endParaRPr lang="en-US" sz="1100" dirty="0">
              <a:latin typeface="Arial" charset="0"/>
              <a:ea typeface="Arial" charset="0"/>
              <a:cs typeface="Arial" charset="0"/>
            </a:endParaRPr>
          </a:p>
          <a:p>
            <a:pPr algn="l" rtl="0" eaLnBrk="0" fontAlgn="base" hangingPunct="0">
              <a:spcBef>
                <a:spcPct val="0"/>
              </a:spcBef>
              <a:spcAft>
                <a:spcPct val="0"/>
              </a:spcAft>
            </a:pPr>
            <a:r>
              <a:rPr lang="en-US" sz="2400" dirty="0">
                <a:latin typeface="Arial" charset="0"/>
                <a:ea typeface="Arial" charset="0"/>
                <a:cs typeface="Arial" charset="0"/>
              </a:rPr>
              <a:t>if the reducing groups are involved in the formation of glycosidic linkage, the sugar belongs to the non- reducing category  </a:t>
            </a:r>
          </a:p>
          <a:p>
            <a:pPr marL="0" indent="0" algn="l" rtl="0" eaLnBrk="0" fontAlgn="base" hangingPunct="0">
              <a:spcBef>
                <a:spcPct val="0"/>
              </a:spcBef>
              <a:spcAft>
                <a:spcPct val="0"/>
              </a:spcAft>
              <a:buNone/>
            </a:pPr>
            <a:endParaRPr lang="en-US" sz="1050" dirty="0">
              <a:latin typeface="Arial" charset="0"/>
              <a:ea typeface="Arial" charset="0"/>
              <a:cs typeface="Arial" charset="0"/>
            </a:endParaRPr>
          </a:p>
          <a:p>
            <a:pPr algn="l" rtl="0" eaLnBrk="0" fontAlgn="base" hangingPunct="0">
              <a:spcBef>
                <a:spcPct val="0"/>
              </a:spcBef>
              <a:spcAft>
                <a:spcPct val="0"/>
              </a:spcAft>
            </a:pPr>
            <a:r>
              <a:rPr lang="en-US" sz="2400" dirty="0">
                <a:latin typeface="Arial" charset="0"/>
                <a:ea typeface="Arial" charset="0"/>
                <a:cs typeface="Arial" charset="0"/>
              </a:rPr>
              <a:t>The reducing property is mainly due to the ability of these sugars to reduce metal ions such as copper to form insoluble cuprous oxide</a:t>
            </a: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algn="l" rtl="0" eaLnBrk="0" fontAlgn="base" hangingPunct="0">
              <a:spcBef>
                <a:spcPct val="0"/>
              </a:spcBef>
              <a:spcAft>
                <a:spcPct val="0"/>
              </a:spcAft>
            </a:pPr>
            <a:r>
              <a:rPr lang="en-US" sz="2400" dirty="0">
                <a:latin typeface="Arial" charset="0"/>
                <a:ea typeface="Arial" charset="0"/>
                <a:cs typeface="Arial" charset="0"/>
              </a:rPr>
              <a:t>All monosaccharides are </a:t>
            </a:r>
            <a:r>
              <a:rPr lang="en-US" sz="2400" b="1" dirty="0">
                <a:solidFill>
                  <a:srgbClr val="0000CC"/>
                </a:solidFill>
                <a:latin typeface="Arial" charset="0"/>
                <a:ea typeface="Arial" charset="0"/>
                <a:cs typeface="Arial" charset="0"/>
              </a:rPr>
              <a:t>reducing sugars</a:t>
            </a:r>
            <a:r>
              <a:rPr lang="en-US" sz="2400" dirty="0">
                <a:latin typeface="Arial" charset="0"/>
                <a:ea typeface="Arial" charset="0"/>
                <a:cs typeface="Arial" charset="0"/>
              </a:rPr>
              <a:t>, along with some disaccharides, oligosaccharides, and polysaccharides</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2304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  Tests for Carbohydrates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2400" dirty="0">
                <a:solidFill>
                  <a:srgbClr val="000000"/>
                </a:solidFill>
                <a:latin typeface="Arial" charset="0"/>
                <a:ea typeface="Arial" charset="0"/>
                <a:cs typeface="Arial" charset="0"/>
              </a:rPr>
              <a:t>There are a number of chemical tests for detection of carbohydrates, determining their properties and, possibly, their identity:</a:t>
            </a:r>
          </a:p>
          <a:p>
            <a:pPr algn="l" rtl="0" eaLnBrk="0" fontAlgn="base" hangingPunct="0">
              <a:spcBef>
                <a:spcPct val="0"/>
              </a:spcBef>
              <a:spcAft>
                <a:spcPct val="0"/>
              </a:spcAft>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r>
              <a:rPr lang="en-US" sz="2000" b="1" dirty="0">
                <a:solidFill>
                  <a:srgbClr val="7030A0"/>
                </a:solidFill>
                <a:latin typeface="Arial" charset="0"/>
                <a:ea typeface="Arial" charset="0"/>
                <a:cs typeface="Arial" charset="0"/>
              </a:rPr>
              <a:t>Molisch Test</a:t>
            </a:r>
            <a:r>
              <a:rPr lang="en-US" sz="2000" dirty="0">
                <a:solidFill>
                  <a:srgbClr val="000000"/>
                </a:solidFill>
                <a:latin typeface="Arial" charset="0"/>
                <a:ea typeface="Arial" charset="0"/>
                <a:cs typeface="Arial" charset="0"/>
              </a:rPr>
              <a:t>: the general test for carbohydrates </a:t>
            </a:r>
          </a:p>
          <a:p>
            <a:pPr marL="457200" indent="-457200" algn="l" rtl="0" eaLnBrk="0" fontAlgn="base" hangingPunct="0">
              <a:spcBef>
                <a:spcPct val="0"/>
              </a:spcBef>
              <a:spcAft>
                <a:spcPct val="0"/>
              </a:spcAft>
              <a:buFont typeface="+mj-lt"/>
              <a:buAutoNum type="arabicPeriod"/>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r>
              <a:rPr lang="en-US" sz="2000" b="1" dirty="0">
                <a:solidFill>
                  <a:srgbClr val="0000CC"/>
                </a:solidFill>
                <a:latin typeface="Arial" charset="0"/>
                <a:ea typeface="Arial" charset="0"/>
                <a:cs typeface="Arial" charset="0"/>
              </a:rPr>
              <a:t>Iodine Test</a:t>
            </a:r>
            <a:r>
              <a:rPr lang="en-US" sz="2000" dirty="0">
                <a:solidFill>
                  <a:srgbClr val="000000"/>
                </a:solidFill>
                <a:latin typeface="Arial" charset="0"/>
                <a:ea typeface="Arial" charset="0"/>
                <a:cs typeface="Arial" charset="0"/>
              </a:rPr>
              <a:t>: </a:t>
            </a:r>
            <a:r>
              <a:rPr lang="en-US" sz="2000" dirty="0">
                <a:latin typeface="Arial" charset="0"/>
                <a:ea typeface="Arial" charset="0"/>
                <a:cs typeface="Arial" charset="0"/>
              </a:rPr>
              <a:t>used to differentiate simple sugars (mono/disaccharides) and polysaccharides</a:t>
            </a: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r>
              <a:rPr lang="en-US" sz="2000" b="1" dirty="0">
                <a:solidFill>
                  <a:srgbClr val="C00000"/>
                </a:solidFill>
                <a:latin typeface="Arial" charset="0"/>
                <a:ea typeface="Arial" charset="0"/>
                <a:cs typeface="Arial" charset="0"/>
              </a:rPr>
              <a:t>Benedict’s Test and Barfoed’s Test</a:t>
            </a:r>
            <a:r>
              <a:rPr lang="en-US" sz="2000" dirty="0">
                <a:solidFill>
                  <a:srgbClr val="000000"/>
                </a:solidFill>
                <a:latin typeface="Arial" charset="0"/>
                <a:ea typeface="Arial" charset="0"/>
                <a:cs typeface="Arial" charset="0"/>
              </a:rPr>
              <a:t>: </a:t>
            </a:r>
            <a:r>
              <a:rPr lang="en-US" sz="2000" dirty="0">
                <a:latin typeface="Arial" charset="0"/>
                <a:ea typeface="Arial" charset="0"/>
                <a:cs typeface="Arial" charset="0"/>
              </a:rPr>
              <a:t>used to differentiate reducing from non-reducing sugars.</a:t>
            </a: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startAt="4"/>
            </a:pPr>
            <a:r>
              <a:rPr lang="en-US" sz="2000" b="1" dirty="0">
                <a:solidFill>
                  <a:schemeClr val="accent6">
                    <a:lumMod val="75000"/>
                  </a:schemeClr>
                </a:solidFill>
                <a:latin typeface="Arial" charset="0"/>
                <a:ea typeface="Arial" charset="0"/>
                <a:cs typeface="Arial" charset="0"/>
              </a:rPr>
              <a:t>Seliwanoff Test:</a:t>
            </a:r>
            <a:r>
              <a:rPr lang="en-US" sz="2000" dirty="0">
                <a:solidFill>
                  <a:srgbClr val="000000"/>
                </a:solidFill>
                <a:latin typeface="Arial" charset="0"/>
                <a:ea typeface="Arial" charset="0"/>
                <a:cs typeface="Arial" charset="0"/>
              </a:rPr>
              <a:t> </a:t>
            </a:r>
            <a:r>
              <a:rPr lang="en-US" sz="2000" dirty="0">
                <a:latin typeface="Arial" charset="0"/>
                <a:ea typeface="Arial" charset="0"/>
                <a:cs typeface="Arial" charset="0"/>
              </a:rPr>
              <a:t>used to distinguish ketoses from aldoses</a:t>
            </a:r>
          </a:p>
          <a:p>
            <a:pPr marL="457200" indent="-457200" algn="l" rtl="0" eaLnBrk="0" fontAlgn="base" hangingPunct="0">
              <a:spcBef>
                <a:spcPct val="0"/>
              </a:spcBef>
              <a:spcAft>
                <a:spcPct val="0"/>
              </a:spcAft>
              <a:buFont typeface="+mj-lt"/>
              <a:buAutoNum type="arabicPeriod" startAt="4"/>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594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Molisch Test</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altLang="en-US" b="1" u="sng" dirty="0">
                <a:latin typeface="Arial" charset="0"/>
                <a:ea typeface="Arial" charset="0"/>
                <a:cs typeface="Arial" charset="0"/>
              </a:rPr>
              <a:t>Principle</a:t>
            </a:r>
            <a:r>
              <a:rPr lang="en-US" altLang="en-US" u="sng" dirty="0">
                <a:latin typeface="Arial" charset="0"/>
                <a:ea typeface="Arial" charset="0"/>
                <a:cs typeface="Arial" charset="0"/>
              </a:rPr>
              <a:t>: </a:t>
            </a:r>
            <a:r>
              <a:rPr lang="en-US" altLang="en-US" dirty="0">
                <a:latin typeface="Arial" charset="0"/>
                <a:ea typeface="Arial" charset="0"/>
                <a:cs typeface="Arial" charset="0"/>
              </a:rPr>
              <a:t>when carbohydrates are treated with </a:t>
            </a:r>
            <a:r>
              <a:rPr lang="en-US" altLang="en-US" b="1" dirty="0">
                <a:solidFill>
                  <a:srgbClr val="0000CC"/>
                </a:solidFill>
                <a:latin typeface="Arial" charset="0"/>
                <a:ea typeface="Arial" charset="0"/>
                <a:cs typeface="Arial" charset="0"/>
              </a:rPr>
              <a:t>concentrated sulphuric acid </a:t>
            </a:r>
            <a:r>
              <a:rPr lang="en-US" dirty="0">
                <a:latin typeface="Arial" charset="0"/>
                <a:ea typeface="Arial" charset="0"/>
                <a:cs typeface="Arial" charset="0"/>
              </a:rPr>
              <a:t>(H</a:t>
            </a:r>
            <a:r>
              <a:rPr lang="en-US" baseline="-25000" dirty="0">
                <a:latin typeface="Arial" charset="0"/>
                <a:ea typeface="Arial" charset="0"/>
                <a:cs typeface="Arial" charset="0"/>
              </a:rPr>
              <a:t>2</a:t>
            </a:r>
            <a:r>
              <a:rPr lang="en-US" dirty="0">
                <a:latin typeface="Arial" charset="0"/>
                <a:ea typeface="Arial" charset="0"/>
                <a:cs typeface="Arial" charset="0"/>
              </a:rPr>
              <a:t>SO</a:t>
            </a:r>
            <a:r>
              <a:rPr lang="en-US" baseline="-25000" dirty="0">
                <a:latin typeface="Arial" charset="0"/>
                <a:ea typeface="Arial" charset="0"/>
                <a:cs typeface="Arial" charset="0"/>
              </a:rPr>
              <a:t>4</a:t>
            </a:r>
            <a:r>
              <a:rPr lang="en-US" dirty="0">
                <a:latin typeface="Arial" charset="0"/>
                <a:ea typeface="Arial" charset="0"/>
                <a:cs typeface="Arial" charset="0"/>
              </a:rPr>
              <a:t>), they</a:t>
            </a:r>
            <a:r>
              <a:rPr lang="en-US" altLang="en-US" dirty="0">
                <a:latin typeface="Arial" charset="0"/>
                <a:ea typeface="Arial" charset="0"/>
                <a:cs typeface="Arial" charset="0"/>
              </a:rPr>
              <a:t> undergo dehydration to give furfural derivatives. These compounds condense with </a:t>
            </a:r>
            <a:r>
              <a:rPr lang="en-US" b="1" dirty="0">
                <a:solidFill>
                  <a:srgbClr val="C00000"/>
                </a:solidFill>
                <a:latin typeface="Arial" charset="0"/>
                <a:ea typeface="Arial" charset="0"/>
                <a:cs typeface="Arial" charset="0"/>
              </a:rPr>
              <a:t>α-</a:t>
            </a:r>
            <a:r>
              <a:rPr lang="en-US" b="1" dirty="0" err="1">
                <a:solidFill>
                  <a:srgbClr val="C00000"/>
                </a:solidFill>
                <a:latin typeface="Arial" charset="0"/>
                <a:ea typeface="Arial" charset="0"/>
                <a:cs typeface="Arial" charset="0"/>
              </a:rPr>
              <a:t>naphthol</a:t>
            </a:r>
            <a:r>
              <a:rPr lang="en-US" b="1" dirty="0">
                <a:solidFill>
                  <a:srgbClr val="C00000"/>
                </a:solidFill>
                <a:latin typeface="Arial" charset="0"/>
                <a:ea typeface="Arial" charset="0"/>
                <a:cs typeface="Arial" charset="0"/>
              </a:rPr>
              <a:t> </a:t>
            </a:r>
            <a:r>
              <a:rPr lang="en-US" dirty="0">
                <a:latin typeface="Arial" charset="0"/>
                <a:ea typeface="Arial" charset="0"/>
                <a:cs typeface="Arial" charset="0"/>
              </a:rPr>
              <a:t>(Molisch reagent) </a:t>
            </a:r>
            <a:r>
              <a:rPr lang="en-US" altLang="en-US" dirty="0">
                <a:latin typeface="Arial" charset="0"/>
                <a:ea typeface="Arial" charset="0"/>
                <a:cs typeface="Arial" charset="0"/>
              </a:rPr>
              <a:t>to form colored products</a:t>
            </a:r>
            <a:r>
              <a:rPr lang="en-US" dirty="0">
                <a:latin typeface="Arial" charset="0"/>
                <a:ea typeface="Arial" charset="0"/>
                <a:cs typeface="Arial" charset="0"/>
              </a:rPr>
              <a:t>, generally a purple/violet ring at the interface of the two layers. </a:t>
            </a:r>
            <a:r>
              <a:rPr lang="en-US" altLang="en-US" dirty="0">
                <a:latin typeface="Arial" charset="0"/>
                <a:ea typeface="Arial" charset="0"/>
                <a:cs typeface="Arial" charset="0"/>
              </a:rPr>
              <a:t>Pentoses yield furfural while Hexoses yield 5-Hydroxy methyl furfurals</a:t>
            </a:r>
          </a:p>
          <a:p>
            <a:pPr marL="0" indent="0" algn="l" rtl="0" eaLnBrk="0" fontAlgn="base" hangingPunct="0">
              <a:spcBef>
                <a:spcPct val="0"/>
              </a:spcBef>
              <a:spcAft>
                <a:spcPct val="0"/>
              </a:spcAft>
              <a:buNone/>
            </a:pPr>
            <a:r>
              <a:rPr lang="en-US" altLang="en-US" sz="2400" dirty="0">
                <a:latin typeface="Arial" charset="0"/>
                <a:ea typeface="Arial" charset="0"/>
                <a:cs typeface="Arial" charset="0"/>
              </a:rPr>
              <a:t>	</a:t>
            </a: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92172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Molisch Test</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2800" b="1" dirty="0">
                <a:latin typeface="Arial" charset="0"/>
                <a:ea typeface="Arial" charset="0"/>
                <a:cs typeface="Arial" charset="0"/>
              </a:rPr>
              <a:t>Procedure: </a:t>
            </a:r>
            <a:r>
              <a:rPr lang="en-US" altLang="en-US" sz="2800" dirty="0">
                <a:latin typeface="Arial" charset="0"/>
                <a:ea typeface="Arial" charset="0"/>
                <a:cs typeface="Arial" charset="0"/>
              </a:rPr>
              <a:t>Take 2 ml of carbohydrate solution in a clean and dry test tube. Add 2 drops of Molisch reagent (ethanolic </a:t>
            </a:r>
            <a:r>
              <a:rPr lang="en-US" sz="2800" dirty="0">
                <a:sym typeface="Symbol" charset="2"/>
              </a:rPr>
              <a:t></a:t>
            </a:r>
            <a:r>
              <a:rPr lang="en-GB" sz="2800" dirty="0"/>
              <a:t> -</a:t>
            </a:r>
            <a:r>
              <a:rPr lang="en-US" sz="2800" dirty="0">
                <a:latin typeface="Arial" charset="0"/>
                <a:ea typeface="Arial" charset="0"/>
                <a:cs typeface="Arial" charset="0"/>
              </a:rPr>
              <a:t>n</a:t>
            </a:r>
            <a:r>
              <a:rPr lang="en-US" altLang="en-US" sz="2800" dirty="0">
                <a:latin typeface="Arial" charset="0"/>
                <a:ea typeface="Arial" charset="0"/>
                <a:cs typeface="Arial" charset="0"/>
              </a:rPr>
              <a:t>aphthol) and mix. Tilt the test tube </a:t>
            </a:r>
            <a:r>
              <a:rPr lang="en-US" sz="2800" dirty="0">
                <a:latin typeface="Arial" charset="0"/>
                <a:ea typeface="Arial" charset="0"/>
                <a:cs typeface="Arial" charset="0"/>
              </a:rPr>
              <a:t>at a 45 degree angle</a:t>
            </a:r>
            <a:r>
              <a:rPr lang="en-US" altLang="en-US" sz="2800" dirty="0">
                <a:latin typeface="Arial" charset="0"/>
                <a:ea typeface="Arial" charset="0"/>
                <a:cs typeface="Arial" charset="0"/>
              </a:rPr>
              <a:t> and add carefully 2ml of concentrated sulphuric acid along the side of the test tube so as to form 2 layers. 	</a:t>
            </a:r>
          </a:p>
          <a:p>
            <a:pPr algn="l" rtl="0" eaLnBrk="0" fontAlgn="base" hangingPunct="0">
              <a:spcBef>
                <a:spcPct val="0"/>
              </a:spcBef>
              <a:spcAft>
                <a:spcPct val="0"/>
              </a:spcAft>
            </a:pPr>
            <a:endParaRPr lang="en-US" altLang="en-US" sz="2400" dirty="0">
              <a:latin typeface="Arial" charset="0"/>
              <a:ea typeface="Arial" charset="0"/>
              <a:cs typeface="Arial" charset="0"/>
            </a:endParaRPr>
          </a:p>
          <a:p>
            <a:pPr marL="0" indent="0" algn="l" rtl="0" eaLnBrk="0" fontAlgn="base" hangingPunct="0">
              <a:spcBef>
                <a:spcPct val="0"/>
              </a:spcBef>
              <a:spcAft>
                <a:spcPct val="0"/>
              </a:spcAft>
              <a:buNone/>
            </a:pPr>
            <a:r>
              <a:rPr lang="en-US" altLang="en-US" sz="2400" dirty="0">
                <a:latin typeface="Arial" charset="0"/>
                <a:ea typeface="Arial" charset="0"/>
                <a:cs typeface="Arial" charset="0"/>
              </a:rPr>
              <a:t>	</a:t>
            </a:r>
            <a:endParaRPr lang="en-US" sz="2400" dirty="0">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startAt="4"/>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0594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Molisch Test</a:t>
            </a:r>
            <a:endParaRPr lang="ar-JO" dirty="0">
              <a:solidFill>
                <a:srgbClr val="C00000"/>
              </a:solidFill>
            </a:endParaRPr>
          </a:p>
        </p:txBody>
      </p:sp>
      <p:sp>
        <p:nvSpPr>
          <p:cNvPr id="3" name="عنصر نائب للمحتوى 2"/>
          <p:cNvSpPr>
            <a:spLocks noGrp="1"/>
          </p:cNvSpPr>
          <p:nvPr>
            <p:ph idx="1"/>
          </p:nvPr>
        </p:nvSpPr>
        <p:spPr>
          <a:xfrm>
            <a:off x="500034" y="1357298"/>
            <a:ext cx="3999958" cy="5500726"/>
          </a:xfrm>
        </p:spPr>
        <p:txBody>
          <a:bodyPr>
            <a:noAutofit/>
          </a:bodyPr>
          <a:lstStyle/>
          <a:p>
            <a:pPr marL="0" indent="0" algn="l" rtl="0" eaLnBrk="0" fontAlgn="base" hangingPunct="0">
              <a:spcBef>
                <a:spcPct val="0"/>
              </a:spcBef>
              <a:spcAft>
                <a:spcPct val="0"/>
              </a:spcAft>
              <a:buNone/>
            </a:pPr>
            <a:endParaRPr lang="en-US" altLang="en-US" sz="2400" dirty="0">
              <a:latin typeface="Arial" charset="0"/>
              <a:ea typeface="Arial" charset="0"/>
              <a:cs typeface="Arial" charset="0"/>
            </a:endParaRPr>
          </a:p>
          <a:p>
            <a:pPr algn="l" rtl="0" eaLnBrk="0" fontAlgn="base" hangingPunct="0">
              <a:spcBef>
                <a:spcPct val="0"/>
              </a:spcBef>
              <a:spcAft>
                <a:spcPct val="0"/>
              </a:spcAft>
            </a:pPr>
            <a:r>
              <a:rPr lang="en-US" altLang="en-US" sz="2400" dirty="0">
                <a:latin typeface="Arial" charset="0"/>
                <a:ea typeface="Arial" charset="0"/>
                <a:cs typeface="Arial" charset="0"/>
              </a:rPr>
              <a:t>An appearance of reddish violet or purple colored ring at the junction of two liquids is observed in </a:t>
            </a:r>
            <a:r>
              <a:rPr lang="en-US" altLang="en-US" sz="2400" b="1" dirty="0">
                <a:solidFill>
                  <a:srgbClr val="C00000"/>
                </a:solidFill>
                <a:latin typeface="Arial" charset="0"/>
                <a:ea typeface="Arial" charset="0"/>
                <a:cs typeface="Arial" charset="0"/>
              </a:rPr>
              <a:t>a positive</a:t>
            </a:r>
            <a:r>
              <a:rPr lang="en-US" altLang="en-US" sz="2400" dirty="0">
                <a:latin typeface="Arial" charset="0"/>
                <a:ea typeface="Arial" charset="0"/>
                <a:cs typeface="Arial" charset="0"/>
              </a:rPr>
              <a:t> Molisch test</a:t>
            </a:r>
          </a:p>
          <a:p>
            <a:pPr>
              <a:buFont typeface="Arial" charset="0"/>
              <a:buNone/>
            </a:pPr>
            <a:endParaRPr lang="en-US" altLang="en-US" sz="2400" b="1" dirty="0">
              <a:latin typeface="Arial" charset="0"/>
              <a:ea typeface="Arial" charset="0"/>
              <a:cs typeface="Arial" charset="0"/>
            </a:endParaRPr>
          </a:p>
          <a:p>
            <a:pPr algn="l" rtl="0" eaLnBrk="0" fontAlgn="base" hangingPunct="0">
              <a:spcBef>
                <a:spcPct val="0"/>
              </a:spcBef>
              <a:spcAft>
                <a:spcPct val="0"/>
              </a:spcAft>
            </a:pPr>
            <a:endParaRPr lang="en-US" altLang="en-US" sz="2400" dirty="0">
              <a:latin typeface="Arial" charset="0"/>
              <a:ea typeface="Arial" charset="0"/>
              <a:cs typeface="Arial" charset="0"/>
            </a:endParaRPr>
          </a:p>
          <a:p>
            <a:pPr marL="0" indent="0" algn="l" rtl="0" eaLnBrk="0" fontAlgn="base" hangingPunct="0">
              <a:spcBef>
                <a:spcPct val="0"/>
              </a:spcBef>
              <a:spcAft>
                <a:spcPct val="0"/>
              </a:spcAft>
              <a:buNone/>
            </a:pPr>
            <a:r>
              <a:rPr lang="en-US" altLang="en-US" sz="2400" dirty="0">
                <a:latin typeface="Arial" charset="0"/>
                <a:ea typeface="Arial" charset="0"/>
                <a:cs typeface="Arial" charset="0"/>
              </a:rPr>
              <a:t>	</a:t>
            </a:r>
            <a:endParaRPr lang="en-US" sz="2400" dirty="0">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4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a:pPr>
            <a:endParaRPr lang="en-US" sz="24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solidFill>
                <a:srgbClr val="000000"/>
              </a:solidFill>
              <a:latin typeface="Arial" charset="0"/>
              <a:ea typeface="Arial" charset="0"/>
              <a:cs typeface="Arial" charset="0"/>
            </a:endParaRPr>
          </a:p>
          <a:p>
            <a:pPr marL="457200" indent="-457200" algn="l" rtl="0" eaLnBrk="0" fontAlgn="base" hangingPunct="0">
              <a:spcBef>
                <a:spcPct val="0"/>
              </a:spcBef>
              <a:spcAft>
                <a:spcPct val="0"/>
              </a:spcAft>
              <a:buFont typeface="+mj-lt"/>
              <a:buAutoNum type="arabicPeriod" startAt="4"/>
            </a:pPr>
            <a:endParaRPr lang="en-US" sz="24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4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2400" dirty="0">
              <a:latin typeface="Arial" charset="0"/>
              <a:ea typeface="Arial" charset="0"/>
              <a:cs typeface="Arial" charset="0"/>
            </a:endParaRPr>
          </a:p>
          <a:p>
            <a:pPr marL="0" indent="0" algn="l" rtl="0" eaLnBrk="0" fontAlgn="base" hangingPunct="0">
              <a:spcBef>
                <a:spcPct val="0"/>
              </a:spcBef>
              <a:spcAft>
                <a:spcPct val="0"/>
              </a:spcAft>
              <a:buNone/>
            </a:pPr>
            <a:r>
              <a:rPr lang="en-US" sz="2400" dirty="0">
                <a:latin typeface="Arial" charset="0"/>
                <a:ea typeface="Arial" charset="0"/>
                <a:cs typeface="Arial" charset="0"/>
              </a:rPr>
              <a:t> </a:t>
            </a:r>
          </a:p>
          <a:p>
            <a:pPr marL="0" indent="0" algn="l" rtl="0" eaLnBrk="0" fontAlgn="base" hangingPunct="0">
              <a:spcBef>
                <a:spcPct val="0"/>
              </a:spcBef>
              <a:spcAft>
                <a:spcPct val="0"/>
              </a:spcAft>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457200" indent="-457200" algn="l" rtl="0">
              <a:buFont typeface="+mj-lt"/>
              <a:buAutoNum type="arabicPeriod" startAt="3"/>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457200" lvl="1" indent="0" algn="l" rtl="0">
              <a:buNone/>
            </a:pPr>
            <a:endParaRPr lang="en-US" sz="2400" dirty="0">
              <a:latin typeface="Arial" charset="0"/>
              <a:ea typeface="Arial" charset="0"/>
              <a:cs typeface="Arial" charset="0"/>
            </a:endParaRPr>
          </a:p>
          <a:p>
            <a:pPr marL="457200" lvl="1"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569" y="1988840"/>
            <a:ext cx="3312502" cy="3510037"/>
          </a:xfrm>
          <a:prstGeom prst="rect">
            <a:avLst/>
          </a:prstGeom>
        </p:spPr>
      </p:pic>
    </p:spTree>
    <p:extLst>
      <p:ext uri="{BB962C8B-B14F-4D97-AF65-F5344CB8AC3E}">
        <p14:creationId xmlns:p14="http://schemas.microsoft.com/office/powerpoint/2010/main" val="15936421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800" dirty="0">
                <a:solidFill>
                  <a:srgbClr val="C00000"/>
                </a:solidFill>
              </a:rPr>
              <a:t>Molisch Test</a:t>
            </a:r>
            <a:endParaRPr lang="ar-JO" sz="4800"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eaLnBrk="0" fontAlgn="base" hangingPunct="0">
              <a:spcBef>
                <a:spcPct val="0"/>
              </a:spcBef>
              <a:spcAft>
                <a:spcPct val="0"/>
              </a:spcAft>
            </a:pPr>
            <a:r>
              <a:rPr lang="en-US" sz="3600" b="1" u="sng" dirty="0">
                <a:latin typeface="Arial" charset="0"/>
                <a:ea typeface="Arial" charset="0"/>
                <a:cs typeface="Arial" charset="0"/>
              </a:rPr>
              <a:t>Interpretation: </a:t>
            </a:r>
            <a:r>
              <a:rPr lang="en-US" altLang="en-US" sz="3500" dirty="0">
                <a:latin typeface="Arial" charset="0"/>
                <a:ea typeface="Arial" charset="0"/>
                <a:cs typeface="Arial" charset="0"/>
              </a:rPr>
              <a:t>This is a </a:t>
            </a:r>
            <a:r>
              <a:rPr lang="en-US" altLang="en-US" sz="3500" b="1" dirty="0">
                <a:solidFill>
                  <a:srgbClr val="C00000"/>
                </a:solidFill>
                <a:latin typeface="Arial" charset="0"/>
                <a:ea typeface="Arial" charset="0"/>
                <a:cs typeface="Arial" charset="0"/>
              </a:rPr>
              <a:t>sensitive</a:t>
            </a:r>
            <a:r>
              <a:rPr lang="en-US" altLang="en-US" sz="3500" dirty="0">
                <a:latin typeface="Arial" charset="0"/>
                <a:ea typeface="Arial" charset="0"/>
                <a:cs typeface="Arial" charset="0"/>
              </a:rPr>
              <a:t> but a </a:t>
            </a:r>
            <a:r>
              <a:rPr lang="en-US" altLang="en-US" sz="3500" b="1" dirty="0">
                <a:solidFill>
                  <a:srgbClr val="0000CC"/>
                </a:solidFill>
                <a:latin typeface="Arial" charset="0"/>
                <a:ea typeface="Arial" charset="0"/>
                <a:cs typeface="Arial" charset="0"/>
              </a:rPr>
              <a:t>non-specific</a:t>
            </a:r>
            <a:r>
              <a:rPr lang="en-US" altLang="en-US" sz="3500" dirty="0">
                <a:latin typeface="Arial" charset="0"/>
                <a:ea typeface="Arial" charset="0"/>
                <a:cs typeface="Arial" charset="0"/>
              </a:rPr>
              <a:t> test and is given positive by all types of carbohydrates. If the oligosaccharides or polysaccharides are present they are first hydrolyzed to monosaccharides which are then dehydrated to give the test positive. 	</a:t>
            </a: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81079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Iodine Test</a:t>
            </a:r>
            <a:endParaRPr lang="ar-JO" dirty="0">
              <a:solidFill>
                <a:srgbClr val="C00000"/>
              </a:solidFill>
            </a:endParaRPr>
          </a:p>
        </p:txBody>
      </p:sp>
      <p:sp>
        <p:nvSpPr>
          <p:cNvPr id="3" name="عنصر نائب للمحتوى 2"/>
          <p:cNvSpPr>
            <a:spLocks noGrp="1"/>
          </p:cNvSpPr>
          <p:nvPr>
            <p:ph idx="1"/>
          </p:nvPr>
        </p:nvSpPr>
        <p:spPr>
          <a:xfrm>
            <a:off x="611560" y="980728"/>
            <a:ext cx="8424936" cy="5877296"/>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This is a test for polysaccharides such as starch</a:t>
            </a:r>
          </a:p>
          <a:p>
            <a:pPr marL="0" indent="0" algn="l" rtl="0" eaLnBrk="0" fontAlgn="base" hangingPunct="0">
              <a:spcBef>
                <a:spcPct val="0"/>
              </a:spcBef>
              <a:spcAft>
                <a:spcPct val="0"/>
              </a:spcAft>
              <a:buNone/>
            </a:pPr>
            <a:endParaRPr lang="en-US" sz="900" dirty="0">
              <a:latin typeface="Arial" charset="0"/>
              <a:ea typeface="Arial" charset="0"/>
              <a:cs typeface="Arial" charset="0"/>
            </a:endParaRPr>
          </a:p>
          <a:p>
            <a:pPr algn="l" rtl="0" eaLnBrk="0" fontAlgn="base" hangingPunct="0">
              <a:spcBef>
                <a:spcPct val="0"/>
              </a:spcBef>
              <a:spcAft>
                <a:spcPct val="0"/>
              </a:spcAft>
            </a:pPr>
            <a:r>
              <a:rPr lang="en-US" sz="2400" b="1" u="sng" dirty="0">
                <a:solidFill>
                  <a:srgbClr val="000000"/>
                </a:solidFill>
                <a:latin typeface="Arial" charset="0"/>
                <a:ea typeface="Arial" charset="0"/>
                <a:cs typeface="Arial" charset="0"/>
              </a:rPr>
              <a:t>Principle</a:t>
            </a:r>
            <a:r>
              <a:rPr lang="en-US" sz="2400" u="sng" dirty="0">
                <a:solidFill>
                  <a:srgbClr val="000000"/>
                </a:solidFill>
                <a:latin typeface="Arial" charset="0"/>
                <a:ea typeface="Arial" charset="0"/>
                <a:cs typeface="Arial" charset="0"/>
              </a:rPr>
              <a:t>: </a:t>
            </a:r>
            <a:r>
              <a:rPr lang="en-US" sz="2400" dirty="0">
                <a:solidFill>
                  <a:srgbClr val="000000"/>
                </a:solidFill>
                <a:latin typeface="Arial" charset="0"/>
                <a:ea typeface="Arial" charset="0"/>
                <a:cs typeface="Arial" charset="0"/>
              </a:rPr>
              <a:t>Iodine forms a coordinate</a:t>
            </a:r>
            <a:r>
              <a:rPr lang="en-US" altLang="en-US" sz="2400" dirty="0">
                <a:latin typeface="Arial" charset="0"/>
                <a:ea typeface="Arial" charset="0"/>
                <a:cs typeface="Arial" charset="0"/>
              </a:rPr>
              <a:t> complex between the helically coiled polysaccharide chain and iodine centrally located within the helix due to adsorption. The color of the complex obtained depends upon the length of the unbranched or linear chain available for complex formation</a:t>
            </a:r>
          </a:p>
          <a:p>
            <a:pPr algn="l" rtl="0" eaLnBrk="0" fontAlgn="base" hangingPunct="0">
              <a:spcBef>
                <a:spcPct val="0"/>
              </a:spcBef>
              <a:spcAft>
                <a:spcPct val="0"/>
              </a:spcAft>
            </a:pPr>
            <a:endParaRPr lang="en-US" altLang="en-US" sz="900" dirty="0">
              <a:latin typeface="Arial" charset="0"/>
              <a:ea typeface="Arial" charset="0"/>
              <a:cs typeface="Arial" charset="0"/>
            </a:endParaRPr>
          </a:p>
          <a:p>
            <a:pPr algn="l" rtl="0" eaLnBrk="0" fontAlgn="base" hangingPunct="0">
              <a:spcBef>
                <a:spcPct val="0"/>
              </a:spcBef>
              <a:spcAft>
                <a:spcPct val="0"/>
              </a:spcAft>
            </a:pPr>
            <a:r>
              <a:rPr lang="en-US" altLang="en-US" sz="2400" b="1" u="sng" dirty="0">
                <a:latin typeface="Arial" charset="0"/>
                <a:ea typeface="Arial" charset="0"/>
                <a:cs typeface="Arial" charset="0"/>
              </a:rPr>
              <a:t>Interpretation</a:t>
            </a:r>
            <a:r>
              <a:rPr lang="en-US" altLang="en-US" sz="2400" u="sng" dirty="0">
                <a:latin typeface="Arial" charset="0"/>
                <a:ea typeface="Arial" charset="0"/>
                <a:cs typeface="Arial" charset="0"/>
              </a:rPr>
              <a:t>: </a:t>
            </a:r>
            <a:r>
              <a:rPr lang="en-US" altLang="en-US" sz="2400" b="1" dirty="0">
                <a:solidFill>
                  <a:srgbClr val="C00000"/>
                </a:solidFill>
                <a:latin typeface="Arial" charset="0"/>
                <a:ea typeface="Arial" charset="0"/>
                <a:cs typeface="Arial" charset="0"/>
              </a:rPr>
              <a:t>Glycogen</a:t>
            </a:r>
            <a:r>
              <a:rPr lang="en-US" altLang="en-US" sz="2400" dirty="0">
                <a:latin typeface="Arial" charset="0"/>
                <a:ea typeface="Arial" charset="0"/>
                <a:cs typeface="Arial" charset="0"/>
              </a:rPr>
              <a:t>: gives reddish brown color whereas </a:t>
            </a:r>
            <a:r>
              <a:rPr lang="en-US" altLang="en-US" sz="2400" b="1" dirty="0">
                <a:solidFill>
                  <a:srgbClr val="0000CC"/>
                </a:solidFill>
                <a:latin typeface="Arial" charset="0"/>
                <a:ea typeface="Arial" charset="0"/>
                <a:cs typeface="Arial" charset="0"/>
              </a:rPr>
              <a:t>starch</a:t>
            </a:r>
            <a:r>
              <a:rPr lang="en-US" altLang="en-US" sz="2400" dirty="0">
                <a:latin typeface="Arial" charset="0"/>
                <a:ea typeface="Arial" charset="0"/>
                <a:cs typeface="Arial" charset="0"/>
              </a:rPr>
              <a:t> gives purple black or deep blue color  </a:t>
            </a: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5848672" y="4726885"/>
            <a:ext cx="3187824" cy="2158499"/>
            <a:chOff x="2843808" y="4653136"/>
            <a:chExt cx="3187824" cy="2158499"/>
          </a:xfrm>
        </p:grpSpPr>
        <p:pic>
          <p:nvPicPr>
            <p:cNvPr id="7" name="Picture 2" descr="http://www.nku.edu/~whitsonma/Bio120LSite/Bio120LReviews/Bio120WebPics/Molecules%20of%20Life/StarchTest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653136"/>
              <a:ext cx="3187824" cy="201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67944" y="6228020"/>
              <a:ext cx="763543" cy="369332"/>
            </a:xfrm>
            <a:prstGeom prst="rect">
              <a:avLst/>
            </a:prstGeom>
            <a:noFill/>
          </p:spPr>
          <p:txBody>
            <a:bodyPr wrap="none" rtlCol="0">
              <a:spAutoFit/>
            </a:bodyPr>
            <a:lstStyle/>
            <a:p>
              <a:r>
                <a:rPr lang="en-US" b="1" dirty="0"/>
                <a:t>starch</a:t>
              </a:r>
            </a:p>
          </p:txBody>
        </p:sp>
        <p:sp>
          <p:nvSpPr>
            <p:cNvPr id="8" name="TextBox 7"/>
            <p:cNvSpPr txBox="1"/>
            <p:nvPr/>
          </p:nvSpPr>
          <p:spPr>
            <a:xfrm>
              <a:off x="2987824" y="6228020"/>
              <a:ext cx="782587" cy="369332"/>
            </a:xfrm>
            <a:prstGeom prst="rect">
              <a:avLst/>
            </a:prstGeom>
            <a:noFill/>
          </p:spPr>
          <p:txBody>
            <a:bodyPr wrap="none" rtlCol="0">
              <a:spAutoFit/>
            </a:bodyPr>
            <a:lstStyle/>
            <a:p>
              <a:r>
                <a:rPr lang="en-US" b="1" dirty="0"/>
                <a:t>iodine</a:t>
              </a:r>
            </a:p>
          </p:txBody>
        </p:sp>
        <p:sp>
          <p:nvSpPr>
            <p:cNvPr id="9" name="TextBox 8"/>
            <p:cNvSpPr txBox="1"/>
            <p:nvPr/>
          </p:nvSpPr>
          <p:spPr>
            <a:xfrm>
              <a:off x="4932040" y="6165304"/>
              <a:ext cx="950902" cy="646331"/>
            </a:xfrm>
            <a:prstGeom prst="rect">
              <a:avLst/>
            </a:prstGeom>
            <a:noFill/>
          </p:spPr>
          <p:txBody>
            <a:bodyPr wrap="none" rtlCol="0">
              <a:spAutoFit/>
            </a:bodyPr>
            <a:lstStyle/>
            <a:p>
              <a:r>
                <a:rPr lang="en-US" b="1" dirty="0"/>
                <a:t>Starch </a:t>
              </a:r>
              <a:br>
                <a:rPr lang="en-US" b="1" dirty="0"/>
              </a:br>
              <a:r>
                <a:rPr lang="en-US" b="1" dirty="0"/>
                <a:t>+ iodine</a:t>
              </a:r>
            </a:p>
          </p:txBody>
        </p:sp>
      </p:grpSp>
      <p:pic>
        <p:nvPicPr>
          <p:cNvPr id="11" name="Picture 10">
            <a:extLst>
              <a:ext uri="{FF2B5EF4-FFF2-40B4-BE49-F238E27FC236}">
                <a16:creationId xmlns:a16="http://schemas.microsoft.com/office/drawing/2014/main" id="{5BA61C71-FDAC-6648-9E3B-9D7EE8F348C7}"/>
              </a:ext>
            </a:extLst>
          </p:cNvPr>
          <p:cNvPicPr>
            <a:picLocks noChangeAspect="1"/>
          </p:cNvPicPr>
          <p:nvPr/>
        </p:nvPicPr>
        <p:blipFill>
          <a:blip r:embed="rId4"/>
          <a:stretch>
            <a:fillRect/>
          </a:stretch>
        </p:blipFill>
        <p:spPr>
          <a:xfrm>
            <a:off x="1254137" y="4795321"/>
            <a:ext cx="3669108" cy="1875780"/>
          </a:xfrm>
          <a:prstGeom prst="rect">
            <a:avLst/>
          </a:prstGeom>
        </p:spPr>
      </p:pic>
    </p:spTree>
    <p:extLst>
      <p:ext uri="{BB962C8B-B14F-4D97-AF65-F5344CB8AC3E}">
        <p14:creationId xmlns:p14="http://schemas.microsoft.com/office/powerpoint/2010/main" val="927535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Iodine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dirty="0">
                <a:latin typeface="Arial" charset="0"/>
                <a:ea typeface="Arial" charset="0"/>
                <a:cs typeface="Arial" charset="0"/>
              </a:rPr>
              <a:t>Monosaccharides and Disaccharides are two small to trap the iodine molecules and do not form dark colored complexes. Therefore, the iodine test can be used to distinguish between mono/disaccharides and polysaccharides</a:t>
            </a:r>
          </a:p>
          <a:p>
            <a:pPr marL="0" indent="0" algn="l" rtl="0" eaLnBrk="0" fontAlgn="base" hangingPunct="0">
              <a:spcBef>
                <a:spcPct val="0"/>
              </a:spcBef>
              <a:spcAft>
                <a:spcPct val="0"/>
              </a:spcAft>
              <a:buNone/>
            </a:pPr>
            <a:endParaRPr lang="en-US" sz="2100" dirty="0">
              <a:latin typeface="Arial" charset="0"/>
              <a:ea typeface="Arial" charset="0"/>
              <a:cs typeface="Arial" charset="0"/>
            </a:endParaRPr>
          </a:p>
          <a:p>
            <a:pPr marL="0" indent="0" algn="l" rtl="0" eaLnBrk="0" fontAlgn="base" hangingPunct="0">
              <a:spcBef>
                <a:spcPct val="0"/>
              </a:spcBef>
              <a:spcAft>
                <a:spcPct val="0"/>
              </a:spcAft>
              <a:buNone/>
            </a:pPr>
            <a:endParaRPr lang="en-US" sz="1100" dirty="0">
              <a:latin typeface="Arial" charset="0"/>
              <a:ea typeface="Arial" charset="0"/>
              <a:cs typeface="Arial" charset="0"/>
            </a:endParaRPr>
          </a:p>
          <a:p>
            <a:pPr algn="l" rtl="0" eaLnBrk="0" fontAlgn="base" hangingPunct="0">
              <a:spcBef>
                <a:spcPct val="0"/>
              </a:spcBef>
              <a:spcAft>
                <a:spcPct val="0"/>
              </a:spcAft>
            </a:pPr>
            <a:r>
              <a:rPr lang="en-US" sz="2600" b="1" dirty="0">
                <a:latin typeface="Arial" charset="0"/>
                <a:ea typeface="Arial" charset="0"/>
                <a:cs typeface="Arial" charset="0"/>
              </a:rPr>
              <a:t>Procedure:</a:t>
            </a:r>
            <a:r>
              <a:rPr lang="en-US" sz="2600" dirty="0">
                <a:latin typeface="Arial" charset="0"/>
                <a:ea typeface="Arial" charset="0"/>
                <a:cs typeface="Arial" charset="0"/>
              </a:rPr>
              <a:t> place 2 mL of each solution to be tested in a test tube. Add 2-3 drops of the Iodine reagent and mix. Record your results.</a:t>
            </a:r>
            <a:br>
              <a:rPr lang="en-US" sz="2600" dirty="0">
                <a:latin typeface="Arial" charset="0"/>
                <a:ea typeface="Arial" charset="0"/>
                <a:cs typeface="Arial" charset="0"/>
              </a:rPr>
            </a:br>
            <a:r>
              <a:rPr lang="en-US" sz="2600" dirty="0">
                <a:latin typeface="Arial" charset="0"/>
                <a:ea typeface="Arial" charset="0"/>
                <a:cs typeface="Arial" charset="0"/>
              </a:rPr>
              <a:t> </a:t>
            </a: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9448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sp>
        <p:nvSpPr>
          <p:cNvPr id="3" name="عنصر نائب للمحتوى 2"/>
          <p:cNvSpPr>
            <a:spLocks noGrp="1"/>
          </p:cNvSpPr>
          <p:nvPr>
            <p:ph idx="1"/>
          </p:nvPr>
        </p:nvSpPr>
        <p:spPr>
          <a:xfrm>
            <a:off x="467544" y="1268760"/>
            <a:ext cx="8424936" cy="5184576"/>
          </a:xfrm>
        </p:spPr>
        <p:txBody>
          <a:bodyPr>
            <a:normAutofit/>
          </a:bodyPr>
          <a:lstStyle/>
          <a:p>
            <a:pPr algn="l" rtl="0" eaLnBrk="0" fontAlgn="base" hangingPunct="0">
              <a:spcBef>
                <a:spcPct val="0"/>
              </a:spcBef>
              <a:spcAft>
                <a:spcPct val="0"/>
              </a:spcAft>
            </a:pPr>
            <a:r>
              <a:rPr lang="en-US" sz="2800" dirty="0">
                <a:latin typeface="Arial" charset="0"/>
                <a:ea typeface="Arial" charset="0"/>
                <a:cs typeface="Arial" charset="0"/>
              </a:rPr>
              <a:t>This test is for reducing sugars which are capable of reducing metal ions in solution</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algn="l" rtl="0" eaLnBrk="0" fontAlgn="base" hangingPunct="0">
              <a:spcBef>
                <a:spcPct val="0"/>
              </a:spcBef>
              <a:spcAft>
                <a:spcPct val="0"/>
              </a:spcAft>
            </a:pPr>
            <a:r>
              <a:rPr lang="en-US" sz="2800" b="1" dirty="0">
                <a:latin typeface="Arial" charset="0"/>
                <a:ea typeface="Arial" charset="0"/>
                <a:cs typeface="Arial" charset="0"/>
              </a:rPr>
              <a:t>Principle:</a:t>
            </a:r>
            <a:r>
              <a:rPr lang="en-US" sz="2800" dirty="0">
                <a:latin typeface="Arial" charset="0"/>
                <a:ea typeface="Arial" charset="0"/>
                <a:cs typeface="Arial" charset="0"/>
              </a:rPr>
              <a:t>  In this  test, cupric ions (Cu</a:t>
            </a:r>
            <a:r>
              <a:rPr lang="en-US" sz="2800" baseline="30000" dirty="0">
                <a:latin typeface="Arial" charset="0"/>
                <a:ea typeface="Arial" charset="0"/>
                <a:cs typeface="Arial" charset="0"/>
              </a:rPr>
              <a:t>+2</a:t>
            </a:r>
            <a:r>
              <a:rPr lang="en-US" sz="2800" dirty="0">
                <a:latin typeface="Arial" charset="0"/>
                <a:ea typeface="Arial" charset="0"/>
                <a:cs typeface="Arial" charset="0"/>
              </a:rPr>
              <a:t>)(aqua blue in solution) found as copper </a:t>
            </a:r>
            <a:r>
              <a:rPr lang="en-US" sz="2800" dirty="0" err="1">
                <a:latin typeface="Arial" charset="0"/>
                <a:ea typeface="Arial" charset="0"/>
                <a:cs typeface="Arial" charset="0"/>
              </a:rPr>
              <a:t>sulphate</a:t>
            </a:r>
            <a:r>
              <a:rPr lang="en-US" sz="2800" dirty="0">
                <a:latin typeface="Arial" charset="0"/>
                <a:ea typeface="Arial" charset="0"/>
                <a:cs typeface="Arial" charset="0"/>
              </a:rPr>
              <a:t> CuSo</a:t>
            </a:r>
            <a:r>
              <a:rPr lang="en-US" sz="2800" baseline="-25000" dirty="0">
                <a:latin typeface="Arial" charset="0"/>
                <a:ea typeface="Arial" charset="0"/>
                <a:cs typeface="Arial" charset="0"/>
              </a:rPr>
              <a:t>4</a:t>
            </a:r>
            <a:r>
              <a:rPr lang="en-US" sz="2800" dirty="0">
                <a:latin typeface="Arial" charset="0"/>
                <a:ea typeface="Arial" charset="0"/>
                <a:cs typeface="Arial" charset="0"/>
              </a:rPr>
              <a:t> are reduced to cuprous ions (Cu</a:t>
            </a:r>
            <a:r>
              <a:rPr lang="en-US" sz="2800" baseline="30000" dirty="0">
                <a:latin typeface="Arial" charset="0"/>
                <a:ea typeface="Arial" charset="0"/>
                <a:cs typeface="Arial" charset="0"/>
              </a:rPr>
              <a:t>+1</a:t>
            </a:r>
            <a:r>
              <a:rPr lang="en-US" sz="2800" dirty="0">
                <a:latin typeface="Arial" charset="0"/>
                <a:ea typeface="Arial" charset="0"/>
                <a:cs typeface="Arial" charset="0"/>
              </a:rPr>
              <a:t>) that form Cu</a:t>
            </a:r>
            <a:r>
              <a:rPr lang="en-US" sz="2800" baseline="-25000" dirty="0">
                <a:latin typeface="Arial" charset="0"/>
                <a:ea typeface="Arial" charset="0"/>
                <a:cs typeface="Arial" charset="0"/>
              </a:rPr>
              <a:t>2</a:t>
            </a:r>
            <a:r>
              <a:rPr lang="en-US" sz="2800" dirty="0">
                <a:latin typeface="Arial" charset="0"/>
                <a:ea typeface="Arial" charset="0"/>
                <a:cs typeface="Arial" charset="0"/>
              </a:rPr>
              <a:t>O copper oxide under alkaline conditions which is a </a:t>
            </a:r>
            <a:r>
              <a:rPr lang="en-US" sz="2800" b="1" dirty="0">
                <a:solidFill>
                  <a:srgbClr val="C00000"/>
                </a:solidFill>
                <a:latin typeface="Arial" charset="0"/>
                <a:ea typeface="Arial" charset="0"/>
                <a:cs typeface="Arial" charset="0"/>
              </a:rPr>
              <a:t>brick-red precipitate</a:t>
            </a:r>
            <a:r>
              <a:rPr lang="en-US" sz="2800" dirty="0">
                <a:latin typeface="Arial" charset="0"/>
                <a:ea typeface="Arial" charset="0"/>
                <a:cs typeface="Arial" charset="0"/>
              </a:rPr>
              <a:t> </a:t>
            </a:r>
          </a:p>
          <a:p>
            <a:pPr algn="l" rtl="0" eaLnBrk="0" fontAlgn="base" hangingPunct="0">
              <a:spcBef>
                <a:spcPct val="0"/>
              </a:spcBef>
              <a:spcAft>
                <a:spcPct val="0"/>
              </a:spcAft>
            </a:pPr>
            <a:endParaRPr lang="en-US" sz="21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165277" y="4941168"/>
            <a:ext cx="6935115" cy="1008112"/>
            <a:chOff x="1165277" y="4941168"/>
            <a:chExt cx="6935115" cy="10081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77" y="4941168"/>
              <a:ext cx="6935115" cy="1008112"/>
            </a:xfrm>
            <a:prstGeom prst="rect">
              <a:avLst/>
            </a:prstGeom>
          </p:spPr>
        </p:pic>
        <p:cxnSp>
          <p:nvCxnSpPr>
            <p:cNvPr id="8" name="Straight Arrow Connector 7"/>
            <p:cNvCxnSpPr/>
            <p:nvPr/>
          </p:nvCxnSpPr>
          <p:spPr>
            <a:xfrm>
              <a:off x="7217246" y="5430366"/>
              <a:ext cx="0" cy="28803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6060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sp>
        <p:nvSpPr>
          <p:cNvPr id="3" name="عنصر نائب للمحتوى 2"/>
          <p:cNvSpPr>
            <a:spLocks noGrp="1"/>
          </p:cNvSpPr>
          <p:nvPr>
            <p:ph idx="1"/>
          </p:nvPr>
        </p:nvSpPr>
        <p:spPr>
          <a:xfrm>
            <a:off x="647658" y="1484784"/>
            <a:ext cx="3564302" cy="5184576"/>
          </a:xfrm>
        </p:spPr>
        <p:txBody>
          <a:bodyPr>
            <a:normAutofit/>
          </a:bodyPr>
          <a:lstStyle/>
          <a:p>
            <a:pPr algn="l" rtl="0" eaLnBrk="0" fontAlgn="base" hangingPunct="0">
              <a:spcBef>
                <a:spcPct val="0"/>
              </a:spcBef>
              <a:spcAft>
                <a:spcPct val="0"/>
              </a:spcAft>
            </a:pPr>
            <a:r>
              <a:rPr lang="en-US" sz="2400" b="1" dirty="0">
                <a:latin typeface="Arial" charset="0"/>
                <a:ea typeface="Arial" charset="0"/>
                <a:cs typeface="Arial" charset="0"/>
              </a:rPr>
              <a:t>Procedure: </a:t>
            </a:r>
            <a:r>
              <a:rPr lang="en-US" sz="2400" dirty="0">
                <a:latin typeface="Arial" charset="0"/>
                <a:ea typeface="Arial" charset="0"/>
                <a:cs typeface="Arial" charset="0"/>
              </a:rPr>
              <a:t>Add 8 drops of carbohydrate solution to 5 ml of Benedict’s reagent and boil over a flame or in a boiling water bath for 2 minute. Let the solution cool down	</a:t>
            </a: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19" y="2060848"/>
            <a:ext cx="4773301" cy="3571783"/>
          </a:xfrm>
          <a:prstGeom prst="rect">
            <a:avLst/>
          </a:prstGeom>
        </p:spPr>
      </p:pic>
    </p:spTree>
    <p:extLst>
      <p:ext uri="{BB962C8B-B14F-4D97-AF65-F5344CB8AC3E}">
        <p14:creationId xmlns:p14="http://schemas.microsoft.com/office/powerpoint/2010/main" val="20882071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 Carbohydrates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lstStyle/>
          <a:p>
            <a:pPr algn="l" rtl="0"/>
            <a:r>
              <a:rPr lang="en-US" b="1" dirty="0">
                <a:solidFill>
                  <a:srgbClr val="0000CC"/>
                </a:solidFill>
                <a:latin typeface="Arial" pitchFamily="34" charset="0"/>
                <a:cs typeface="Arial" pitchFamily="34" charset="0"/>
              </a:rPr>
              <a:t>Our Aim in this Lab:</a:t>
            </a:r>
          </a:p>
          <a:p>
            <a:pPr algn="l" rtl="0"/>
            <a:endParaRPr lang="en-US" sz="1200" b="1" dirty="0">
              <a:solidFill>
                <a:srgbClr val="0000CC"/>
              </a:solidFill>
              <a:latin typeface="Arial" pitchFamily="34" charset="0"/>
              <a:cs typeface="Arial" pitchFamily="34" charset="0"/>
            </a:endParaRPr>
          </a:p>
          <a:p>
            <a:pPr marL="457200" indent="-457200" algn="l" rtl="0">
              <a:buFont typeface="+mj-lt"/>
              <a:buAutoNum type="arabicPeriod"/>
            </a:pPr>
            <a:r>
              <a:rPr lang="en-US" sz="2800" dirty="0">
                <a:latin typeface="Arial" charset="0"/>
                <a:ea typeface="Arial" charset="0"/>
                <a:cs typeface="Arial" charset="0"/>
              </a:rPr>
              <a:t>to characterize carbohydrates present in an unknown solution</a:t>
            </a:r>
          </a:p>
          <a:p>
            <a:pPr marL="457200" indent="-457200" algn="l" rtl="0">
              <a:buFont typeface="+mj-lt"/>
              <a:buAutoNum type="arabicPeriod"/>
            </a:pPr>
            <a:endParaRPr lang="en-US" sz="1800" dirty="0">
              <a:latin typeface="Arial" charset="0"/>
              <a:ea typeface="Arial" charset="0"/>
              <a:cs typeface="Arial" charset="0"/>
            </a:endParaRPr>
          </a:p>
          <a:p>
            <a:pPr marL="457200" indent="-457200" algn="l" rtl="0">
              <a:buFont typeface="+mj-lt"/>
              <a:buAutoNum type="arabicPeriod"/>
            </a:pPr>
            <a:r>
              <a:rPr lang="en-US" sz="2800" dirty="0">
                <a:latin typeface="Arial" charset="0"/>
                <a:ea typeface="Arial" charset="0"/>
                <a:cs typeface="Arial" charset="0"/>
              </a:rPr>
              <a:t>To distinguish between different carbohydrates based on various chemical assays (aldose/ketose, reducing/non-reducing sugar, polysaccharides/simple sugars….etc.  )</a:t>
            </a: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Benedict’s test is a semi quantitative test (Diabetes urine test). The color formed depends upon the amount of reducing sugar </a:t>
            </a:r>
            <a:r>
              <a:rPr lang="en-US" sz="2400" b="1" dirty="0">
                <a:solidFill>
                  <a:srgbClr val="C00000"/>
                </a:solidFill>
                <a:latin typeface="Arial" charset="0"/>
                <a:ea typeface="Arial" charset="0"/>
                <a:cs typeface="Arial" charset="0"/>
              </a:rPr>
              <a:t>(glucose)</a:t>
            </a:r>
            <a:r>
              <a:rPr lang="en-US" sz="2400" b="1" dirty="0">
                <a:latin typeface="Arial" charset="0"/>
                <a:ea typeface="Arial" charset="0"/>
                <a:cs typeface="Arial" charset="0"/>
              </a:rPr>
              <a:t> </a:t>
            </a:r>
            <a:r>
              <a:rPr lang="en-US" sz="2400" dirty="0">
                <a:latin typeface="Arial" charset="0"/>
                <a:ea typeface="Arial" charset="0"/>
                <a:cs typeface="Arial" charset="0"/>
              </a:rPr>
              <a:t>present in the mixture</a:t>
            </a:r>
          </a:p>
          <a:p>
            <a:pPr algn="l" rtl="0" eaLnBrk="0" fontAlgn="base" hangingPunct="0">
              <a:spcBef>
                <a:spcPct val="0"/>
              </a:spcBef>
              <a:spcAft>
                <a:spcPct val="0"/>
              </a:spcAft>
            </a:pPr>
            <a:endParaRPr lang="en-US" sz="24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r>
              <a:rPr lang="en-US" sz="2000" dirty="0">
                <a:solidFill>
                  <a:srgbClr val="000000"/>
                </a:solidFill>
                <a:latin typeface="Arial" charset="0"/>
                <a:ea typeface="Arial" charset="0"/>
                <a:cs typeface="Arial" charset="0"/>
              </a:rPr>
              <a:t> </a:t>
            </a:r>
          </a:p>
          <a:p>
            <a:pPr marL="0" indent="0" algn="l" eaLnBrk="0" fontAlgn="base" hangingPunct="0">
              <a:spcBef>
                <a:spcPct val="0"/>
              </a:spcBef>
              <a:spcAft>
                <a:spcPct val="0"/>
              </a:spcAft>
              <a:buNone/>
            </a:pPr>
            <a:endParaRPr lang="en-US" sz="1050" dirty="0">
              <a:latin typeface="Arial" charset="0"/>
              <a:ea typeface="Arial" charset="0"/>
              <a:cs typeface="Arial" charset="0"/>
            </a:endParaRPr>
          </a:p>
          <a:p>
            <a:pPr marL="0" indent="0" algn="l" rtl="0" eaLnBrk="0" fontAlgn="base" hangingPunct="0">
              <a:spcBef>
                <a:spcPct val="0"/>
              </a:spcBef>
              <a:spcAft>
                <a:spcPct val="0"/>
              </a:spcAft>
              <a:buNone/>
            </a:pPr>
            <a:r>
              <a:rPr lang="en-US" sz="1000" dirty="0">
                <a:latin typeface="Arial" charset="0"/>
                <a:ea typeface="Arial" charset="0"/>
                <a:cs typeface="Arial" charset="0"/>
              </a:rPr>
              <a:t> </a:t>
            </a:r>
          </a:p>
          <a:p>
            <a:pPr marL="0" indent="0" algn="l" rtl="0" eaLnBrk="0" fontAlgn="base" hangingPunct="0">
              <a:spcBef>
                <a:spcPct val="0"/>
              </a:spcBef>
              <a:spcAft>
                <a:spcPct val="0"/>
              </a:spcAft>
              <a:buNone/>
            </a:pPr>
            <a:endParaRPr lang="en-US" sz="1000" dirty="0">
              <a:latin typeface="Arial" charset="0"/>
              <a:ea typeface="Arial" charset="0"/>
              <a:cs typeface="Arial"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09A7256-AD94-264E-8A4B-406110C799F1}"/>
              </a:ext>
            </a:extLst>
          </p:cNvPr>
          <p:cNvPicPr>
            <a:picLocks noChangeAspect="1"/>
          </p:cNvPicPr>
          <p:nvPr/>
        </p:nvPicPr>
        <p:blipFill rotWithShape="1">
          <a:blip r:embed="rId3"/>
          <a:srcRect t="12619" b="3800"/>
          <a:stretch/>
        </p:blipFill>
        <p:spPr>
          <a:xfrm>
            <a:off x="1348328" y="2924944"/>
            <a:ext cx="6581258" cy="3960440"/>
          </a:xfrm>
          <a:prstGeom prst="rect">
            <a:avLst/>
          </a:prstGeom>
        </p:spPr>
      </p:pic>
    </p:spTree>
    <p:extLst>
      <p:ext uri="{BB962C8B-B14F-4D97-AF65-F5344CB8AC3E}">
        <p14:creationId xmlns:p14="http://schemas.microsoft.com/office/powerpoint/2010/main" val="15559177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Benedict’s Test</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17CDABE-47D1-8044-9A4F-FBBDDACCA9CB}"/>
              </a:ext>
            </a:extLst>
          </p:cNvPr>
          <p:cNvPicPr>
            <a:picLocks noChangeAspect="1"/>
          </p:cNvPicPr>
          <p:nvPr/>
        </p:nvPicPr>
        <p:blipFill>
          <a:blip r:embed="rId3"/>
          <a:stretch>
            <a:fillRect/>
          </a:stretch>
        </p:blipFill>
        <p:spPr>
          <a:xfrm>
            <a:off x="1691680" y="1285804"/>
            <a:ext cx="5732465" cy="3174904"/>
          </a:xfrm>
          <a:prstGeom prst="rect">
            <a:avLst/>
          </a:prstGeom>
        </p:spPr>
      </p:pic>
      <p:grpSp>
        <p:nvGrpSpPr>
          <p:cNvPr id="12" name="Group 11">
            <a:extLst>
              <a:ext uri="{FF2B5EF4-FFF2-40B4-BE49-F238E27FC236}">
                <a16:creationId xmlns:a16="http://schemas.microsoft.com/office/drawing/2014/main" id="{D59D1515-A439-834E-8E94-A2691EDA1294}"/>
              </a:ext>
            </a:extLst>
          </p:cNvPr>
          <p:cNvGrpSpPr/>
          <p:nvPr/>
        </p:nvGrpSpPr>
        <p:grpSpPr>
          <a:xfrm>
            <a:off x="1150467" y="4460066"/>
            <a:ext cx="6716533" cy="2120900"/>
            <a:chOff x="1150467" y="4460066"/>
            <a:chExt cx="6716533" cy="2120900"/>
          </a:xfrm>
        </p:grpSpPr>
        <p:pic>
          <p:nvPicPr>
            <p:cNvPr id="9" name="Picture 8">
              <a:extLst>
                <a:ext uri="{FF2B5EF4-FFF2-40B4-BE49-F238E27FC236}">
                  <a16:creationId xmlns:a16="http://schemas.microsoft.com/office/drawing/2014/main" id="{1B87951F-BB89-A54C-A94E-26FF270B8F90}"/>
                </a:ext>
              </a:extLst>
            </p:cNvPr>
            <p:cNvPicPr>
              <a:picLocks noChangeAspect="1"/>
            </p:cNvPicPr>
            <p:nvPr/>
          </p:nvPicPr>
          <p:blipFill>
            <a:blip r:embed="rId4"/>
            <a:stretch>
              <a:fillRect/>
            </a:stretch>
          </p:blipFill>
          <p:spPr>
            <a:xfrm>
              <a:off x="1150467" y="4460066"/>
              <a:ext cx="3124200" cy="2120900"/>
            </a:xfrm>
            <a:prstGeom prst="rect">
              <a:avLst/>
            </a:prstGeom>
          </p:spPr>
        </p:pic>
        <p:sp>
          <p:nvSpPr>
            <p:cNvPr id="11" name="TextBox 10">
              <a:extLst>
                <a:ext uri="{FF2B5EF4-FFF2-40B4-BE49-F238E27FC236}">
                  <a16:creationId xmlns:a16="http://schemas.microsoft.com/office/drawing/2014/main" id="{0BEE398D-595A-044B-A0CF-F27A6B84F5A2}"/>
                </a:ext>
              </a:extLst>
            </p:cNvPr>
            <p:cNvSpPr txBox="1"/>
            <p:nvPr/>
          </p:nvSpPr>
          <p:spPr>
            <a:xfrm>
              <a:off x="4283968" y="4869160"/>
              <a:ext cx="3583032" cy="830997"/>
            </a:xfrm>
            <a:prstGeom prst="rect">
              <a:avLst/>
            </a:prstGeom>
            <a:noFill/>
          </p:spPr>
          <p:txBody>
            <a:bodyPr wrap="none" rtlCol="0">
              <a:spAutoFit/>
            </a:bodyPr>
            <a:lstStyle/>
            <a:p>
              <a:pPr marL="0" algn="ctr" defTabSz="914400" rtl="0" eaLnBrk="1" latinLnBrk="0" hangingPunct="1"/>
              <a:r>
                <a:rPr lang="en-GB" sz="2400" b="1" dirty="0">
                  <a:solidFill>
                    <a:srgbClr val="C00000"/>
                  </a:solidFill>
                </a:rPr>
                <a:t>Urine strips for quick urine</a:t>
              </a:r>
            </a:p>
            <a:p>
              <a:pPr marL="0" algn="ctr" defTabSz="914400" rtl="0" eaLnBrk="1" latinLnBrk="0" hangingPunct="1"/>
              <a:r>
                <a:rPr lang="en-GB" sz="2400" b="1" dirty="0">
                  <a:solidFill>
                    <a:srgbClr val="C00000"/>
                  </a:solidFill>
                </a:rPr>
                <a:t> test for diabetes  </a:t>
              </a:r>
            </a:p>
          </p:txBody>
        </p:sp>
      </p:grpSp>
    </p:spTree>
    <p:extLst>
      <p:ext uri="{BB962C8B-B14F-4D97-AF65-F5344CB8AC3E}">
        <p14:creationId xmlns:p14="http://schemas.microsoft.com/office/powerpoint/2010/main" val="1052580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Barfoed’s Test</a:t>
            </a:r>
            <a:endParaRPr lang="ar-JO" dirty="0">
              <a:solidFill>
                <a:srgbClr val="C00000"/>
              </a:solidFill>
            </a:endParaRPr>
          </a:p>
        </p:txBody>
      </p:sp>
      <p:sp>
        <p:nvSpPr>
          <p:cNvPr id="3" name="عنصر نائب للمحتوى 2"/>
          <p:cNvSpPr>
            <a:spLocks noGrp="1"/>
          </p:cNvSpPr>
          <p:nvPr>
            <p:ph idx="1"/>
          </p:nvPr>
        </p:nvSpPr>
        <p:spPr>
          <a:xfrm>
            <a:off x="647658" y="1268760"/>
            <a:ext cx="8424936" cy="5401501"/>
          </a:xfrm>
        </p:spPr>
        <p:txBody>
          <a:bodyPr>
            <a:normAutofit/>
          </a:bodyPr>
          <a:lstStyle/>
          <a:p>
            <a:pPr algn="l" rtl="0" eaLnBrk="0" fontAlgn="base" hangingPunct="0">
              <a:spcBef>
                <a:spcPct val="0"/>
              </a:spcBef>
              <a:spcAft>
                <a:spcPct val="0"/>
              </a:spcAft>
            </a:pPr>
            <a:r>
              <a:rPr lang="en-US" sz="2400" dirty="0">
                <a:latin typeface="Arial" charset="0"/>
                <a:ea typeface="Arial" charset="0"/>
                <a:cs typeface="Arial" charset="0"/>
              </a:rPr>
              <a:t>The Barfoed’s test is similar to the Benedict’s test but differs in the specific reagent used (copper (II) acetate in 1% acetic acid solution) which is less reactive than the Benedict’s reagent</a:t>
            </a:r>
          </a:p>
          <a:p>
            <a:pPr marL="0" indent="0" algn="l" rtl="0" eaLnBrk="0" fontAlgn="base" hangingPunct="0">
              <a:spcBef>
                <a:spcPct val="0"/>
              </a:spcBef>
              <a:spcAft>
                <a:spcPct val="0"/>
              </a:spcAft>
              <a:buNone/>
            </a:pPr>
            <a:endParaRPr lang="en-US" sz="800" dirty="0">
              <a:latin typeface="Arial" charset="0"/>
              <a:ea typeface="Arial" charset="0"/>
              <a:cs typeface="Arial" charset="0"/>
            </a:endParaRPr>
          </a:p>
          <a:p>
            <a:pPr algn="l" rtl="0" eaLnBrk="0" fontAlgn="base" hangingPunct="0">
              <a:spcBef>
                <a:spcPct val="0"/>
              </a:spcBef>
              <a:spcAft>
                <a:spcPct val="0"/>
              </a:spcAft>
            </a:pPr>
            <a:r>
              <a:rPr lang="en-US" altLang="en-US" sz="2400" b="1" dirty="0">
                <a:latin typeface="Arial" charset="0"/>
                <a:ea typeface="Arial" charset="0"/>
                <a:cs typeface="Arial" charset="0"/>
              </a:rPr>
              <a:t>Principle: </a:t>
            </a:r>
            <a:r>
              <a:rPr lang="en-US" altLang="en-US" sz="2400" dirty="0">
                <a:latin typeface="Arial" charset="0"/>
                <a:ea typeface="Arial" charset="0"/>
                <a:cs typeface="Arial" charset="0"/>
              </a:rPr>
              <a:t>reducing sugars can reduce cupric ions even in acidic conditions. This test is used to distinguish reducing monosaccharides from disaccharides by </a:t>
            </a:r>
            <a:r>
              <a:rPr lang="en-US" altLang="en-US" sz="2400" b="1" dirty="0">
                <a:solidFill>
                  <a:srgbClr val="C00000"/>
                </a:solidFill>
                <a:latin typeface="Arial" charset="0"/>
                <a:ea typeface="Arial" charset="0"/>
                <a:cs typeface="Arial" charset="0"/>
              </a:rPr>
              <a:t>controlling pH and time of heating</a:t>
            </a:r>
            <a:r>
              <a:rPr lang="en-US" altLang="en-US" sz="2400" dirty="0">
                <a:latin typeface="Arial" charset="0"/>
                <a:ea typeface="Arial" charset="0"/>
                <a:cs typeface="Arial" charset="0"/>
              </a:rPr>
              <a:t>. Mono saccharides react very fast whereas disaccharides react very slowly</a:t>
            </a:r>
          </a:p>
          <a:p>
            <a:pPr marL="0" indent="0" algn="l" rtl="0" eaLnBrk="0" fontAlgn="base" hangingPunct="0">
              <a:spcBef>
                <a:spcPct val="0"/>
              </a:spcBef>
              <a:spcAft>
                <a:spcPct val="0"/>
              </a:spcAft>
              <a:buNone/>
            </a:pPr>
            <a:endParaRPr lang="en-US" altLang="en-US" sz="1100" dirty="0">
              <a:latin typeface="Arial" charset="0"/>
              <a:ea typeface="Arial" charset="0"/>
              <a:cs typeface="Arial" charset="0"/>
            </a:endParaRPr>
          </a:p>
          <a:p>
            <a:pPr algn="l" rtl="0" eaLnBrk="0" fontAlgn="base" hangingPunct="0">
              <a:spcBef>
                <a:spcPct val="0"/>
              </a:spcBef>
              <a:spcAft>
                <a:spcPct val="0"/>
              </a:spcAft>
            </a:pPr>
            <a:r>
              <a:rPr lang="en-US" sz="2400" dirty="0">
                <a:latin typeface="Arial" charset="0"/>
                <a:ea typeface="Arial" charset="0"/>
                <a:cs typeface="Arial" charset="0"/>
              </a:rPr>
              <a:t>As in Benedict’s test, the primary reaction is the reduction of Cu</a:t>
            </a:r>
            <a:r>
              <a:rPr lang="en-US" sz="2400" baseline="30000" dirty="0">
                <a:latin typeface="Arial" charset="0"/>
                <a:ea typeface="Arial" charset="0"/>
                <a:cs typeface="Arial" charset="0"/>
              </a:rPr>
              <a:t>+2</a:t>
            </a:r>
            <a:r>
              <a:rPr lang="en-US" sz="2400" dirty="0">
                <a:latin typeface="Arial" charset="0"/>
                <a:ea typeface="Arial" charset="0"/>
                <a:cs typeface="Arial" charset="0"/>
              </a:rPr>
              <a:t> ions to Cu</a:t>
            </a:r>
            <a:r>
              <a:rPr lang="en-US" sz="2400" baseline="-25000" dirty="0">
                <a:latin typeface="Arial" charset="0"/>
                <a:ea typeface="Arial" charset="0"/>
                <a:cs typeface="Arial" charset="0"/>
              </a:rPr>
              <a:t>2</a:t>
            </a:r>
            <a:r>
              <a:rPr lang="en-US" sz="2400" dirty="0">
                <a:latin typeface="Arial" charset="0"/>
                <a:ea typeface="Arial" charset="0"/>
                <a:cs typeface="Arial" charset="0"/>
              </a:rPr>
              <a:t>O which forms a brick red precipitate. </a:t>
            </a:r>
          </a:p>
          <a:p>
            <a:pPr marL="0" indent="0" algn="l" rtl="0" eaLnBrk="0" fontAlgn="base" hangingPunct="0">
              <a:spcBef>
                <a:spcPct val="0"/>
              </a:spcBef>
              <a:spcAft>
                <a:spcPct val="0"/>
              </a:spcAft>
              <a:buNone/>
            </a:pPr>
            <a:r>
              <a:rPr lang="pt-BR" sz="2800" dirty="0"/>
              <a:t>       </a:t>
            </a:r>
            <a:endParaRPr lang="pt-BR" sz="600" dirty="0"/>
          </a:p>
          <a:p>
            <a:pPr marL="0" indent="0" algn="l" rtl="0" eaLnBrk="0" fontAlgn="base" hangingPunct="0">
              <a:spcBef>
                <a:spcPct val="0"/>
              </a:spcBef>
              <a:spcAft>
                <a:spcPct val="0"/>
              </a:spcAft>
              <a:buNone/>
            </a:pPr>
            <a:r>
              <a:rPr lang="pt-BR" sz="2800" dirty="0"/>
              <a:t>        R</a:t>
            </a:r>
            <a:r>
              <a:rPr lang="pt-BR" sz="2800" b="1" dirty="0">
                <a:solidFill>
                  <a:srgbClr val="0000CC"/>
                </a:solidFill>
              </a:rPr>
              <a:t>CHO</a:t>
            </a:r>
            <a:r>
              <a:rPr lang="pt-BR" sz="2800" dirty="0"/>
              <a:t> + 2</a:t>
            </a:r>
            <a:r>
              <a:rPr lang="pt-BR" sz="2800" b="1" dirty="0">
                <a:solidFill>
                  <a:srgbClr val="C00000"/>
                </a:solidFill>
              </a:rPr>
              <a:t>Cu</a:t>
            </a:r>
            <a:r>
              <a:rPr lang="pt-BR" sz="2800" b="1" baseline="30000" dirty="0">
                <a:solidFill>
                  <a:srgbClr val="C00000"/>
                </a:solidFill>
              </a:rPr>
              <a:t>2+</a:t>
            </a:r>
            <a:r>
              <a:rPr lang="pt-BR" sz="2800" dirty="0"/>
              <a:t> + 2H</a:t>
            </a:r>
            <a:r>
              <a:rPr lang="pt-BR" sz="2800" baseline="-25000" dirty="0"/>
              <a:t>2</a:t>
            </a:r>
            <a:r>
              <a:rPr lang="pt-BR" sz="2800" dirty="0"/>
              <a:t>O → R</a:t>
            </a:r>
            <a:r>
              <a:rPr lang="pt-BR" sz="2800" b="1" dirty="0">
                <a:solidFill>
                  <a:srgbClr val="0000CC"/>
                </a:solidFill>
              </a:rPr>
              <a:t>COOH</a:t>
            </a:r>
            <a:r>
              <a:rPr lang="pt-BR" sz="2800" dirty="0"/>
              <a:t> + </a:t>
            </a:r>
            <a:r>
              <a:rPr lang="pt-BR" sz="2800" b="1" dirty="0">
                <a:solidFill>
                  <a:srgbClr val="C00000"/>
                </a:solidFill>
              </a:rPr>
              <a:t>Cu</a:t>
            </a:r>
            <a:r>
              <a:rPr lang="pt-BR" sz="2800" b="1" baseline="-25000" dirty="0">
                <a:solidFill>
                  <a:srgbClr val="C00000"/>
                </a:solidFill>
              </a:rPr>
              <a:t>2</a:t>
            </a:r>
            <a:r>
              <a:rPr lang="pt-BR" sz="2800" b="1" dirty="0">
                <a:solidFill>
                  <a:srgbClr val="C00000"/>
                </a:solidFill>
              </a:rPr>
              <a:t>O↓</a:t>
            </a:r>
            <a:r>
              <a:rPr lang="pt-BR" sz="2800" dirty="0"/>
              <a:t> + 4H</a:t>
            </a:r>
            <a:r>
              <a:rPr lang="pt-BR" sz="2800" baseline="30000" dirty="0"/>
              <a:t>+</a:t>
            </a: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41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vertic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Barfoed’s Test</a:t>
            </a:r>
            <a:endParaRPr lang="ar-JO" dirty="0">
              <a:solidFill>
                <a:srgbClr val="C00000"/>
              </a:solidFill>
            </a:endParaRPr>
          </a:p>
        </p:txBody>
      </p:sp>
      <p:sp>
        <p:nvSpPr>
          <p:cNvPr id="3" name="عنصر نائب للمحتوى 2"/>
          <p:cNvSpPr>
            <a:spLocks noGrp="1"/>
          </p:cNvSpPr>
          <p:nvPr>
            <p:ph idx="1"/>
          </p:nvPr>
        </p:nvSpPr>
        <p:spPr>
          <a:xfrm>
            <a:off x="647658" y="1456499"/>
            <a:ext cx="4068358" cy="5184576"/>
          </a:xfrm>
        </p:spPr>
        <p:txBody>
          <a:bodyPr>
            <a:normAutofit/>
          </a:bodyPr>
          <a:lstStyle/>
          <a:p>
            <a:pPr algn="l" rtl="0" eaLnBrk="0" fontAlgn="base" hangingPunct="0">
              <a:spcBef>
                <a:spcPct val="0"/>
              </a:spcBef>
              <a:spcAft>
                <a:spcPct val="0"/>
              </a:spcAft>
            </a:pPr>
            <a:r>
              <a:rPr lang="en-US" sz="2400" b="1" dirty="0">
                <a:latin typeface="Arial" charset="0"/>
                <a:ea typeface="Arial" charset="0"/>
                <a:cs typeface="Arial" charset="0"/>
              </a:rPr>
              <a:t>Procedure</a:t>
            </a:r>
            <a:r>
              <a:rPr lang="en-US" sz="2400" dirty="0">
                <a:latin typeface="Arial" charset="0"/>
                <a:ea typeface="Arial" charset="0"/>
                <a:cs typeface="Arial" charset="0"/>
              </a:rPr>
              <a:t>: add 2 ml of carbohydrate solution to 2 ml of Barfoed‘s reagent and keep the test tube in the boiling water bath for 2-3 minutes </a:t>
            </a:r>
            <a:r>
              <a:rPr lang="en-US" sz="2400" b="1" dirty="0">
                <a:solidFill>
                  <a:srgbClr val="C00000"/>
                </a:solidFill>
                <a:latin typeface="Arial" charset="0"/>
                <a:ea typeface="Arial" charset="0"/>
                <a:cs typeface="Arial" charset="0"/>
              </a:rPr>
              <a:t>only</a:t>
            </a:r>
            <a:r>
              <a:rPr lang="en-US" sz="2400" dirty="0">
                <a:latin typeface="Arial" charset="0"/>
                <a:ea typeface="Arial" charset="0"/>
                <a:cs typeface="Arial" charset="0"/>
              </a:rPr>
              <a:t>. Cool under running water</a:t>
            </a:r>
          </a:p>
          <a:p>
            <a:pPr marL="0" indent="0" algn="l" rtl="0" eaLnBrk="0" fontAlgn="base" hangingPunct="0">
              <a:spcBef>
                <a:spcPct val="0"/>
              </a:spcBef>
              <a:spcAft>
                <a:spcPct val="0"/>
              </a:spcAft>
              <a:buNone/>
            </a:pPr>
            <a:endParaRPr lang="en-US" alt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536504" y="2393137"/>
            <a:ext cx="4572000" cy="3842216"/>
            <a:chOff x="4536504" y="2393137"/>
            <a:chExt cx="4572000" cy="3842216"/>
          </a:xfrm>
        </p:grpSpPr>
        <p:sp>
          <p:nvSpPr>
            <p:cNvPr id="8" name="Rectangle 4"/>
            <p:cNvSpPr>
              <a:spLocks noChangeArrowheads="1"/>
            </p:cNvSpPr>
            <p:nvPr/>
          </p:nvSpPr>
          <p:spPr bwMode="auto">
            <a:xfrm>
              <a:off x="4536504" y="558924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Calibri" charset="0"/>
                </a:rPr>
                <a:t>A scanty brick red precipitate is observed in a positive reaction. 	</a:t>
              </a:r>
            </a:p>
          </p:txBody>
        </p:sp>
        <p:grpSp>
          <p:nvGrpSpPr>
            <p:cNvPr id="11" name="Group 10"/>
            <p:cNvGrpSpPr/>
            <p:nvPr/>
          </p:nvGrpSpPr>
          <p:grpSpPr>
            <a:xfrm>
              <a:off x="4935110" y="2393137"/>
              <a:ext cx="3810000" cy="2773347"/>
              <a:chOff x="4935110" y="2393137"/>
              <a:chExt cx="3810000" cy="277334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110" y="2393137"/>
                <a:ext cx="3810000" cy="2362200"/>
              </a:xfrm>
              <a:prstGeom prst="rect">
                <a:avLst/>
              </a:prstGeom>
            </p:spPr>
          </p:pic>
          <p:sp>
            <p:nvSpPr>
              <p:cNvPr id="9" name="TextBox 8"/>
              <p:cNvSpPr txBox="1"/>
              <p:nvPr/>
            </p:nvSpPr>
            <p:spPr>
              <a:xfrm>
                <a:off x="5213281" y="4787860"/>
                <a:ext cx="982705" cy="369332"/>
              </a:xfrm>
              <a:prstGeom prst="rect">
                <a:avLst/>
              </a:prstGeom>
              <a:noFill/>
            </p:spPr>
            <p:txBody>
              <a:bodyPr wrap="none" rtlCol="0">
                <a:spAutoFit/>
              </a:bodyPr>
              <a:lstStyle/>
              <a:p>
                <a:r>
                  <a:rPr lang="en-US" dirty="0"/>
                  <a:t>negative</a:t>
                </a:r>
              </a:p>
            </p:txBody>
          </p:sp>
          <p:sp>
            <p:nvSpPr>
              <p:cNvPr id="10" name="TextBox 9"/>
              <p:cNvSpPr txBox="1"/>
              <p:nvPr/>
            </p:nvSpPr>
            <p:spPr>
              <a:xfrm>
                <a:off x="7470031" y="4797152"/>
                <a:ext cx="918393" cy="369332"/>
              </a:xfrm>
              <a:prstGeom prst="rect">
                <a:avLst/>
              </a:prstGeom>
              <a:noFill/>
            </p:spPr>
            <p:txBody>
              <a:bodyPr wrap="none" rtlCol="0">
                <a:spAutoFit/>
              </a:bodyPr>
              <a:lstStyle/>
              <a:p>
                <a:r>
                  <a:rPr lang="en-US"/>
                  <a:t>positive</a:t>
                </a:r>
              </a:p>
            </p:txBody>
          </p:sp>
        </p:grpSp>
      </p:grpSp>
    </p:spTree>
    <p:extLst>
      <p:ext uri="{BB962C8B-B14F-4D97-AF65-F5344CB8AC3E}">
        <p14:creationId xmlns:p14="http://schemas.microsoft.com/office/powerpoint/2010/main" val="12975128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Barfoed’s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b="1" dirty="0">
                <a:latin typeface="Arial" charset="0"/>
                <a:ea typeface="Arial" charset="0"/>
                <a:cs typeface="Arial" charset="0"/>
              </a:rPr>
              <a:t>Interpretation: </a:t>
            </a:r>
          </a:p>
          <a:p>
            <a:pPr marL="0" indent="0" algn="l" rtl="0" eaLnBrk="0" fontAlgn="base" hangingPunct="0">
              <a:spcBef>
                <a:spcPct val="0"/>
              </a:spcBef>
              <a:spcAft>
                <a:spcPct val="0"/>
              </a:spcAft>
              <a:buNone/>
            </a:pPr>
            <a:endParaRPr lang="en-US" sz="1600" b="1"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altLang="en-US" sz="2400" dirty="0">
                <a:latin typeface="Arial" charset="0"/>
                <a:ea typeface="Arial" charset="0"/>
                <a:cs typeface="Arial" charset="0"/>
              </a:rPr>
              <a:t>The positive reaction indicates the presence of a reducing monosaccharide</a:t>
            </a:r>
          </a:p>
          <a:p>
            <a:pPr marL="514350" indent="-514350" algn="l" rtl="0" eaLnBrk="0" fontAlgn="base" hangingPunct="0">
              <a:spcBef>
                <a:spcPct val="0"/>
              </a:spcBef>
              <a:spcAft>
                <a:spcPct val="0"/>
              </a:spcAft>
              <a:buFont typeface="+mj-lt"/>
              <a:buAutoNum type="arabicPeriod"/>
            </a:pPr>
            <a:endParaRPr lang="en-US" altLang="en-US" sz="1600" dirty="0"/>
          </a:p>
          <a:p>
            <a:pPr marL="514350" indent="-514350" algn="l" rtl="0" eaLnBrk="0" fontAlgn="base" hangingPunct="0">
              <a:spcBef>
                <a:spcPct val="0"/>
              </a:spcBef>
              <a:spcAft>
                <a:spcPct val="0"/>
              </a:spcAft>
              <a:buFont typeface="+mj-lt"/>
              <a:buAutoNum type="arabicPeriod"/>
            </a:pPr>
            <a:r>
              <a:rPr lang="en-US" altLang="en-US" sz="2400" dirty="0">
                <a:latin typeface="Arial" charset="0"/>
                <a:ea typeface="Arial" charset="0"/>
                <a:cs typeface="Arial" charset="0"/>
              </a:rPr>
              <a:t>On prolonged heating disaccharides can also give this test positive. Hence, the solution should be boiled for 3 minutes only. 	</a:t>
            </a:r>
          </a:p>
          <a:p>
            <a:pPr algn="l" rtl="0" eaLnBrk="0" fontAlgn="base" hangingPunct="0">
              <a:spcBef>
                <a:spcPct val="0"/>
              </a:spcBef>
              <a:spcAft>
                <a:spcPct val="0"/>
              </a:spcAft>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altLang="en-US" sz="2600" dirty="0">
              <a:latin typeface="Arial" charset="0"/>
              <a:ea typeface="Arial" charset="0"/>
              <a:cs typeface="Arial" charset="0"/>
            </a:endParaRPr>
          </a:p>
          <a:p>
            <a:pPr algn="l" rtl="0" eaLnBrk="0" fontAlgn="base" hangingPunct="0">
              <a:spcBef>
                <a:spcPct val="0"/>
              </a:spcBef>
              <a:spcAft>
                <a:spcPct val="0"/>
              </a:spcAft>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76986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Seliwanoff’s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b="1" dirty="0">
                <a:latin typeface="Arial" charset="0"/>
                <a:ea typeface="Arial" charset="0"/>
                <a:cs typeface="Arial" charset="0"/>
              </a:rPr>
              <a:t>Principle:</a:t>
            </a:r>
            <a:r>
              <a:rPr lang="en-US" sz="2400" b="1" dirty="0"/>
              <a:t> </a:t>
            </a:r>
            <a:r>
              <a:rPr lang="en-US" altLang="en-US" sz="2400" dirty="0"/>
              <a:t>Keto hexoses on treatment with hydrochloric acid form 5-hydroxymethyl furfural which on condensation with resorcinol (Seliwanoff reagent) gives a cherry red colored complex</a:t>
            </a:r>
          </a:p>
          <a:p>
            <a:pPr algn="l" rtl="0" eaLnBrk="0" fontAlgn="base" hangingPunct="0">
              <a:spcBef>
                <a:spcPct val="0"/>
              </a:spcBef>
              <a:spcAft>
                <a:spcPct val="0"/>
              </a:spcAft>
            </a:pPr>
            <a:endParaRPr lang="en-US" altLang="en-US" sz="1100" dirty="0">
              <a:latin typeface="Arial" charset="0"/>
              <a:ea typeface="Arial" charset="0"/>
              <a:cs typeface="Arial" charset="0"/>
            </a:endParaRPr>
          </a:p>
          <a:p>
            <a:pPr algn="l" rtl="0" eaLnBrk="0" fontAlgn="base" hangingPunct="0">
              <a:spcBef>
                <a:spcPct val="0"/>
              </a:spcBef>
              <a:spcAft>
                <a:spcPct val="0"/>
              </a:spcAft>
            </a:pPr>
            <a:r>
              <a:rPr lang="en-US" altLang="en-US" sz="2400" b="1" dirty="0">
                <a:latin typeface="Arial" charset="0"/>
                <a:ea typeface="Arial" charset="0"/>
                <a:cs typeface="Arial" charset="0"/>
              </a:rPr>
              <a:t>Procedure</a:t>
            </a:r>
            <a:r>
              <a:rPr lang="en-US" altLang="en-US" sz="2400" dirty="0">
                <a:latin typeface="Arial" charset="0"/>
                <a:ea typeface="Arial" charset="0"/>
                <a:cs typeface="Arial" charset="0"/>
              </a:rPr>
              <a:t>: to 3 ml </a:t>
            </a:r>
            <a:r>
              <a:rPr lang="en-US" altLang="en-US" sz="2400" dirty="0"/>
              <a:t>of Seliwanoff reagent (resorcinol and HCL) add 1ml of sugar like fructose. Boil for 1- 2 min only then cool the solution</a:t>
            </a:r>
            <a:r>
              <a:rPr lang="en-US" altLang="en-US" sz="2400" dirty="0">
                <a:latin typeface="Arial" charset="0"/>
                <a:ea typeface="Arial" charset="0"/>
                <a:cs typeface="Arial" charset="0"/>
              </a:rPr>
              <a:t>	</a:t>
            </a: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403648" y="4293096"/>
            <a:ext cx="7164288" cy="2304256"/>
            <a:chOff x="1403648" y="4293096"/>
            <a:chExt cx="7164288" cy="230425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130" y="4293096"/>
              <a:ext cx="592652" cy="190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782" y="4327661"/>
              <a:ext cx="587611" cy="18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3995936" y="5229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latin typeface="Calibri" charset="0"/>
                </a:rPr>
                <a:t>A cherry red color is observed in a positive reaction	</a:t>
              </a:r>
            </a:p>
          </p:txBody>
        </p:sp>
        <p:sp>
          <p:nvSpPr>
            <p:cNvPr id="10" name="TextBox 9"/>
            <p:cNvSpPr txBox="1"/>
            <p:nvPr/>
          </p:nvSpPr>
          <p:spPr>
            <a:xfrm>
              <a:off x="1403648" y="6218728"/>
              <a:ext cx="982705" cy="369332"/>
            </a:xfrm>
            <a:prstGeom prst="rect">
              <a:avLst/>
            </a:prstGeom>
            <a:noFill/>
          </p:spPr>
          <p:txBody>
            <a:bodyPr wrap="none" rtlCol="0">
              <a:spAutoFit/>
            </a:bodyPr>
            <a:lstStyle/>
            <a:p>
              <a:r>
                <a:rPr lang="en-US" dirty="0"/>
                <a:t>negative</a:t>
              </a:r>
            </a:p>
          </p:txBody>
        </p:sp>
        <p:sp>
          <p:nvSpPr>
            <p:cNvPr id="11" name="TextBox 10"/>
            <p:cNvSpPr txBox="1"/>
            <p:nvPr/>
          </p:nvSpPr>
          <p:spPr>
            <a:xfrm>
              <a:off x="2699792" y="6228020"/>
              <a:ext cx="918393" cy="369332"/>
            </a:xfrm>
            <a:prstGeom prst="rect">
              <a:avLst/>
            </a:prstGeom>
            <a:noFill/>
          </p:spPr>
          <p:txBody>
            <a:bodyPr wrap="none" rtlCol="0">
              <a:spAutoFit/>
            </a:bodyPr>
            <a:lstStyle/>
            <a:p>
              <a:r>
                <a:rPr lang="en-US"/>
                <a:t>positive</a:t>
              </a:r>
            </a:p>
          </p:txBody>
        </p:sp>
      </p:grpSp>
    </p:spTree>
    <p:extLst>
      <p:ext uri="{BB962C8B-B14F-4D97-AF65-F5344CB8AC3E}">
        <p14:creationId xmlns:p14="http://schemas.microsoft.com/office/powerpoint/2010/main" val="2014428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Seliwanoff’s Test</a:t>
            </a:r>
            <a:endParaRPr lang="ar-JO" dirty="0">
              <a:solidFill>
                <a:srgbClr val="C00000"/>
              </a:solidFill>
            </a:endParaRPr>
          </a:p>
        </p:txBody>
      </p:sp>
      <p:sp>
        <p:nvSpPr>
          <p:cNvPr id="3" name="عنصر نائب للمحتوى 2"/>
          <p:cNvSpPr>
            <a:spLocks noGrp="1"/>
          </p:cNvSpPr>
          <p:nvPr>
            <p:ph idx="1"/>
          </p:nvPr>
        </p:nvSpPr>
        <p:spPr>
          <a:xfrm>
            <a:off x="647658" y="1456499"/>
            <a:ext cx="8424936" cy="5184576"/>
          </a:xfrm>
        </p:spPr>
        <p:txBody>
          <a:bodyPr>
            <a:normAutofit/>
          </a:bodyPr>
          <a:lstStyle/>
          <a:p>
            <a:pPr algn="l" rtl="0" eaLnBrk="0" fontAlgn="base" hangingPunct="0">
              <a:spcBef>
                <a:spcPct val="0"/>
              </a:spcBef>
              <a:spcAft>
                <a:spcPct val="0"/>
              </a:spcAft>
            </a:pPr>
            <a:r>
              <a:rPr lang="en-US" sz="2600" b="1" dirty="0">
                <a:latin typeface="Arial" charset="0"/>
                <a:ea typeface="Arial" charset="0"/>
                <a:cs typeface="Arial" charset="0"/>
              </a:rPr>
              <a:t>Interpretation:</a:t>
            </a:r>
          </a:p>
          <a:p>
            <a:pPr marL="0" indent="0" algn="l" rtl="0" eaLnBrk="0" fontAlgn="base" hangingPunct="0">
              <a:spcBef>
                <a:spcPct val="0"/>
              </a:spcBef>
              <a:spcAft>
                <a:spcPct val="0"/>
              </a:spcAft>
              <a:buNone/>
            </a:pPr>
            <a:endParaRPr lang="en-US" sz="1100" b="1"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sz="2400" dirty="0">
                <a:latin typeface="Arial" charset="0"/>
                <a:ea typeface="Arial" charset="0"/>
                <a:cs typeface="Arial" charset="0"/>
              </a:rPr>
              <a:t>This test gives positive result with ketohexoses like fructose and fructose containing sugars (e.g. sucrose)</a:t>
            </a:r>
          </a:p>
          <a:p>
            <a:pPr marL="514350" indent="-514350" algn="l" rtl="0" eaLnBrk="0" fontAlgn="base" hangingPunct="0">
              <a:spcBef>
                <a:spcPct val="0"/>
              </a:spcBef>
              <a:spcAft>
                <a:spcPct val="0"/>
              </a:spcAft>
              <a:buFont typeface="+mj-lt"/>
              <a:buAutoNum type="arabicPeriod"/>
            </a:pPr>
            <a:endParaRPr lang="en-US" sz="1100"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sz="2400" dirty="0">
                <a:latin typeface="Arial" charset="0"/>
                <a:ea typeface="Arial" charset="0"/>
                <a:cs typeface="Arial" charset="0"/>
              </a:rPr>
              <a:t>This test distinguishes between glucose and fructose</a:t>
            </a:r>
          </a:p>
          <a:p>
            <a:pPr marL="514350" indent="-514350" algn="l" rtl="0" eaLnBrk="0" fontAlgn="base" hangingPunct="0">
              <a:spcBef>
                <a:spcPct val="0"/>
              </a:spcBef>
              <a:spcAft>
                <a:spcPct val="0"/>
              </a:spcAft>
              <a:buFont typeface="+mj-lt"/>
              <a:buAutoNum type="arabicPeriod"/>
            </a:pPr>
            <a:endParaRPr lang="en-US" sz="1100" dirty="0">
              <a:latin typeface="Arial" charset="0"/>
              <a:ea typeface="Arial" charset="0"/>
              <a:cs typeface="Arial" charset="0"/>
            </a:endParaRPr>
          </a:p>
          <a:p>
            <a:pPr marL="514350" indent="-514350" algn="l" rtl="0" eaLnBrk="0" fontAlgn="base" hangingPunct="0">
              <a:spcBef>
                <a:spcPct val="0"/>
              </a:spcBef>
              <a:spcAft>
                <a:spcPct val="0"/>
              </a:spcAft>
              <a:buFont typeface="+mj-lt"/>
              <a:buAutoNum type="arabicPeriod"/>
            </a:pPr>
            <a:r>
              <a:rPr lang="en-US" sz="2400" dirty="0">
                <a:latin typeface="Arial" charset="0"/>
                <a:ea typeface="Arial" charset="0"/>
                <a:cs typeface="Arial" charset="0"/>
              </a:rPr>
              <a:t>Overheating of the solution should be avoided as aldoses get converted to ketoses and give a false positive reaction with Seliwanoff reagent</a:t>
            </a:r>
            <a:r>
              <a:rPr lang="en-US" sz="2400" b="1" dirty="0">
                <a:latin typeface="Arial" charset="0"/>
                <a:ea typeface="Arial" charset="0"/>
                <a:cs typeface="Arial" charset="0"/>
              </a:rPr>
              <a:t> 	</a:t>
            </a:r>
          </a:p>
          <a:p>
            <a:pPr marL="0" indent="0" algn="l" rtl="0" eaLnBrk="0" fontAlgn="base" hangingPunct="0">
              <a:spcBef>
                <a:spcPct val="0"/>
              </a:spcBef>
              <a:spcAft>
                <a:spcPct val="0"/>
              </a:spcAft>
              <a:buNone/>
            </a:pPr>
            <a:endParaRPr lang="en-US" altLang="en-US" sz="24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600" dirty="0">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000" dirty="0">
              <a:solidFill>
                <a:srgbClr val="000000"/>
              </a:solidFill>
              <a:latin typeface="Arial" charset="0"/>
              <a:ea typeface="Arial" charset="0"/>
              <a:cs typeface="Arial" charset="0"/>
            </a:endParaRPr>
          </a:p>
          <a:p>
            <a:pPr marL="0" indent="0" algn="l" rtl="0" eaLnBrk="0" fontAlgn="base" hangingPunct="0">
              <a:spcBef>
                <a:spcPct val="0"/>
              </a:spcBef>
              <a:spcAft>
                <a:spcPct val="0"/>
              </a:spcAft>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8528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vertic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71414"/>
            <a:ext cx="8229600" cy="1143000"/>
          </a:xfrm>
        </p:spPr>
        <p:txBody>
          <a:bodyPr>
            <a:normAutofit/>
          </a:bodyPr>
          <a:lstStyle/>
          <a:p>
            <a:r>
              <a:rPr lang="en-GB" sz="4000" dirty="0">
                <a:solidFill>
                  <a:srgbClr val="C00000"/>
                </a:solidFill>
              </a:rPr>
              <a:t>Classification of Unknown Sample</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1809321" y="1207487"/>
            <a:ext cx="5508103" cy="5162276"/>
            <a:chOff x="1809321" y="1207487"/>
            <a:chExt cx="5508103" cy="5162276"/>
          </a:xfrm>
        </p:grpSpPr>
        <p:grpSp>
          <p:nvGrpSpPr>
            <p:cNvPr id="17" name="Group 16"/>
            <p:cNvGrpSpPr/>
            <p:nvPr/>
          </p:nvGrpSpPr>
          <p:grpSpPr>
            <a:xfrm>
              <a:off x="1809321" y="1207487"/>
              <a:ext cx="5508103" cy="5162276"/>
              <a:chOff x="1809321" y="1207487"/>
              <a:chExt cx="5508103" cy="5162276"/>
            </a:xfrm>
          </p:grpSpPr>
          <p:grpSp>
            <p:nvGrpSpPr>
              <p:cNvPr id="15" name="Group 14"/>
              <p:cNvGrpSpPr/>
              <p:nvPr/>
            </p:nvGrpSpPr>
            <p:grpSpPr>
              <a:xfrm>
                <a:off x="1809321" y="1207487"/>
                <a:ext cx="5508103" cy="5162276"/>
                <a:chOff x="1809321" y="1207487"/>
                <a:chExt cx="5508103" cy="5162276"/>
              </a:xfrm>
            </p:grpSpPr>
            <p:grpSp>
              <p:nvGrpSpPr>
                <p:cNvPr id="13" name="Group 12"/>
                <p:cNvGrpSpPr/>
                <p:nvPr/>
              </p:nvGrpSpPr>
              <p:grpSpPr>
                <a:xfrm>
                  <a:off x="1809321" y="1207487"/>
                  <a:ext cx="5508103" cy="5162276"/>
                  <a:chOff x="1809321" y="1207487"/>
                  <a:chExt cx="5508103" cy="5162276"/>
                </a:xfrm>
              </p:grpSpPr>
              <p:pic>
                <p:nvPicPr>
                  <p:cNvPr id="8" name="Picture 2"/>
                  <p:cNvPicPr>
                    <a:picLocks noChangeAspect="1" noChangeArrowheads="1"/>
                  </p:cNvPicPr>
                  <p:nvPr/>
                </p:nvPicPr>
                <p:blipFill>
                  <a:blip r:embed="rId3"/>
                  <a:srcRect/>
                  <a:stretch>
                    <a:fillRect/>
                  </a:stretch>
                </p:blipFill>
                <p:spPr bwMode="auto">
                  <a:xfrm>
                    <a:off x="1809321" y="1207487"/>
                    <a:ext cx="5508103" cy="5162276"/>
                  </a:xfrm>
                  <a:prstGeom prst="rect">
                    <a:avLst/>
                  </a:prstGeom>
                  <a:noFill/>
                  <a:ln w="6350">
                    <a:solidFill>
                      <a:srgbClr val="000000"/>
                    </a:solidFill>
                    <a:miter lim="800000"/>
                    <a:headEnd/>
                    <a:tailEnd/>
                  </a:ln>
                </p:spPr>
              </p:pic>
              <p:sp>
                <p:nvSpPr>
                  <p:cNvPr id="12" name="Rectangle 11"/>
                  <p:cNvSpPr/>
                  <p:nvPr/>
                </p:nvSpPr>
                <p:spPr>
                  <a:xfrm>
                    <a:off x="4788024" y="1943856"/>
                    <a:ext cx="504056" cy="405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5040142" y="2044260"/>
                  <a:ext cx="35165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4211960" y="2988568"/>
                <a:ext cx="1296144" cy="190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 reaction</a:t>
                </a:r>
              </a:p>
            </p:txBody>
          </p:sp>
        </p:grpSp>
        <p:sp>
          <p:nvSpPr>
            <p:cNvPr id="19" name="Rectangle 18"/>
            <p:cNvSpPr/>
            <p:nvPr/>
          </p:nvSpPr>
          <p:spPr>
            <a:xfrm>
              <a:off x="4067944" y="4174946"/>
              <a:ext cx="1296144" cy="13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In 2-3 min</a:t>
              </a:r>
            </a:p>
          </p:txBody>
        </p:sp>
      </p:grpSp>
    </p:spTree>
    <p:extLst>
      <p:ext uri="{BB962C8B-B14F-4D97-AF65-F5344CB8AC3E}">
        <p14:creationId xmlns:p14="http://schemas.microsoft.com/office/powerpoint/2010/main" val="10856480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Sugars Identification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3"/>
          <p:cNvGraphicFramePr>
            <a:graphicFrameLocks noGrp="1"/>
          </p:cNvGraphicFramePr>
          <p:nvPr>
            <p:ph idx="1"/>
            <p:extLst/>
          </p:nvPr>
        </p:nvGraphicFramePr>
        <p:xfrm>
          <a:off x="662880" y="1812776"/>
          <a:ext cx="8229600" cy="32004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rPr>
                        <a:t>Biochemical test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Fructose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Maltose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Lactose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Sucrose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Molisch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Benedict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Barfoed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Seliwanoff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2104678" y="24928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91880" y="2526804"/>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44430" y="25309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73180" y="25500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06680" y="25500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23728" y="31596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95328" y="315964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47878" y="31786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19478" y="31786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48228" y="3178696"/>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8562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5722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8597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38528" y="37890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10128" y="380809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23728" y="44367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95328" y="445579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85978" y="445579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81378" y="44748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72028" y="4474840"/>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733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Sugars Identification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94852791"/>
              </p:ext>
            </p:extLst>
          </p:nvPr>
        </p:nvGraphicFramePr>
        <p:xfrm>
          <a:off x="662880" y="1812776"/>
          <a:ext cx="8229600" cy="32004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rPr>
                        <a:t>Biochemical test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Fructose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Maltose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Lactose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Sucrose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Molisch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Benedict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Barfoed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Seliwanoff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rPr>
                        <a:t>Positive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76889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Classification of Carbohydrates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572140"/>
          </a:xfrm>
        </p:spPr>
        <p:txBody>
          <a:bodyPr>
            <a:normAutofit lnSpcReduction="10000"/>
          </a:bodyPr>
          <a:lstStyle/>
          <a:p>
            <a:pPr algn="l" rtl="0">
              <a:buFont typeface="Wingdings" pitchFamily="2" charset="2"/>
              <a:buChar char="q"/>
            </a:pPr>
            <a:r>
              <a:rPr lang="en-US" sz="2400" dirty="0">
                <a:latin typeface="Arial" pitchFamily="34" charset="0"/>
                <a:cs typeface="Arial" pitchFamily="34" charset="0"/>
              </a:rPr>
              <a:t>Carbohydrates are “Sugars” or “Saccharides” consist of the empirical formula (CH</a:t>
            </a:r>
            <a:r>
              <a:rPr lang="en-US" sz="2400" baseline="-25000" dirty="0">
                <a:effectLst>
                  <a:outerShdw blurRad="38100" dist="38100" dir="2700000" algn="tl">
                    <a:srgbClr val="000000">
                      <a:alpha val="43137"/>
                    </a:srgbClr>
                  </a:outerShdw>
                </a:effectLst>
                <a:latin typeface="Arial" pitchFamily="34" charset="0"/>
                <a:cs typeface="Arial" pitchFamily="34" charset="0"/>
              </a:rPr>
              <a:t>2</a:t>
            </a:r>
            <a:r>
              <a:rPr lang="en-US" sz="2400" dirty="0">
                <a:latin typeface="Arial" pitchFamily="34" charset="0"/>
                <a:cs typeface="Arial" pitchFamily="34" charset="0"/>
              </a:rPr>
              <a:t>O)n where n ≥ 3.</a:t>
            </a:r>
          </a:p>
          <a:p>
            <a:pPr algn="l" rtl="0">
              <a:buNone/>
            </a:pPr>
            <a:endParaRPr lang="en-US" sz="800" dirty="0">
              <a:latin typeface="Arial" pitchFamily="34" charset="0"/>
              <a:cs typeface="Arial" pitchFamily="34" charset="0"/>
            </a:endParaRPr>
          </a:p>
          <a:p>
            <a:pPr marL="914400" lvl="1" indent="-457200" algn="l" rtl="0">
              <a:buFont typeface="+mj-lt"/>
              <a:buAutoNum type="arabicPeriod"/>
            </a:pPr>
            <a:r>
              <a:rPr lang="en-US" sz="2200" b="1" dirty="0">
                <a:solidFill>
                  <a:srgbClr val="0000CC"/>
                </a:solidFill>
                <a:latin typeface="Arial" pitchFamily="34" charset="0"/>
                <a:cs typeface="Arial" pitchFamily="34" charset="0"/>
              </a:rPr>
              <a:t>Monosaccharides</a:t>
            </a:r>
            <a:r>
              <a:rPr lang="en-US" sz="2200" dirty="0">
                <a:latin typeface="Arial" pitchFamily="34" charset="0"/>
                <a:cs typeface="Arial" pitchFamily="34" charset="0"/>
              </a:rPr>
              <a:t>: The building blocks of CHO which cannot be hydrolyzed into smaller units like glucose, galactose and fructose </a:t>
            </a:r>
          </a:p>
          <a:p>
            <a:pPr marL="914400" lvl="1" indent="-457200" algn="l" rtl="0">
              <a:buFont typeface="+mj-lt"/>
              <a:buAutoNum type="arabicPeriod"/>
            </a:pPr>
            <a:r>
              <a:rPr lang="en-US" sz="2200" b="1" dirty="0">
                <a:solidFill>
                  <a:srgbClr val="0000CC"/>
                </a:solidFill>
                <a:latin typeface="Arial" pitchFamily="34" charset="0"/>
                <a:cs typeface="Arial" pitchFamily="34" charset="0"/>
              </a:rPr>
              <a:t>Disaccharides: </a:t>
            </a:r>
            <a:r>
              <a:rPr lang="en-US" sz="2200" dirty="0">
                <a:latin typeface="Arial" pitchFamily="34" charset="0"/>
                <a:cs typeface="Arial" pitchFamily="34" charset="0"/>
              </a:rPr>
              <a:t>contain two monosaccharides covalently linked by glycosidic bond like sucrose  which consists of glucose and fructose</a:t>
            </a:r>
          </a:p>
          <a:p>
            <a:pPr marL="914400" lvl="1" indent="-457200" algn="l" rtl="0">
              <a:buFont typeface="+mj-lt"/>
              <a:buAutoNum type="arabicPeriod"/>
            </a:pPr>
            <a:r>
              <a:rPr lang="en-US" sz="2200" b="1" dirty="0">
                <a:solidFill>
                  <a:srgbClr val="0000CC"/>
                </a:solidFill>
                <a:latin typeface="Arial" pitchFamily="34" charset="0"/>
                <a:cs typeface="Arial" pitchFamily="34" charset="0"/>
              </a:rPr>
              <a:t>Oligosaccharides:</a:t>
            </a:r>
            <a:r>
              <a:rPr lang="en-US" sz="2200" dirty="0">
                <a:latin typeface="Arial" pitchFamily="34" charset="0"/>
                <a:cs typeface="Arial" pitchFamily="34" charset="0"/>
              </a:rPr>
              <a:t> contain 3-10 units of  monosaccharides covalently linked by </a:t>
            </a:r>
            <a:r>
              <a:rPr lang="en-US" sz="2200" dirty="0">
                <a:latin typeface="Arial" charset="0"/>
                <a:ea typeface="Arial" charset="0"/>
                <a:cs typeface="Arial" charset="0"/>
              </a:rPr>
              <a:t>glycosidic bond like Raffinose (a trisaccharide composed of galactose, glucose and fructose found in cabbage and broccoli</a:t>
            </a:r>
          </a:p>
          <a:p>
            <a:pPr marL="914400" lvl="1" indent="-457200" algn="l" rtl="0">
              <a:buFont typeface="+mj-lt"/>
              <a:buAutoNum type="arabicPeriod"/>
            </a:pPr>
            <a:r>
              <a:rPr lang="en-US" sz="2200" b="1" dirty="0">
                <a:solidFill>
                  <a:srgbClr val="0000CC"/>
                </a:solidFill>
                <a:latin typeface="Arial" pitchFamily="34" charset="0"/>
                <a:cs typeface="Arial" pitchFamily="34" charset="0"/>
              </a:rPr>
              <a:t>Polysaccharides:</a:t>
            </a:r>
            <a:r>
              <a:rPr lang="en-US" sz="2200" dirty="0">
                <a:latin typeface="Arial" pitchFamily="34" charset="0"/>
                <a:cs typeface="Arial" pitchFamily="34" charset="0"/>
              </a:rPr>
              <a:t> are polymeric molecules composed of long chains of monosaccharides linked together via glycosidic bonds  like starch, cellulose and glycogen</a:t>
            </a: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425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Monosaccharides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572560" cy="5500726"/>
          </a:xfrm>
        </p:spPr>
        <p:txBody>
          <a:bodyPr>
            <a:normAutofit/>
          </a:bodyPr>
          <a:lstStyle/>
          <a:p>
            <a:pPr algn="l" rtl="0">
              <a:buFont typeface="Wingdings" pitchFamily="2" charset="2"/>
              <a:buChar char="q"/>
            </a:pPr>
            <a:r>
              <a:rPr lang="en-US" sz="2400" dirty="0">
                <a:latin typeface="Arial" pitchFamily="34" charset="0"/>
                <a:cs typeface="Arial" pitchFamily="34" charset="0"/>
              </a:rPr>
              <a:t>They are classified according to the number of carbon atoms: trioses, tetroses, pentoses, </a:t>
            </a:r>
            <a:r>
              <a:rPr lang="en-US" sz="2400" b="1" dirty="0">
                <a:latin typeface="Arial" pitchFamily="34" charset="0"/>
                <a:cs typeface="Arial" pitchFamily="34" charset="0"/>
              </a:rPr>
              <a:t>hexoses</a:t>
            </a:r>
            <a:r>
              <a:rPr lang="en-US" sz="2400" dirty="0">
                <a:latin typeface="Arial" pitchFamily="34" charset="0"/>
                <a:cs typeface="Arial" pitchFamily="34" charset="0"/>
              </a:rPr>
              <a:t> …..etc.</a:t>
            </a:r>
            <a:endParaRPr lang="en-US" sz="1050" dirty="0">
              <a:latin typeface="Arial" pitchFamily="34" charset="0"/>
              <a:cs typeface="Arial" pitchFamily="34" charset="0"/>
            </a:endParaRPr>
          </a:p>
          <a:p>
            <a:pPr algn="l" rtl="0">
              <a:buFont typeface="Wingdings" pitchFamily="2" charset="2"/>
              <a:buChar char="q"/>
            </a:pPr>
            <a:r>
              <a:rPr lang="en-US" sz="2400" dirty="0">
                <a:latin typeface="Arial" pitchFamily="34" charset="0"/>
                <a:cs typeface="Arial" pitchFamily="34" charset="0"/>
              </a:rPr>
              <a:t>Also classified according to the chemical nature of the carbonyl group </a:t>
            </a:r>
            <a:r>
              <a:rPr lang="en-GB" sz="2400" dirty="0">
                <a:latin typeface="Arial" pitchFamily="34" charset="0"/>
                <a:cs typeface="Arial" pitchFamily="34" charset="0"/>
              </a:rPr>
              <a:t>C=O </a:t>
            </a:r>
            <a:r>
              <a:rPr lang="en-US" sz="2400" dirty="0">
                <a:latin typeface="Arial" pitchFamily="34" charset="0"/>
                <a:cs typeface="Arial" pitchFamily="34" charset="0"/>
              </a:rPr>
              <a:t>either to Aldoses (the carbonyl group is an aldehyde) or Ketoses (the carbonyl group is a ketone)</a:t>
            </a:r>
            <a:endParaRPr lang="en-US" sz="1050" dirty="0">
              <a:latin typeface="Arial" pitchFamily="34" charset="0"/>
              <a:cs typeface="Arial" pitchFamily="34" charset="0"/>
            </a:endParaRPr>
          </a:p>
          <a:p>
            <a:pPr algn="l" rtl="0">
              <a:buFont typeface="Wingdings" pitchFamily="2" charset="2"/>
              <a:buChar char="q"/>
            </a:pPr>
            <a:r>
              <a:rPr lang="en-US" sz="2400" dirty="0">
                <a:latin typeface="Arial" pitchFamily="34" charset="0"/>
                <a:cs typeface="Arial" pitchFamily="34" charset="0"/>
              </a:rPr>
              <a:t>CHO are called polyhydroxy aldehydes or ketones</a:t>
            </a:r>
            <a:endParaRPr lang="en-US" sz="1400" dirty="0">
              <a:latin typeface="Arial" pitchFamily="34" charset="0"/>
              <a:cs typeface="Arial" pitchFamily="34" charset="0"/>
            </a:endParaRPr>
          </a:p>
          <a:p>
            <a:pPr algn="l" rtl="0">
              <a:buFont typeface="Wingdings" pitchFamily="2" charset="2"/>
              <a:buChar char="q"/>
            </a:pPr>
            <a:r>
              <a:rPr lang="en-US" sz="2400" dirty="0">
                <a:latin typeface="Arial" pitchFamily="34" charset="0"/>
                <a:cs typeface="Arial" pitchFamily="34" charset="0"/>
              </a:rPr>
              <a:t>Sugar derivatives (modified monosaccharides): sugar acids, sugar alcohols, deoxy sugars and amino sugars </a:t>
            </a:r>
          </a:p>
          <a:p>
            <a:pPr marL="0" indent="0" algn="l" rtl="0">
              <a:buNone/>
            </a:pPr>
            <a:endParaRPr lang="en-US" sz="28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566072213"/>
              </p:ext>
            </p:extLst>
          </p:nvPr>
        </p:nvGraphicFramePr>
        <p:xfrm>
          <a:off x="2028056" y="4797152"/>
          <a:ext cx="4992216" cy="1828800"/>
        </p:xfrm>
        <a:graphic>
          <a:graphicData uri="http://schemas.openxmlformats.org/drawingml/2006/table">
            <a:tbl>
              <a:tblPr firstRow="1" bandRow="1">
                <a:tableStyleId>{5C22544A-7EE6-4342-B048-85BDC9FD1C3A}</a:tableStyleId>
              </a:tblPr>
              <a:tblGrid>
                <a:gridCol w="2496108">
                  <a:extLst>
                    <a:ext uri="{9D8B030D-6E8A-4147-A177-3AD203B41FA5}">
                      <a16:colId xmlns:a16="http://schemas.microsoft.com/office/drawing/2014/main" val="20000"/>
                    </a:ext>
                  </a:extLst>
                </a:gridCol>
                <a:gridCol w="2496108">
                  <a:extLst>
                    <a:ext uri="{9D8B030D-6E8A-4147-A177-3AD203B41FA5}">
                      <a16:colId xmlns:a16="http://schemas.microsoft.com/office/drawing/2014/main" val="20001"/>
                    </a:ext>
                  </a:extLst>
                </a:gridCol>
              </a:tblGrid>
              <a:tr h="325538">
                <a:tc>
                  <a:txBody>
                    <a:bodyPr/>
                    <a:lstStyle/>
                    <a:p>
                      <a:pPr algn="ctr"/>
                      <a:r>
                        <a:rPr lang="en-US" dirty="0"/>
                        <a:t>Monosaccharide </a:t>
                      </a:r>
                    </a:p>
                  </a:txBody>
                  <a:tcPr/>
                </a:tc>
                <a:tc>
                  <a:txBody>
                    <a:bodyPr/>
                    <a:lstStyle/>
                    <a:p>
                      <a:pPr algn="ctr"/>
                      <a:r>
                        <a:rPr lang="en-US" dirty="0"/>
                        <a:t>Sugar alcohol</a:t>
                      </a:r>
                      <a:r>
                        <a:rPr lang="en-US" baseline="0" dirty="0"/>
                        <a:t> </a:t>
                      </a:r>
                      <a:endParaRPr lang="en-US" dirty="0"/>
                    </a:p>
                  </a:txBody>
                  <a:tcPr/>
                </a:tc>
                <a:extLst>
                  <a:ext uri="{0D108BD9-81ED-4DB2-BD59-A6C34878D82A}">
                    <a16:rowId xmlns:a16="http://schemas.microsoft.com/office/drawing/2014/main" val="10000"/>
                  </a:ext>
                </a:extLst>
              </a:tr>
              <a:tr h="325538">
                <a:tc>
                  <a:txBody>
                    <a:bodyPr/>
                    <a:lstStyle/>
                    <a:p>
                      <a:pPr algn="ctr"/>
                      <a:r>
                        <a:rPr lang="en-US" dirty="0"/>
                        <a:t>Glyceraldehyde </a:t>
                      </a:r>
                    </a:p>
                  </a:txBody>
                  <a:tcPr/>
                </a:tc>
                <a:tc>
                  <a:txBody>
                    <a:bodyPr/>
                    <a:lstStyle/>
                    <a:p>
                      <a:pPr algn="ctr"/>
                      <a:r>
                        <a:rPr lang="en-US" dirty="0"/>
                        <a:t>Glycerol/glycerin </a:t>
                      </a:r>
                    </a:p>
                  </a:txBody>
                  <a:tcPr/>
                </a:tc>
                <a:extLst>
                  <a:ext uri="{0D108BD9-81ED-4DB2-BD59-A6C34878D82A}">
                    <a16:rowId xmlns:a16="http://schemas.microsoft.com/office/drawing/2014/main" val="10001"/>
                  </a:ext>
                </a:extLst>
              </a:tr>
              <a:tr h="325538">
                <a:tc>
                  <a:txBody>
                    <a:bodyPr/>
                    <a:lstStyle/>
                    <a:p>
                      <a:pPr algn="ctr"/>
                      <a:r>
                        <a:rPr lang="en-US" dirty="0"/>
                        <a:t>Ribose </a:t>
                      </a:r>
                    </a:p>
                  </a:txBody>
                  <a:tcPr/>
                </a:tc>
                <a:tc>
                  <a:txBody>
                    <a:bodyPr/>
                    <a:lstStyle/>
                    <a:p>
                      <a:pPr algn="ctr"/>
                      <a:r>
                        <a:rPr lang="en-US" dirty="0"/>
                        <a:t>Ribitol </a:t>
                      </a:r>
                    </a:p>
                  </a:txBody>
                  <a:tcPr/>
                </a:tc>
                <a:extLst>
                  <a:ext uri="{0D108BD9-81ED-4DB2-BD59-A6C34878D82A}">
                    <a16:rowId xmlns:a16="http://schemas.microsoft.com/office/drawing/2014/main" val="10002"/>
                  </a:ext>
                </a:extLst>
              </a:tr>
              <a:tr h="270872">
                <a:tc>
                  <a:txBody>
                    <a:bodyPr/>
                    <a:lstStyle/>
                    <a:p>
                      <a:pPr algn="ctr"/>
                      <a:r>
                        <a:rPr lang="en-US" dirty="0"/>
                        <a:t>Mannose </a:t>
                      </a:r>
                    </a:p>
                  </a:txBody>
                  <a:tcPr/>
                </a:tc>
                <a:tc>
                  <a:txBody>
                    <a:bodyPr/>
                    <a:lstStyle/>
                    <a:p>
                      <a:pPr algn="ctr"/>
                      <a:r>
                        <a:rPr lang="en-US" dirty="0"/>
                        <a:t>Mannitol </a:t>
                      </a:r>
                    </a:p>
                  </a:txBody>
                  <a:tcPr/>
                </a:tc>
                <a:extLst>
                  <a:ext uri="{0D108BD9-81ED-4DB2-BD59-A6C34878D82A}">
                    <a16:rowId xmlns:a16="http://schemas.microsoft.com/office/drawing/2014/main" val="10003"/>
                  </a:ext>
                </a:extLst>
              </a:tr>
              <a:tr h="325538">
                <a:tc>
                  <a:txBody>
                    <a:bodyPr/>
                    <a:lstStyle/>
                    <a:p>
                      <a:pPr algn="ctr"/>
                      <a:r>
                        <a:rPr lang="en-US" dirty="0"/>
                        <a:t>Glucose </a:t>
                      </a:r>
                    </a:p>
                  </a:txBody>
                  <a:tcPr/>
                </a:tc>
                <a:tc>
                  <a:txBody>
                    <a:bodyPr/>
                    <a:lstStyle/>
                    <a:p>
                      <a:pPr algn="ctr"/>
                      <a:r>
                        <a:rPr lang="en-US" dirty="0"/>
                        <a:t>Sorbitol </a:t>
                      </a:r>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457200" indent="-457200" algn="l" rtl="0">
              <a:buFont typeface="+mj-lt"/>
              <a:buAutoNum type="arabicPeriod"/>
            </a:pPr>
            <a:r>
              <a:rPr lang="en-US" sz="2400" b="1" dirty="0">
                <a:solidFill>
                  <a:srgbClr val="0000CC"/>
                </a:solidFill>
                <a:latin typeface="Arial" pitchFamily="34" charset="0"/>
                <a:cs typeface="Arial" pitchFamily="34" charset="0"/>
              </a:rPr>
              <a:t>Maltose “malt sugar”: </a:t>
            </a:r>
            <a:r>
              <a:rPr lang="en-US" sz="2400" dirty="0">
                <a:latin typeface="Arial" pitchFamily="34" charset="0"/>
                <a:cs typeface="Arial" pitchFamily="34" charset="0"/>
              </a:rPr>
              <a:t>consists of two </a:t>
            </a:r>
            <a:r>
              <a:rPr lang="el-GR" sz="2400" dirty="0">
                <a:latin typeface="Arial" pitchFamily="34" charset="0"/>
                <a:cs typeface="Arial" pitchFamily="34" charset="0"/>
              </a:rPr>
              <a:t>α</a:t>
            </a:r>
            <a:r>
              <a:rPr lang="en-US" sz="2400" dirty="0">
                <a:latin typeface="Arial" pitchFamily="34" charset="0"/>
                <a:cs typeface="Arial" pitchFamily="34" charset="0"/>
              </a:rPr>
              <a:t>-glucose units</a:t>
            </a: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457200" indent="-457200" algn="l" rtl="0">
              <a:buFont typeface="+mj-lt"/>
              <a:buAutoNum type="arabicPeriod" startAt="2"/>
            </a:pPr>
            <a:r>
              <a:rPr lang="en-US" sz="2400" b="1" dirty="0">
                <a:solidFill>
                  <a:srgbClr val="0000CC"/>
                </a:solidFill>
                <a:latin typeface="Arial" pitchFamily="34" charset="0"/>
                <a:cs typeface="Arial" pitchFamily="34" charset="0"/>
              </a:rPr>
              <a:t>Lactose  “milk sugar”: </a:t>
            </a:r>
            <a:r>
              <a:rPr lang="en-US" sz="2400" dirty="0">
                <a:latin typeface="Arial" pitchFamily="34" charset="0"/>
                <a:cs typeface="Arial" pitchFamily="34" charset="0"/>
              </a:rPr>
              <a:t>consists of glucose &amp; galactose</a:t>
            </a:r>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مجموعة 28"/>
          <p:cNvGrpSpPr/>
          <p:nvPr/>
        </p:nvGrpSpPr>
        <p:grpSpPr>
          <a:xfrm>
            <a:off x="1881336" y="1837049"/>
            <a:ext cx="5715000" cy="1807975"/>
            <a:chOff x="1643082" y="2786058"/>
            <a:chExt cx="5715000" cy="1807975"/>
          </a:xfrm>
        </p:grpSpPr>
        <p:pic>
          <p:nvPicPr>
            <p:cNvPr id="8" name="Picture 7" descr="fig   6">
              <a:hlinkClick r:id="rId3"/>
            </p:cNvPr>
            <p:cNvPicPr>
              <a:picLocks noChangeAspect="1" noChangeArrowheads="1"/>
            </p:cNvPicPr>
            <p:nvPr/>
          </p:nvPicPr>
          <p:blipFill>
            <a:blip r:embed="rId4"/>
            <a:srcRect/>
            <a:stretch>
              <a:fillRect/>
            </a:stretch>
          </p:blipFill>
          <p:spPr bwMode="auto">
            <a:xfrm>
              <a:off x="1643082" y="2786058"/>
              <a:ext cx="5715000" cy="1600201"/>
            </a:xfrm>
            <a:prstGeom prst="rect">
              <a:avLst/>
            </a:prstGeom>
            <a:noFill/>
          </p:spPr>
        </p:pic>
        <p:grpSp>
          <p:nvGrpSpPr>
            <p:cNvPr id="9" name="مجموعة 27"/>
            <p:cNvGrpSpPr/>
            <p:nvPr/>
          </p:nvGrpSpPr>
          <p:grpSpPr>
            <a:xfrm>
              <a:off x="2643174" y="4286256"/>
              <a:ext cx="3700757" cy="307777"/>
              <a:chOff x="3127690" y="4478545"/>
              <a:chExt cx="3700757" cy="307777"/>
            </a:xfrm>
          </p:grpSpPr>
          <p:sp>
            <p:nvSpPr>
              <p:cNvPr id="10" name="مربع نص 12"/>
              <p:cNvSpPr txBox="1"/>
              <p:nvPr/>
            </p:nvSpPr>
            <p:spPr>
              <a:xfrm>
                <a:off x="3127690" y="4478545"/>
                <a:ext cx="3700757" cy="307777"/>
              </a:xfrm>
              <a:prstGeom prst="rect">
                <a:avLst/>
              </a:prstGeom>
              <a:noFill/>
            </p:spPr>
            <p:txBody>
              <a:bodyPr wrap="none" rtlCol="0">
                <a:spAutoFit/>
              </a:bodyPr>
              <a:lstStyle/>
              <a:p>
                <a:r>
                  <a:rPr lang="el-GR" sz="1400" dirty="0"/>
                  <a:t>α</a:t>
                </a:r>
                <a:r>
                  <a:rPr lang="en-US" sz="1400" dirty="0"/>
                  <a:t>-D-</a:t>
                </a:r>
                <a:r>
                  <a:rPr lang="en-US" sz="1400" dirty="0" err="1"/>
                  <a:t>glucopyranosyl</a:t>
                </a:r>
                <a:r>
                  <a:rPr lang="en-US" sz="1400" dirty="0"/>
                  <a:t>-(1        4)-</a:t>
                </a:r>
                <a:r>
                  <a:rPr lang="el-GR" sz="1400" dirty="0"/>
                  <a:t>α</a:t>
                </a:r>
                <a:r>
                  <a:rPr lang="en-US" sz="1400" dirty="0"/>
                  <a:t>-D-</a:t>
                </a:r>
                <a:r>
                  <a:rPr lang="en-US" sz="1400" dirty="0" err="1"/>
                  <a:t>glucopyranose</a:t>
                </a:r>
                <a:endParaRPr lang="en-GB" sz="1400" dirty="0"/>
              </a:p>
            </p:txBody>
          </p:sp>
          <p:cxnSp>
            <p:nvCxnSpPr>
              <p:cNvPr id="11" name="رابط كسهم مستقيم 26"/>
              <p:cNvCxnSpPr/>
              <p:nvPr/>
            </p:nvCxnSpPr>
            <p:spPr>
              <a:xfrm>
                <a:off x="4883152" y="465952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2" name="مجموعة 44"/>
          <p:cNvGrpSpPr/>
          <p:nvPr/>
        </p:nvGrpSpPr>
        <p:grpSpPr>
          <a:xfrm>
            <a:off x="7308304" y="1916832"/>
            <a:ext cx="1364488" cy="646331"/>
            <a:chOff x="7143768" y="2939692"/>
            <a:chExt cx="1364488" cy="646331"/>
          </a:xfrm>
        </p:grpSpPr>
        <p:cxnSp>
          <p:nvCxnSpPr>
            <p:cNvPr id="13" name="رابط كسهم مستقيم 42"/>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43"/>
            <p:cNvSpPr txBox="1"/>
            <p:nvPr/>
          </p:nvSpPr>
          <p:spPr>
            <a:xfrm>
              <a:off x="7397246" y="2939692"/>
              <a:ext cx="1111010" cy="646331"/>
            </a:xfrm>
            <a:prstGeom prst="rect">
              <a:avLst/>
            </a:prstGeom>
            <a:noFill/>
          </p:spPr>
          <p:txBody>
            <a:bodyPr wrap="none" rtlCol="0">
              <a:spAutoFit/>
            </a:bodyPr>
            <a:lstStyle/>
            <a:p>
              <a:pPr algn="ctr"/>
              <a:r>
                <a:rPr lang="en-US" b="1" dirty="0">
                  <a:solidFill>
                    <a:srgbClr val="0000FF"/>
                  </a:solidFill>
                </a:rPr>
                <a:t>Reducing </a:t>
              </a:r>
            </a:p>
            <a:p>
              <a:pPr algn="ctr"/>
              <a:r>
                <a:rPr lang="en-US" b="1" dirty="0">
                  <a:solidFill>
                    <a:srgbClr val="0000FF"/>
                  </a:solidFill>
                </a:rPr>
                <a:t>end</a:t>
              </a:r>
              <a:endParaRPr lang="en-GB" b="1" dirty="0">
                <a:solidFill>
                  <a:srgbClr val="0000FF"/>
                </a:solidFill>
              </a:endParaRPr>
            </a:p>
          </p:txBody>
        </p:sp>
      </p:grpSp>
      <p:grpSp>
        <p:nvGrpSpPr>
          <p:cNvPr id="15" name="مجموعة 41"/>
          <p:cNvGrpSpPr/>
          <p:nvPr/>
        </p:nvGrpSpPr>
        <p:grpSpPr>
          <a:xfrm>
            <a:off x="4799529" y="4725144"/>
            <a:ext cx="3183277" cy="1781587"/>
            <a:chOff x="4817747" y="5000636"/>
            <a:chExt cx="3183277" cy="1781587"/>
          </a:xfrm>
        </p:grpSpPr>
        <p:grpSp>
          <p:nvGrpSpPr>
            <p:cNvPr id="16" name="مجموعة 37"/>
            <p:cNvGrpSpPr/>
            <p:nvPr/>
          </p:nvGrpSpPr>
          <p:grpSpPr>
            <a:xfrm>
              <a:off x="4817747" y="5000636"/>
              <a:ext cx="3183277" cy="1781587"/>
              <a:chOff x="4817747" y="5000636"/>
              <a:chExt cx="3183277" cy="1781587"/>
            </a:xfrm>
          </p:grpSpPr>
          <p:grpSp>
            <p:nvGrpSpPr>
              <p:cNvPr id="19" name="مجموعة 35"/>
              <p:cNvGrpSpPr/>
              <p:nvPr/>
            </p:nvGrpSpPr>
            <p:grpSpPr>
              <a:xfrm>
                <a:off x="4817747" y="5000636"/>
                <a:ext cx="3183277" cy="1781587"/>
                <a:chOff x="4817747" y="5000636"/>
                <a:chExt cx="3183277" cy="1781587"/>
              </a:xfrm>
            </p:grpSpPr>
            <p:grpSp>
              <p:nvGrpSpPr>
                <p:cNvPr id="21" name="مجموعة 29"/>
                <p:cNvGrpSpPr/>
                <p:nvPr/>
              </p:nvGrpSpPr>
              <p:grpSpPr>
                <a:xfrm>
                  <a:off x="4817747" y="5000636"/>
                  <a:ext cx="3183277" cy="1781587"/>
                  <a:chOff x="4817747" y="5000636"/>
                  <a:chExt cx="3183277" cy="1781587"/>
                </a:xfrm>
              </p:grpSpPr>
              <p:grpSp>
                <p:nvGrpSpPr>
                  <p:cNvPr id="23" name="مجموعة 24"/>
                  <p:cNvGrpSpPr/>
                  <p:nvPr/>
                </p:nvGrpSpPr>
                <p:grpSpPr>
                  <a:xfrm>
                    <a:off x="4817747" y="5000636"/>
                    <a:ext cx="3183277" cy="1781587"/>
                    <a:chOff x="4817747" y="5000636"/>
                    <a:chExt cx="3183277" cy="1781587"/>
                  </a:xfrm>
                </p:grpSpPr>
                <p:grpSp>
                  <p:nvGrpSpPr>
                    <p:cNvPr id="25" name="مجموعة 22"/>
                    <p:cNvGrpSpPr/>
                    <p:nvPr/>
                  </p:nvGrpSpPr>
                  <p:grpSpPr>
                    <a:xfrm>
                      <a:off x="4817747" y="5000636"/>
                      <a:ext cx="3183277" cy="1781587"/>
                      <a:chOff x="4817747" y="5000636"/>
                      <a:chExt cx="3183277" cy="1781587"/>
                    </a:xfrm>
                  </p:grpSpPr>
                  <p:grpSp>
                    <p:nvGrpSpPr>
                      <p:cNvPr id="27" name="مجموعة 19"/>
                      <p:cNvGrpSpPr/>
                      <p:nvPr/>
                    </p:nvGrpSpPr>
                    <p:grpSpPr>
                      <a:xfrm>
                        <a:off x="4817747" y="5000636"/>
                        <a:ext cx="3183277" cy="1781587"/>
                        <a:chOff x="4817747" y="5000636"/>
                        <a:chExt cx="3183277" cy="1781587"/>
                      </a:xfrm>
                    </p:grpSpPr>
                    <p:grpSp>
                      <p:nvGrpSpPr>
                        <p:cNvPr id="29" name="مجموعة 10"/>
                        <p:cNvGrpSpPr/>
                        <p:nvPr/>
                      </p:nvGrpSpPr>
                      <p:grpSpPr>
                        <a:xfrm>
                          <a:off x="4817747" y="5000636"/>
                          <a:ext cx="3183277" cy="1781587"/>
                          <a:chOff x="2674607" y="2504669"/>
                          <a:chExt cx="3183277" cy="1781587"/>
                        </a:xfrm>
                      </p:grpSpPr>
                      <p:pic>
                        <p:nvPicPr>
                          <p:cNvPr id="31" name="Picture 3"/>
                          <p:cNvPicPr>
                            <a:picLocks noChangeAspect="1" noChangeArrowheads="1"/>
                          </p:cNvPicPr>
                          <p:nvPr/>
                        </p:nvPicPr>
                        <p:blipFill>
                          <a:blip r:embed="rId5"/>
                          <a:srcRect/>
                          <a:stretch>
                            <a:fillRect/>
                          </a:stretch>
                        </p:blipFill>
                        <p:spPr bwMode="auto">
                          <a:xfrm>
                            <a:off x="2674607" y="2504669"/>
                            <a:ext cx="3183277" cy="1781587"/>
                          </a:xfrm>
                          <a:prstGeom prst="rect">
                            <a:avLst/>
                          </a:prstGeom>
                          <a:noFill/>
                          <a:ln w="9525">
                            <a:noFill/>
                            <a:miter lim="800000"/>
                            <a:headEnd/>
                            <a:tailEnd/>
                          </a:ln>
                          <a:effectLst/>
                        </p:spPr>
                      </p:pic>
                      <p:sp>
                        <p:nvSpPr>
                          <p:cNvPr id="32" name="مربع نص 16"/>
                          <p:cNvSpPr txBox="1"/>
                          <p:nvPr/>
                        </p:nvSpPr>
                        <p:spPr>
                          <a:xfrm>
                            <a:off x="3806423" y="3807467"/>
                            <a:ext cx="336951" cy="307777"/>
                          </a:xfrm>
                          <a:prstGeom prst="rect">
                            <a:avLst/>
                          </a:prstGeom>
                          <a:noFill/>
                        </p:spPr>
                        <p:txBody>
                          <a:bodyPr wrap="none" rtlCol="0">
                            <a:spAutoFit/>
                          </a:bodyPr>
                          <a:lstStyle/>
                          <a:p>
                            <a:r>
                              <a:rPr lang="el-GR" sz="1400" b="1" dirty="0">
                                <a:solidFill>
                                  <a:srgbClr val="0000FF"/>
                                </a:solidFill>
                              </a:rPr>
                              <a:t>β</a:t>
                            </a:r>
                            <a:r>
                              <a:rPr lang="en-US" sz="1400" b="1" dirty="0">
                                <a:solidFill>
                                  <a:srgbClr val="0000FF"/>
                                </a:solidFill>
                              </a:rPr>
                              <a:t>-</a:t>
                            </a:r>
                            <a:endParaRPr lang="en-GB" sz="1400" b="1" dirty="0">
                              <a:solidFill>
                                <a:srgbClr val="0000FF"/>
                              </a:solidFill>
                            </a:endParaRPr>
                          </a:p>
                        </p:txBody>
                      </p:sp>
                    </p:grpSp>
                    <p:sp>
                      <p:nvSpPr>
                        <p:cNvPr id="30" name="مستطيل 18"/>
                        <p:cNvSpPr/>
                        <p:nvPr/>
                      </p:nvSpPr>
                      <p:spPr>
                        <a:xfrm flipV="1">
                          <a:off x="6758172" y="6561514"/>
                          <a:ext cx="142876" cy="142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8" name="مستطيل 21"/>
                      <p:cNvSpPr/>
                      <p:nvPr/>
                    </p:nvSpPr>
                    <p:spPr>
                      <a:xfrm flipV="1">
                        <a:off x="7572396" y="5814860"/>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6" name="مستطيل 23"/>
                    <p:cNvSpPr/>
                    <p:nvPr/>
                  </p:nvSpPr>
                  <p:spPr>
                    <a:xfrm flipV="1">
                      <a:off x="7550880" y="5304036"/>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4" name="مستطيل 25"/>
                  <p:cNvSpPr/>
                  <p:nvPr/>
                </p:nvSpPr>
                <p:spPr>
                  <a:xfrm flipH="1">
                    <a:off x="7429520" y="5671982"/>
                    <a:ext cx="1239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2" name="مربع نص 34"/>
                <p:cNvSpPr txBox="1"/>
                <p:nvPr/>
              </p:nvSpPr>
              <p:spPr>
                <a:xfrm>
                  <a:off x="6688110" y="6494570"/>
                  <a:ext cx="300082" cy="253916"/>
                </a:xfrm>
                <a:prstGeom prst="rect">
                  <a:avLst/>
                </a:prstGeom>
                <a:noFill/>
              </p:spPr>
              <p:txBody>
                <a:bodyPr wrap="none" rtlCol="0">
                  <a:spAutoFit/>
                </a:bodyPr>
                <a:lstStyle/>
                <a:p>
                  <a:r>
                    <a:rPr lang="el-GR" sz="1050" b="1" dirty="0"/>
                    <a:t>β</a:t>
                  </a:r>
                  <a:r>
                    <a:rPr lang="en-US" sz="1050" b="1" dirty="0"/>
                    <a:t>-</a:t>
                  </a:r>
                  <a:endParaRPr lang="en-GB" sz="1050" b="1" dirty="0"/>
                </a:p>
              </p:txBody>
            </p:sp>
          </p:grpSp>
          <p:sp>
            <p:nvSpPr>
              <p:cNvPr id="20" name="مربع نص 36"/>
              <p:cNvSpPr txBox="1"/>
              <p:nvPr/>
            </p:nvSpPr>
            <p:spPr>
              <a:xfrm>
                <a:off x="7363914" y="5554054"/>
                <a:ext cx="258404" cy="253916"/>
              </a:xfrm>
              <a:prstGeom prst="rect">
                <a:avLst/>
              </a:prstGeom>
              <a:noFill/>
            </p:spPr>
            <p:txBody>
              <a:bodyPr wrap="none" rtlCol="0">
                <a:spAutoFit/>
              </a:bodyPr>
              <a:lstStyle/>
              <a:p>
                <a:r>
                  <a:rPr lang="el-GR" sz="1050" b="1" dirty="0">
                    <a:solidFill>
                      <a:srgbClr val="F587D8"/>
                    </a:solidFill>
                  </a:rPr>
                  <a:t>β</a:t>
                </a:r>
                <a:endParaRPr lang="en-GB" sz="1050" b="1" dirty="0">
                  <a:solidFill>
                    <a:srgbClr val="F587D8"/>
                  </a:solidFill>
                </a:endParaRPr>
              </a:p>
            </p:txBody>
          </p:sp>
        </p:grpSp>
        <p:sp>
          <p:nvSpPr>
            <p:cNvPr id="17" name="مربع نص 39"/>
            <p:cNvSpPr txBox="1"/>
            <p:nvPr/>
          </p:nvSpPr>
          <p:spPr>
            <a:xfrm>
              <a:off x="7351192" y="5332850"/>
              <a:ext cx="553856" cy="307777"/>
            </a:xfrm>
            <a:prstGeom prst="rect">
              <a:avLst/>
            </a:prstGeom>
            <a:noFill/>
          </p:spPr>
          <p:txBody>
            <a:bodyPr wrap="square" rtlCol="0">
              <a:spAutoFit/>
            </a:bodyPr>
            <a:lstStyle/>
            <a:p>
              <a:r>
                <a:rPr lang="en-US" sz="1400" dirty="0"/>
                <a:t>OH</a:t>
              </a:r>
              <a:endParaRPr lang="en-GB" sz="1400" dirty="0"/>
            </a:p>
          </p:txBody>
        </p:sp>
        <p:sp>
          <p:nvSpPr>
            <p:cNvPr id="18" name="مربع نص 40"/>
            <p:cNvSpPr txBox="1"/>
            <p:nvPr/>
          </p:nvSpPr>
          <p:spPr>
            <a:xfrm>
              <a:off x="7239744" y="5742913"/>
              <a:ext cx="553856" cy="307777"/>
            </a:xfrm>
            <a:prstGeom prst="rect">
              <a:avLst/>
            </a:prstGeom>
            <a:noFill/>
          </p:spPr>
          <p:txBody>
            <a:bodyPr wrap="square" rtlCol="0">
              <a:spAutoFit/>
            </a:bodyPr>
            <a:lstStyle/>
            <a:p>
              <a:r>
                <a:rPr lang="en-US" sz="1400" dirty="0"/>
                <a:t>H</a:t>
              </a:r>
              <a:endParaRPr lang="en-GB" sz="1400" dirty="0"/>
            </a:p>
          </p:txBody>
        </p:sp>
      </p:grpSp>
      <p:grpSp>
        <p:nvGrpSpPr>
          <p:cNvPr id="33" name="مجموعة 10"/>
          <p:cNvGrpSpPr/>
          <p:nvPr/>
        </p:nvGrpSpPr>
        <p:grpSpPr>
          <a:xfrm>
            <a:off x="1187624" y="4729507"/>
            <a:ext cx="3183277" cy="1781587"/>
            <a:chOff x="2674607" y="2504669"/>
            <a:chExt cx="3183277" cy="1781587"/>
          </a:xfrm>
        </p:grpSpPr>
        <p:pic>
          <p:nvPicPr>
            <p:cNvPr id="34" name="Picture 3"/>
            <p:cNvPicPr>
              <a:picLocks noChangeAspect="1" noChangeArrowheads="1"/>
            </p:cNvPicPr>
            <p:nvPr/>
          </p:nvPicPr>
          <p:blipFill>
            <a:blip r:embed="rId5"/>
            <a:srcRect/>
            <a:stretch>
              <a:fillRect/>
            </a:stretch>
          </p:blipFill>
          <p:spPr bwMode="auto">
            <a:xfrm>
              <a:off x="2674607" y="2504669"/>
              <a:ext cx="3183277" cy="1781587"/>
            </a:xfrm>
            <a:prstGeom prst="rect">
              <a:avLst/>
            </a:prstGeom>
            <a:noFill/>
            <a:ln w="9525">
              <a:noFill/>
              <a:miter lim="800000"/>
              <a:headEnd/>
              <a:tailEnd/>
            </a:ln>
            <a:effectLst/>
          </p:spPr>
        </p:pic>
        <p:sp>
          <p:nvSpPr>
            <p:cNvPr id="35" name="مربع نص 33"/>
            <p:cNvSpPr txBox="1"/>
            <p:nvPr/>
          </p:nvSpPr>
          <p:spPr>
            <a:xfrm>
              <a:off x="3801612" y="3807467"/>
              <a:ext cx="341760" cy="307777"/>
            </a:xfrm>
            <a:prstGeom prst="rect">
              <a:avLst/>
            </a:prstGeom>
            <a:noFill/>
          </p:spPr>
          <p:txBody>
            <a:bodyPr wrap="none" rtlCol="0">
              <a:spAutoFit/>
            </a:bodyPr>
            <a:lstStyle/>
            <a:p>
              <a:r>
                <a:rPr lang="el-GR" sz="1400" b="1" dirty="0">
                  <a:solidFill>
                    <a:srgbClr val="0000FF"/>
                  </a:solidFill>
                </a:rPr>
                <a:t>α</a:t>
              </a:r>
              <a:r>
                <a:rPr lang="en-US" sz="1400" b="1" dirty="0">
                  <a:solidFill>
                    <a:srgbClr val="0000FF"/>
                  </a:solidFill>
                </a:rPr>
                <a:t>-</a:t>
              </a:r>
              <a:endParaRPr lang="en-GB" sz="1400" b="1" dirty="0">
                <a:solidFill>
                  <a:srgbClr val="0000FF"/>
                </a:solidFill>
              </a:endParaRPr>
            </a:p>
          </p:txBody>
        </p:sp>
      </p:grpSp>
      <p:grpSp>
        <p:nvGrpSpPr>
          <p:cNvPr id="36" name="مجموعة 45"/>
          <p:cNvGrpSpPr/>
          <p:nvPr/>
        </p:nvGrpSpPr>
        <p:grpSpPr>
          <a:xfrm>
            <a:off x="7649883" y="5049297"/>
            <a:ext cx="935860" cy="461665"/>
            <a:chOff x="7143768" y="3120969"/>
            <a:chExt cx="935860" cy="461665"/>
          </a:xfrm>
        </p:grpSpPr>
        <p:cxnSp>
          <p:nvCxnSpPr>
            <p:cNvPr id="37" name="رابط كسهم مستقيم 46"/>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مربع نص 47"/>
            <p:cNvSpPr txBox="1"/>
            <p:nvPr/>
          </p:nvSpPr>
          <p:spPr>
            <a:xfrm>
              <a:off x="7272036" y="3120969"/>
              <a:ext cx="807592" cy="461665"/>
            </a:xfrm>
            <a:prstGeom prst="rect">
              <a:avLst/>
            </a:prstGeom>
            <a:noFill/>
          </p:spPr>
          <p:txBody>
            <a:bodyPr wrap="none" rtlCol="0">
              <a:spAutoFit/>
            </a:bodyPr>
            <a:lstStyle/>
            <a:p>
              <a:pPr algn="ctr"/>
              <a:r>
                <a:rPr lang="en-US" sz="1200" b="1" dirty="0">
                  <a:solidFill>
                    <a:srgbClr val="0000FF"/>
                  </a:solidFill>
                </a:rPr>
                <a:t>Reducing </a:t>
              </a:r>
            </a:p>
            <a:p>
              <a:pPr algn="ctr"/>
              <a:r>
                <a:rPr lang="en-US" sz="1200" b="1" dirty="0">
                  <a:solidFill>
                    <a:srgbClr val="0000FF"/>
                  </a:solidFill>
                </a:rPr>
                <a:t>end</a:t>
              </a:r>
              <a:endParaRPr lang="en-GB" sz="1200" b="1" dirty="0">
                <a:solidFill>
                  <a:srgbClr val="0000FF"/>
                </a:solidFill>
              </a:endParaRPr>
            </a:p>
          </p:txBody>
        </p:sp>
      </p:grpSp>
      <p:grpSp>
        <p:nvGrpSpPr>
          <p:cNvPr id="39" name="مجموعة 49"/>
          <p:cNvGrpSpPr/>
          <p:nvPr/>
        </p:nvGrpSpPr>
        <p:grpSpPr>
          <a:xfrm>
            <a:off x="4031359" y="5028544"/>
            <a:ext cx="935860" cy="461665"/>
            <a:chOff x="7143768" y="3120969"/>
            <a:chExt cx="935860" cy="461665"/>
          </a:xfrm>
        </p:grpSpPr>
        <p:cxnSp>
          <p:nvCxnSpPr>
            <p:cNvPr id="40" name="رابط كسهم مستقيم 50"/>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مربع نص 51"/>
            <p:cNvSpPr txBox="1"/>
            <p:nvPr/>
          </p:nvSpPr>
          <p:spPr>
            <a:xfrm>
              <a:off x="7272036" y="3120969"/>
              <a:ext cx="807592" cy="461665"/>
            </a:xfrm>
            <a:prstGeom prst="rect">
              <a:avLst/>
            </a:prstGeom>
            <a:noFill/>
          </p:spPr>
          <p:txBody>
            <a:bodyPr wrap="none" rtlCol="0">
              <a:spAutoFit/>
            </a:bodyPr>
            <a:lstStyle/>
            <a:p>
              <a:pPr algn="ctr"/>
              <a:r>
                <a:rPr lang="en-US" sz="1200" b="1" dirty="0">
                  <a:solidFill>
                    <a:srgbClr val="0000FF"/>
                  </a:solidFill>
                </a:rPr>
                <a:t>Reducing </a:t>
              </a:r>
            </a:p>
            <a:p>
              <a:pPr algn="ctr"/>
              <a:r>
                <a:rPr lang="en-US" sz="1200" b="1" dirty="0">
                  <a:solidFill>
                    <a:srgbClr val="0000FF"/>
                  </a:solidFill>
                </a:rPr>
                <a:t>end</a:t>
              </a:r>
              <a:endParaRPr lang="en-GB" sz="1200" b="1" dirty="0">
                <a:solidFill>
                  <a:srgbClr val="0000FF"/>
                </a:solidFill>
              </a:endParaRPr>
            </a:p>
          </p:txBody>
        </p:sp>
      </p:grpSp>
    </p:spTree>
    <p:extLst>
      <p:ext uri="{BB962C8B-B14F-4D97-AF65-F5344CB8AC3E}">
        <p14:creationId xmlns:p14="http://schemas.microsoft.com/office/powerpoint/2010/main" val="1467963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amond(in)">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linds(horizontal)">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457200" indent="-457200" algn="l" rtl="0">
              <a:buFont typeface="+mj-lt"/>
              <a:buAutoNum type="arabicPeriod" startAt="3"/>
            </a:pPr>
            <a:r>
              <a:rPr lang="en-US" sz="2400" b="1" dirty="0">
                <a:solidFill>
                  <a:srgbClr val="0000CC"/>
                </a:solidFill>
                <a:latin typeface="Arial" pitchFamily="34" charset="0"/>
                <a:cs typeface="Arial" pitchFamily="34" charset="0"/>
              </a:rPr>
              <a:t>Sucrose “table sugar”: </a:t>
            </a:r>
            <a:r>
              <a:rPr lang="en-US" sz="2400" dirty="0">
                <a:latin typeface="Arial" pitchFamily="34" charset="0"/>
                <a:cs typeface="Arial" pitchFamily="34" charset="0"/>
              </a:rPr>
              <a:t>consists of glucose &amp; fructose</a:t>
            </a: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algn="l" rtl="0">
              <a:buFont typeface="Arial" charset="0"/>
              <a:buChar char="•"/>
            </a:pPr>
            <a:r>
              <a:rPr lang="en-US" sz="2600" dirty="0">
                <a:latin typeface="Arial" pitchFamily="34" charset="0"/>
                <a:cs typeface="Arial" pitchFamily="34" charset="0"/>
              </a:rPr>
              <a:t>Sucrose is not a reducing sugar because the anomeric carbon of the second residue (the reducing end) is not free but involved in the glycosidic bond formation</a:t>
            </a: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2"/>
          <p:cNvPicPr>
            <a:picLocks noChangeAspect="1" noChangeArrowheads="1"/>
          </p:cNvPicPr>
          <p:nvPr/>
        </p:nvPicPr>
        <p:blipFill>
          <a:blip r:embed="rId3"/>
          <a:srcRect/>
          <a:stretch>
            <a:fillRect/>
          </a:stretch>
        </p:blipFill>
        <p:spPr bwMode="auto">
          <a:xfrm>
            <a:off x="2627784" y="2220372"/>
            <a:ext cx="4090776" cy="2360756"/>
          </a:xfrm>
          <a:prstGeom prst="rect">
            <a:avLst/>
          </a:prstGeom>
          <a:noFill/>
          <a:ln w="9525">
            <a:noFill/>
            <a:miter lim="800000"/>
            <a:headEnd/>
            <a:tailEnd/>
          </a:ln>
          <a:effectLst/>
        </p:spPr>
      </p:pic>
    </p:spTree>
    <p:extLst>
      <p:ext uri="{BB962C8B-B14F-4D97-AF65-F5344CB8AC3E}">
        <p14:creationId xmlns:p14="http://schemas.microsoft.com/office/powerpoint/2010/main" val="2089816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vertic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0" indent="0" algn="l" rtl="0">
              <a:buNone/>
            </a:pPr>
            <a:r>
              <a:rPr lang="en-US" sz="2400" b="1" dirty="0">
                <a:solidFill>
                  <a:srgbClr val="0000CC"/>
                </a:solidFill>
                <a:latin typeface="Arial" pitchFamily="34" charset="0"/>
                <a:cs typeface="Arial" pitchFamily="34" charset="0"/>
              </a:rPr>
              <a:t>1. Starch: </a:t>
            </a:r>
            <a:r>
              <a:rPr lang="en-US" sz="2400" dirty="0">
                <a:latin typeface="Arial" pitchFamily="34" charset="0"/>
                <a:cs typeface="Arial" pitchFamily="34" charset="0"/>
              </a:rPr>
              <a:t>the storage polysaccharide in plants. It is a mixture        of </a:t>
            </a:r>
            <a:r>
              <a:rPr lang="en-US" sz="2400" b="1" dirty="0">
                <a:solidFill>
                  <a:srgbClr val="FF0000"/>
                </a:solidFill>
                <a:latin typeface="Arial" pitchFamily="34" charset="0"/>
                <a:cs typeface="Arial" pitchFamily="34" charset="0"/>
              </a:rPr>
              <a:t>amylose</a:t>
            </a:r>
            <a:r>
              <a:rPr lang="en-US" sz="2400" dirty="0">
                <a:latin typeface="Arial" pitchFamily="34" charset="0"/>
                <a:cs typeface="Arial" pitchFamily="34" charset="0"/>
              </a:rPr>
              <a:t> (20%, unbranched) and </a:t>
            </a:r>
            <a:r>
              <a:rPr lang="en-US" sz="2400" b="1" dirty="0">
                <a:solidFill>
                  <a:srgbClr val="FF0000"/>
                </a:solidFill>
                <a:latin typeface="Arial" pitchFamily="34" charset="0"/>
                <a:cs typeface="Arial" pitchFamily="34" charset="0"/>
              </a:rPr>
              <a:t>amylopectin </a:t>
            </a:r>
            <a:r>
              <a:rPr lang="en-US" sz="2400" dirty="0">
                <a:latin typeface="Arial" pitchFamily="34" charset="0"/>
                <a:cs typeface="Arial" pitchFamily="34" charset="0"/>
              </a:rPr>
              <a:t>(80%, branched)</a:t>
            </a:r>
            <a:r>
              <a:rPr lang="en-US" sz="2400" b="1" dirty="0">
                <a:solidFill>
                  <a:srgbClr val="FF0000"/>
                </a:solidFill>
                <a:latin typeface="Arial" pitchFamily="34" charset="0"/>
                <a:cs typeface="Arial" pitchFamily="34" charset="0"/>
              </a:rPr>
              <a:t> </a:t>
            </a: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مجموعة 18"/>
          <p:cNvGrpSpPr/>
          <p:nvPr/>
        </p:nvGrpSpPr>
        <p:grpSpPr>
          <a:xfrm>
            <a:off x="3923928" y="3135935"/>
            <a:ext cx="6897857" cy="3749449"/>
            <a:chOff x="652434" y="1536939"/>
            <a:chExt cx="6897857" cy="3749449"/>
          </a:xfrm>
        </p:grpSpPr>
        <p:grpSp>
          <p:nvGrpSpPr>
            <p:cNvPr id="29" name="مجموعة 47"/>
            <p:cNvGrpSpPr/>
            <p:nvPr/>
          </p:nvGrpSpPr>
          <p:grpSpPr>
            <a:xfrm>
              <a:off x="714348" y="1536939"/>
              <a:ext cx="5133968" cy="3106507"/>
              <a:chOff x="3938626" y="3342501"/>
              <a:chExt cx="5133968" cy="3106507"/>
            </a:xfrm>
          </p:grpSpPr>
          <p:grpSp>
            <p:nvGrpSpPr>
              <p:cNvPr id="31" name="مجموعة 41"/>
              <p:cNvGrpSpPr/>
              <p:nvPr/>
            </p:nvGrpSpPr>
            <p:grpSpPr>
              <a:xfrm>
                <a:off x="3938626" y="3342501"/>
                <a:ext cx="5133968" cy="3106507"/>
                <a:chOff x="3938626" y="3342501"/>
                <a:chExt cx="5133968" cy="3106507"/>
              </a:xfrm>
            </p:grpSpPr>
            <p:grpSp>
              <p:nvGrpSpPr>
                <p:cNvPr id="34" name="مجموعة 42"/>
                <p:cNvGrpSpPr/>
                <p:nvPr/>
              </p:nvGrpSpPr>
              <p:grpSpPr>
                <a:xfrm>
                  <a:off x="3938626" y="3579088"/>
                  <a:ext cx="5133968" cy="2869920"/>
                  <a:chOff x="3938626" y="3505846"/>
                  <a:chExt cx="5133968" cy="2869920"/>
                </a:xfrm>
              </p:grpSpPr>
              <p:pic>
                <p:nvPicPr>
                  <p:cNvPr id="36" name="Picture 2"/>
                  <p:cNvPicPr>
                    <a:picLocks noChangeAspect="1" noChangeArrowheads="1"/>
                  </p:cNvPicPr>
                  <p:nvPr/>
                </p:nvPicPr>
                <p:blipFill>
                  <a:blip r:embed="rId3"/>
                  <a:srcRect/>
                  <a:stretch>
                    <a:fillRect/>
                  </a:stretch>
                </p:blipFill>
                <p:spPr bwMode="auto">
                  <a:xfrm>
                    <a:off x="3938626" y="3505846"/>
                    <a:ext cx="5133968" cy="2869920"/>
                  </a:xfrm>
                  <a:prstGeom prst="rect">
                    <a:avLst/>
                  </a:prstGeom>
                  <a:noFill/>
                  <a:ln w="9525">
                    <a:noFill/>
                    <a:miter lim="800000"/>
                    <a:headEnd/>
                    <a:tailEnd/>
                  </a:ln>
                  <a:effectLst/>
                </p:spPr>
              </p:pic>
              <p:cxnSp>
                <p:nvCxnSpPr>
                  <p:cNvPr id="37" name="رابط كسهم مستقيم 38"/>
                  <p:cNvCxnSpPr/>
                  <p:nvPr/>
                </p:nvCxnSpPr>
                <p:spPr>
                  <a:xfrm rot="10800000" flipV="1">
                    <a:off x="7358082" y="5018401"/>
                    <a:ext cx="428628" cy="3571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9"/>
                  <p:cNvCxnSpPr/>
                  <p:nvPr/>
                </p:nvCxnSpPr>
                <p:spPr>
                  <a:xfrm rot="16200000" flipH="1">
                    <a:off x="5929322" y="5651298"/>
                    <a:ext cx="347666" cy="61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مربع نص 40"/>
                <p:cNvSpPr txBox="1"/>
                <p:nvPr/>
              </p:nvSpPr>
              <p:spPr>
                <a:xfrm>
                  <a:off x="5378945" y="3342501"/>
                  <a:ext cx="1838965" cy="369332"/>
                </a:xfrm>
                <a:prstGeom prst="rect">
                  <a:avLst/>
                </a:prstGeom>
                <a:noFill/>
              </p:spPr>
              <p:txBody>
                <a:bodyPr wrap="none" rtlCol="0">
                  <a:spAutoFit/>
                </a:bodyPr>
                <a:lstStyle/>
                <a:p>
                  <a:r>
                    <a:rPr lang="en-US" dirty="0">
                      <a:latin typeface="Arial" pitchFamily="34" charset="0"/>
                      <a:cs typeface="Arial" pitchFamily="34" charset="0"/>
                    </a:rPr>
                    <a:t>branched starch</a:t>
                  </a:r>
                  <a:endParaRPr lang="en-GB" dirty="0"/>
                </a:p>
              </p:txBody>
            </p:sp>
          </p:grpSp>
          <p:cxnSp>
            <p:nvCxnSpPr>
              <p:cNvPr id="32" name="رابط كسهم مستقيم 37"/>
              <p:cNvCxnSpPr/>
              <p:nvPr/>
            </p:nvCxnSpPr>
            <p:spPr>
              <a:xfrm rot="10800000" flipV="1">
                <a:off x="7143770" y="4714883"/>
                <a:ext cx="285751" cy="142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مربع نص 46"/>
              <p:cNvSpPr txBox="1"/>
              <p:nvPr/>
            </p:nvSpPr>
            <p:spPr>
              <a:xfrm>
                <a:off x="7348083" y="4572008"/>
                <a:ext cx="1153008" cy="338554"/>
              </a:xfrm>
              <a:prstGeom prst="rect">
                <a:avLst/>
              </a:prstGeom>
              <a:noFill/>
            </p:spPr>
            <p:txBody>
              <a:bodyPr wrap="none" rtlCol="0">
                <a:spAutoFit/>
              </a:bodyPr>
              <a:lstStyle/>
              <a:p>
                <a:r>
                  <a:rPr lang="en-US" sz="1600" b="1" dirty="0"/>
                  <a:t>1- 4 linkage</a:t>
                </a:r>
                <a:endParaRPr lang="en-GB" sz="1600" b="1" dirty="0"/>
              </a:p>
            </p:txBody>
          </p:sp>
        </p:grpSp>
        <p:sp>
          <p:nvSpPr>
            <p:cNvPr id="30" name="مربع نص 41"/>
            <p:cNvSpPr txBox="1"/>
            <p:nvPr/>
          </p:nvSpPr>
          <p:spPr>
            <a:xfrm>
              <a:off x="652434" y="4640057"/>
              <a:ext cx="6897857" cy="646331"/>
            </a:xfrm>
            <a:prstGeom prst="rect">
              <a:avLst/>
            </a:prstGeom>
            <a:noFill/>
            <a:ln>
              <a:noFill/>
            </a:ln>
          </p:spPr>
          <p:txBody>
            <a:bodyPr wrap="square" rtlCol="0">
              <a:spAutoFit/>
            </a:bodyPr>
            <a:lstStyle/>
            <a:p>
              <a:pPr algn="l" rtl="0"/>
              <a:r>
                <a:rPr lang="en-US" dirty="0"/>
                <a:t> Amylopectin: </a:t>
              </a:r>
              <a:r>
                <a:rPr lang="el-GR" dirty="0">
                  <a:solidFill>
                    <a:srgbClr val="FF0000"/>
                  </a:solidFill>
                </a:rPr>
                <a:t>α</a:t>
              </a:r>
              <a:r>
                <a:rPr lang="en-US" dirty="0">
                  <a:solidFill>
                    <a:srgbClr val="FF0000"/>
                  </a:solidFill>
                </a:rPr>
                <a:t> (1       4) </a:t>
              </a:r>
              <a:r>
                <a:rPr lang="en-US" dirty="0"/>
                <a:t>glycosidic bonds</a:t>
              </a:r>
            </a:p>
            <a:p>
              <a:pPr algn="l" rtl="0"/>
              <a:r>
                <a:rPr lang="en-US" dirty="0"/>
                <a:t>         with </a:t>
              </a:r>
              <a:r>
                <a:rPr lang="el-GR" dirty="0">
                  <a:solidFill>
                    <a:srgbClr val="0000FF"/>
                  </a:solidFill>
                </a:rPr>
                <a:t>α</a:t>
              </a:r>
              <a:r>
                <a:rPr lang="en-US" dirty="0">
                  <a:solidFill>
                    <a:srgbClr val="0000FF"/>
                  </a:solidFill>
                </a:rPr>
                <a:t> (1       6) </a:t>
              </a:r>
              <a:r>
                <a:rPr lang="en-US" dirty="0"/>
                <a:t>branch points</a:t>
              </a:r>
              <a:endParaRPr lang="en-GB" dirty="0"/>
            </a:p>
          </p:txBody>
        </p:sp>
      </p:grpSp>
      <p:grpSp>
        <p:nvGrpSpPr>
          <p:cNvPr id="39" name="مجموعة 44"/>
          <p:cNvGrpSpPr/>
          <p:nvPr/>
        </p:nvGrpSpPr>
        <p:grpSpPr>
          <a:xfrm>
            <a:off x="395536" y="3212976"/>
            <a:ext cx="4664212" cy="1982499"/>
            <a:chOff x="428596" y="3446765"/>
            <a:chExt cx="4664212" cy="1982499"/>
          </a:xfrm>
        </p:grpSpPr>
        <p:grpSp>
          <p:nvGrpSpPr>
            <p:cNvPr id="40" name="مجموعة 30"/>
            <p:cNvGrpSpPr/>
            <p:nvPr/>
          </p:nvGrpSpPr>
          <p:grpSpPr>
            <a:xfrm>
              <a:off x="428596" y="3916924"/>
              <a:ext cx="4664212" cy="1512340"/>
              <a:chOff x="550730" y="3500438"/>
              <a:chExt cx="4664212" cy="1512340"/>
            </a:xfrm>
          </p:grpSpPr>
          <p:grpSp>
            <p:nvGrpSpPr>
              <p:cNvPr id="43" name="مجموعة 27"/>
              <p:cNvGrpSpPr/>
              <p:nvPr/>
            </p:nvGrpSpPr>
            <p:grpSpPr>
              <a:xfrm>
                <a:off x="550730" y="3500438"/>
                <a:ext cx="4664212" cy="1512340"/>
                <a:chOff x="550730" y="3500438"/>
                <a:chExt cx="4664212" cy="1512340"/>
              </a:xfrm>
            </p:grpSpPr>
            <p:grpSp>
              <p:nvGrpSpPr>
                <p:cNvPr id="45" name="مجموعة 25"/>
                <p:cNvGrpSpPr/>
                <p:nvPr/>
              </p:nvGrpSpPr>
              <p:grpSpPr>
                <a:xfrm>
                  <a:off x="550730" y="3500438"/>
                  <a:ext cx="4664212" cy="949351"/>
                  <a:chOff x="550730" y="3500438"/>
                  <a:chExt cx="4664212" cy="949351"/>
                </a:xfrm>
              </p:grpSpPr>
              <p:grpSp>
                <p:nvGrpSpPr>
                  <p:cNvPr id="47" name="مجموعة 23"/>
                  <p:cNvGrpSpPr/>
                  <p:nvPr/>
                </p:nvGrpSpPr>
                <p:grpSpPr>
                  <a:xfrm>
                    <a:off x="714348" y="3500438"/>
                    <a:ext cx="4500594" cy="949351"/>
                    <a:chOff x="714348" y="4429132"/>
                    <a:chExt cx="4500594" cy="949351"/>
                  </a:xfrm>
                </p:grpSpPr>
                <p:grpSp>
                  <p:nvGrpSpPr>
                    <p:cNvPr id="49" name="مجموعة 16"/>
                    <p:cNvGrpSpPr/>
                    <p:nvPr/>
                  </p:nvGrpSpPr>
                  <p:grpSpPr>
                    <a:xfrm>
                      <a:off x="714348" y="4429132"/>
                      <a:ext cx="4500594" cy="949351"/>
                      <a:chOff x="714348" y="4429132"/>
                      <a:chExt cx="4500594" cy="949351"/>
                    </a:xfrm>
                  </p:grpSpPr>
                  <p:pic>
                    <p:nvPicPr>
                      <p:cNvPr id="56" name="صورة 7" descr="amylose.gif"/>
                      <p:cNvPicPr>
                        <a:picLocks noChangeAspect="1"/>
                      </p:cNvPicPr>
                      <p:nvPr/>
                    </p:nvPicPr>
                    <p:blipFill>
                      <a:blip r:embed="rId4"/>
                      <a:srcRect b="43750"/>
                      <a:stretch>
                        <a:fillRect/>
                      </a:stretch>
                    </p:blipFill>
                    <p:spPr>
                      <a:xfrm>
                        <a:off x="714348" y="4429132"/>
                        <a:ext cx="4500594" cy="949351"/>
                      </a:xfrm>
                      <a:prstGeom prst="rect">
                        <a:avLst/>
                      </a:prstGeom>
                    </p:spPr>
                  </p:pic>
                  <p:sp>
                    <p:nvSpPr>
                      <p:cNvPr id="57" name="مربع نص 11"/>
                      <p:cNvSpPr txBox="1"/>
                      <p:nvPr/>
                    </p:nvSpPr>
                    <p:spPr>
                      <a:xfrm>
                        <a:off x="1812701" y="4813740"/>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58" name="مربع نص 13"/>
                      <p:cNvSpPr txBox="1"/>
                      <p:nvPr/>
                    </p:nvSpPr>
                    <p:spPr>
                      <a:xfrm>
                        <a:off x="1497341" y="4817085"/>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59" name="مربع نص 14"/>
                      <p:cNvSpPr txBox="1"/>
                      <p:nvPr/>
                    </p:nvSpPr>
                    <p:spPr>
                      <a:xfrm>
                        <a:off x="2428860" y="4811036"/>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sp>
                    <p:nvSpPr>
                      <p:cNvPr id="60" name="مربع نص 15"/>
                      <p:cNvSpPr txBox="1"/>
                      <p:nvPr/>
                    </p:nvSpPr>
                    <p:spPr>
                      <a:xfrm>
                        <a:off x="1337984" y="4815152"/>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grpSp>
                <p:sp>
                  <p:nvSpPr>
                    <p:cNvPr id="50" name="مربع نص 17"/>
                    <p:cNvSpPr txBox="1"/>
                    <p:nvPr/>
                  </p:nvSpPr>
                  <p:spPr>
                    <a:xfrm>
                      <a:off x="2887096" y="4813740"/>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51" name="مربع نص 18"/>
                    <p:cNvSpPr txBox="1"/>
                    <p:nvPr/>
                  </p:nvSpPr>
                  <p:spPr>
                    <a:xfrm>
                      <a:off x="2571736" y="4817085"/>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52" name="مربع نص 19"/>
                    <p:cNvSpPr txBox="1"/>
                    <p:nvPr/>
                  </p:nvSpPr>
                  <p:spPr>
                    <a:xfrm>
                      <a:off x="3503255" y="4811036"/>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sp>
                  <p:nvSpPr>
                    <p:cNvPr id="53" name="مربع نص 20"/>
                    <p:cNvSpPr txBox="1"/>
                    <p:nvPr/>
                  </p:nvSpPr>
                  <p:spPr>
                    <a:xfrm>
                      <a:off x="3971023" y="4826097"/>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54" name="مربع نص 21"/>
                    <p:cNvSpPr txBox="1"/>
                    <p:nvPr/>
                  </p:nvSpPr>
                  <p:spPr>
                    <a:xfrm>
                      <a:off x="3655663" y="4829442"/>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55" name="مربع نص 22"/>
                    <p:cNvSpPr txBox="1"/>
                    <p:nvPr/>
                  </p:nvSpPr>
                  <p:spPr>
                    <a:xfrm>
                      <a:off x="4587182" y="4823393"/>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grpSp>
              <p:sp>
                <p:nvSpPr>
                  <p:cNvPr id="48" name="مربع نص 24"/>
                  <p:cNvSpPr txBox="1"/>
                  <p:nvPr/>
                </p:nvSpPr>
                <p:spPr>
                  <a:xfrm>
                    <a:off x="550730" y="4059585"/>
                    <a:ext cx="306494" cy="307777"/>
                  </a:xfrm>
                  <a:prstGeom prst="rect">
                    <a:avLst/>
                  </a:prstGeom>
                  <a:noFill/>
                </p:spPr>
                <p:txBody>
                  <a:bodyPr wrap="none" rtlCol="0">
                    <a:spAutoFit/>
                  </a:bodyPr>
                  <a:lstStyle/>
                  <a:p>
                    <a:r>
                      <a:rPr lang="en-US" sz="1400" b="1" dirty="0"/>
                      <a:t>O</a:t>
                    </a:r>
                    <a:endParaRPr lang="en-GB" sz="1400" b="1" dirty="0"/>
                  </a:p>
                </p:txBody>
              </p:sp>
            </p:grpSp>
            <p:sp>
              <p:nvSpPr>
                <p:cNvPr id="46" name="مربع نص 26"/>
                <p:cNvSpPr txBox="1"/>
                <p:nvPr/>
              </p:nvSpPr>
              <p:spPr>
                <a:xfrm>
                  <a:off x="1050796" y="4643446"/>
                  <a:ext cx="3711721" cy="369332"/>
                </a:xfrm>
                <a:prstGeom prst="rect">
                  <a:avLst/>
                </a:prstGeom>
                <a:noFill/>
              </p:spPr>
              <p:txBody>
                <a:bodyPr wrap="none" rtlCol="0">
                  <a:spAutoFit/>
                </a:bodyPr>
                <a:lstStyle/>
                <a:p>
                  <a:r>
                    <a:rPr lang="en-US" dirty="0"/>
                    <a:t>Amylose : </a:t>
                  </a:r>
                  <a:r>
                    <a:rPr lang="el-GR" dirty="0"/>
                    <a:t>α</a:t>
                  </a:r>
                  <a:r>
                    <a:rPr lang="en-US" dirty="0"/>
                    <a:t> (1       4) glycosidic  bonds</a:t>
                  </a:r>
                  <a:endParaRPr lang="en-GB" dirty="0"/>
                </a:p>
              </p:txBody>
            </p:sp>
          </p:grpSp>
          <p:cxnSp>
            <p:nvCxnSpPr>
              <p:cNvPr id="44" name="رابط كسهم مستقيم 29"/>
              <p:cNvCxnSpPr/>
              <p:nvPr/>
            </p:nvCxnSpPr>
            <p:spPr>
              <a:xfrm>
                <a:off x="2571736" y="482339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مربع نص 43"/>
            <p:cNvSpPr txBox="1"/>
            <p:nvPr/>
          </p:nvSpPr>
          <p:spPr>
            <a:xfrm>
              <a:off x="1180846" y="3446765"/>
              <a:ext cx="3105402" cy="677108"/>
            </a:xfrm>
            <a:prstGeom prst="rect">
              <a:avLst/>
            </a:prstGeom>
            <a:noFill/>
          </p:spPr>
          <p:txBody>
            <a:bodyPr wrap="none" rtlCol="0">
              <a:spAutoFit/>
            </a:bodyPr>
            <a:lstStyle/>
            <a:p>
              <a:pPr marL="0" lvl="2"/>
              <a:r>
                <a:rPr lang="en-US" sz="2000" dirty="0">
                  <a:latin typeface="Arial" pitchFamily="34" charset="0"/>
                  <a:cs typeface="Arial" pitchFamily="34" charset="0"/>
                </a:rPr>
                <a:t>unbranched starch(linear)</a:t>
              </a:r>
              <a:endParaRPr lang="en-US" sz="2100" dirty="0">
                <a:latin typeface="Arial" pitchFamily="34" charset="0"/>
                <a:cs typeface="Arial" pitchFamily="34" charset="0"/>
              </a:endParaRPr>
            </a:p>
            <a:p>
              <a:endParaRPr lang="en-GB" dirty="0"/>
            </a:p>
          </p:txBody>
        </p:sp>
      </p:grpSp>
      <p:cxnSp>
        <p:nvCxnSpPr>
          <p:cNvPr id="61" name="رابط كسهم مستقيم 42"/>
          <p:cNvCxnSpPr/>
          <p:nvPr/>
        </p:nvCxnSpPr>
        <p:spPr>
          <a:xfrm>
            <a:off x="5739368" y="6451748"/>
            <a:ext cx="285753"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رابط كسهم مستقيم 42"/>
          <p:cNvCxnSpPr/>
          <p:nvPr/>
        </p:nvCxnSpPr>
        <p:spPr>
          <a:xfrm>
            <a:off x="5364088" y="6726128"/>
            <a:ext cx="285753" cy="1588"/>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710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heckerboard(across)">
                                      <p:cBhvr>
                                        <p:cTn id="12" dur="500"/>
                                        <p:tgtEl>
                                          <p:spTgt spid="62"/>
                                        </p:tgtEl>
                                      </p:cBhvr>
                                    </p:animEffect>
                                  </p:childTnLst>
                                </p:cTn>
                              </p:par>
                              <p:par>
                                <p:cTn id="13" presetID="5" presetClass="entr" presetSubtype="1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checkerboard(across)">
                                      <p:cBhvr>
                                        <p:cTn id="15" dur="500"/>
                                        <p:tgtEl>
                                          <p:spTgt spid="61"/>
                                        </p:tgtEl>
                                      </p:cBhvr>
                                    </p:animEffect>
                                  </p:childTnLst>
                                </p:cTn>
                              </p:par>
                              <p:par>
                                <p:cTn id="16" presetID="8"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marL="0" indent="0" algn="l" rtl="0">
              <a:buNone/>
            </a:pPr>
            <a:r>
              <a:rPr lang="en-US" sz="2400" b="1" dirty="0">
                <a:solidFill>
                  <a:srgbClr val="0000CC"/>
                </a:solidFill>
                <a:latin typeface="Arial" pitchFamily="34" charset="0"/>
                <a:cs typeface="Arial" pitchFamily="34" charset="0"/>
              </a:rPr>
              <a:t>2. Glycogen: </a:t>
            </a:r>
            <a:r>
              <a:rPr lang="en-US" sz="2400" dirty="0">
                <a:latin typeface="Arial" pitchFamily="34" charset="0"/>
                <a:cs typeface="Arial" pitchFamily="34" charset="0"/>
              </a:rPr>
              <a:t>the storage polysaccharide in animals and human. It is highly branched polymer</a:t>
            </a: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صورة 7" descr="glycogen 3.gif"/>
          <p:cNvPicPr>
            <a:picLocks noChangeAspect="1"/>
          </p:cNvPicPr>
          <p:nvPr/>
        </p:nvPicPr>
        <p:blipFill>
          <a:blip r:embed="rId3"/>
          <a:stretch>
            <a:fillRect/>
          </a:stretch>
        </p:blipFill>
        <p:spPr>
          <a:xfrm>
            <a:off x="2339752" y="2492896"/>
            <a:ext cx="4704146" cy="3542921"/>
          </a:xfrm>
          <a:prstGeom prst="rect">
            <a:avLst/>
          </a:prstGeom>
        </p:spPr>
      </p:pic>
    </p:spTree>
    <p:extLst>
      <p:ext uri="{BB962C8B-B14F-4D97-AF65-F5344CB8AC3E}">
        <p14:creationId xmlns:p14="http://schemas.microsoft.com/office/powerpoint/2010/main" val="909197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357298"/>
            <a:ext cx="8643966" cy="5500726"/>
          </a:xfrm>
        </p:spPr>
        <p:txBody>
          <a:bodyPr>
            <a:normAutofit/>
          </a:bodyPr>
          <a:lstStyle/>
          <a:p>
            <a:pPr algn="l" rtl="0"/>
            <a:r>
              <a:rPr lang="en-US" sz="2400" b="1" dirty="0">
                <a:latin typeface="Arial" pitchFamily="34" charset="0"/>
                <a:cs typeface="Arial" pitchFamily="34" charset="0"/>
              </a:rPr>
              <a:t>Starch</a:t>
            </a:r>
            <a:r>
              <a:rPr lang="en-US" sz="2400" dirty="0">
                <a:latin typeface="Arial" pitchFamily="34" charset="0"/>
                <a:cs typeface="Arial" pitchFamily="34" charset="0"/>
              </a:rPr>
              <a:t> and </a:t>
            </a:r>
            <a:r>
              <a:rPr lang="en-US" sz="2400" b="1" dirty="0">
                <a:latin typeface="Arial" pitchFamily="34" charset="0"/>
                <a:cs typeface="Arial" pitchFamily="34" charset="0"/>
              </a:rPr>
              <a:t>glycogen</a:t>
            </a:r>
            <a:r>
              <a:rPr lang="en-US" sz="2400" dirty="0">
                <a:latin typeface="Arial" pitchFamily="34" charset="0"/>
                <a:cs typeface="Arial" pitchFamily="34" charset="0"/>
              </a:rPr>
              <a:t> have one reducing end (the molecule end containing a free anomeric carbon C1).  On the other hand, the branches ends are all called non-reducing ends  </a:t>
            </a:r>
          </a:p>
          <a:p>
            <a:pPr marL="0" indent="0" algn="l" rtl="0">
              <a:buNone/>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indent="-457200" algn="l" rtl="0">
              <a:buFont typeface="+mj-lt"/>
              <a:buAutoNum type="arabicPeriod" startAt="3"/>
            </a:pPr>
            <a:endParaRPr lang="en-US" sz="2400" dirty="0">
              <a:latin typeface="Arial" pitchFamily="34" charset="0"/>
              <a:cs typeface="Arial" pitchFamily="34" charset="0"/>
            </a:endParaRPr>
          </a:p>
          <a:p>
            <a:pPr marL="0"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457200" lvl="1" indent="0" algn="l" rtl="0">
              <a:buNone/>
            </a:pPr>
            <a:endParaRPr lang="en-US" sz="2400" dirty="0">
              <a:latin typeface="Arial" pitchFamily="34" charset="0"/>
              <a:cs typeface="Arial" pitchFamily="34" charset="0"/>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6" descr="219_Three_Important_Polysaccharides-01.jpg"/>
          <p:cNvPicPr>
            <a:picLocks noChangeAspect="1"/>
          </p:cNvPicPr>
          <p:nvPr/>
        </p:nvPicPr>
        <p:blipFill>
          <a:blip r:embed="rId3"/>
          <a:srcRect r="65604"/>
          <a:stretch>
            <a:fillRect/>
          </a:stretch>
        </p:blipFill>
        <p:spPr>
          <a:xfrm>
            <a:off x="971600" y="3006512"/>
            <a:ext cx="3500462" cy="3518832"/>
          </a:xfrm>
          <a:prstGeom prst="rect">
            <a:avLst/>
          </a:prstGeom>
        </p:spPr>
      </p:pic>
      <p:pic>
        <p:nvPicPr>
          <p:cNvPr id="9" name="صورة 19" descr="219_Three_Important_Polysaccharides-01.jpg"/>
          <p:cNvPicPr>
            <a:picLocks noChangeAspect="1"/>
          </p:cNvPicPr>
          <p:nvPr/>
        </p:nvPicPr>
        <p:blipFill>
          <a:blip r:embed="rId3"/>
          <a:srcRect l="33676" r="26294"/>
          <a:stretch>
            <a:fillRect/>
          </a:stretch>
        </p:blipFill>
        <p:spPr>
          <a:xfrm>
            <a:off x="4932040" y="3140968"/>
            <a:ext cx="3929090" cy="3393835"/>
          </a:xfrm>
          <a:prstGeom prst="rect">
            <a:avLst/>
          </a:prstGeom>
        </p:spPr>
      </p:pic>
      <p:grpSp>
        <p:nvGrpSpPr>
          <p:cNvPr id="10" name="مجموعة 50"/>
          <p:cNvGrpSpPr/>
          <p:nvPr/>
        </p:nvGrpSpPr>
        <p:grpSpPr>
          <a:xfrm>
            <a:off x="456025" y="2708920"/>
            <a:ext cx="1451679" cy="937466"/>
            <a:chOff x="405677" y="3071810"/>
            <a:chExt cx="1451679" cy="937466"/>
          </a:xfrm>
        </p:grpSpPr>
        <p:sp>
          <p:nvSpPr>
            <p:cNvPr id="11" name="مربع نص 9"/>
            <p:cNvSpPr txBox="1"/>
            <p:nvPr/>
          </p:nvSpPr>
          <p:spPr>
            <a:xfrm>
              <a:off x="405677" y="3071810"/>
              <a:ext cx="1451679" cy="646331"/>
            </a:xfrm>
            <a:prstGeom prst="rect">
              <a:avLst/>
            </a:prstGeom>
            <a:noFill/>
          </p:spPr>
          <p:txBody>
            <a:bodyPr wrap="none" rtlCol="0">
              <a:spAutoFit/>
            </a:bodyPr>
            <a:lstStyle/>
            <a:p>
              <a:pPr algn="ctr"/>
              <a:r>
                <a:rPr lang="en-US" b="1" dirty="0">
                  <a:solidFill>
                    <a:srgbClr val="FF0000"/>
                  </a:solidFill>
                </a:rPr>
                <a:t>non-reducing</a:t>
              </a:r>
            </a:p>
            <a:p>
              <a:pPr algn="ctr"/>
              <a:r>
                <a:rPr lang="en-US" b="1" dirty="0">
                  <a:solidFill>
                    <a:srgbClr val="FF0000"/>
                  </a:solidFill>
                </a:rPr>
                <a:t>  end (NRE)</a:t>
              </a:r>
              <a:endParaRPr lang="en-GB" b="1" dirty="0">
                <a:solidFill>
                  <a:srgbClr val="FF0000"/>
                </a:solidFill>
              </a:endParaRPr>
            </a:p>
          </p:txBody>
        </p:sp>
        <p:cxnSp>
          <p:nvCxnSpPr>
            <p:cNvPr id="12" name="رابط كسهم مستقيم 13"/>
            <p:cNvCxnSpPr/>
            <p:nvPr/>
          </p:nvCxnSpPr>
          <p:spPr>
            <a:xfrm flipV="1">
              <a:off x="769744" y="3804486"/>
              <a:ext cx="223838" cy="204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مجموعة 12"/>
          <p:cNvGrpSpPr/>
          <p:nvPr/>
        </p:nvGrpSpPr>
        <p:grpSpPr>
          <a:xfrm>
            <a:off x="4019453" y="2708920"/>
            <a:ext cx="1128611" cy="646331"/>
            <a:chOff x="4143372" y="3071810"/>
            <a:chExt cx="1128611" cy="646331"/>
          </a:xfrm>
        </p:grpSpPr>
        <p:sp>
          <p:nvSpPr>
            <p:cNvPr id="14" name="مربع نص 8"/>
            <p:cNvSpPr txBox="1"/>
            <p:nvPr/>
          </p:nvSpPr>
          <p:spPr>
            <a:xfrm>
              <a:off x="4208230" y="3071810"/>
              <a:ext cx="1063753" cy="646331"/>
            </a:xfrm>
            <a:prstGeom prst="rect">
              <a:avLst/>
            </a:prstGeom>
            <a:noFill/>
          </p:spPr>
          <p:txBody>
            <a:bodyPr wrap="none" rtlCol="0">
              <a:spAutoFit/>
            </a:bodyPr>
            <a:lstStyle/>
            <a:p>
              <a:pPr algn="ctr" rtl="0"/>
              <a:r>
                <a:rPr lang="en-US" b="1" dirty="0">
                  <a:solidFill>
                    <a:srgbClr val="0000FF"/>
                  </a:solidFill>
                </a:rPr>
                <a:t>reducing </a:t>
              </a:r>
            </a:p>
            <a:p>
              <a:pPr algn="ctr" rtl="0"/>
              <a:r>
                <a:rPr lang="en-US" b="1" dirty="0">
                  <a:solidFill>
                    <a:srgbClr val="0000FF"/>
                  </a:solidFill>
                </a:rPr>
                <a:t>end (RE)</a:t>
              </a:r>
              <a:endParaRPr lang="en-GB" b="1" dirty="0">
                <a:solidFill>
                  <a:srgbClr val="0000FF"/>
                </a:solidFill>
              </a:endParaRPr>
            </a:p>
          </p:txBody>
        </p:sp>
        <p:cxnSp>
          <p:nvCxnSpPr>
            <p:cNvPr id="15" name="رابط كسهم مستقيم 11"/>
            <p:cNvCxnSpPr/>
            <p:nvPr/>
          </p:nvCxnSpPr>
          <p:spPr>
            <a:xfrm rot="10800000" flipV="1">
              <a:off x="4143372" y="3429000"/>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مجموعة 32"/>
          <p:cNvGrpSpPr/>
          <p:nvPr/>
        </p:nvGrpSpPr>
        <p:grpSpPr>
          <a:xfrm>
            <a:off x="975417" y="3420196"/>
            <a:ext cx="3452567" cy="2457076"/>
            <a:chOff x="976557" y="3758006"/>
            <a:chExt cx="3452567" cy="2457076"/>
          </a:xfrm>
        </p:grpSpPr>
        <p:sp>
          <p:nvSpPr>
            <p:cNvPr id="17" name="مربع نص 26"/>
            <p:cNvSpPr txBox="1"/>
            <p:nvPr/>
          </p:nvSpPr>
          <p:spPr>
            <a:xfrm>
              <a:off x="3492929" y="37580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nvGrpSpPr>
            <p:cNvPr id="18" name="مجموعة 31"/>
            <p:cNvGrpSpPr/>
            <p:nvPr/>
          </p:nvGrpSpPr>
          <p:grpSpPr>
            <a:xfrm>
              <a:off x="976557" y="4048630"/>
              <a:ext cx="3452567" cy="2166452"/>
              <a:chOff x="976557" y="4048630"/>
              <a:chExt cx="3452567" cy="2166452"/>
            </a:xfrm>
          </p:grpSpPr>
          <p:sp>
            <p:nvSpPr>
              <p:cNvPr id="19" name="مربع نص 22"/>
              <p:cNvSpPr txBox="1"/>
              <p:nvPr/>
            </p:nvSpPr>
            <p:spPr>
              <a:xfrm>
                <a:off x="976557" y="570287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0" name="مربع نص 23"/>
              <p:cNvSpPr txBox="1"/>
              <p:nvPr/>
            </p:nvSpPr>
            <p:spPr>
              <a:xfrm>
                <a:off x="1064789" y="485776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1" name="مربع نص 24"/>
              <p:cNvSpPr txBox="1"/>
              <p:nvPr/>
            </p:nvSpPr>
            <p:spPr>
              <a:xfrm>
                <a:off x="1428728" y="428625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2" name="مربع نص 25"/>
              <p:cNvSpPr txBox="1"/>
              <p:nvPr/>
            </p:nvSpPr>
            <p:spPr>
              <a:xfrm>
                <a:off x="2746465" y="404863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3" name="مربع نص 27"/>
              <p:cNvSpPr txBox="1"/>
              <p:nvPr/>
            </p:nvSpPr>
            <p:spPr>
              <a:xfrm>
                <a:off x="3135739" y="584575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4" name="مربع نص 29"/>
              <p:cNvSpPr txBox="1"/>
              <p:nvPr/>
            </p:nvSpPr>
            <p:spPr>
              <a:xfrm>
                <a:off x="3850119" y="541712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grpSp>
      <p:sp>
        <p:nvSpPr>
          <p:cNvPr id="25" name="مربع نص 21"/>
          <p:cNvSpPr txBox="1"/>
          <p:nvPr/>
        </p:nvSpPr>
        <p:spPr>
          <a:xfrm>
            <a:off x="4001265" y="4005064"/>
            <a:ext cx="426719" cy="369332"/>
          </a:xfrm>
          <a:prstGeom prst="rect">
            <a:avLst/>
          </a:prstGeom>
          <a:noFill/>
        </p:spPr>
        <p:txBody>
          <a:bodyPr wrap="none" rtlCol="0">
            <a:spAutoFit/>
          </a:bodyPr>
          <a:lstStyle/>
          <a:p>
            <a:pPr algn="ctr" rtl="0"/>
            <a:r>
              <a:rPr lang="en-US" b="1" dirty="0">
                <a:solidFill>
                  <a:srgbClr val="0000FF"/>
                </a:solidFill>
              </a:rPr>
              <a:t>RE</a:t>
            </a:r>
            <a:endParaRPr lang="en-GB" b="1" dirty="0">
              <a:solidFill>
                <a:srgbClr val="0000FF"/>
              </a:solidFill>
            </a:endParaRPr>
          </a:p>
        </p:txBody>
      </p:sp>
      <p:sp>
        <p:nvSpPr>
          <p:cNvPr id="44" name="مربع نص 30"/>
          <p:cNvSpPr txBox="1"/>
          <p:nvPr/>
        </p:nvSpPr>
        <p:spPr>
          <a:xfrm>
            <a:off x="8172400" y="3923764"/>
            <a:ext cx="426719" cy="369332"/>
          </a:xfrm>
          <a:prstGeom prst="rect">
            <a:avLst/>
          </a:prstGeom>
          <a:noFill/>
        </p:spPr>
        <p:txBody>
          <a:bodyPr wrap="none" rtlCol="0">
            <a:spAutoFit/>
          </a:bodyPr>
          <a:lstStyle/>
          <a:p>
            <a:pPr algn="ctr" rtl="0"/>
            <a:r>
              <a:rPr lang="en-US" b="1" dirty="0">
                <a:solidFill>
                  <a:srgbClr val="0000FF"/>
                </a:solidFill>
              </a:rPr>
              <a:t>RE</a:t>
            </a:r>
            <a:endParaRPr lang="en-GB" b="1" dirty="0">
              <a:solidFill>
                <a:srgbClr val="0000FF"/>
              </a:solidFill>
            </a:endParaRPr>
          </a:p>
        </p:txBody>
      </p:sp>
      <p:grpSp>
        <p:nvGrpSpPr>
          <p:cNvPr id="45" name="مجموعة 49"/>
          <p:cNvGrpSpPr/>
          <p:nvPr/>
        </p:nvGrpSpPr>
        <p:grpSpPr>
          <a:xfrm>
            <a:off x="4644008" y="2924944"/>
            <a:ext cx="3944092" cy="3238022"/>
            <a:chOff x="4993127" y="3262812"/>
            <a:chExt cx="3944092" cy="3238022"/>
          </a:xfrm>
        </p:grpSpPr>
        <p:grpSp>
          <p:nvGrpSpPr>
            <p:cNvPr id="46" name="مجموعة 34"/>
            <p:cNvGrpSpPr/>
            <p:nvPr/>
          </p:nvGrpSpPr>
          <p:grpSpPr>
            <a:xfrm>
              <a:off x="4993127" y="4043758"/>
              <a:ext cx="3944092" cy="2385638"/>
              <a:chOff x="278219" y="3758006"/>
              <a:chExt cx="3944092" cy="2385638"/>
            </a:xfrm>
          </p:grpSpPr>
          <p:sp>
            <p:nvSpPr>
              <p:cNvPr id="52" name="مربع نص 35"/>
              <p:cNvSpPr txBox="1"/>
              <p:nvPr/>
            </p:nvSpPr>
            <p:spPr>
              <a:xfrm>
                <a:off x="3492929" y="37580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nvGrpSpPr>
              <p:cNvPr id="53" name="مجموعة 31"/>
              <p:cNvGrpSpPr/>
              <p:nvPr/>
            </p:nvGrpSpPr>
            <p:grpSpPr>
              <a:xfrm>
                <a:off x="278219" y="3786190"/>
                <a:ext cx="3944092" cy="2357454"/>
                <a:chOff x="278219" y="3786190"/>
                <a:chExt cx="3944092" cy="2357454"/>
              </a:xfrm>
            </p:grpSpPr>
            <p:sp>
              <p:nvSpPr>
                <p:cNvPr id="54" name="مربع نص 37"/>
                <p:cNvSpPr txBox="1"/>
                <p:nvPr/>
              </p:nvSpPr>
              <p:spPr>
                <a:xfrm>
                  <a:off x="976557" y="570287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5" name="مربع نص 38"/>
                <p:cNvSpPr txBox="1"/>
                <p:nvPr/>
              </p:nvSpPr>
              <p:spPr>
                <a:xfrm>
                  <a:off x="278219" y="463130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6" name="مربع نص 39"/>
                <p:cNvSpPr txBox="1"/>
                <p:nvPr/>
              </p:nvSpPr>
              <p:spPr>
                <a:xfrm>
                  <a:off x="1214414" y="378619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7" name="مربع نص 40"/>
                <p:cNvSpPr txBox="1"/>
                <p:nvPr/>
              </p:nvSpPr>
              <p:spPr>
                <a:xfrm>
                  <a:off x="2278483" y="534568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8" name="مربع نص 41"/>
                <p:cNvSpPr txBox="1"/>
                <p:nvPr/>
              </p:nvSpPr>
              <p:spPr>
                <a:xfrm>
                  <a:off x="3000364" y="577431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9" name="مربع نص 42"/>
                <p:cNvSpPr txBox="1"/>
                <p:nvPr/>
              </p:nvSpPr>
              <p:spPr>
                <a:xfrm>
                  <a:off x="3643306" y="548856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grpSp>
        <p:sp>
          <p:nvSpPr>
            <p:cNvPr id="47" name="مربع نص 43"/>
            <p:cNvSpPr txBox="1"/>
            <p:nvPr/>
          </p:nvSpPr>
          <p:spPr>
            <a:xfrm>
              <a:off x="5207441" y="392906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8" name="مربع نص 44"/>
            <p:cNvSpPr txBox="1"/>
            <p:nvPr/>
          </p:nvSpPr>
          <p:spPr>
            <a:xfrm>
              <a:off x="6000760" y="357187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9" name="مربع نص 45"/>
            <p:cNvSpPr txBox="1"/>
            <p:nvPr/>
          </p:nvSpPr>
          <p:spPr>
            <a:xfrm>
              <a:off x="7316995" y="326281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0" name="مربع نص 46"/>
            <p:cNvSpPr txBox="1"/>
            <p:nvPr/>
          </p:nvSpPr>
          <p:spPr>
            <a:xfrm>
              <a:off x="7330273" y="37541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51" name="مربع نص 48"/>
            <p:cNvSpPr txBox="1"/>
            <p:nvPr/>
          </p:nvSpPr>
          <p:spPr>
            <a:xfrm>
              <a:off x="6707639" y="613150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spTree>
    <p:extLst>
      <p:ext uri="{BB962C8B-B14F-4D97-AF65-F5344CB8AC3E}">
        <p14:creationId xmlns:p14="http://schemas.microsoft.com/office/powerpoint/2010/main" val="4537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ou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ou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ox(ou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ox(ou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ox(out)">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4"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3" ma:contentTypeDescription="Create a new document." ma:contentTypeScope="" ma:versionID="c01e398f8a868412e26a98135db085f7">
  <xsd:schema xmlns:xsd="http://www.w3.org/2001/XMLSchema" xmlns:xs="http://www.w3.org/2001/XMLSchema" xmlns:p="http://schemas.microsoft.com/office/2006/metadata/properties" xmlns:ns2="e0585ad6-e60d-4dbf-9f0f-7ca5398387e1" targetNamespace="http://schemas.microsoft.com/office/2006/metadata/properties" ma:root="true" ma:fieldsID="69218052bc2637835f6b00bee49e84ff"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E9F9F0-AAC2-41B8-B8FD-CFE346E05CB3}"/>
</file>

<file path=customXml/itemProps2.xml><?xml version="1.0" encoding="utf-8"?>
<ds:datastoreItem xmlns:ds="http://schemas.openxmlformats.org/officeDocument/2006/customXml" ds:itemID="{DB5E2FD8-5C01-4596-964B-D88B4BA21472}"/>
</file>

<file path=customXml/itemProps3.xml><?xml version="1.0" encoding="utf-8"?>
<ds:datastoreItem xmlns:ds="http://schemas.openxmlformats.org/officeDocument/2006/customXml" ds:itemID="{1C8F96C5-90AA-4DA7-A94D-C0C19DEF690B}"/>
</file>

<file path=docProps/app.xml><?xml version="1.0" encoding="utf-8"?>
<Properties xmlns="http://schemas.openxmlformats.org/officeDocument/2006/extended-properties" xmlns:vt="http://schemas.openxmlformats.org/officeDocument/2006/docPropsVTypes">
  <TotalTime>4965</TotalTime>
  <Words>1590</Words>
  <Application>Microsoft Macintosh PowerPoint</Application>
  <PresentationFormat>On-screen Show (4:3)</PresentationFormat>
  <Paragraphs>509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Symbol</vt:lpstr>
      <vt:lpstr>Times New Roman</vt:lpstr>
      <vt:lpstr>Wingdings</vt:lpstr>
      <vt:lpstr>سمة Office</vt:lpstr>
      <vt:lpstr>Qualitative Tests for Carbohydrates</vt:lpstr>
      <vt:lpstr> Carbohydrates </vt:lpstr>
      <vt:lpstr>Classification of Carbohydrates </vt:lpstr>
      <vt:lpstr>Monosaccharides </vt:lpstr>
      <vt:lpstr>Disaccharides </vt:lpstr>
      <vt:lpstr>Disaccharides </vt:lpstr>
      <vt:lpstr>Polysaccharides </vt:lpstr>
      <vt:lpstr>Polysaccharides </vt:lpstr>
      <vt:lpstr>Polysaccharides </vt:lpstr>
      <vt:lpstr>Reducing Sugar</vt:lpstr>
      <vt:lpstr>  Tests for Carbohydrates </vt:lpstr>
      <vt:lpstr>Molisch Test</vt:lpstr>
      <vt:lpstr>Molisch Test</vt:lpstr>
      <vt:lpstr>Molisch Test</vt:lpstr>
      <vt:lpstr>Molisch Test</vt:lpstr>
      <vt:lpstr>Iodine Test</vt:lpstr>
      <vt:lpstr>Iodine Test</vt:lpstr>
      <vt:lpstr>Benedict’s Test</vt:lpstr>
      <vt:lpstr>Benedict’s Test</vt:lpstr>
      <vt:lpstr>Benedict’s Test</vt:lpstr>
      <vt:lpstr>Benedict’s Test</vt:lpstr>
      <vt:lpstr>Barfoed’s Test</vt:lpstr>
      <vt:lpstr>Barfoed’s Test</vt:lpstr>
      <vt:lpstr>Barfoed’s Test</vt:lpstr>
      <vt:lpstr>Seliwanoff’s Test</vt:lpstr>
      <vt:lpstr>Seliwanoff’s Test</vt:lpstr>
      <vt:lpstr>Classification of Unknown Sample</vt:lpstr>
      <vt:lpstr>Sugars Identification </vt:lpstr>
      <vt:lpstr>Sugars Identification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289</cp:revision>
  <dcterms:created xsi:type="dcterms:W3CDTF">2014-10-12T07:45:16Z</dcterms:created>
  <dcterms:modified xsi:type="dcterms:W3CDTF">2021-01-04T11:43:29Z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