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53" r:id="rId13"/>
  </p:sldMasterIdLst>
  <p:notesMasterIdLst>
    <p:notesMasterId r:id="rId17"/>
  </p:notesMasterIdLst>
  <p:handoutMasterIdLst>
    <p:handoutMasterId r:id="rId15"/>
  </p:handout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6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3" Type="http://schemas.openxmlformats.org/officeDocument/2006/relationships/slide" Target="slides/slide5.xml"></Relationship><Relationship Id="rId24" Type="http://schemas.openxmlformats.org/officeDocument/2006/relationships/slide" Target="slides/slide6.xml"></Relationship><Relationship Id="rId25" Type="http://schemas.openxmlformats.org/officeDocument/2006/relationships/slide" Target="slides/slide7.xml"></Relationship><Relationship Id="rId26" Type="http://schemas.openxmlformats.org/officeDocument/2006/relationships/slide" Target="slides/slide8.xml"></Relationship><Relationship Id="rId27" Type="http://schemas.openxmlformats.org/officeDocument/2006/relationships/slide" Target="slides/slide9.xml"></Relationship><Relationship Id="rId28" Type="http://schemas.openxmlformats.org/officeDocument/2006/relationships/slide" Target="slides/slide10.xml"></Relationship><Relationship Id="rId29" Type="http://schemas.openxmlformats.org/officeDocument/2006/relationships/slide" Target="slides/slide11.xml"></Relationship><Relationship Id="rId30" Type="http://schemas.openxmlformats.org/officeDocument/2006/relationships/slide" Target="slides/slide12.xml"></Relationship><Relationship Id="rId31" Type="http://schemas.openxmlformats.org/officeDocument/2006/relationships/slide" Target="slides/slide13.xml"></Relationship><Relationship Id="rId32" Type="http://schemas.openxmlformats.org/officeDocument/2006/relationships/slide" Target="slides/slide14.xml"></Relationship><Relationship Id="rId33" Type="http://schemas.openxmlformats.org/officeDocument/2006/relationships/slide" Target="slides/slide15.xml"></Relationship><Relationship Id="rId34" Type="http://schemas.openxmlformats.org/officeDocument/2006/relationships/slide" Target="slides/slide16.xml"></Relationship><Relationship Id="rId35" Type="http://schemas.openxmlformats.org/officeDocument/2006/relationships/slide" Target="slides/slide17.xml"></Relationship><Relationship Id="rId36" Type="http://schemas.openxmlformats.org/officeDocument/2006/relationships/slide" Target="slides/slide18.xml"></Relationship><Relationship Id="rId37" Type="http://schemas.openxmlformats.org/officeDocument/2006/relationships/slide" Target="slides/slide19.xml"></Relationship><Relationship Id="rId38" Type="http://schemas.openxmlformats.org/officeDocument/2006/relationships/slide" Target="slides/slide20.xml"></Relationship><Relationship Id="rId39" Type="http://schemas.openxmlformats.org/officeDocument/2006/relationships/slide" Target="slides/slide21.xml"></Relationship><Relationship Id="rId40" Type="http://schemas.openxmlformats.org/officeDocument/2006/relationships/slide" Target="slides/slide22.xml"></Relationship><Relationship Id="rId41" Type="http://schemas.openxmlformats.org/officeDocument/2006/relationships/slide" Target="slides/slide23.xml"></Relationship><Relationship Id="rId42" Type="http://schemas.openxmlformats.org/officeDocument/2006/relationships/slide" Target="slides/slide24.xml"></Relationship><Relationship Id="rId43" Type="http://schemas.openxmlformats.org/officeDocument/2006/relationships/slide" Target="slides/slide25.xml"></Relationship><Relationship Id="rId44" Type="http://schemas.openxmlformats.org/officeDocument/2006/relationships/slide" Target="slides/slide26.xml"></Relationship><Relationship Id="rId45" Type="http://schemas.openxmlformats.org/officeDocument/2006/relationships/slide" Target="slides/slide27.xml"></Relationship><Relationship Id="rId46" Type="http://schemas.openxmlformats.org/officeDocument/2006/relationships/slide" Target="slides/slide28.xml"></Relationship><Relationship Id="rId47" Type="http://schemas.openxmlformats.org/officeDocument/2006/relationships/slide" Target="slides/slide29.xml"></Relationship><Relationship Id="rId48" Type="http://schemas.openxmlformats.org/officeDocument/2006/relationships/slide" Target="slides/slide30.xml"></Relationship><Relationship Id="rId49" Type="http://schemas.openxmlformats.org/officeDocument/2006/relationships/slide" Target="slides/slide31.xml"></Relationship><Relationship Id="rId50" Type="http://schemas.openxmlformats.org/officeDocument/2006/relationships/slide" Target="slides/slide32.xml"></Relationship><Relationship Id="rId51" Type="http://schemas.openxmlformats.org/officeDocument/2006/relationships/slide" Target="slides/slide33.xml"></Relationship><Relationship Id="rId52" Type="http://schemas.openxmlformats.org/officeDocument/2006/relationships/slide" Target="slides/slide34.xml"></Relationship><Relationship Id="rId53" Type="http://schemas.openxmlformats.org/officeDocument/2006/relationships/slide" Target="slides/slide35.xml"></Relationship><Relationship Id="rId54" Type="http://schemas.openxmlformats.org/officeDocument/2006/relationships/slide" Target="slides/slide36.xml"></Relationship><Relationship Id="rId55" Type="http://schemas.openxmlformats.org/officeDocument/2006/relationships/slide" Target="slides/slide37.xml"></Relationship><Relationship Id="rId56" Type="http://schemas.openxmlformats.org/officeDocument/2006/relationships/slide" Target="slides/slide38.xml"></Relationship><Relationship Id="rId57" Type="http://schemas.openxmlformats.org/officeDocument/2006/relationships/slide" Target="slides/slide39.xml"></Relationship><Relationship Id="rId58" Type="http://schemas.openxmlformats.org/officeDocument/2006/relationships/slide" Target="slides/slide40.xml"></Relationship><Relationship Id="rId59" Type="http://schemas.openxmlformats.org/officeDocument/2006/relationships/slide" Target="slides/slide41.xml"></Relationship><Relationship Id="rId60" Type="http://schemas.openxmlformats.org/officeDocument/2006/relationships/slide" Target="slides/slide42.xml"></Relationship><Relationship Id="rId61" Type="http://schemas.openxmlformats.org/officeDocument/2006/relationships/slide" Target="slides/slide43.xml"></Relationship><Relationship Id="rId62" Type="http://schemas.openxmlformats.org/officeDocument/2006/relationships/slide" Target="slides/slide44.xml"></Relationship><Relationship Id="rId63" Type="http://schemas.openxmlformats.org/officeDocument/2006/relationships/viewProps" Target="viewProps.xml"></Relationship><Relationship Id="rId64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2A47-D8E7-4708-A218-E95F45C843B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9CBC-5243-4EE6-8E2D-6E1F45C8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D24D-F7AD-4672-8093-387C9A86EF22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B3BA-A246-4728-806B-126A6412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Relationship Id="rId2" Type="http://schemas.openxmlformats.org/officeDocument/2006/relationships/image" Target="../media/fImage1399330041.png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:/Users/moham/AppData/Roaming/PolarisOffice/ETemp/31084_21737872/fImage139933004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 rot="0">
            <a:off x="914400" y="1381760"/>
            <a:ext cx="10363835" cy="23882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algn="ctr" latinLnBrk="0">
              <a:buFontTx/>
              <a:buNone/>
              <a:defRPr lang="en-GB" altLang="en-US" sz="5000">
                <a:solidFill>
                  <a:srgbClr val="295776"/>
                </a:solidFill>
              </a:defRPr>
            </a:lvl1pPr>
          </a:lstStyle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 rot="0">
            <a:off x="1524000" y="3861435"/>
            <a:ext cx="9144635" cy="165608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algn="ctr" latinLnBrk="0">
              <a:buFontTx/>
              <a:buNone/>
              <a:defRPr lang="en-GB" altLang="en-US" sz="2400">
                <a:solidFill>
                  <a:srgbClr val="57768B"/>
                </a:solidFill>
              </a:defRPr>
            </a:lvl1pPr>
            <a:lvl2pPr marL="457200" indent="0" algn="ctr" latinLnBrk="0" lvl="1">
              <a:buFontTx/>
              <a:buNone/>
              <a:defRPr lang="en-GB" altLang="en-US" sz="2000"/>
            </a:lvl2pPr>
            <a:lvl3pPr marL="914400" indent="0" algn="ctr" latinLnBrk="0" lvl="2">
              <a:buFontTx/>
              <a:buNone/>
              <a:defRPr lang="en-GB" altLang="en-US" sz="1800"/>
            </a:lvl3pPr>
            <a:lvl4pPr marL="1371600" indent="0" algn="ctr" latinLnBrk="0" lvl="3">
              <a:buFontTx/>
              <a:buNone/>
              <a:defRPr lang="en-GB" altLang="en-US" sz="1600"/>
            </a:lvl4pPr>
            <a:lvl5pPr marL="1828800" indent="0" algn="ctr" latinLnBrk="0" lvl="4">
              <a:buFontTx/>
              <a:buNone/>
              <a:defRPr lang="en-GB" altLang="en-US" sz="1600"/>
            </a:lvl5pPr>
            <a:lvl6pPr marL="2286000" indent="0" algn="ctr" latinLnBrk="0" lvl="5">
              <a:buFontTx/>
              <a:buNone/>
              <a:defRPr lang="en-GB" altLang="en-US" sz="1600"/>
            </a:lvl6pPr>
            <a:lvl7pPr marL="2743200" indent="0" algn="ctr" latinLnBrk="0" lvl="6">
              <a:buFontTx/>
              <a:buNone/>
              <a:defRPr lang="en-GB" altLang="en-US" sz="1600"/>
            </a:lvl7pPr>
            <a:lvl8pPr marL="3200400" indent="0" algn="ctr" latinLnBrk="0" lvl="7">
              <a:buFontTx/>
              <a:buNone/>
              <a:defRPr lang="en-GB" altLang="en-US" sz="1600"/>
            </a:lvl8pPr>
            <a:lvl9pPr marL="3657600" indent="0" algn="ctr" latinLnBrk="0" lvl="8">
              <a:buFontTx/>
              <a:buNone/>
              <a:defRPr lang="en-GB" altLang="en-US" sz="1600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subtitle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 rot="0">
            <a:off x="8724900" y="365125"/>
            <a:ext cx="2629535" cy="5812790"/>
          </a:xfrm>
          <a:prstGeom prst="rect"/>
        </p:spPr>
        <p:txBody>
          <a:bodyPr wrap="square" lIns="91440" tIns="45720" rIns="91440" bIns="45720" numCol="1" vert="eaVert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 rot="0">
            <a:off x="838200" y="365125"/>
            <a:ext cx="7734935" cy="5812790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latinLnBrk="0" lvl="1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 latinLnBrk="0" lvl="2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 latinLnBrk="0" lvl="3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 latinLnBrk="0" lvl="4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3/19/2023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endParaRPr lang="ko-KR" alt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rgbClr val="5776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831850" y="1710055"/>
            <a:ext cx="10516235" cy="285305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5000">
                <a:solidFill>
                  <a:schemeClr val="bg1"/>
                </a:solidFill>
              </a:defRPr>
            </a:lvl1pPr>
          </a:lstStyle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 rot="0">
            <a:off x="831850" y="4589780"/>
            <a:ext cx="10516235" cy="150050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>
                <a:solidFill>
                  <a:schemeClr val="bg1"/>
                </a:solidFill>
              </a:defRPr>
            </a:lvl1pPr>
            <a:lvl2pPr marL="457200" indent="0" latinLnBrk="0" lvl="1">
              <a:buFontTx/>
              <a:buNone/>
              <a:defRPr lang="en-GB" alt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 lvl="2">
              <a:buFontTx/>
              <a:buNone/>
              <a:defRPr lang="en-GB" alt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 lvl="3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 lvl="4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 lvl="5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 lvl="6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 lvl="7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 lvl="8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sz="half" idx="1"/>
          </p:nvPr>
        </p:nvSpPr>
        <p:spPr>
          <a:xfrm rot="0">
            <a:off x="838200" y="1825625"/>
            <a:ext cx="5182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latinLnBrk="0" lvl="1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 latinLnBrk="0" lvl="2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 latinLnBrk="0" lvl="3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 latinLnBrk="0" lvl="4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obj" sz="half" idx="2"/>
          </p:nvPr>
        </p:nvSpPr>
        <p:spPr>
          <a:xfrm rot="0">
            <a:off x="6172200" y="1825625"/>
            <a:ext cx="5182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 latinLnBrk="0" lvl="1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 latinLnBrk="0" lvl="2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 latinLnBrk="0" lvl="3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 latinLnBrk="0" lvl="4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>
                <a:solidFill>
                  <a:srgbClr val="57768B"/>
                </a:solidFill>
              </a:defRPr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obj" sz="half" idx="2"/>
          </p:nvPr>
        </p:nvSpPr>
        <p:spPr>
          <a:xfrm rot="0">
            <a:off x="840105" y="2505075"/>
            <a:ext cx="5158105" cy="3685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>
                <a:solidFill>
                  <a:srgbClr val="57768B"/>
                </a:solidFill>
              </a:defRPr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obj" sz="quarter" idx="4"/>
          </p:nvPr>
        </p:nvSpPr>
        <p:spPr>
          <a:xfrm rot="0">
            <a:off x="6172200" y="2505075"/>
            <a:ext cx="5184140" cy="3685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3200"/>
            </a:lvl1pPr>
          </a:lstStyle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obj" idx="1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3200"/>
            </a:lvl1pPr>
            <a:lvl2pPr marL="0" indent="0" latinLnBrk="0" lvl="1">
              <a:buFontTx/>
              <a:buNone/>
              <a:defRPr lang="en-GB" altLang="en-US" sz="2800"/>
            </a:lvl2pPr>
            <a:lvl3pPr marL="0" indent="0" latinLnBrk="0" lvl="2">
              <a:buFontTx/>
              <a:buNone/>
              <a:defRPr lang="en-GB" altLang="en-US" sz="2400"/>
            </a:lvl3pPr>
            <a:lvl4pPr marL="0" indent="0" latinLnBrk="0" lvl="3">
              <a:buFontTx/>
              <a:buNone/>
              <a:defRPr lang="en-GB" altLang="en-US" sz="2000"/>
            </a:lvl4pPr>
            <a:lvl5pPr marL="0" indent="0" latinLnBrk="0" lvl="4">
              <a:buFontTx/>
              <a:buNone/>
              <a:defRPr lang="en-GB" altLang="en-US" sz="2000"/>
            </a:lvl5pPr>
            <a:lvl6pPr marL="0" indent="0" latinLnBrk="0" lvl="5">
              <a:buFontTx/>
              <a:buNone/>
              <a:defRPr lang="en-GB" altLang="en-US" sz="2000"/>
            </a:lvl6pPr>
            <a:lvl7pPr marL="0" indent="0" latinLnBrk="0" lvl="6">
              <a:buFontTx/>
              <a:buNone/>
              <a:defRPr lang="en-GB" altLang="en-US" sz="2000"/>
            </a:lvl7pPr>
            <a:lvl8pPr marL="0" indent="0" latinLnBrk="0" lvl="7">
              <a:buFontTx/>
              <a:buNone/>
              <a:defRPr lang="en-GB" altLang="en-US" sz="2000"/>
            </a:lvl8pPr>
            <a:lvl9pPr marL="0" indent="0" latinLnBrk="0" lvl="8">
              <a:buFontTx/>
              <a:buNone/>
              <a:defRPr lang="en-GB" altLang="en-US" sz="2000"/>
            </a:lvl9pPr>
          </a:lstStyle>
          <a:p>
            <a:pPr marL="228600" indent="-228600" latinLnBrk="0">
              <a:buFont typeface="Arial"/>
              <a:buChar char="•"/>
            </a:pPr>
            <a:r>
              <a:rPr lang="en-US" altLang="ko-KR"/>
              <a:t>Click to add text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1600"/>
            </a:lvl1pPr>
            <a:lvl2pPr marL="457200" indent="0" latinLnBrk="0" lvl="1">
              <a:buFontTx/>
              <a:buNone/>
              <a:defRPr lang="en-GB" altLang="en-US" sz="1400"/>
            </a:lvl2pPr>
            <a:lvl3pPr marL="914400" indent="0" latinLnBrk="0" lvl="2">
              <a:buFontTx/>
              <a:buNone/>
              <a:defRPr lang="en-GB" altLang="en-US" sz="1200"/>
            </a:lvl3pPr>
            <a:lvl4pPr marL="1371600" indent="0" latinLnBrk="0" lvl="3">
              <a:buFontTx/>
              <a:buNone/>
              <a:defRPr lang="en-GB" altLang="en-US" sz="1000"/>
            </a:lvl4pPr>
            <a:lvl5pPr marL="1828800" indent="0" latinLnBrk="0" lvl="4">
              <a:buFontTx/>
              <a:buNone/>
              <a:defRPr lang="en-GB" altLang="en-US" sz="1000"/>
            </a:lvl5pPr>
            <a:lvl6pPr marL="2286000" indent="0" latinLnBrk="0" lvl="5">
              <a:buFontTx/>
              <a:buNone/>
              <a:defRPr lang="en-GB" altLang="en-US" sz="1000"/>
            </a:lvl6pPr>
            <a:lvl7pPr marL="2743200" indent="0" latinLnBrk="0" lvl="6">
              <a:buFontTx/>
              <a:buNone/>
              <a:defRPr lang="en-GB" altLang="en-US" sz="1000"/>
            </a:lvl7pPr>
            <a:lvl8pPr marL="3200400" indent="0" latinLnBrk="0" lvl="7">
              <a:buFontTx/>
              <a:buNone/>
              <a:defRPr lang="en-GB" altLang="en-US" sz="1000"/>
            </a:lvl8pPr>
            <a:lvl9pPr marL="3657600" indent="0" latinLnBrk="0" lvl="8">
              <a:buFontTx/>
              <a:buNone/>
              <a:defRPr lang="en-GB" altLang="en-US" sz="1000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 txBox="1">
            <a:spLocks noGrp="1" noChangeAspect="1"/>
          </p:cNvSpPr>
          <p:nvPr>
            <p:ph type="pic" idx="1"/>
          </p:nvPr>
        </p:nvSpPr>
        <p:spPr>
          <a:xfrm rot="0">
            <a:off x="5183505" y="987425"/>
            <a:ext cx="6172835" cy="4874260"/>
          </a:xfrm>
          <a:prstGeom prst="rect"/>
        </p:spPr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3200"/>
            </a:lvl1pPr>
          </a:lstStyle>
          <a:p>
            <a:pPr marL="0" indent="0" latinLnBrk="0">
              <a:buFontTx/>
              <a:buNone/>
            </a:pPr>
            <a:r>
              <a:rPr lang="en-US" altLang="ko-KR"/>
              <a:t>Click to add title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1600"/>
            </a:lvl1pPr>
            <a:lvl2pPr marL="457200" indent="0" latinLnBrk="0" lvl="1">
              <a:buFontTx/>
              <a:buNone/>
              <a:defRPr lang="en-GB" altLang="en-US" sz="1400"/>
            </a:lvl2pPr>
            <a:lvl3pPr marL="914400" indent="0" latinLnBrk="0" lvl="2">
              <a:buFontTx/>
              <a:buNone/>
              <a:defRPr lang="en-GB" altLang="en-US" sz="1200"/>
            </a:lvl3pPr>
            <a:lvl4pPr marL="1371600" indent="0" latinLnBrk="0" lvl="3">
              <a:buFontTx/>
              <a:buNone/>
              <a:defRPr lang="en-GB" altLang="en-US" sz="1000"/>
            </a:lvl4pPr>
            <a:lvl5pPr marL="1828800" indent="0" latinLnBrk="0" lvl="4">
              <a:buFontTx/>
              <a:buNone/>
              <a:defRPr lang="en-GB" altLang="en-US" sz="1000"/>
            </a:lvl5pPr>
            <a:lvl6pPr marL="2286000" indent="0" latinLnBrk="0" lvl="5">
              <a:buFontTx/>
              <a:buNone/>
              <a:defRPr lang="en-GB" altLang="en-US" sz="1000"/>
            </a:lvl6pPr>
            <a:lvl7pPr marL="2743200" indent="0" latinLnBrk="0" lvl="6">
              <a:buFontTx/>
              <a:buNone/>
              <a:defRPr lang="en-GB" altLang="en-US" sz="1000"/>
            </a:lvl7pPr>
            <a:lvl8pPr marL="3200400" indent="0" latinLnBrk="0" lvl="7">
              <a:buFontTx/>
              <a:buNone/>
              <a:defRPr lang="en-GB" altLang="en-US" sz="1000"/>
            </a:lvl8pPr>
            <a:lvl9pPr marL="3657600" indent="0" latinLnBrk="0" lvl="8">
              <a:buFontTx/>
              <a:buNone/>
              <a:defRPr lang="en-GB" altLang="en-US" sz="1000"/>
            </a:lvl9pPr>
          </a:lstStyle>
          <a:p>
            <a:pPr marL="0" indent="0" latinLnBrk="0">
              <a:buFontTx/>
              <a:buNone/>
            </a:pPr>
            <a:r>
              <a:rPr lang="en-US" altLang="ko-KR"/>
              <a:t>Click to add text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image" Target="../media/fImage58372708467.png"></Relationship><Relationship Id="rId13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:/Users/moham/AppData/Roaming/PolarisOffice/ETemp/31084_21737872/fImage58372708467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altLang="ko-KR"/>
              <a:t>Edit Title Master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en-US" altLang="ko-KR"/>
              <a:t>Edit Subtitle Master Style</a:t>
            </a:r>
          </a:p>
          <a:p>
            <a:pPr marL="685800" indent="-228600" latinLnBrk="0" lvl="1">
              <a:buFont typeface="Arial"/>
              <a:buChar char="•"/>
            </a:pPr>
            <a:r>
              <a:rPr lang="en-US" altLang="ko-KR"/>
              <a:t>Second level</a:t>
            </a:r>
          </a:p>
          <a:p>
            <a:pPr marL="1143000" indent="-228600" latinLnBrk="0" lvl="2">
              <a:buFont typeface="Arial"/>
              <a:buChar char="•"/>
            </a:pPr>
            <a:r>
              <a:rPr lang="en-US" altLang="ko-KR"/>
              <a:t>Level 3</a:t>
            </a:r>
          </a:p>
          <a:p>
            <a:pPr marL="1600200" indent="-228600" latinLnBrk="0" lvl="3">
              <a:buFont typeface="Arial"/>
              <a:buChar char="•"/>
            </a:pPr>
            <a:r>
              <a:rPr lang="en-US" altLang="ko-KR"/>
              <a:t>Fourth level</a:t>
            </a:r>
          </a:p>
          <a:p>
            <a:pPr marL="2057400" indent="-228600" latinLnBrk="0" lvl="4">
              <a:buFont typeface="Arial"/>
              <a:buChar char="•"/>
            </a:pPr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l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en-US" altLang="ko-KR"/>
              <a:t>4/17/2019</a:t>
            </a:fld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ctr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>
            <a:lvl1pPr marL="0" indent="0" algn="r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image" Target="../media/fImage2687042559358.png"></Relationship><Relationship Id="rId2" Type="http://schemas.openxmlformats.org/officeDocument/2006/relationships/slideLayout" Target="../slideLayouts/slideLayout2.xm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image" Target="../media/fImage2145562576962.jpeg"></Relationship><Relationship Id="rId2" Type="http://schemas.openxmlformats.org/officeDocument/2006/relationships/slideLayout" Target="../slideLayouts/slideLayout2.xm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image" Target="../media/fImage4850982584464.png"></Relationship><Relationship Id="rId2" Type="http://schemas.openxmlformats.org/officeDocument/2006/relationships/slideLayout" Target="../slideLayouts/slideLayout2.xm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image" Target="../media/fImage2953122595705.png"></Relationship><Relationship Id="rId2" Type="http://schemas.openxmlformats.org/officeDocument/2006/relationships/slideLayout" Target="../slideLayouts/slideLayout2.xml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image" Target="../media/fImage4082722608145.png"></Relationship><Relationship Id="rId2" Type="http://schemas.openxmlformats.org/officeDocument/2006/relationships/slideLayout" Target="../slideLayouts/slideLayout2.xml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image" Target="../media/fImage5028792613281.png"></Relationship><Relationship Id="rId2" Type="http://schemas.openxmlformats.org/officeDocument/2006/relationships/slideLayout" Target="../slideLayouts/slideLayout5.xml"></Relationship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image" Target="../media/fImage1655912626827.png"></Relationship><Relationship Id="rId2" Type="http://schemas.openxmlformats.org/officeDocument/2006/relationships/slideLayout" Target="../slideLayouts/slideLayout2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1" Type="http://schemas.openxmlformats.org/officeDocument/2006/relationships/image" Target="../media/fImage145462649961.jpeg"></Relationship><Relationship Id="rId2" Type="http://schemas.openxmlformats.org/officeDocument/2006/relationships/slideLayout" Target="../slideLayouts/slideLayout2.xml"></Relationship></Relationships>
</file>

<file path=ppt/slides/_rels/slide21.xml.rels><?xml version="1.0" encoding="UTF-8"?>
<Relationships xmlns="http://schemas.openxmlformats.org/package/2006/relationships"><Relationship Id="rId1" Type="http://schemas.openxmlformats.org/officeDocument/2006/relationships/image" Target="../media/fImage99732265491.png"></Relationship><Relationship Id="rId2" Type="http://schemas.openxmlformats.org/officeDocument/2006/relationships/slideLayout" Target="../slideLayouts/slideLayout2.xml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image" Target="../media/fImage1074752662995.png"></Relationship><Relationship Id="rId2" Type="http://schemas.openxmlformats.org/officeDocument/2006/relationships/slideLayout" Target="../slideLayouts/slideLayout2.xm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image" Target="../media/fImage702072671942.png"></Relationship><Relationship Id="rId2" Type="http://schemas.openxmlformats.org/officeDocument/2006/relationships/slideLayout" Target="../slideLayouts/slideLayout2.xml"></Relationship></Relationships>
</file>

<file path=ppt/slides/_rels/slide24.xml.rels><?xml version="1.0" encoding="UTF-8"?>
<Relationships xmlns="http://schemas.openxmlformats.org/package/2006/relationships"><Relationship Id="rId2" Type="http://schemas.openxmlformats.org/officeDocument/2006/relationships/image" Target="../media/fImage10585520541.png"></Relationship><Relationship Id="rId3" Type="http://schemas.openxmlformats.org/officeDocument/2006/relationships/slideLayout" Target="../slideLayouts/slideLayout2.xml"></Relationship></Relationships>
</file>

<file path=ppt/slides/_rels/slide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6.xml.rels><?xml version="1.0" encoding="UTF-8"?>
<Relationships xmlns="http://schemas.openxmlformats.org/package/2006/relationships"><Relationship Id="rId1" Type="http://schemas.openxmlformats.org/officeDocument/2006/relationships/image" Target="../media/fImage1276402684827.png"></Relationship><Relationship Id="rId2" Type="http://schemas.openxmlformats.org/officeDocument/2006/relationships/slideLayout" Target="../slideLayouts/slideLayout2.xml"></Relationship></Relationships>
</file>

<file path=ppt/slides/_rels/slide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image" Target="../media/fImage1116662496334.jpeg"></Relationship><Relationship Id="rId2" Type="http://schemas.openxmlformats.org/officeDocument/2006/relationships/slideLayout" Target="../slideLayouts/slideLayout2.xml"></Relationship></Relationships>
</file>

<file path=ppt/slides/_rels/slide30.xml.rels><?xml version="1.0" encoding="UTF-8"?>
<Relationships xmlns="http://schemas.openxmlformats.org/package/2006/relationships"><Relationship Id="rId2" Type="http://schemas.openxmlformats.org/officeDocument/2006/relationships/image" Target="../media/fImage1078232308467.png"></Relationship><Relationship Id="rId3" Type="http://schemas.openxmlformats.org/officeDocument/2006/relationships/slideLayout" Target="../slideLayouts/slideLayout2.xml"></Relationship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/Relationships>
</file>

<file path=ppt/slides/_rels/slide32.xml.rels><?xml version="1.0" encoding="UTF-8"?>
<Relationships xmlns="http://schemas.openxmlformats.org/package/2006/relationships"><Relationship Id="rId2" Type="http://schemas.openxmlformats.org/officeDocument/2006/relationships/image" Target="../media/fImage597542506334.png"></Relationship><Relationship Id="rId3" Type="http://schemas.openxmlformats.org/officeDocument/2006/relationships/image" Target="../media/fImage1394682516500.png"></Relationship><Relationship Id="rId4" Type="http://schemas.openxmlformats.org/officeDocument/2006/relationships/slideLayout" Target="../slideLayouts/slideLayout5.xml"></Relationship></Relationships>
</file>

<file path=ppt/slides/_rels/slide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4.xml.rels><?xml version="1.0" encoding="UTF-8"?>
<Relationships xmlns="http://schemas.openxmlformats.org/package/2006/relationships"><Relationship Id="rId2" Type="http://schemas.openxmlformats.org/officeDocument/2006/relationships/image" Target="../media/fImage4041332689169.png"></Relationship><Relationship Id="rId3" Type="http://schemas.openxmlformats.org/officeDocument/2006/relationships/slideLayout" Target="../slideLayouts/slideLayout2.xml"></Relationship></Relationships>
</file>

<file path=ppt/slides/_rels/slide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8.xml.rels><?xml version="1.0" encoding="UTF-8"?>
<Relationships xmlns="http://schemas.openxmlformats.org/package/2006/relationships"><Relationship Id="rId2" Type="http://schemas.openxmlformats.org/officeDocument/2006/relationships/image" Target="../media/fImage792302855724.png"></Relationship><Relationship Id="rId3" Type="http://schemas.openxmlformats.org/officeDocument/2006/relationships/slideLayout" Target="../slideLayouts/slideLayout2.xml"></Relationship></Relationships>
</file>

<file path=ppt/slides/_rels/slide39.xml.rels><?xml version="1.0" encoding="UTF-8"?>
<Relationships xmlns="http://schemas.openxmlformats.org/package/2006/relationships"><Relationship Id="rId2" Type="http://schemas.openxmlformats.org/officeDocument/2006/relationships/image" Target="../media/fImage3654202901478.png"></Relationship><Relationship Id="rId3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/Relationships>
</file>

<file path=ppt/slides/_rels/slide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004252445436.png"></Relationship></Relationships>
</file>

<file path=ppt/slides/_rels/slide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image" Target="../media/fImage2396632506500.png"></Relationship><Relationship Id="rId2" Type="http://schemas.openxmlformats.org/officeDocument/2006/relationships/image" Target="../media/fImage2242182519169.png"></Relationship><Relationship Id="rId3" Type="http://schemas.openxmlformats.org/officeDocument/2006/relationships/slideLayout" Target="../slideLayouts/slideLayout2.xm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image" Target="../media/fImage420892535724.jpeg"></Relationship><Relationship Id="rId2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image" Target="../media/fImage1139562541478.png"></Relationship><Relationship Id="rId2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 rot="0">
            <a:off x="1524000" y="1122680"/>
            <a:ext cx="9145270" cy="2388870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sz="6000">
                <a:latin typeface="Calibri Light" charset="0"/>
                <a:ea typeface="Calibri Light" charset="0"/>
                <a:cs typeface="+mj-cs"/>
              </a:rPr>
              <a:t>Head</a:t>
            </a:r>
            <a:r>
              <a:rPr lang="en-US" sz="6000">
                <a:latin typeface="Calibri Light" charset="0"/>
                <a:ea typeface="Calibri Light" charset="0"/>
                <a:cs typeface="+mj-cs"/>
              </a:rPr>
              <a:t> truma and managment </a:t>
            </a:r>
            <a:endParaRPr lang="ko-KR" altLang="en-US" sz="60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 rot="0">
            <a:off x="1524000" y="3602355"/>
            <a:ext cx="9145270" cy="165671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sz="2400">
                <a:latin typeface="Calibri" charset="0"/>
                <a:ea typeface="Calibri" charset="0"/>
                <a:cs typeface="+mn-cs"/>
              </a:rPr>
              <a:t>Dr</a:t>
            </a:r>
            <a:r>
              <a:rPr lang="en-US" sz="2400">
                <a:latin typeface="Calibri" charset="0"/>
                <a:ea typeface="Calibri" charset="0"/>
                <a:cs typeface="+mn-cs"/>
              </a:rPr>
              <a:t> Mohd Asim Aideh </a:t>
            </a:r>
            <a:endParaRPr lang="ko-KR" altLang="en-US" sz="2400">
              <a:latin typeface="Calibri" charset="0"/>
              <a:ea typeface="Calibri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Site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of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Scalp</a:t>
            </a:r>
            <a:r>
              <a:rPr lang="en-US"/>
              <a:t> injury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Skull</a:t>
            </a:r>
            <a:r>
              <a:rPr lang="en-US"/>
              <a:t> injury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Brain</a:t>
            </a:r>
            <a:r>
              <a:rPr lang="en-US"/>
              <a:t> injury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Intracranial</a:t>
            </a:r>
            <a:r>
              <a:rPr lang="en-US"/>
              <a:t> vascular injury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7" descr="C:/Users/moham/AppData/Roaming/PolarisOffice/ETemp/31084_21737872/fImage2687042559358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65470" y="1139825"/>
            <a:ext cx="5899785" cy="522732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Scalp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injuries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8" descr="C:/Users/moham/AppData/Roaming/PolarisOffice/ETemp/31084_21737872/fImage2145562576962.jpe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059305" y="2026285"/>
            <a:ext cx="6990080" cy="394017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Skull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injuries - fractures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Open</a:t>
            </a:r>
            <a:r>
              <a:rPr lang="en-US"/>
              <a:t> fractures                                    Closed fractures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9" descr="C:/Users/moham/AppData/Roaming/PolarisOffice/ETemp/31084_21737872/fImage4850982584464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35660" y="2438400"/>
            <a:ext cx="10373360" cy="376174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Skull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injuries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Closed</a:t>
            </a:r>
            <a:r>
              <a:rPr lang="en-US"/>
              <a:t> fractures : has a significant chance of associated intracranial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haematoma.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Open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fractures : have  the potential for serious infection,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0" indent="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Any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foreign material in the skull should be left in place to be removed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by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neurosurgeons.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0" indent="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It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should be covered with light sterile dressing that has been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moistened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with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a sterile saline.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Skull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injuries - fractures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Depressed</a:t>
            </a:r>
            <a:r>
              <a:rPr lang="en-US"/>
              <a:t> fractures                        Linear fractures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10" descr="C:/Users/moham/AppData/Roaming/PolarisOffice/ETemp/31084_21737872/fImage2953122595705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35660" y="2343150"/>
            <a:ext cx="9672320" cy="351218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Skull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injuries - basilar fractures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(</a:t>
            </a:r>
            <a:r>
              <a:rPr lang="en-US"/>
              <a:t> raccone eye , battle sign )</a:t>
            </a:r>
            <a:endParaRPr lang="ko-KR" altLang="en-US"/>
          </a:p>
        </p:txBody>
      </p:sp>
      <p:pic>
        <p:nvPicPr>
          <p:cNvPr id="4" name="Picture 11" descr="C:/Users/moham/AppData/Roaming/PolarisOffice/ETemp/31084_21737872/fImage4082722608145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335270" y="1692910"/>
            <a:ext cx="6207760" cy="469646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>
            <p:ph type="obj" idx="4"/>
          </p:nvPr>
        </p:nvSpPr>
        <p:spPr>
          <a:xfrm rot="0">
            <a:off x="6172200" y="2505075"/>
            <a:ext cx="5893435" cy="4185920"/>
          </a:xfrm>
          <a:prstGeom prst="rect"/>
        </p:spPr>
        <p:txBody>
          <a:bodyPr wrap="square" lIns="91440" tIns="45720" rIns="91440" bIns="45720" numCol="1" vert="horz" anchor="t">
            <a:normAutofit fontScale="925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Its</a:t>
            </a:r>
            <a:r>
              <a:rPr lang="en-US"/>
              <a:t> the result of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neurophysiological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anatomic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changes,</a:t>
            </a:r>
            <a:r>
              <a:rPr lang="en-US"/>
              <a:t> which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occure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from</a:t>
            </a:r>
            <a:r>
              <a:rPr lang="en-US"/>
              <a:t> </a:t>
            </a:r>
            <a:r>
              <a:rPr lang="en-US" sz="2800" b="1">
                <a:solidFill>
                  <a:schemeClr val="tx1"/>
                </a:solidFill>
                <a:latin typeface="Calibri" charset="0"/>
                <a:ea typeface="Calibri" charset="0"/>
                <a:cs typeface="+mn-cs"/>
              </a:rPr>
              <a:t>minutes</a:t>
            </a:r>
            <a:r>
              <a:rPr lang="en-US" b="1">
                <a:solidFill>
                  <a:schemeClr val="tx1"/>
                </a:solidFill>
              </a:rPr>
              <a:t> to days</a:t>
            </a:r>
            <a:r>
              <a:rPr lang="en-US"/>
              <a:t> after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original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trauma.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Crebral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edema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Intracranial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hematoma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Brain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herniation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Cerebral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ischemia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Infection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Epilepsy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5" name="Text Placeholder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775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Secondary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>
            <p:ph type="obj" idx="2"/>
          </p:nvPr>
        </p:nvSpPr>
        <p:spPr>
          <a:xfrm rot="0">
            <a:off x="840105" y="2505075"/>
            <a:ext cx="5158740" cy="368617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Its</a:t>
            </a:r>
            <a:r>
              <a:rPr lang="en-US"/>
              <a:t> the initial damage that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occurs </a:t>
            </a:r>
            <a:r>
              <a:rPr lang="en-US" sz="2800" b="1">
                <a:latin typeface="Calibri" charset="0"/>
                <a:ea typeface="Calibri" charset="0"/>
                <a:cs typeface="+mn-cs"/>
              </a:rPr>
              <a:t>immediately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as a result of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trauma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Cerebral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concussion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Cerabral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contusion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Cerebral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laceration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Diffuse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axonal injury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3" name="Text Placeholder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740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Primary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Brain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injuries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en-US" b="1">
                <a:solidFill>
                  <a:schemeClr val="accent6">
                    <a:lumMod val="75000"/>
                    <a:lumOff val="0"/>
                  </a:schemeClr>
                </a:solidFill>
              </a:rPr>
              <a:t> concussion</a:t>
            </a:r>
            <a:r>
              <a:rPr lang="en-US"/>
              <a:t> : is slight distortion causing temporary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physiologial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changes</a:t>
            </a:r>
            <a:r>
              <a:rPr lang="en-US"/>
              <a:t> leading to transient loss of consciousness with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complete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recovery.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en-US" b="1">
                <a:solidFill>
                  <a:schemeClr val="accent6">
                    <a:lumMod val="75000"/>
                    <a:lumOff val="0"/>
                  </a:schemeClr>
                </a:solidFill>
              </a:rPr>
              <a:t> contusion</a:t>
            </a:r>
            <a:r>
              <a:rPr lang="en-US"/>
              <a:t> : is more severe degree of damage with bruising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/>
              <a:t> cerebral oedema leading to diffuse or localized changes.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Cerebral</a:t>
            </a:r>
            <a:r>
              <a:rPr lang="en-US" b="1">
                <a:solidFill>
                  <a:schemeClr val="accent6">
                    <a:lumMod val="75000"/>
                    <a:lumOff val="0"/>
                  </a:schemeClr>
                </a:solidFill>
              </a:rPr>
              <a:t> laceration</a:t>
            </a:r>
            <a:r>
              <a:rPr lang="en-US"/>
              <a:t> : is tearing of brain surface with collection of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blood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in</a:t>
            </a:r>
            <a:r>
              <a:rPr lang="en-US"/>
              <a:t> different spaces and with displacement of dural parts.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Diffuse</a:t>
            </a:r>
            <a:r>
              <a:rPr lang="en-US" b="1">
                <a:solidFill>
                  <a:schemeClr val="accent6">
                    <a:lumMod val="75000"/>
                    <a:lumOff val="0"/>
                  </a:schemeClr>
                </a:solidFill>
              </a:rPr>
              <a:t> axonal injury</a:t>
            </a:r>
            <a:r>
              <a:rPr lang="en-US"/>
              <a:t> : this type of brain damage occure as a result of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mechanical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shearing following deceleration, causing disruption and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tearing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of axons, especially at the gry-white matter interfaces.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Primary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brain ingury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>
            <p:ph type="obj" idx="4"/>
          </p:nvPr>
        </p:nvSpPr>
        <p:spPr>
          <a:xfrm rot="0">
            <a:off x="6172200" y="2505075"/>
            <a:ext cx="5184775" cy="368617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5" name="Text Placeholder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775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Contusion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>
            <p:ph type="obj" idx="2"/>
          </p:nvPr>
        </p:nvSpPr>
        <p:spPr>
          <a:xfrm rot="0">
            <a:off x="840105" y="2505075"/>
            <a:ext cx="5158740" cy="368617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3" name="Text Placeholder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740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Diffuse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axonal injury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Brain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pic>
        <p:nvPicPr>
          <p:cNvPr id="7" name="Picture 12" descr="C:/Users/moham/AppData/Roaming/PolarisOffice/ETemp/31084_21737872/fImage5028792613281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24865" y="2508250"/>
            <a:ext cx="10640060" cy="383667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Epidural</a:t>
            </a:r>
            <a:r>
              <a:rPr lang="en-US"/>
              <a:t> haematoma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Subdural</a:t>
            </a:r>
            <a:r>
              <a:rPr lang="en-US"/>
              <a:t> haematoma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Sub</a:t>
            </a:r>
            <a:r>
              <a:rPr lang="en-US"/>
              <a:t> arachnoid haematoma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Intracerebral</a:t>
            </a:r>
            <a:r>
              <a:rPr lang="en-US"/>
              <a:t> haematoma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Intracranial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vascular ingury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pic>
        <p:nvPicPr>
          <p:cNvPr id="4" name="Picture 13" descr="C:/Users/moham/AppData/Roaming/PolarisOffice/ETemp/31084_21737872/fImage1655912626827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19800" y="1829435"/>
            <a:ext cx="5255895" cy="471614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Definition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Head</a:t>
            </a:r>
            <a:r>
              <a:rPr lang="en-US"/>
              <a:t> injury is defined as truamatic injuries involving the cranium and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intracranial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structures ( i.e scalp , skull or brain ).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Traumatic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brain injury (TBI) and head ingury are often used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interchangeably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Maxillofacial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injuries is not part of head injury.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Extradural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haematoma - EDH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775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Haematoma</a:t>
            </a:r>
            <a:r>
              <a:rPr lang="en-US"/>
              <a:t> in the extradural space.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Common</a:t>
            </a:r>
            <a:r>
              <a:rPr lang="en-US"/>
              <a:t> site : temporal region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Caused</a:t>
            </a:r>
            <a:r>
              <a:rPr lang="en-US"/>
              <a:t> by tear in the MMA (middle meningial artery)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Commonly</a:t>
            </a:r>
            <a:r>
              <a:rPr lang="en-US"/>
              <a:t> presents with lucid interval with featured of increased ICP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CT</a:t>
            </a:r>
            <a:r>
              <a:rPr lang="en-US"/>
              <a:t> scan : lentiform ( lens shaped or biconvex ) hyperdense lesion.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/>
              <a:t> treatment of and EDH is immediate surgical evacuation via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craniotomy.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14" descr="C:/Users/moham/AppData/Roaming/PolarisOffice/ETemp/31084_21737872/fImage145462649961.jpe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025130" y="78105"/>
            <a:ext cx="3696335" cy="389572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Subdural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haematoma - SDH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7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Haematoma</a:t>
            </a:r>
            <a:r>
              <a:rPr lang="en-US"/>
              <a:t> between dura and brain.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Occure</a:t>
            </a:r>
            <a:r>
              <a:rPr lang="en-US"/>
              <a:t> as a result of tearing of cortical veins and due to cortical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laceration.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Described</a:t>
            </a:r>
            <a:r>
              <a:rPr lang="en-US"/>
              <a:t> as acute or chronic depending of the age.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</a:t>
            </a:r>
            <a:r>
              <a:rPr lang="en-US"/>
              <a:t> SDH usually present with LOC from the time of injury and is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progressive.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Clinical</a:t>
            </a:r>
            <a:r>
              <a:rPr lang="en-US"/>
              <a:t> features of CSDH include : headache, cognitive decline, focal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neurological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deficits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seizures.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CT</a:t>
            </a:r>
            <a:r>
              <a:rPr lang="en-US"/>
              <a:t> scan : convex lesion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/>
              <a:t> treatment is surgical evacution via craniotomy.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15" descr="C:/Users/moham/AppData/Roaming/PolarisOffice/ETemp/31084_21737872/fImage99732265491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191500" y="3996690"/>
            <a:ext cx="2727960" cy="27489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Subarachnoid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haemorrhage - SAH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925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Haematoma</a:t>
            </a:r>
            <a:r>
              <a:rPr lang="en-US"/>
              <a:t> in the space between the arachnoid space and the pia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mater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(subaracbnoid</a:t>
            </a:r>
            <a:r>
              <a:rPr lang="en-US"/>
              <a:t> space)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May</a:t>
            </a:r>
            <a:r>
              <a:rPr lang="en-US"/>
              <a:t> be spontaneous (intracranial aneurysm) or due to trauma.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Features</a:t>
            </a:r>
            <a:r>
              <a:rPr lang="en-US"/>
              <a:t> of increase ICP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Diagnosed</a:t>
            </a:r>
            <a:r>
              <a:rPr lang="en-US"/>
              <a:t> with LP - CT scan - Angiogram.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Treatment</a:t>
            </a:r>
            <a:r>
              <a:rPr lang="en-US"/>
              <a:t> : clipping - embolisation - craniotomy.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16" descr="C:/Users/moham/AppData/Roaming/PolarisOffice/ETemp/31084_21737872/fImage1074752662995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258175" y="3213100"/>
            <a:ext cx="2761615" cy="352171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Intracerebral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haematoma - ICH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Haematoma</a:t>
            </a:r>
            <a:r>
              <a:rPr lang="en-US"/>
              <a:t> is formed within the brain parenchyma.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Due</a:t>
            </a:r>
            <a:r>
              <a:rPr lang="en-US"/>
              <a:t> to areas of contusion, coalescing into a contusional haematoma.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CT</a:t>
            </a:r>
            <a:r>
              <a:rPr lang="en-US"/>
              <a:t> scan : appear as hyperdense lesions with associated mass effect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midline</a:t>
            </a:r>
            <a:r>
              <a:rPr lang="en-US"/>
              <a:t> shift.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17" descr="C:/Users/moham/AppData/Roaming/PolarisOffice/ETemp/31084_21737872/fImage702072671942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504555" y="3430905"/>
            <a:ext cx="3238500" cy="343725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endParaRPr lang="ko-KR" altLang="en-US" sz="4400">
              <a:latin typeface="Calibri Light" charset="0"/>
              <a:ea typeface="맑은 고딕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3655" y="516255"/>
            <a:ext cx="12081510" cy="580771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Effects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of brain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94080" y="169227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925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en-US" b="1">
                <a:solidFill>
                  <a:schemeClr val="accent6">
                    <a:lumMod val="75000"/>
                    <a:lumOff val="0"/>
                  </a:schemeClr>
                </a:solidFill>
              </a:rPr>
              <a:t> oedem</a:t>
            </a:r>
            <a:r>
              <a:rPr lang="en-US"/>
              <a:t> : is accumulation of fluid in both the intracellular and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extracellular,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its due to congestion and dilatation of blood vessels, it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may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be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diffuse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or localized.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Brain</a:t>
            </a: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 necrosis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: is due to haemorrhogic infarction and has a variety of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destruction.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Brain</a:t>
            </a: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 ischaemia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: is due to increased pressure, this in turn leads to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alteration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in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 the perfusion of brain which itself aggravates the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ischaemia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this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forms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a vicious cycle, causing progressive diffuse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ischaemia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of brain.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Coup</a:t>
            </a:r>
            <a:r>
              <a:rPr lang="en-US" sz="2800" b="1">
                <a:solidFill>
                  <a:schemeClr val="accent6">
                    <a:lumMod val="75000"/>
                    <a:lumOff val="0"/>
                  </a:schemeClr>
                </a:solidFill>
                <a:latin typeface="Calibri" charset="0"/>
                <a:ea typeface="Calibri" charset="0"/>
                <a:cs typeface="+mn-cs"/>
              </a:rPr>
              <a:t> injury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: occures on the side of the blow to the head, </a:t>
            </a:r>
            <a:r>
              <a:rPr lang="en-US" sz="2800" b="1">
                <a:latin typeface="Calibri" charset="0"/>
                <a:ea typeface="Calibri" charset="0"/>
                <a:cs typeface="+mn-cs"/>
              </a:rPr>
              <a:t>Contre-</a:t>
            </a:r>
            <a:r>
              <a:rPr lang="en-US" sz="2800" b="1">
                <a:latin typeface="Calibri" charset="0"/>
                <a:ea typeface="Calibri" charset="0"/>
                <a:cs typeface="+mn-cs"/>
              </a:rPr>
              <a:t>coup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injury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: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occure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on the side opposite to the blow on the head.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Coup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or contrecoup injuries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Damage</a:t>
            </a:r>
            <a:r>
              <a:rPr lang="en-US"/>
              <a:t> may occur directly under the site of impact (COUP), or it may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occur</a:t>
            </a:r>
            <a:r>
              <a:rPr lang="en-US"/>
              <a:t> on the side opposite to the impact (CONTERCOUP).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18" descr="C:/Users/moham/AppData/Roaming/PolarisOffice/ETemp/31084_21737872/fImage1276402684827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80385" y="2719705"/>
            <a:ext cx="4989830" cy="392557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Coning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Its</a:t>
            </a:r>
            <a:r>
              <a:rPr lang="en-US"/>
              <a:t> due to increase ICP causing either :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Herniation</a:t>
            </a:r>
            <a:r>
              <a:rPr lang="en-US"/>
              <a:t> of content of supratentorial compartment through the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tentorial</a:t>
            </a:r>
            <a:r>
              <a:rPr lang="en-US"/>
              <a:t> hiatus, or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Herniation</a:t>
            </a:r>
            <a:r>
              <a:rPr lang="en-US"/>
              <a:t> of the content of infratentorial compartment through the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foramen</a:t>
            </a:r>
            <a:r>
              <a:rPr lang="en-US"/>
              <a:t> magnum.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</a:t>
            </a:r>
            <a:r>
              <a:rPr lang="en-US"/>
              <a:t> supratenetorial herniation there is compression of ipsilateral CN3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/>
              <a:t> midbrain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</a:t>
            </a:r>
            <a:r>
              <a:rPr lang="en-US"/>
              <a:t> infratentorial herniation there is obstruction of cerebral aqueduct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with</a:t>
            </a:r>
            <a:r>
              <a:rPr lang="en-US"/>
              <a:t> damage to brain function.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Clinical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approach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Start</a:t>
            </a:r>
            <a:r>
              <a:rPr lang="en-US"/>
              <a:t> with history </a:t>
            </a: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Examination</a:t>
            </a:r>
            <a:r>
              <a:rPr lang="en-US"/>
              <a:t>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Hsitory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taking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Mechanism</a:t>
            </a:r>
            <a:r>
              <a:rPr lang="en-US"/>
              <a:t> of injury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LOC</a:t>
            </a:r>
            <a:r>
              <a:rPr lang="en-US"/>
              <a:t> or amnesia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Level</a:t>
            </a:r>
            <a:r>
              <a:rPr lang="en-US"/>
              <a:t> of consciousness at the scene and on trasfer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Current</a:t>
            </a:r>
            <a:r>
              <a:rPr lang="en-US"/>
              <a:t> symptoms - evedence of seizure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Hypotension</a:t>
            </a:r>
            <a:r>
              <a:rPr lang="en-US"/>
              <a:t> or signe of hypoxia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Pre-exsiting</a:t>
            </a:r>
            <a:r>
              <a:rPr lang="en-US"/>
              <a:t> medical conditions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Medication</a:t>
            </a:r>
            <a:r>
              <a:rPr lang="en-US"/>
              <a:t> ( especially anticoaulants ) - allergies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Surgical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Anatomy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2" descr="C:/Users/moham/AppData/Roaming/PolarisOffice/ETemp/31084_21737872/fImage1116662496334.jpe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71470" y="1747520"/>
            <a:ext cx="9321165" cy="48825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endParaRPr lang="ko-KR" altLang="en-US" sz="4400">
              <a:latin typeface="Calibri Light" charset="0"/>
              <a:ea typeface="맑은 고딕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33045" y="549275"/>
            <a:ext cx="11998325" cy="589153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>
            <p:ph type="obj" idx="4"/>
          </p:nvPr>
        </p:nvSpPr>
        <p:spPr>
          <a:xfrm rot="0">
            <a:off x="6172200" y="2505075"/>
            <a:ext cx="5184775" cy="368617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54000" indent="-254000" latinLnBrk="0">
              <a:buFont typeface="Calibri"/>
              <a:buChar char="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General</a:t>
            </a:r>
            <a:r>
              <a:rPr lang="en-US"/>
              <a:t> assessment and other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injuries</a:t>
            </a:r>
            <a:r>
              <a:rPr lang="en-US"/>
              <a:t> like fractures, abdominal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organ</a:t>
            </a:r>
            <a:r>
              <a:rPr lang="en-US"/>
              <a:t> injuries, thoracic injuries.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Precence</a:t>
            </a:r>
            <a:r>
              <a:rPr lang="en-US"/>
              <a:t> of any scalp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haematoma,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fractures</a:t>
            </a:r>
            <a:r>
              <a:rPr lang="en-US"/>
              <a:t> of skull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bone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,</a:t>
            </a:r>
            <a:r>
              <a:rPr lang="en-US"/>
              <a:t> may be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depressed.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/>
              <a:t> blood from nose or ear, CSF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rhinorrhoea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of CSF otorrhea.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5" name="Text Placeholder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775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Secondary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survey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>
            <p:ph type="obj" idx="2"/>
          </p:nvPr>
        </p:nvSpPr>
        <p:spPr>
          <a:xfrm rot="0">
            <a:off x="840105" y="2505075"/>
            <a:ext cx="5158740" cy="3686175"/>
          </a:xfrm>
          <a:prstGeom prst="rect"/>
        </p:spPr>
        <p:txBody>
          <a:bodyPr wrap="square" lIns="91440" tIns="45720" rIns="91440" bIns="45720" numCol="1" vert="horz" anchor="t">
            <a:normAutofit fontScale="85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Level</a:t>
            </a:r>
            <a:r>
              <a:rPr lang="en-US"/>
              <a:t> of consciousness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Glasgow</a:t>
            </a:r>
            <a:r>
              <a:rPr lang="en-US"/>
              <a:t> coma scale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Pupillary</a:t>
            </a:r>
            <a:r>
              <a:rPr lang="en-US"/>
              <a:t> reaction ot light and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size</a:t>
            </a:r>
            <a:r>
              <a:rPr lang="en-US"/>
              <a:t>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Vital</a:t>
            </a:r>
            <a:r>
              <a:rPr lang="en-US"/>
              <a:t> signs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Reflexes</a:t>
            </a:r>
            <a:r>
              <a:rPr lang="en-US"/>
              <a:t>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Limb</a:t>
            </a:r>
            <a:r>
              <a:rPr lang="en-US"/>
              <a:t> movements : normal - mild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weakness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- severe weakness -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spastic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flexion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- extension - no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response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3" name="Text Placeholder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740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Neurological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Assessment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Examination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GCS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                                   Pupillary response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740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endParaRPr lang="ko-KR" altLang="en-US" sz="2400" b="1">
              <a:latin typeface="Calibri" charset="0"/>
              <a:ea typeface="맑은 고딕" charset="0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>
            <p:ph type="obj" idx="2"/>
          </p:nvPr>
        </p:nvSpPr>
        <p:spPr>
          <a:xfrm rot="0">
            <a:off x="840105" y="2505075"/>
            <a:ext cx="5158740" cy="368617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5" name="Text Placeholder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775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endParaRPr lang="ko-KR" altLang="en-US" sz="2400" b="1">
              <a:latin typeface="Calibri" charset="0"/>
              <a:ea typeface="맑은 고딕" charset="0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>
            <p:ph type="obj" idx="4"/>
          </p:nvPr>
        </p:nvSpPr>
        <p:spPr>
          <a:xfrm rot="0">
            <a:off x="6172200" y="2505075"/>
            <a:ext cx="5184775" cy="368617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0330" y="1789430"/>
            <a:ext cx="5974080" cy="5000625"/>
          </a:xfrm>
          <a:prstGeom prst="rect"/>
          <a:noFill/>
        </p:spPr>
      </p:pic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183630" y="1697990"/>
            <a:ext cx="5898515" cy="512508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Basic</a:t>
            </a:r>
            <a:r>
              <a:rPr lang="en-US"/>
              <a:t> labs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X-rays</a:t>
            </a:r>
            <a:r>
              <a:rPr lang="en-US"/>
              <a:t> skull : to look for fracture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CT</a:t>
            </a:r>
            <a:r>
              <a:rPr lang="en-US"/>
              <a:t> scan : plain (no contrast) to look for cerebral oedema, haematoma,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midline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shifts, fractures, venticles, brainstem injury.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Carotid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anteriography - MRI scan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Investigations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for other injuries like U/S abdomen 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Monitoring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of intracranial pressure.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Investigations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ICP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- monitoring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-29845" y="1700530"/>
            <a:ext cx="12128500" cy="463994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Criteria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for hospitalization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Any</a:t>
            </a:r>
            <a:r>
              <a:rPr lang="en-US"/>
              <a:t> altered level of consciousness.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Skull</a:t>
            </a:r>
            <a:r>
              <a:rPr lang="en-US"/>
              <a:t> fracture.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Focal</a:t>
            </a:r>
            <a:r>
              <a:rPr lang="en-US"/>
              <a:t> neurological features.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Persistent</a:t>
            </a:r>
            <a:r>
              <a:rPr lang="en-US"/>
              <a:t> headach, vomiting, systolic hypertension, bradycardia.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No</a:t>
            </a:r>
            <a:r>
              <a:rPr lang="en-US"/>
              <a:t> CT scan available or abnormal CT head.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Alcohol</a:t>
            </a:r>
            <a:r>
              <a:rPr lang="en-US"/>
              <a:t> intoxicaiton.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Bleeding</a:t>
            </a:r>
            <a:r>
              <a:rPr lang="en-US"/>
              <a:t> from ear or nose.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Associated</a:t>
            </a:r>
            <a:r>
              <a:rPr lang="en-US"/>
              <a:t> injuries.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NICE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Guideline - CT scan criteria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GCS</a:t>
            </a:r>
            <a:r>
              <a:rPr lang="en-US"/>
              <a:t> &lt; 13 at any point.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GSC</a:t>
            </a:r>
            <a:r>
              <a:rPr lang="en-US"/>
              <a:t> 13 or 14 at 2 hr.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Focal</a:t>
            </a:r>
            <a:r>
              <a:rPr lang="en-US"/>
              <a:t> neurological deficit.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Suspected</a:t>
            </a:r>
            <a:r>
              <a:rPr lang="en-US"/>
              <a:t> open, depressed or basal skull fracture.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Seizure.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Vomition</a:t>
            </a:r>
            <a:r>
              <a:rPr lang="en-US"/>
              <a:t> &gt; 1 episode.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Discharge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Criteria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GCS</a:t>
            </a:r>
            <a:r>
              <a:rPr lang="en-US"/>
              <a:t> 15\15.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No</a:t>
            </a:r>
            <a:r>
              <a:rPr lang="en-US"/>
              <a:t> focal neutological deficit.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Follow</a:t>
            </a:r>
            <a:r>
              <a:rPr lang="en-US"/>
              <a:t> up.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Treatment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- Moderate to Severe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47955" y="1696085"/>
            <a:ext cx="11884025" cy="479425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Cerviacal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Immobilization       Resuscitation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0965" y="1831340"/>
            <a:ext cx="12064365" cy="465899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Epidemiology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Head</a:t>
            </a:r>
            <a:r>
              <a:rPr lang="en-US"/>
              <a:t> injury continues to be an enormous public health problem,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even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with</a:t>
            </a:r>
            <a:r>
              <a:rPr lang="en-US"/>
              <a:t> modern medicine in the 21st century.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Its</a:t>
            </a:r>
            <a:r>
              <a:rPr lang="en-US"/>
              <a:t> one of the most common cause of admissions to the A &amp; 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department</a:t>
            </a:r>
            <a:r>
              <a:rPr lang="en-US"/>
              <a:t> worldwide.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/>
              <a:t> most common causes include motor vehicle accidents, falls,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assults,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sport</a:t>
            </a:r>
            <a:r>
              <a:rPr lang="en-US"/>
              <a:t> related injuries and penetrating trauma.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Head</a:t>
            </a:r>
            <a:r>
              <a:rPr lang="en-US"/>
              <a:t> injuries occur in all age groups, with peak incidence between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ages</a:t>
            </a:r>
            <a:r>
              <a:rPr lang="en-US"/>
              <a:t> of 16 and 15 years and is more common in males than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females.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Control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of ICP - Medical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775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Normal</a:t>
            </a:r>
            <a:r>
              <a:rPr lang="en-US"/>
              <a:t> ICP = 8-12 mm hg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Position</a:t>
            </a:r>
            <a:r>
              <a:rPr lang="en-US"/>
              <a:t> head up 30 degree.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Avoid</a:t>
            </a:r>
            <a:r>
              <a:rPr lang="en-US"/>
              <a:t> obstruction of venous drainage - head.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Sedation,</a:t>
            </a:r>
            <a:r>
              <a:rPr lang="en-US"/>
              <a:t> muscle relaxant.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Normocapnia</a:t>
            </a:r>
            <a:r>
              <a:rPr lang="en-US"/>
              <a:t> 4.5-5 kPa.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Diuretics</a:t>
            </a:r>
            <a:r>
              <a:rPr lang="en-US"/>
              <a:t> : furosemide, mannitol.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Seizure</a:t>
            </a:r>
            <a:r>
              <a:rPr lang="en-US"/>
              <a:t> control.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Normothermia.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Sodium</a:t>
            </a:r>
            <a:r>
              <a:rPr lang="en-US"/>
              <a:t> balance.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Barbiturates.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Control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of ICP - surgical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Early</a:t>
            </a:r>
            <a:r>
              <a:rPr lang="en-US"/>
              <a:t> evacuation of focal haematoma: EDH, ASDH ( burr-hole -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craniotomy</a:t>
            </a:r>
            <a:r>
              <a:rPr lang="en-US"/>
              <a:t> ).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Cerebrospinal</a:t>
            </a:r>
            <a:r>
              <a:rPr lang="en-US"/>
              <a:t> fluid drainage via ventriculostomy.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Delayed</a:t>
            </a:r>
            <a:r>
              <a:rPr lang="en-US"/>
              <a:t> evauation of swelling contusions.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Decompressive</a:t>
            </a:r>
            <a:r>
              <a:rPr lang="en-US"/>
              <a:t> craiectiomy.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>
            <p:ph type="obj" idx="4"/>
          </p:nvPr>
        </p:nvSpPr>
        <p:spPr>
          <a:xfrm rot="0">
            <a:off x="6172200" y="2505075"/>
            <a:ext cx="5184775" cy="3686175"/>
          </a:xfrm>
          <a:prstGeom prst="rect"/>
        </p:spPr>
        <p:txBody>
          <a:bodyPr wrap="square" lIns="91440" tIns="45720" rIns="91440" bIns="45720" numCol="1" vert="horz" anchor="t">
            <a:normAutofit fontScale="925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ko-KR" altLang="en-US" sz="2800">
                <a:latin typeface="Calibri" charset="0"/>
                <a:ea typeface="맑은 고딕" charset="0"/>
                <a:cs typeface="+mn-cs"/>
              </a:rPr>
              <a:t>Chronic</a:t>
            </a:r>
            <a:r>
              <a:rPr lang="ko-KR" altLang="en-US"/>
              <a:t> subdural haematoma.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ko-KR" altLang="en-US" sz="2800">
                <a:latin typeface="Calibri" charset="0"/>
                <a:ea typeface="맑은 고딕" charset="0"/>
                <a:cs typeface="+mn-cs"/>
              </a:rPr>
              <a:t>Early</a:t>
            </a:r>
            <a:r>
              <a:rPr lang="ko-KR" altLang="en-US"/>
              <a:t> post-traumatic epilepsy, </a:t>
            </a:r>
            <a:r>
              <a:rPr lang="ko-KR" altLang="en-US" sz="2800">
                <a:latin typeface="Calibri" charset="0"/>
                <a:ea typeface="맑은 고딕" charset="0"/>
                <a:cs typeface="+mn-cs"/>
              </a:rPr>
              <a:t>they</a:t>
            </a:r>
            <a:r>
              <a:rPr lang="ko-KR" altLang="en-US"/>
              <a:t> </a:t>
            </a:r>
            <a:r>
              <a:rPr lang="ko-KR" altLang="en-US" sz="2800">
                <a:latin typeface="Calibri" charset="0"/>
                <a:ea typeface="맑은 고딕" charset="0"/>
                <a:cs typeface="+mn-cs"/>
              </a:rPr>
              <a:t>need</a:t>
            </a:r>
            <a:r>
              <a:rPr lang="ko-KR" altLang="en-US"/>
              <a:t> anticovulsants for 3 </a:t>
            </a:r>
            <a:r>
              <a:rPr lang="ko-KR" altLang="en-US" sz="2800">
                <a:latin typeface="Calibri" charset="0"/>
                <a:ea typeface="맑은 고딕" charset="0"/>
                <a:cs typeface="+mn-cs"/>
              </a:rPr>
              <a:t>years.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ko-KR" altLang="en-US" sz="2800">
                <a:latin typeface="Calibri" charset="0"/>
                <a:ea typeface="맑은 고딕" charset="0"/>
                <a:cs typeface="+mn-cs"/>
              </a:rPr>
              <a:t>Late</a:t>
            </a:r>
            <a:r>
              <a:rPr lang="ko-KR" altLang="en-US"/>
              <a:t> post-traumatic epilepsy is </a:t>
            </a:r>
            <a:r>
              <a:rPr lang="ko-KR" altLang="en-US" sz="2800">
                <a:latin typeface="Calibri" charset="0"/>
                <a:ea typeface="맑은 고딕" charset="0"/>
                <a:cs typeface="+mn-cs"/>
              </a:rPr>
              <a:t>du</a:t>
            </a:r>
            <a:r>
              <a:rPr lang="en-US" altLang="en-US" sz="2800">
                <a:latin typeface="Calibri" charset="0"/>
                <a:ea typeface="맑은 고딕" charset="0"/>
                <a:cs typeface="+mn-cs"/>
              </a:rPr>
              <a:t>e</a:t>
            </a:r>
            <a:r>
              <a:rPr lang="en-US" altLang="en-US" sz="2800">
                <a:latin typeface="Calibri" charset="0"/>
                <a:ea typeface="맑은 고딕" charset="0"/>
                <a:cs typeface="+mn-cs"/>
              </a:rPr>
              <a:t> </a:t>
            </a:r>
            <a:r>
              <a:rPr lang="en-US" altLang="en-US" sz="2800">
                <a:latin typeface="Calibri" charset="0"/>
                <a:ea typeface="맑은 고딕" charset="0"/>
                <a:cs typeface="+mn-cs"/>
              </a:rPr>
              <a:t>to</a:t>
            </a:r>
            <a:r>
              <a:rPr lang="en-US" altLang="en-US" sz="2800">
                <a:latin typeface="Calibri" charset="0"/>
                <a:ea typeface="맑은 고딕" charset="0"/>
                <a:cs typeface="+mn-cs"/>
              </a:rPr>
              <a:t> scarring and gliosis of cerebrum.</a:t>
            </a:r>
            <a:endParaRPr lang="ko-KR" altLang="en-US" sz="280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altLang="en-US" sz="2800">
                <a:latin typeface="Calibri" charset="0"/>
                <a:ea typeface="맑은 고딕" charset="0"/>
                <a:cs typeface="+mn-cs"/>
              </a:rPr>
              <a:t>Post-traumatic amnesia.</a:t>
            </a:r>
            <a:endParaRPr lang="ko-KR" altLang="en-US" sz="280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altLang="en-US" sz="2800">
                <a:latin typeface="Calibri" charset="0"/>
                <a:ea typeface="맑은 고딕" charset="0"/>
                <a:cs typeface="+mn-cs"/>
              </a:rPr>
              <a:t>Post-traumatic hydrocephalus.</a:t>
            </a:r>
            <a:endParaRPr lang="ko-KR" altLang="en-US" sz="2800">
              <a:latin typeface="Calibri" charset="0"/>
              <a:ea typeface="맑은 고딕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altLang="en-US" sz="2800">
                <a:latin typeface="Calibri" charset="0"/>
                <a:ea typeface="맑은 고딕" charset="0"/>
                <a:cs typeface="+mn-cs"/>
              </a:rPr>
              <a:t>Post-traumatic headache.</a:t>
            </a:r>
            <a:endParaRPr lang="ko-KR" altLang="en-US"/>
          </a:p>
        </p:txBody>
      </p:sp>
      <p:sp>
        <p:nvSpPr>
          <p:cNvPr id="5" name="Text Placeholder 4"/>
          <p:cNvSpPr txBox="1">
            <a:spLocks/>
          </p:cNvSpPr>
          <p:nvPr>
            <p:ph type="body" idx="3"/>
          </p:nvPr>
        </p:nvSpPr>
        <p:spPr>
          <a:xfrm rot="0">
            <a:off x="6172200" y="1681480"/>
            <a:ext cx="5184775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Late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>
            <p:ph type="obj" idx="2"/>
          </p:nvPr>
        </p:nvSpPr>
        <p:spPr>
          <a:xfrm rot="0">
            <a:off x="840105" y="2505075"/>
            <a:ext cx="5158740" cy="368617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Brainstem</a:t>
            </a:r>
            <a:r>
              <a:rPr lang="en-US"/>
              <a:t> injury - due to coning.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Compression</a:t>
            </a:r>
            <a:r>
              <a:rPr lang="en-US"/>
              <a:t> over cerebellum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and</a:t>
            </a:r>
            <a:r>
              <a:rPr lang="en-US"/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medulla.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CSF</a:t>
            </a:r>
            <a:r>
              <a:rPr lang="en-US"/>
              <a:t> rhinorrhoea \ CSF - leak.</a:t>
            </a:r>
            <a:endParaRPr lang="ko-KR" altLang="en-US"/>
          </a:p>
        </p:txBody>
      </p:sp>
      <p:sp>
        <p:nvSpPr>
          <p:cNvPr id="3" name="Text Placeholder 2"/>
          <p:cNvSpPr txBox="1">
            <a:spLocks/>
          </p:cNvSpPr>
          <p:nvPr>
            <p:ph type="body" idx="1"/>
          </p:nvPr>
        </p:nvSpPr>
        <p:spPr>
          <a:xfrm rot="0">
            <a:off x="840105" y="1681480"/>
            <a:ext cx="5158740" cy="82486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>
            <a:lvl1pPr marL="0" indent="0" latinLnBrk="0">
              <a:buFontTx/>
              <a:buNone/>
              <a:defRPr lang="en-GB" altLang="en-US" sz="2400" b="1"/>
            </a:lvl1pPr>
            <a:lvl2pPr marL="457200" indent="0" latinLnBrk="0" lvl="1">
              <a:buFontTx/>
              <a:buNone/>
              <a:defRPr lang="en-GB" altLang="en-US" sz="2000" b="1"/>
            </a:lvl2pPr>
            <a:lvl3pPr marL="914400" indent="0" latinLnBrk="0" lvl="2">
              <a:buFontTx/>
              <a:buNone/>
              <a:defRPr lang="en-GB" altLang="en-US" sz="1800" b="1"/>
            </a:lvl3pPr>
            <a:lvl4pPr marL="1371600" indent="0" latinLnBrk="0" lvl="3">
              <a:buFontTx/>
              <a:buNone/>
              <a:defRPr lang="en-GB" altLang="en-US" sz="1600" b="1"/>
            </a:lvl4pPr>
            <a:lvl5pPr marL="1828800" indent="0" latinLnBrk="0" lvl="4">
              <a:buFontTx/>
              <a:buNone/>
              <a:defRPr lang="en-GB" altLang="en-US" sz="1600" b="1"/>
            </a:lvl5pPr>
            <a:lvl6pPr marL="2286000" indent="0" latinLnBrk="0" lvl="5">
              <a:buFontTx/>
              <a:buNone/>
              <a:defRPr lang="en-GB" altLang="en-US" sz="1600" b="1"/>
            </a:lvl6pPr>
            <a:lvl7pPr marL="2743200" indent="0" latinLnBrk="0" lvl="6">
              <a:buFontTx/>
              <a:buNone/>
              <a:defRPr lang="en-GB" altLang="en-US" sz="1600" b="1"/>
            </a:lvl7pPr>
            <a:lvl8pPr marL="3200400" indent="0" latinLnBrk="0" lvl="7">
              <a:buFontTx/>
              <a:buNone/>
              <a:defRPr lang="en-GB" altLang="en-US" sz="1600" b="1"/>
            </a:lvl8pPr>
            <a:lvl9pPr marL="3657600" indent="0" latinLnBrk="0" lvl="8">
              <a:buFontTx/>
              <a:buNone/>
              <a:defRPr lang="en-GB" altLang="en-US" sz="1600" b="1"/>
            </a:lvl9pPr>
          </a:lstStyle>
          <a:p>
            <a:pPr marL="0" indent="0" rtl="0" latinLnBrk="0">
              <a:buFontTx/>
              <a:buNone/>
            </a:pPr>
            <a:r>
              <a:rPr lang="en-US" altLang="en-US" sz="2400" b="1">
                <a:latin typeface="Calibri" charset="0"/>
                <a:ea typeface="Calibri" charset="0"/>
                <a:cs typeface="+mn-cs"/>
              </a:rPr>
              <a:t>Early</a:t>
            </a:r>
            <a:r>
              <a:rPr lang="en-US" sz="2400" b="1">
                <a:latin typeface="Calibri" charset="0"/>
                <a:ea typeface="Calibri" charset="0"/>
                <a:cs typeface="+mn-cs"/>
              </a:rPr>
              <a:t> </a:t>
            </a:r>
            <a:endParaRPr lang="ko-KR" altLang="en-US" sz="2400" b="1"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Complication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endParaRPr lang="ko-KR" altLang="en-US"/>
          </a:p>
        </p:txBody>
      </p:sp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/>
            <a:endParaRPr lang="ko-KR" altLang="en-US" sz="4400">
              <a:latin typeface="Calibri Light" charset="0"/>
              <a:ea typeface="맑은 고딕" charset="0"/>
              <a:cs typeface="+mj-cs"/>
            </a:endParaRPr>
          </a:p>
        </p:txBody>
      </p:sp>
      <p:pic>
        <p:nvPicPr>
          <p:cNvPr id="4" name="Picture 1" descr="C:/Users/moham/AppData/Roaming/PolarisOffice/ETemp/31084_21737872/fImage100425244543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78435" y="739775"/>
            <a:ext cx="11967845" cy="588137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036570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/>
            <a:r>
              <a:rPr lang="en-US" sz="4400">
                <a:latin typeface="Calibri Light" charset="0"/>
                <a:ea typeface="Calibri Light" charset="0"/>
                <a:cs typeface="+mj-cs"/>
              </a:rPr>
              <a:t> 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                             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Thank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you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Pathophusiology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Brain</a:t>
            </a:r>
            <a:r>
              <a:rPr lang="en-US"/>
              <a:t> is contained within the skull, a rigid and inelastic container.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Hence</a:t>
            </a:r>
            <a:r>
              <a:rPr lang="en-US"/>
              <a:t> only small increases in volume within the intracranial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compartment</a:t>
            </a:r>
            <a:r>
              <a:rPr lang="en-US"/>
              <a:t> can be tolerated before pressure within the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compartment</a:t>
            </a:r>
            <a:r>
              <a:rPr lang="en-US"/>
              <a:t> rises dramatically.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</a:t>
            </a:r>
            <a:r>
              <a:rPr lang="en-US"/>
              <a:t> second crucial concept in TBI pathophysiology is the concept of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cerebral</a:t>
            </a:r>
            <a:r>
              <a:rPr lang="en-US"/>
              <a:t> perfusion pressure (CPP),which is the difference between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/>
              <a:t> mean arterial pressure (MAP) and intracranial pressure (ICP)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CPP</a:t>
            </a:r>
            <a:r>
              <a:rPr lang="en-US"/>
              <a:t> = MAP - ICP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Classification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: According to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Type</a:t>
            </a:r>
            <a:r>
              <a:rPr lang="en-US"/>
              <a:t> of injury : open - closed   or   blunt - penetrating.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Site</a:t>
            </a:r>
            <a:r>
              <a:rPr lang="en-US"/>
              <a:t> of injury 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Pathology</a:t>
            </a:r>
            <a:r>
              <a:rPr lang="en-US"/>
              <a:t> of injury .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Severity</a:t>
            </a:r>
            <a:r>
              <a:rPr lang="en-US"/>
              <a:t> of injury 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Open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injury                     closed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Obvious</a:t>
            </a:r>
            <a:r>
              <a:rPr lang="en-US"/>
              <a:t> external wound                   No obvious external signs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3" descr="C:/Users/moham/AppData/Roaming/PolarisOffice/ETemp/31084_21737872/fImage2396632506500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29945" y="2279650"/>
            <a:ext cx="4724400" cy="3753485"/>
          </a:xfrm>
          <a:prstGeom prst="rect"/>
          <a:noFill/>
        </p:spPr>
      </p:pic>
      <p:pic>
        <p:nvPicPr>
          <p:cNvPr id="5" name="Picture 4" descr="C:/Users/moham/AppData/Roaming/PolarisOffice/ETemp/31084_21737872/fImage224218251916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816600" y="2343150"/>
            <a:ext cx="4657725" cy="377888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Blunt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head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A</a:t>
            </a:r>
            <a:r>
              <a:rPr lang="en-US"/>
              <a:t> moving head strikes a fixed object or a moving object stikes an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immobile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head - scalp injury, fractures of the skull, contused brain etc.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Injuries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resulting from rapid deceleration of the head causing the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brain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to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move within the crainial cavity and to come into contact with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the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bony</a:t>
            </a:r>
            <a:r>
              <a:rPr lang="en-US" sz="2800">
                <a:latin typeface="Calibri" charset="0"/>
                <a:ea typeface="Calibri" charset="0"/>
                <a:cs typeface="+mn-cs"/>
              </a:rPr>
              <a:t> protuberances withing the skull.</a:t>
            </a: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228600" indent="-228600" latinLnBrk="0">
              <a:buFont typeface="Segoe UI"/>
              <a:buChar char="•"/>
            </a:pPr>
            <a:endParaRPr lang="ko-KR" altLang="en-US" sz="2800">
              <a:latin typeface="Calibri" charset="0"/>
              <a:ea typeface="Calibri" charset="0"/>
              <a:cs typeface="+mn-cs"/>
            </a:endParaRPr>
          </a:p>
          <a:p>
            <a:pPr marL="0" indent="0" latinLnBrk="0">
              <a:buFont typeface="Segoe UI"/>
              <a:buChar char="•"/>
            </a:pPr>
            <a:endParaRPr lang="ko-KR" altLang="en-US" sz="2800">
              <a:latin typeface="Calibri" charset="0"/>
              <a:ea typeface="Calibri" charset="0"/>
              <a:cs typeface="+mn-cs"/>
            </a:endParaRPr>
          </a:p>
        </p:txBody>
      </p:sp>
      <p:pic>
        <p:nvPicPr>
          <p:cNvPr id="4" name="Picture 5" descr="C:/Users/moham/AppData/Roaming/PolarisOffice/ETemp/31084_21737872/fImage420892535724.jpe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/>
          <a:stretch>
            <a:fillRect/>
          </a:stretch>
        </p:blipFill>
        <p:spPr>
          <a:xfrm rot="0">
            <a:off x="7023100" y="4018280"/>
            <a:ext cx="5163820" cy="283908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870" cy="1327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en-US" sz="4400">
                <a:latin typeface="Calibri Light" charset="0"/>
                <a:ea typeface="Calibri Light" charset="0"/>
                <a:cs typeface="+mj-cs"/>
              </a:rPr>
              <a:t>Penetrating</a:t>
            </a:r>
            <a:r>
              <a:rPr lang="en-US" sz="4400">
                <a:latin typeface="Calibri Light" charset="0"/>
                <a:ea typeface="Calibri Light" charset="0"/>
                <a:cs typeface="+mj-cs"/>
              </a:rPr>
              <a:t> injury </a:t>
            </a:r>
            <a:endParaRPr lang="ko-KR" altLang="en-US" sz="4400">
              <a:latin typeface="Calibri Light" charset="0"/>
              <a:ea typeface="Calibri Light" charset="0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>
            <p:ph type="obj" idx="1"/>
          </p:nvPr>
        </p:nvSpPr>
        <p:spPr>
          <a:xfrm rot="0">
            <a:off x="838200" y="1825625"/>
            <a:ext cx="10516870" cy="435292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Classified</a:t>
            </a:r>
            <a:r>
              <a:rPr lang="en-US"/>
              <a:t> into 2 types :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High</a:t>
            </a:r>
            <a:r>
              <a:rPr lang="en-US"/>
              <a:t> velocity ( bullets ) 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r>
              <a:rPr lang="en-US" sz="2800">
                <a:latin typeface="Calibri" charset="0"/>
                <a:ea typeface="Calibri" charset="0"/>
                <a:cs typeface="+mn-cs"/>
              </a:rPr>
              <a:t>Low</a:t>
            </a:r>
            <a:r>
              <a:rPr lang="en-US"/>
              <a:t> velocity injury ( kniges - arrows - screwdrivers etc )</a:t>
            </a: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228600" indent="-228600" latinLnBrk="0">
              <a:buFont typeface="Segoe UI"/>
              <a:buChar char="•"/>
            </a:pPr>
            <a:endParaRPr lang="ko-KR" altLang="en-US"/>
          </a:p>
          <a:p>
            <a:pPr marL="0" indent="0" latinLnBrk="0">
              <a:buFont typeface="Segoe UI"/>
              <a:buChar char="•"/>
            </a:pPr>
            <a:endParaRPr lang="ko-KR" altLang="en-US"/>
          </a:p>
        </p:txBody>
      </p:sp>
      <p:pic>
        <p:nvPicPr>
          <p:cNvPr id="4" name="Picture 6" descr="C:/Users/moham/AppData/Roaming/PolarisOffice/ETemp/31084_21737872/fImage1139562541478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525270" y="3427095"/>
            <a:ext cx="7312660" cy="326263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attern hexag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attern hexagon" id="{36A863C8-D3C8-48D7-8166-0BEE849311D1}" vid="{48A851E6-DC5A-45D8-A1B1-A8F4D9435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44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Asim Rasmi</dc:creator>
  <cp:lastModifiedBy>Asim Rasmi</cp:lastModifiedBy>
  <dc:title>PowerPoint Presentation</dc:title>
  <cp:version>9.104.151.49087</cp:version>
</cp:coreProperties>
</file>