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9.xml" ContentType="application/vnd.openxmlformats-officedocument.presentationml.slide+xml"/>
  <Override PartName="/ppt/notesSlides/notesSlide3.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4.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6" r:id="rId1"/>
  </p:sldMasterIdLst>
  <p:notesMasterIdLst>
    <p:notesMasterId r:id="rId2"/>
  </p:notesMasterIdLst>
  <p:sldIdLst>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varScale="1">
        <p:scale>
          <a:sx n="92" d="100"/>
          <a:sy n="92" d="100"/>
        </p:scale>
        <p:origin x="307" y="77"/>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tableStyles" Target="tableStyles.xml"/><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77263-F80B-4547-9139-C1AF551A43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5DB81C-9222-4992-AD6C-C98CFB77C3AD}">
      <dgm:prSet/>
      <dgm:spPr/>
      <dgm:t>
        <a:bodyPr/>
        <a:lstStyle/>
        <a:p>
          <a:r>
            <a:rPr lang="en-US"/>
            <a:t>Normal leukocyte count is 4.000-11.000/mm3 in adult man</a:t>
          </a:r>
        </a:p>
      </dgm:t>
    </dgm:pt>
    <dgm:pt modelId="{1D29D223-EB05-4E5A-85F5-99A7FAFD2BF9}" type="parTrans" cxnId="{762E7BDE-D4D4-49E1-9C3C-D10B182E3FA4}">
      <dgm:prSet/>
      <dgm:spPr/>
      <dgm:t>
        <a:bodyPr/>
        <a:lstStyle/>
        <a:p>
          <a:endParaRPr lang="en-US"/>
        </a:p>
      </dgm:t>
    </dgm:pt>
    <dgm:pt modelId="{00F98887-0B5A-4088-A7AC-3558DBE16062}" type="sibTrans" cxnId="{762E7BDE-D4D4-49E1-9C3C-D10B182E3FA4}">
      <dgm:prSet/>
      <dgm:spPr/>
      <dgm:t>
        <a:bodyPr/>
        <a:lstStyle/>
        <a:p>
          <a:endParaRPr lang="en-US"/>
        </a:p>
      </dgm:t>
    </dgm:pt>
    <dgm:pt modelId="{C7FC265A-AC5F-4351-AA7C-76E00FD7BA79}">
      <dgm:prSet/>
      <dgm:spPr/>
      <dgm:t>
        <a:bodyPr/>
        <a:lstStyle/>
        <a:p>
          <a:r>
            <a:rPr lang="en-US" b="1"/>
            <a:t>What is leukocytosis ?</a:t>
          </a:r>
          <a:endParaRPr lang="en-US"/>
        </a:p>
      </dgm:t>
    </dgm:pt>
    <dgm:pt modelId="{0EFA95CB-50FC-4072-81E6-E0479802C770}" type="parTrans" cxnId="{70D62F42-72C6-48BE-A392-7A37CA611A2C}">
      <dgm:prSet/>
      <dgm:spPr/>
      <dgm:t>
        <a:bodyPr/>
        <a:lstStyle/>
        <a:p>
          <a:endParaRPr lang="en-US"/>
        </a:p>
      </dgm:t>
    </dgm:pt>
    <dgm:pt modelId="{546C7E59-DE48-4763-995F-2385873F003B}" type="sibTrans" cxnId="{70D62F42-72C6-48BE-A392-7A37CA611A2C}">
      <dgm:prSet/>
      <dgm:spPr/>
      <dgm:t>
        <a:bodyPr/>
        <a:lstStyle/>
        <a:p>
          <a:endParaRPr lang="en-US"/>
        </a:p>
      </dgm:t>
    </dgm:pt>
    <dgm:pt modelId="{8D047A67-B7BC-48CB-B95B-D342FB999E03}">
      <dgm:prSet/>
      <dgm:spPr/>
      <dgm:t>
        <a:bodyPr/>
        <a:lstStyle/>
        <a:p>
          <a:r>
            <a:rPr lang="en-US" dirty="0"/>
            <a:t>Increase in number of leucocytes above 11.000/mm3.</a:t>
          </a:r>
        </a:p>
      </dgm:t>
    </dgm:pt>
    <dgm:pt modelId="{8B3A49D6-E280-4275-8D4B-A3DED7D509E4}" type="parTrans" cxnId="{C95A83B4-37B6-4C8D-8F14-48131D498C1E}">
      <dgm:prSet/>
      <dgm:spPr/>
      <dgm:t>
        <a:bodyPr/>
        <a:lstStyle/>
        <a:p>
          <a:endParaRPr lang="en-US"/>
        </a:p>
      </dgm:t>
    </dgm:pt>
    <dgm:pt modelId="{C176409E-A531-4882-BD22-F0F320E81FFB}" type="sibTrans" cxnId="{C95A83B4-37B6-4C8D-8F14-48131D498C1E}">
      <dgm:prSet/>
      <dgm:spPr/>
      <dgm:t>
        <a:bodyPr/>
        <a:lstStyle/>
        <a:p>
          <a:endParaRPr lang="en-US"/>
        </a:p>
      </dgm:t>
    </dgm:pt>
    <dgm:pt modelId="{25C0ADFD-AB4B-490F-B437-BD3327350A31}">
      <dgm:prSet/>
      <dgm:spPr/>
      <dgm:t>
        <a:bodyPr/>
        <a:lstStyle/>
        <a:p>
          <a:r>
            <a:rPr lang="en-US" b="1"/>
            <a:t>What is leukopenia ?</a:t>
          </a:r>
          <a:endParaRPr lang="en-US"/>
        </a:p>
      </dgm:t>
    </dgm:pt>
    <dgm:pt modelId="{C75542CA-3AB6-4F42-BF9F-5FBFF08FF94E}" type="parTrans" cxnId="{93E0F621-090D-4C65-9A97-5F42A64D64BB}">
      <dgm:prSet/>
      <dgm:spPr/>
      <dgm:t>
        <a:bodyPr/>
        <a:lstStyle/>
        <a:p>
          <a:endParaRPr lang="en-US"/>
        </a:p>
      </dgm:t>
    </dgm:pt>
    <dgm:pt modelId="{8B6B5CAF-F50A-41BA-A5BE-D3574CF1E5AD}" type="sibTrans" cxnId="{93E0F621-090D-4C65-9A97-5F42A64D64BB}">
      <dgm:prSet/>
      <dgm:spPr/>
      <dgm:t>
        <a:bodyPr/>
        <a:lstStyle/>
        <a:p>
          <a:endParaRPr lang="en-US"/>
        </a:p>
      </dgm:t>
    </dgm:pt>
    <dgm:pt modelId="{BB3DCD15-2D5E-486D-B9E2-75E9C98D369B}">
      <dgm:prSet/>
      <dgm:spPr/>
      <dgm:t>
        <a:bodyPr/>
        <a:lstStyle/>
        <a:p>
          <a:r>
            <a:rPr lang="en-US" dirty="0"/>
            <a:t>It means a decrease in the total leucocytic count below 4.000/mm3</a:t>
          </a:r>
        </a:p>
      </dgm:t>
    </dgm:pt>
    <dgm:pt modelId="{7E3C333E-B4C2-4B8D-9884-D31AE5BF1E55}" type="parTrans" cxnId="{AA9E23D8-DEE1-4B28-B92E-D68BA04DFE0D}">
      <dgm:prSet/>
      <dgm:spPr/>
      <dgm:t>
        <a:bodyPr/>
        <a:lstStyle/>
        <a:p>
          <a:endParaRPr lang="en-US"/>
        </a:p>
      </dgm:t>
    </dgm:pt>
    <dgm:pt modelId="{40DB4806-C2E9-4831-9FCC-4994A4946846}" type="sibTrans" cxnId="{AA9E23D8-DEE1-4B28-B92E-D68BA04DFE0D}">
      <dgm:prSet/>
      <dgm:spPr/>
      <dgm:t>
        <a:bodyPr/>
        <a:lstStyle/>
        <a:p>
          <a:endParaRPr lang="en-US"/>
        </a:p>
      </dgm:t>
    </dgm:pt>
    <dgm:pt modelId="{5EA326F4-8D43-49F6-8110-9C31EAF2F95C}" type="pres">
      <dgm:prSet presAssocID="{CC677263-F80B-4547-9139-C1AF551A43B8}" presName="linear" presStyleCnt="0">
        <dgm:presLayoutVars>
          <dgm:animLvl val="lvl"/>
          <dgm:resizeHandles val="exact"/>
        </dgm:presLayoutVars>
      </dgm:prSet>
      <dgm:spPr/>
    </dgm:pt>
    <dgm:pt modelId="{9D0DF3AB-36DE-4CF9-AE19-68833D680B81}" type="pres">
      <dgm:prSet presAssocID="{0D5DB81C-9222-4992-AD6C-C98CFB77C3AD}" presName="parentText" presStyleLbl="node1" presStyleIdx="0" presStyleCnt="5">
        <dgm:presLayoutVars>
          <dgm:chMax val="0"/>
          <dgm:bulletEnabled val="1"/>
        </dgm:presLayoutVars>
      </dgm:prSet>
      <dgm:spPr/>
    </dgm:pt>
    <dgm:pt modelId="{EF0A123F-13E7-4899-9CF4-5B1FC78943A5}" type="pres">
      <dgm:prSet presAssocID="{00F98887-0B5A-4088-A7AC-3558DBE16062}" presName="spacer" presStyleCnt="0"/>
      <dgm:spPr/>
    </dgm:pt>
    <dgm:pt modelId="{25EAF6F6-8133-4595-9C25-3126266D91E1}" type="pres">
      <dgm:prSet presAssocID="{C7FC265A-AC5F-4351-AA7C-76E00FD7BA79}" presName="parentText" presStyleLbl="node1" presStyleIdx="1" presStyleCnt="5">
        <dgm:presLayoutVars>
          <dgm:chMax val="0"/>
          <dgm:bulletEnabled val="1"/>
        </dgm:presLayoutVars>
      </dgm:prSet>
      <dgm:spPr/>
    </dgm:pt>
    <dgm:pt modelId="{C3E1CC26-59E7-41F1-9DF4-5ED674B9CA0F}" type="pres">
      <dgm:prSet presAssocID="{546C7E59-DE48-4763-995F-2385873F003B}" presName="spacer" presStyleCnt="0"/>
      <dgm:spPr/>
    </dgm:pt>
    <dgm:pt modelId="{421B7747-C00E-4B65-AD14-8C17A5D161B6}" type="pres">
      <dgm:prSet presAssocID="{8D047A67-B7BC-48CB-B95B-D342FB999E03}" presName="parentText" presStyleLbl="node1" presStyleIdx="2" presStyleCnt="5">
        <dgm:presLayoutVars>
          <dgm:chMax val="0"/>
          <dgm:bulletEnabled val="1"/>
        </dgm:presLayoutVars>
      </dgm:prSet>
      <dgm:spPr/>
    </dgm:pt>
    <dgm:pt modelId="{6BB39A0D-4815-4B8B-B2D8-84EC235F0539}" type="pres">
      <dgm:prSet presAssocID="{C176409E-A531-4882-BD22-F0F320E81FFB}" presName="spacer" presStyleCnt="0"/>
      <dgm:spPr/>
    </dgm:pt>
    <dgm:pt modelId="{BB94DD51-7DB1-4EC6-ACC5-BAF23618E944}" type="pres">
      <dgm:prSet presAssocID="{25C0ADFD-AB4B-490F-B437-BD3327350A31}" presName="parentText" presStyleLbl="node1" presStyleIdx="3" presStyleCnt="5">
        <dgm:presLayoutVars>
          <dgm:chMax val="0"/>
          <dgm:bulletEnabled val="1"/>
        </dgm:presLayoutVars>
      </dgm:prSet>
      <dgm:spPr/>
    </dgm:pt>
    <dgm:pt modelId="{1FD44BBC-C682-4E21-881D-7157AF0F1942}" type="pres">
      <dgm:prSet presAssocID="{8B6B5CAF-F50A-41BA-A5BE-D3574CF1E5AD}" presName="spacer" presStyleCnt="0"/>
      <dgm:spPr/>
    </dgm:pt>
    <dgm:pt modelId="{8FE2588B-132A-49E0-97AB-756D9A233667}" type="pres">
      <dgm:prSet presAssocID="{BB3DCD15-2D5E-486D-B9E2-75E9C98D369B}" presName="parentText" presStyleLbl="node1" presStyleIdx="4" presStyleCnt="5">
        <dgm:presLayoutVars>
          <dgm:chMax val="0"/>
          <dgm:bulletEnabled val="1"/>
        </dgm:presLayoutVars>
      </dgm:prSet>
      <dgm:spPr/>
    </dgm:pt>
  </dgm:ptLst>
  <dgm:cxnLst>
    <dgm:cxn modelId="{02CC9C03-EEF9-4C40-859E-0E81E9B4DEC9}" type="presOf" srcId="{0D5DB81C-9222-4992-AD6C-C98CFB77C3AD}" destId="{9D0DF3AB-36DE-4CF9-AE19-68833D680B81}" srcOrd="0" destOrd="0" presId="urn:microsoft.com/office/officeart/2005/8/layout/vList2"/>
    <dgm:cxn modelId="{59BED604-C0E8-4D97-82EC-39C0C23B8280}" type="presOf" srcId="{25C0ADFD-AB4B-490F-B437-BD3327350A31}" destId="{BB94DD51-7DB1-4EC6-ACC5-BAF23618E944}" srcOrd="0" destOrd="0" presId="urn:microsoft.com/office/officeart/2005/8/layout/vList2"/>
    <dgm:cxn modelId="{D6783407-C708-450B-8668-403ED123F587}" type="presOf" srcId="{CC677263-F80B-4547-9139-C1AF551A43B8}" destId="{5EA326F4-8D43-49F6-8110-9C31EAF2F95C}" srcOrd="0" destOrd="0" presId="urn:microsoft.com/office/officeart/2005/8/layout/vList2"/>
    <dgm:cxn modelId="{93E0F621-090D-4C65-9A97-5F42A64D64BB}" srcId="{CC677263-F80B-4547-9139-C1AF551A43B8}" destId="{25C0ADFD-AB4B-490F-B437-BD3327350A31}" srcOrd="3" destOrd="0" parTransId="{C75542CA-3AB6-4F42-BF9F-5FBFF08FF94E}" sibTransId="{8B6B5CAF-F50A-41BA-A5BE-D3574CF1E5AD}"/>
    <dgm:cxn modelId="{70D62F42-72C6-48BE-A392-7A37CA611A2C}" srcId="{CC677263-F80B-4547-9139-C1AF551A43B8}" destId="{C7FC265A-AC5F-4351-AA7C-76E00FD7BA79}" srcOrd="1" destOrd="0" parTransId="{0EFA95CB-50FC-4072-81E6-E0479802C770}" sibTransId="{546C7E59-DE48-4763-995F-2385873F003B}"/>
    <dgm:cxn modelId="{78F4F3A5-17BD-4800-9D63-D9F873A20F88}" type="presOf" srcId="{C7FC265A-AC5F-4351-AA7C-76E00FD7BA79}" destId="{25EAF6F6-8133-4595-9C25-3126266D91E1}" srcOrd="0" destOrd="0" presId="urn:microsoft.com/office/officeart/2005/8/layout/vList2"/>
    <dgm:cxn modelId="{AB83E8A9-B7B2-4379-9905-3688842D9A08}" type="presOf" srcId="{8D047A67-B7BC-48CB-B95B-D342FB999E03}" destId="{421B7747-C00E-4B65-AD14-8C17A5D161B6}" srcOrd="0" destOrd="0" presId="urn:microsoft.com/office/officeart/2005/8/layout/vList2"/>
    <dgm:cxn modelId="{C95A83B4-37B6-4C8D-8F14-48131D498C1E}" srcId="{CC677263-F80B-4547-9139-C1AF551A43B8}" destId="{8D047A67-B7BC-48CB-B95B-D342FB999E03}" srcOrd="2" destOrd="0" parTransId="{8B3A49D6-E280-4275-8D4B-A3DED7D509E4}" sibTransId="{C176409E-A531-4882-BD22-F0F320E81FFB}"/>
    <dgm:cxn modelId="{16C159B8-7263-4BBC-AF18-FB357A0D1A8F}" type="presOf" srcId="{BB3DCD15-2D5E-486D-B9E2-75E9C98D369B}" destId="{8FE2588B-132A-49E0-97AB-756D9A233667}" srcOrd="0" destOrd="0" presId="urn:microsoft.com/office/officeart/2005/8/layout/vList2"/>
    <dgm:cxn modelId="{AA9E23D8-DEE1-4B28-B92E-D68BA04DFE0D}" srcId="{CC677263-F80B-4547-9139-C1AF551A43B8}" destId="{BB3DCD15-2D5E-486D-B9E2-75E9C98D369B}" srcOrd="4" destOrd="0" parTransId="{7E3C333E-B4C2-4B8D-9884-D31AE5BF1E55}" sibTransId="{40DB4806-C2E9-4831-9FCC-4994A4946846}"/>
    <dgm:cxn modelId="{762E7BDE-D4D4-49E1-9C3C-D10B182E3FA4}" srcId="{CC677263-F80B-4547-9139-C1AF551A43B8}" destId="{0D5DB81C-9222-4992-AD6C-C98CFB77C3AD}" srcOrd="0" destOrd="0" parTransId="{1D29D223-EB05-4E5A-85F5-99A7FAFD2BF9}" sibTransId="{00F98887-0B5A-4088-A7AC-3558DBE16062}"/>
    <dgm:cxn modelId="{92032505-C38C-49B3-836D-62FD6FF39C63}" type="presParOf" srcId="{5EA326F4-8D43-49F6-8110-9C31EAF2F95C}" destId="{9D0DF3AB-36DE-4CF9-AE19-68833D680B81}" srcOrd="0" destOrd="0" presId="urn:microsoft.com/office/officeart/2005/8/layout/vList2"/>
    <dgm:cxn modelId="{E4787106-F332-4248-BB85-2D09F00710F0}" type="presParOf" srcId="{5EA326F4-8D43-49F6-8110-9C31EAF2F95C}" destId="{EF0A123F-13E7-4899-9CF4-5B1FC78943A5}" srcOrd="1" destOrd="0" presId="urn:microsoft.com/office/officeart/2005/8/layout/vList2"/>
    <dgm:cxn modelId="{F49D952D-87AD-49D4-B5F2-817613C7C55E}" type="presParOf" srcId="{5EA326F4-8D43-49F6-8110-9C31EAF2F95C}" destId="{25EAF6F6-8133-4595-9C25-3126266D91E1}" srcOrd="2" destOrd="0" presId="urn:microsoft.com/office/officeart/2005/8/layout/vList2"/>
    <dgm:cxn modelId="{F058E34A-C8DC-464F-A85D-56E235EF0678}" type="presParOf" srcId="{5EA326F4-8D43-49F6-8110-9C31EAF2F95C}" destId="{C3E1CC26-59E7-41F1-9DF4-5ED674B9CA0F}" srcOrd="3" destOrd="0" presId="urn:microsoft.com/office/officeart/2005/8/layout/vList2"/>
    <dgm:cxn modelId="{F6A16570-509C-4297-A863-EB346DFE2624}" type="presParOf" srcId="{5EA326F4-8D43-49F6-8110-9C31EAF2F95C}" destId="{421B7747-C00E-4B65-AD14-8C17A5D161B6}" srcOrd="4" destOrd="0" presId="urn:microsoft.com/office/officeart/2005/8/layout/vList2"/>
    <dgm:cxn modelId="{234A5FD2-6699-4205-90A0-36B6BF6211EA}" type="presParOf" srcId="{5EA326F4-8D43-49F6-8110-9C31EAF2F95C}" destId="{6BB39A0D-4815-4B8B-B2D8-84EC235F0539}" srcOrd="5" destOrd="0" presId="urn:microsoft.com/office/officeart/2005/8/layout/vList2"/>
    <dgm:cxn modelId="{D6AA111D-9443-4DA3-9D7F-4CBD6D8506CB}" type="presParOf" srcId="{5EA326F4-8D43-49F6-8110-9C31EAF2F95C}" destId="{BB94DD51-7DB1-4EC6-ACC5-BAF23618E944}" srcOrd="6" destOrd="0" presId="urn:microsoft.com/office/officeart/2005/8/layout/vList2"/>
    <dgm:cxn modelId="{293D9FBB-6356-418B-B710-DA0E9DEB49B0}" type="presParOf" srcId="{5EA326F4-8D43-49F6-8110-9C31EAF2F95C}" destId="{1FD44BBC-C682-4E21-881D-7157AF0F1942}" srcOrd="7" destOrd="0" presId="urn:microsoft.com/office/officeart/2005/8/layout/vList2"/>
    <dgm:cxn modelId="{AA287DCD-D198-47C6-920D-A74237A3A0A2}" type="presParOf" srcId="{5EA326F4-8D43-49F6-8110-9C31EAF2F95C}" destId="{8FE2588B-132A-49E0-97AB-756D9A233667}" srcOrd="8"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DF3AB-36DE-4CF9-AE19-68833D680B81}">
      <dsp:nvSpPr>
        <dsp:cNvPr id="0" name=""/>
        <dsp:cNvSpPr/>
      </dsp:nvSpPr>
      <dsp:spPr>
        <a:xfrm>
          <a:off x="0" y="98303"/>
          <a:ext cx="6391275" cy="9547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Normal leukocyte count is 4.000-11.000/mm3 in adult man</a:t>
          </a:r>
        </a:p>
      </dsp:txBody>
      <dsp:txXfrm>
        <a:off x="46606" y="144909"/>
        <a:ext cx="6298063" cy="861507"/>
      </dsp:txXfrm>
    </dsp:sp>
    <dsp:sp modelId="{25EAF6F6-8133-4595-9C25-3126266D91E1}">
      <dsp:nvSpPr>
        <dsp:cNvPr id="0" name=""/>
        <dsp:cNvSpPr/>
      </dsp:nvSpPr>
      <dsp:spPr>
        <a:xfrm>
          <a:off x="0" y="1122143"/>
          <a:ext cx="6391275" cy="954719"/>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What is leukocytosis ? </a:t>
          </a:r>
          <a:endParaRPr lang="en-US" sz="2400" kern="1200"/>
        </a:p>
      </dsp:txBody>
      <dsp:txXfrm>
        <a:off x="46606" y="1168749"/>
        <a:ext cx="6298063" cy="861507"/>
      </dsp:txXfrm>
    </dsp:sp>
    <dsp:sp modelId="{421B7747-C00E-4B65-AD14-8C17A5D161B6}">
      <dsp:nvSpPr>
        <dsp:cNvPr id="0" name=""/>
        <dsp:cNvSpPr/>
      </dsp:nvSpPr>
      <dsp:spPr>
        <a:xfrm>
          <a:off x="0" y="2145983"/>
          <a:ext cx="6391275" cy="95471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 in number of leucocytes above 11.000/mm3.</a:t>
          </a:r>
        </a:p>
      </dsp:txBody>
      <dsp:txXfrm>
        <a:off x="46606" y="2192589"/>
        <a:ext cx="6298063" cy="861507"/>
      </dsp:txXfrm>
    </dsp:sp>
    <dsp:sp modelId="{BB94DD51-7DB1-4EC6-ACC5-BAF23618E944}">
      <dsp:nvSpPr>
        <dsp:cNvPr id="0" name=""/>
        <dsp:cNvSpPr/>
      </dsp:nvSpPr>
      <dsp:spPr>
        <a:xfrm>
          <a:off x="0" y="3169823"/>
          <a:ext cx="6391275" cy="954719"/>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What is leukopenia ? </a:t>
          </a:r>
          <a:endParaRPr lang="en-US" sz="2400" kern="1200"/>
        </a:p>
      </dsp:txBody>
      <dsp:txXfrm>
        <a:off x="46606" y="3216429"/>
        <a:ext cx="6298063" cy="861507"/>
      </dsp:txXfrm>
    </dsp:sp>
    <dsp:sp modelId="{8FE2588B-132A-49E0-97AB-756D9A233667}">
      <dsp:nvSpPr>
        <dsp:cNvPr id="0" name=""/>
        <dsp:cNvSpPr/>
      </dsp:nvSpPr>
      <dsp:spPr>
        <a:xfrm>
          <a:off x="0" y="4193663"/>
          <a:ext cx="6391275" cy="9547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means a decrease in the total leucocytic count below 4.000/mm3</a:t>
          </a:r>
        </a:p>
      </dsp:txBody>
      <dsp:txXfrm>
        <a:off x="46606" y="4240269"/>
        <a:ext cx="6298063"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7" name=""/>
        <p:cNvGrpSpPr/>
        <p:nvPr/>
      </p:nvGrpSpPr>
      <p:grpSpPr>
        <a:xfrm>
          <a:off x="0" y="0"/>
          <a:ext cx="0" cy="0"/>
          <a:chOff x="0" y="0"/>
          <a:chExt cx="0" cy="0"/>
        </a:xfrm>
      </p:grpSpPr>
      <p:sp>
        <p:nvSpPr>
          <p:cNvPr id="1048927"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928"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4BA8819-47E3-4A20-9707-AC84F46237FE}" type="datetimeFigureOut">
              <a:rPr lang="en-US" smtClean="0"/>
              <a:t>10/3/2023</a:t>
            </a:fld>
            <a:endParaRPr lang="en-US"/>
          </a:p>
        </p:txBody>
      </p:sp>
      <p:sp>
        <p:nvSpPr>
          <p:cNvPr id="1048929"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930"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31"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932"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04295F88-97AC-4EA4-8129-E00145330EEC}"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2" name="Slide Image Placeholder 1"/>
          <p:cNvSpPr>
            <a:spLocks noChangeAspect="1" noRot="1" noGrp="1"/>
          </p:cNvSpPr>
          <p:nvPr>
            <p:ph type="sldImg"/>
          </p:nvPr>
        </p:nvSpPr>
        <p:spPr/>
      </p:sp>
      <p:sp>
        <p:nvSpPr>
          <p:cNvPr id="1048613" name="Notes Placeholder 2"/>
          <p:cNvSpPr>
            <a:spLocks noGrp="1"/>
          </p:cNvSpPr>
          <p:nvPr>
            <p:ph type="body" idx="1"/>
          </p:nvPr>
        </p:nvSpPr>
        <p:spPr/>
        <p:txBody>
          <a:bodyPr/>
          <a:p>
            <a:r>
              <a:rPr dirty="0" lang="en-US"/>
              <a:t>Granule contain collagenase</a:t>
            </a:r>
          </a:p>
        </p:txBody>
      </p:sp>
      <p:sp>
        <p:nvSpPr>
          <p:cNvPr id="1048614" name="Slide Number Placeholder 3"/>
          <p:cNvSpPr>
            <a:spLocks noGrp="1"/>
          </p:cNvSpPr>
          <p:nvPr>
            <p:ph type="sldNum" sz="quarter" idx="5"/>
          </p:nvPr>
        </p:nvSpPr>
        <p:spPr/>
        <p:txBody>
          <a:bodyPr/>
          <a:p>
            <a:fld id="{04295F88-97AC-4EA4-8129-E00145330EEC}"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27" name="Slide Image Placeholder 1"/>
          <p:cNvSpPr>
            <a:spLocks noChangeAspect="1" noRot="1" noGrp="1"/>
          </p:cNvSpPr>
          <p:nvPr>
            <p:ph type="sldImg"/>
          </p:nvPr>
        </p:nvSpPr>
        <p:spPr/>
      </p:sp>
      <p:sp>
        <p:nvSpPr>
          <p:cNvPr id="1048628" name="Notes Placeholder 2"/>
          <p:cNvSpPr>
            <a:spLocks noGrp="1"/>
          </p:cNvSpPr>
          <p:nvPr>
            <p:ph type="body" idx="1"/>
          </p:nvPr>
        </p:nvSpPr>
        <p:spPr/>
        <p:txBody>
          <a:bodyPr/>
          <a:p>
            <a:r>
              <a:rPr dirty="0" lang="en-US"/>
              <a:t>T :Start development in bone marrow. • Differentiate in thymus</a:t>
            </a:r>
          </a:p>
          <a:p>
            <a:r>
              <a:rPr dirty="0" lang="en-US"/>
              <a:t>B :Develop &amp; differentiate in bone marrow</a:t>
            </a:r>
          </a:p>
          <a:p>
            <a:r>
              <a:rPr dirty="0" lang="en-US" err="1"/>
              <a:t>Nks</a:t>
            </a:r>
            <a:r>
              <a:rPr dirty="0" lang="en-US"/>
              <a:t> :Develop in bone marrow. • Lack CDs of B or T</a:t>
            </a:r>
          </a:p>
          <a:p>
            <a:r>
              <a:rPr dirty="0" lang="en-US"/>
              <a:t> cannot be </a:t>
            </a:r>
            <a:r>
              <a:rPr dirty="0" lang="en-US" err="1"/>
              <a:t>differatiated</a:t>
            </a:r>
            <a:r>
              <a:rPr dirty="0" lang="en-US"/>
              <a:t> in LM</a:t>
            </a:r>
          </a:p>
        </p:txBody>
      </p:sp>
      <p:sp>
        <p:nvSpPr>
          <p:cNvPr id="1048629" name="Slide Number Placeholder 3"/>
          <p:cNvSpPr>
            <a:spLocks noGrp="1"/>
          </p:cNvSpPr>
          <p:nvPr>
            <p:ph type="sldNum" sz="quarter" idx="5"/>
          </p:nvPr>
        </p:nvSpPr>
        <p:spPr/>
        <p:txBody>
          <a:bodyPr/>
          <a:p>
            <a:fld id="{04295F88-97AC-4EA4-8129-E00145330EEC}"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48" name="Slide Image Placeholder 1"/>
          <p:cNvSpPr>
            <a:spLocks noChangeAspect="1" noRot="1" noGrp="1"/>
          </p:cNvSpPr>
          <p:nvPr>
            <p:ph type="sldImg"/>
          </p:nvPr>
        </p:nvSpPr>
        <p:spPr/>
      </p:sp>
      <p:sp>
        <p:nvSpPr>
          <p:cNvPr id="1048649" name="Notes Placeholder 2"/>
          <p:cNvSpPr>
            <a:spLocks noGrp="1"/>
          </p:cNvSpPr>
          <p:nvPr>
            <p:ph type="body" idx="1"/>
          </p:nvPr>
        </p:nvSpPr>
        <p:spPr/>
        <p:txBody>
          <a:bodyPr/>
          <a:p>
            <a:endParaRPr dirty="0" lang="en-US"/>
          </a:p>
        </p:txBody>
      </p:sp>
      <p:sp>
        <p:nvSpPr>
          <p:cNvPr id="1048650" name="Slide Number Placeholder 3"/>
          <p:cNvSpPr>
            <a:spLocks noGrp="1"/>
          </p:cNvSpPr>
          <p:nvPr>
            <p:ph type="sldNum" sz="quarter" idx="5"/>
          </p:nvPr>
        </p:nvSpPr>
        <p:spPr/>
        <p:txBody>
          <a:bodyPr/>
          <a:p>
            <a:fld id="{04295F88-97AC-4EA4-8129-E00145330EEC}" type="slidenum">
              <a:rPr lang="en-US" smtClean="0"/>
              <a:t>9</a:t>
            </a:fld>
            <a:endParaRPr lang="en-US"/>
          </a:p>
        </p:txBody>
      </p:sp>
    </p:spTree>
  </p:cSld>
  <p:clrMapOvr>
    <a:overrideClrMapping accent1="dk1" accent2="dk1" accent3="dk1" accent4="dk1" accent5="dk1" accent6="dk1" bg1="dk1" bg2="dk1" tx1="dk1" tx2="dk1" hlink="dk1" folHlink="dk1"/>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5" name="Slide Image Placeholder 1"/>
          <p:cNvSpPr>
            <a:spLocks noChangeAspect="1" noRot="1" noGrp="1"/>
          </p:cNvSpPr>
          <p:nvPr>
            <p:ph type="sldImg"/>
          </p:nvPr>
        </p:nvSpPr>
        <p:spPr/>
      </p:sp>
      <p:sp>
        <p:nvSpPr>
          <p:cNvPr id="1048696" name="Notes Placeholder 2"/>
          <p:cNvSpPr>
            <a:spLocks noGrp="1"/>
          </p:cNvSpPr>
          <p:nvPr>
            <p:ph type="body" idx="1"/>
          </p:nvPr>
        </p:nvSpPr>
        <p:spPr/>
        <p:txBody>
          <a:bodyPr/>
          <a:p>
            <a:endParaRPr dirty="0" lang="en-US"/>
          </a:p>
        </p:txBody>
      </p:sp>
      <p:sp>
        <p:nvSpPr>
          <p:cNvPr id="1048697" name="Slide Number Placeholder 3"/>
          <p:cNvSpPr>
            <a:spLocks noGrp="1"/>
          </p:cNvSpPr>
          <p:nvPr>
            <p:ph type="sldNum" sz="quarter" idx="5"/>
          </p:nvPr>
        </p:nvSpPr>
        <p:spPr/>
        <p:txBody>
          <a:bodyPr/>
          <a:p>
            <a:fld id="{04295F88-97AC-4EA4-8129-E00145330EEC}" type="slidenum">
              <a:rPr lang="en-US" smtClean="0"/>
              <a:t>24</a:t>
            </a:fld>
            <a:endParaRPr lang="en-US"/>
          </a:p>
        </p:txBody>
      </p:sp>
    </p:spTree>
  </p:cSld>
  <p:clrMapOvr>
    <a:overrideClrMapping accent1="dk1" accent2="dk1" accent3="dk1" accent4="dk1" accent5="dk1" accent6="dk1" bg1="dk1" bg2="dk1" tx1="dk1" tx2="dk1" hlink="dk1" folHlink="dk1"/>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704" name="Slide Image Placeholder 1"/>
          <p:cNvSpPr>
            <a:spLocks noChangeAspect="1" noRot="1" noGrp="1"/>
          </p:cNvSpPr>
          <p:nvPr>
            <p:ph type="sldImg"/>
          </p:nvPr>
        </p:nvSpPr>
        <p:spPr/>
      </p:sp>
      <p:sp>
        <p:nvSpPr>
          <p:cNvPr id="1048705" name="Notes Placeholder 2"/>
          <p:cNvSpPr>
            <a:spLocks noGrp="1"/>
          </p:cNvSpPr>
          <p:nvPr>
            <p:ph type="body" idx="1"/>
          </p:nvPr>
        </p:nvSpPr>
        <p:spPr/>
        <p:txBody>
          <a:bodyPr/>
          <a:p>
            <a:endParaRPr dirty="0" lang="en-US"/>
          </a:p>
        </p:txBody>
      </p:sp>
      <p:sp>
        <p:nvSpPr>
          <p:cNvPr id="1048706" name="Slide Number Placeholder 3"/>
          <p:cNvSpPr>
            <a:spLocks noGrp="1"/>
          </p:cNvSpPr>
          <p:nvPr>
            <p:ph type="sldNum" sz="quarter" idx="5"/>
          </p:nvPr>
        </p:nvSpPr>
        <p:spPr/>
        <p:txBody>
          <a:bodyPr/>
          <a:p>
            <a:fld id="{04295F88-97AC-4EA4-8129-E00145330EEC}"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31" name=""/>
        <p:cNvGrpSpPr/>
        <p:nvPr/>
      </p:nvGrpSpPr>
      <p:grpSpPr>
        <a:xfrm>
          <a:off x="0" y="0"/>
          <a:ext cx="0" cy="0"/>
          <a:chOff x="0" y="0"/>
          <a:chExt cx="0" cy="0"/>
        </a:xfrm>
      </p:grpSpPr>
      <p:grpSp>
        <p:nvGrpSpPr>
          <p:cNvPr id="32" name="Group 6"/>
          <p:cNvGrpSpPr/>
          <p:nvPr/>
        </p:nvGrpSpPr>
        <p:grpSpPr>
          <a:xfrm>
            <a:off x="0" y="0"/>
            <a:ext cx="12192000" cy="6858000"/>
            <a:chOff x="0" y="0"/>
            <a:chExt cx="12192000" cy="6858000"/>
          </a:xfrm>
        </p:grpSpPr>
        <p:sp>
          <p:nvSpPr>
            <p:cNvPr id="1048591" name="Rectangle 8"/>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592"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593"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dirty="0" lang="en-US"/>
          </a:p>
        </p:txBody>
      </p:sp>
      <p:sp>
        <p:nvSpPr>
          <p:cNvPr id="1048594" name="Subtitle 2"/>
          <p:cNvSpPr>
            <a:spLocks noGrp="1"/>
          </p:cNvSpPr>
          <p:nvPr>
            <p:ph type="subTitle" idx="1"/>
          </p:nvPr>
        </p:nvSpPr>
        <p:spPr bwMode="gray">
          <a:xfrm>
            <a:off x="1154955" y="4777380"/>
            <a:ext cx="8825658" cy="861420"/>
          </a:xfrm>
        </p:spPr>
        <p:txBody>
          <a:bodyPr anchor="t"/>
          <a:lstStyle>
            <a:lvl1pPr algn="l" indent="0" marL="0">
              <a:buNone/>
              <a:defRPr cap="all">
                <a:solidFill>
                  <a:schemeClr val="accent1">
                    <a:lumMod val="60000"/>
                    <a:lumOff val="4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95"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A27C6F-4273-4F67-A12E-D6454A34C4DE}" type="datetimeFigureOut">
              <a:rPr lang="en-US" smtClean="0"/>
              <a:t>10/3/2023</a:t>
            </a:fld>
            <a:endParaRPr lang="en-US"/>
          </a:p>
        </p:txBody>
      </p:sp>
      <p:sp>
        <p:nvSpPr>
          <p:cNvPr id="1048596"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048597" name="Rectangle 10"/>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98" name="Slide Number Placeholder 5"/>
          <p:cNvSpPr>
            <a:spLocks noGrp="1"/>
          </p:cNvSpPr>
          <p:nvPr>
            <p:ph type="sldNum" sz="quarter" idx="12"/>
          </p:nvPr>
        </p:nvSpPr>
        <p:spPr>
          <a:xfrm>
            <a:off x="10352540" y="295729"/>
            <a:ext cx="838199" cy="767687"/>
          </a:xfrm>
        </p:spPr>
        <p:txBody>
          <a:bodyPr/>
          <a:p>
            <a:fld id="{1B119438-AD8A-40E5-A6FA-9333CE8ACE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40" name=""/>
        <p:cNvGrpSpPr/>
        <p:nvPr/>
      </p:nvGrpSpPr>
      <p:grpSpPr>
        <a:xfrm>
          <a:off x="0" y="0"/>
          <a:ext cx="0" cy="0"/>
          <a:chOff x="0" y="0"/>
          <a:chExt cx="0" cy="0"/>
        </a:xfrm>
      </p:grpSpPr>
      <p:grpSp>
        <p:nvGrpSpPr>
          <p:cNvPr id="141" name="Group 8"/>
          <p:cNvGrpSpPr/>
          <p:nvPr/>
        </p:nvGrpSpPr>
        <p:grpSpPr>
          <a:xfrm>
            <a:off x="0" y="0"/>
            <a:ext cx="12192000" cy="6858000"/>
            <a:chOff x="0" y="0"/>
            <a:chExt cx="12192000" cy="6858000"/>
          </a:xfrm>
        </p:grpSpPr>
        <p:sp>
          <p:nvSpPr>
            <p:cNvPr id="1048873" name="Rectangle 12"/>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874" name="Oval 16"/>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75" name="Oval 17"/>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76" name="Oval 18"/>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77" name="Oval 19"/>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78" name="Oval 20"/>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79" name="Freeform 5"/>
            <p:cNvSpPr/>
            <p:nvPr/>
          </p:nvSpPr>
          <p:spPr bwMode="gray">
            <a:xfrm rot="10371525">
              <a:off x="263767" y="4438254"/>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880" name="Freeform 5"/>
            <p:cNvSpPr/>
            <p:nvPr/>
          </p:nvSpPr>
          <p:spPr bwMode="gray">
            <a:xfrm rot="10800000">
              <a:off x="459506" y="321130"/>
              <a:ext cx="11277600" cy="4533900"/>
            </a:xfrm>
            <a:custGeom>
              <a:avLst/>
              <a:ah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48881"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882" name="Title 1"/>
          <p:cNvSpPr>
            <a:spLocks noGrp="1"/>
          </p:cNvSpPr>
          <p:nvPr>
            <p:ph type="title"/>
          </p:nvPr>
        </p:nvSpPr>
        <p:spPr>
          <a:xfrm>
            <a:off x="1154954" y="4969927"/>
            <a:ext cx="8825659" cy="566738"/>
          </a:xfrm>
        </p:spPr>
        <p:txBody>
          <a:bodyPr anchor="b">
            <a:normAutofit/>
          </a:bodyPr>
          <a:lstStyle>
            <a:lvl1pPr algn="l">
              <a:defRPr b="0" sz="2400"/>
            </a:lvl1pPr>
          </a:lstStyle>
          <a:p>
            <a:r>
              <a:rPr lang="en-US"/>
              <a:t>Click to edit Master title style</a:t>
            </a:r>
            <a:endParaRPr dirty="0" lang="en-US"/>
          </a:p>
        </p:txBody>
      </p:sp>
      <p:sp>
        <p:nvSpPr>
          <p:cNvPr id="1048883" name="Picture Placeholder 2"/>
          <p:cNvSpPr>
            <a:spLocks noChangeAspect="1" noGrp="1"/>
          </p:cNvSpPr>
          <p:nvPr>
            <p:ph type="pic" idx="1"/>
          </p:nvPr>
        </p:nvSpPr>
        <p:spPr>
          <a:xfrm>
            <a:off x="1154954" y="685800"/>
            <a:ext cx="8825659" cy="3429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84" name="Text Placeholder 3"/>
          <p:cNvSpPr>
            <a:spLocks noGrp="1"/>
          </p:cNvSpPr>
          <p:nvPr>
            <p:ph type="body" sz="half" idx="2"/>
          </p:nvPr>
        </p:nvSpPr>
        <p:spPr>
          <a:xfrm>
            <a:off x="1154954" y="5536665"/>
            <a:ext cx="8825658" cy="493712"/>
          </a:xfrm>
        </p:spPr>
        <p:txBody>
          <a:bodyPr>
            <a:normAutofit/>
          </a:bodyPr>
          <a:lstStyle>
            <a:lvl1pPr indent="0" marL="0">
              <a:buNone/>
              <a:defRPr sz="1200">
                <a:solidFill>
                  <a:schemeClr val="accent1">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85" name="Date Placeholder 4"/>
          <p:cNvSpPr>
            <a:spLocks noGrp="1"/>
          </p:cNvSpPr>
          <p:nvPr>
            <p:ph type="dt" sz="half" idx="10"/>
          </p:nvPr>
        </p:nvSpPr>
        <p:spPr/>
        <p:txBody>
          <a:bodyPr/>
          <a:p>
            <a:fld id="{F4A27C6F-4273-4F67-A12E-D6454A34C4DE}" type="datetimeFigureOut">
              <a:rPr lang="en-US" smtClean="0"/>
              <a:t>10/3/2023</a:t>
            </a:fld>
            <a:endParaRPr lang="en-US"/>
          </a:p>
        </p:txBody>
      </p:sp>
      <p:sp>
        <p:nvSpPr>
          <p:cNvPr id="1048886" name="Footer Placeholder 5"/>
          <p:cNvSpPr>
            <a:spLocks noGrp="1"/>
          </p:cNvSpPr>
          <p:nvPr>
            <p:ph type="ftr" sz="quarter" idx="11"/>
          </p:nvPr>
        </p:nvSpPr>
        <p:spPr/>
        <p:txBody>
          <a:bodyPr/>
          <a:p>
            <a:endParaRPr lang="en-US"/>
          </a:p>
        </p:txBody>
      </p:sp>
      <p:sp>
        <p:nvSpPr>
          <p:cNvPr id="1048887" name="Rectangle 15"/>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888" name="Slide Number Placeholder 6"/>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Title and Caption">
    <p:spTree>
      <p:nvGrpSpPr>
        <p:cNvPr id="127" name=""/>
        <p:cNvGrpSpPr/>
        <p:nvPr/>
      </p:nvGrpSpPr>
      <p:grpSpPr>
        <a:xfrm>
          <a:off x="0" y="0"/>
          <a:ext cx="0" cy="0"/>
          <a:chOff x="0" y="0"/>
          <a:chExt cx="0" cy="0"/>
        </a:xfrm>
      </p:grpSpPr>
      <p:grpSp>
        <p:nvGrpSpPr>
          <p:cNvPr id="128" name="Group 6"/>
          <p:cNvGrpSpPr/>
          <p:nvPr/>
        </p:nvGrpSpPr>
        <p:grpSpPr>
          <a:xfrm>
            <a:off x="0" y="0"/>
            <a:ext cx="12192000" cy="6858000"/>
            <a:chOff x="0" y="0"/>
            <a:chExt cx="12192000" cy="6858000"/>
          </a:xfrm>
        </p:grpSpPr>
        <p:sp>
          <p:nvSpPr>
            <p:cNvPr id="1048766" name="Rectangle 10"/>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767" name="Oval 13"/>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68" name="Oval 14"/>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69" name="Oval 15"/>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70" name="Oval 17"/>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71" name="Oval 18"/>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72" name="Freeform 5"/>
            <p:cNvSpPr/>
            <p:nvPr/>
          </p:nvSpPr>
          <p:spPr bwMode="gray">
            <a:xfrm rot="21010068">
              <a:off x="8490951" y="2714874"/>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773" name="Freeform 5"/>
            <p:cNvSpPr/>
            <p:nvPr/>
          </p:nvSpPr>
          <p:spPr bwMode="gray">
            <a:xfrm>
              <a:off x="455612" y="2801319"/>
              <a:ext cx="11277600" cy="3602637"/>
            </a:xfrm>
            <a:custGeom>
              <a:avLst/>
              <a:ah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048774"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775"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dirty="0" lang="en-US"/>
          </a:p>
        </p:txBody>
      </p:sp>
      <p:sp>
        <p:nvSpPr>
          <p:cNvPr id="1048776" name="Text Placeholder 3"/>
          <p:cNvSpPr>
            <a:spLocks noGrp="1"/>
          </p:cNvSpPr>
          <p:nvPr>
            <p:ph type="body" sz="half" idx="2"/>
          </p:nvPr>
        </p:nvSpPr>
        <p:spPr>
          <a:xfrm>
            <a:off x="1154954" y="3543300"/>
            <a:ext cx="8825659" cy="24765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77" name="Date Placeholder 3"/>
          <p:cNvSpPr>
            <a:spLocks noGrp="1"/>
          </p:cNvSpPr>
          <p:nvPr>
            <p:ph type="dt" sz="half" idx="10"/>
          </p:nvPr>
        </p:nvSpPr>
        <p:spPr/>
        <p:txBody>
          <a:bodyPr/>
          <a:p>
            <a:fld id="{F4A27C6F-4273-4F67-A12E-D6454A34C4DE}" type="datetimeFigureOut">
              <a:rPr lang="en-US" smtClean="0"/>
              <a:t>10/3/2023</a:t>
            </a:fld>
            <a:endParaRPr lang="en-US"/>
          </a:p>
        </p:txBody>
      </p:sp>
      <p:sp>
        <p:nvSpPr>
          <p:cNvPr id="1048778" name="Footer Placeholder 4"/>
          <p:cNvSpPr>
            <a:spLocks noGrp="1"/>
          </p:cNvSpPr>
          <p:nvPr>
            <p:ph type="ftr" sz="quarter" idx="11"/>
          </p:nvPr>
        </p:nvSpPr>
        <p:spPr/>
        <p:txBody>
          <a:bodyPr/>
          <a:p>
            <a:endParaRPr lang="en-US"/>
          </a:p>
        </p:txBody>
      </p:sp>
      <p:sp>
        <p:nvSpPr>
          <p:cNvPr id="1048779" name="Rectangle 12"/>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780"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Quote with Caption">
    <p:spTree>
      <p:nvGrpSpPr>
        <p:cNvPr id="138" name=""/>
        <p:cNvGrpSpPr/>
        <p:nvPr/>
      </p:nvGrpSpPr>
      <p:grpSpPr>
        <a:xfrm>
          <a:off x="0" y="0"/>
          <a:ext cx="0" cy="0"/>
          <a:chOff x="0" y="0"/>
          <a:chExt cx="0" cy="0"/>
        </a:xfrm>
      </p:grpSpPr>
      <p:grpSp>
        <p:nvGrpSpPr>
          <p:cNvPr id="139" name="Group 2"/>
          <p:cNvGrpSpPr/>
          <p:nvPr/>
        </p:nvGrpSpPr>
        <p:grpSpPr>
          <a:xfrm>
            <a:off x="0" y="0"/>
            <a:ext cx="12192000" cy="6858000"/>
            <a:chOff x="0" y="0"/>
            <a:chExt cx="12192000" cy="6858000"/>
          </a:xfrm>
        </p:grpSpPr>
        <p:sp>
          <p:nvSpPr>
            <p:cNvPr id="1048855" name="Rectangle 16"/>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856" name="Oval 19"/>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57" name="Oval 21"/>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58" name="Oval 22"/>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59" name="Oval 23"/>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60" name="Oval 24"/>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61" name="Freeform 5"/>
            <p:cNvSpPr/>
            <p:nvPr/>
          </p:nvSpPr>
          <p:spPr bwMode="gray">
            <a:xfrm rot="21010068">
              <a:off x="8490951" y="4185117"/>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862" name="Freeform 5"/>
            <p:cNvSpPr/>
            <p:nvPr/>
          </p:nvSpPr>
          <p:spPr bwMode="gray">
            <a:xfrm>
              <a:off x="455612" y="4241801"/>
              <a:ext cx="11277600" cy="2337161"/>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863"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864" name="TextBox 15"/>
          <p:cNvSpPr txBox="1"/>
          <p:nvPr/>
        </p:nvSpPr>
        <p:spPr bwMode="gray">
          <a:xfrm>
            <a:off x="881566" y="607336"/>
            <a:ext cx="801912" cy="1569660"/>
          </a:xfrm>
          <a:prstGeom prst="rect"/>
          <a:noFill/>
        </p:spPr>
        <p:txBody>
          <a:bodyPr rtlCol="0" wrap="square">
            <a:spAutoFit/>
          </a:bodyPr>
          <a:p>
            <a:pPr algn="r"/>
            <a:r>
              <a:rPr b="0" dirty="0" sz="9600" i="0" lang="en-US">
                <a:solidFill>
                  <a:schemeClr val="accent1">
                    <a:lumMod val="60000"/>
                    <a:lumOff val="40000"/>
                  </a:schemeClr>
                </a:solidFill>
                <a:latin typeface="Arial"/>
                <a:cs typeface="Arial"/>
              </a:rPr>
              <a:t>“</a:t>
            </a:r>
          </a:p>
        </p:txBody>
      </p:sp>
      <p:sp>
        <p:nvSpPr>
          <p:cNvPr id="1048865" name="TextBox 12"/>
          <p:cNvSpPr txBox="1"/>
          <p:nvPr/>
        </p:nvSpPr>
        <p:spPr bwMode="gray">
          <a:xfrm>
            <a:off x="9884458" y="2613787"/>
            <a:ext cx="652763" cy="1569660"/>
          </a:xfrm>
          <a:prstGeom prst="rect"/>
          <a:noFill/>
        </p:spPr>
        <p:txBody>
          <a:bodyPr rtlCol="0" wrap="square">
            <a:spAutoFit/>
          </a:bodyPr>
          <a:p>
            <a:pPr algn="r"/>
            <a:r>
              <a:rPr b="0" dirty="0" sz="9600" i="0" lang="en-US">
                <a:solidFill>
                  <a:schemeClr val="accent1">
                    <a:lumMod val="60000"/>
                    <a:lumOff val="40000"/>
                  </a:schemeClr>
                </a:solidFill>
                <a:latin typeface="Arial"/>
                <a:cs typeface="Arial"/>
              </a:rPr>
              <a:t>”</a:t>
            </a:r>
          </a:p>
        </p:txBody>
      </p:sp>
      <p:sp>
        <p:nvSpPr>
          <p:cNvPr id="1048866"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dirty="0" lang="en-US"/>
          </a:p>
        </p:txBody>
      </p:sp>
      <p:sp>
        <p:nvSpPr>
          <p:cNvPr id="1048867" name="Text Placeholder 3"/>
          <p:cNvSpPr>
            <a:spLocks noGrp="1"/>
          </p:cNvSpPr>
          <p:nvPr>
            <p:ph type="body" sz="half" idx="13"/>
          </p:nvPr>
        </p:nvSpPr>
        <p:spPr bwMode="gray">
          <a:xfrm>
            <a:off x="1945945" y="3678766"/>
            <a:ext cx="7731219" cy="342174"/>
          </a:xfrm>
        </p:spPr>
        <p:txBody>
          <a:bodyPr anchor="t">
            <a:normAutofit/>
          </a:bodyPr>
          <a:lstStyle>
            <a:lvl1pPr indent="0" marL="0">
              <a:buNone/>
              <a:defRPr b="0" cap="small" dirty="0" sz="1400" i="0" kern="1200" lang="en-US">
                <a:solidFill>
                  <a:schemeClr val="accent1">
                    <a:lumMod val="60000"/>
                    <a:lumOff val="40000"/>
                  </a:schemeClr>
                </a:solidFill>
                <a:latin typeface="+mn-lt"/>
                <a:ea typeface="+mn-ea"/>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68" name="Text Placeholder 3"/>
          <p:cNvSpPr>
            <a:spLocks noGrp="1"/>
          </p:cNvSpPr>
          <p:nvPr>
            <p:ph type="body" sz="half" idx="2"/>
          </p:nvPr>
        </p:nvSpPr>
        <p:spPr>
          <a:xfrm>
            <a:off x="1154954" y="5029199"/>
            <a:ext cx="9244897" cy="997857"/>
          </a:xfrm>
        </p:spPr>
        <p:txBody>
          <a:bodyPr anchor="ct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69" name="Date Placeholder 3"/>
          <p:cNvSpPr>
            <a:spLocks noGrp="1"/>
          </p:cNvSpPr>
          <p:nvPr>
            <p:ph type="dt" sz="half" idx="10"/>
          </p:nvPr>
        </p:nvSpPr>
        <p:spPr/>
        <p:txBody>
          <a:bodyPr/>
          <a:p>
            <a:fld id="{F4A27C6F-4273-4F67-A12E-D6454A34C4DE}" type="datetimeFigureOut">
              <a:rPr lang="en-US" smtClean="0"/>
              <a:t>10/3/2023</a:t>
            </a:fld>
            <a:endParaRPr lang="en-US"/>
          </a:p>
        </p:txBody>
      </p:sp>
      <p:sp>
        <p:nvSpPr>
          <p:cNvPr id="1048870" name="Footer Placeholder 4"/>
          <p:cNvSpPr>
            <a:spLocks noGrp="1"/>
          </p:cNvSpPr>
          <p:nvPr>
            <p:ph type="ftr" sz="quarter" idx="11"/>
          </p:nvPr>
        </p:nvSpPr>
        <p:spPr/>
        <p:txBody>
          <a:bodyPr/>
          <a:p>
            <a:endParaRPr lang="en-US"/>
          </a:p>
        </p:txBody>
      </p:sp>
      <p:sp>
        <p:nvSpPr>
          <p:cNvPr id="1048871" name="Rectangle 18"/>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872"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25" name=""/>
        <p:cNvGrpSpPr/>
        <p:nvPr/>
      </p:nvGrpSpPr>
      <p:grpSpPr>
        <a:xfrm>
          <a:off x="0" y="0"/>
          <a:ext cx="0" cy="0"/>
          <a:chOff x="0" y="0"/>
          <a:chExt cx="0" cy="0"/>
        </a:xfrm>
      </p:grpSpPr>
      <p:grpSp>
        <p:nvGrpSpPr>
          <p:cNvPr id="126" name="Group 8"/>
          <p:cNvGrpSpPr/>
          <p:nvPr/>
        </p:nvGrpSpPr>
        <p:grpSpPr>
          <a:xfrm>
            <a:off x="0" y="0"/>
            <a:ext cx="12192000" cy="6858000"/>
            <a:chOff x="0" y="0"/>
            <a:chExt cx="12192000" cy="6858000"/>
          </a:xfrm>
        </p:grpSpPr>
        <p:sp>
          <p:nvSpPr>
            <p:cNvPr id="1048751" name="Rectangle 10"/>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752" name="Oval 14"/>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53" name="Oval 15"/>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54" name="Oval 16"/>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55" name="Oval 17"/>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56" name="Oval 18"/>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57" name="Freeform 5"/>
            <p:cNvSpPr/>
            <p:nvPr/>
          </p:nvSpPr>
          <p:spPr bwMode="gray">
            <a:xfrm rot="21010068">
              <a:off x="8490951" y="4193583"/>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758" name="Freeform 5"/>
            <p:cNvSpPr/>
            <p:nvPr/>
          </p:nvSpPr>
          <p:spPr bwMode="gray">
            <a:xfrm>
              <a:off x="455612" y="4241801"/>
              <a:ext cx="11277600" cy="2337161"/>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759"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760" name="Title 1"/>
          <p:cNvSpPr>
            <a:spLocks noGrp="1"/>
          </p:cNvSpPr>
          <p:nvPr>
            <p:ph type="title"/>
          </p:nvPr>
        </p:nvSpPr>
        <p:spPr>
          <a:xfrm>
            <a:off x="1154954" y="2370667"/>
            <a:ext cx="8825660" cy="1822514"/>
          </a:xfrm>
        </p:spPr>
        <p:txBody>
          <a:bodyPr anchor="b"/>
          <a:lstStyle>
            <a:lvl1pPr algn="l">
              <a:defRPr b="0" cap="none" sz="4000"/>
            </a:lvl1pPr>
          </a:lstStyle>
          <a:p>
            <a:r>
              <a:rPr lang="en-US"/>
              <a:t>Click to edit Master title style</a:t>
            </a:r>
            <a:endParaRPr dirty="0" lang="en-US"/>
          </a:p>
        </p:txBody>
      </p:sp>
      <p:sp>
        <p:nvSpPr>
          <p:cNvPr id="1048761" name="Text Placeholder 2"/>
          <p:cNvSpPr>
            <a:spLocks noGrp="1"/>
          </p:cNvSpPr>
          <p:nvPr>
            <p:ph type="body" idx="1"/>
          </p:nvPr>
        </p:nvSpPr>
        <p:spPr>
          <a:xfrm>
            <a:off x="1154954" y="5024967"/>
            <a:ext cx="8825659" cy="860400"/>
          </a:xfrm>
        </p:spPr>
        <p:txBody>
          <a:bodyPr anchor="t"/>
          <a:lstStyle>
            <a:lvl1pPr algn="l" indent="0" marL="0">
              <a:buNone/>
              <a:defRPr cap="none" sz="2000">
                <a:solidFill>
                  <a:schemeClr val="accent1">
                    <a:lumMod val="60000"/>
                    <a:lumOff val="4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62" name="Date Placeholder 3"/>
          <p:cNvSpPr>
            <a:spLocks noGrp="1"/>
          </p:cNvSpPr>
          <p:nvPr>
            <p:ph type="dt" sz="half" idx="10"/>
          </p:nvPr>
        </p:nvSpPr>
        <p:spPr/>
        <p:txBody>
          <a:bodyPr/>
          <a:p>
            <a:fld id="{F4A27C6F-4273-4F67-A12E-D6454A34C4DE}" type="datetimeFigureOut">
              <a:rPr lang="en-US" smtClean="0"/>
              <a:t>10/3/2023</a:t>
            </a:fld>
            <a:endParaRPr lang="en-US"/>
          </a:p>
        </p:txBody>
      </p:sp>
      <p:sp>
        <p:nvSpPr>
          <p:cNvPr id="1048763" name="Footer Placeholder 4"/>
          <p:cNvSpPr>
            <a:spLocks noGrp="1"/>
          </p:cNvSpPr>
          <p:nvPr>
            <p:ph type="ftr" sz="quarter" idx="11"/>
          </p:nvPr>
        </p:nvSpPr>
        <p:spPr/>
        <p:txBody>
          <a:bodyPr/>
          <a:p>
            <a:endParaRPr lang="en-US"/>
          </a:p>
        </p:txBody>
      </p:sp>
      <p:sp>
        <p:nvSpPr>
          <p:cNvPr id="1048764"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765"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43" name=""/>
        <p:cNvGrpSpPr/>
        <p:nvPr/>
      </p:nvGrpSpPr>
      <p:grpSpPr>
        <a:xfrm>
          <a:off x="0" y="0"/>
          <a:ext cx="0" cy="0"/>
          <a:chOff x="0" y="0"/>
          <a:chExt cx="0" cy="0"/>
        </a:xfrm>
      </p:grpSpPr>
      <p:sp>
        <p:nvSpPr>
          <p:cNvPr id="1048895"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dirty="0" lang="en-US"/>
          </a:p>
        </p:txBody>
      </p:sp>
      <p:sp>
        <p:nvSpPr>
          <p:cNvPr id="1048896" name="Text Placeholder 2"/>
          <p:cNvSpPr>
            <a:spLocks noGrp="1"/>
          </p:cNvSpPr>
          <p:nvPr>
            <p:ph type="body" idx="1"/>
          </p:nvPr>
        </p:nvSpPr>
        <p:spPr>
          <a:xfrm>
            <a:off x="1154954" y="2603502"/>
            <a:ext cx="3141878" cy="576262"/>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97" name="Text Placeholder 3"/>
          <p:cNvSpPr>
            <a:spLocks noGrp="1"/>
          </p:cNvSpPr>
          <p:nvPr>
            <p:ph type="body" sz="half" idx="15"/>
          </p:nvPr>
        </p:nvSpPr>
        <p:spPr>
          <a:xfrm>
            <a:off x="1154953" y="3179764"/>
            <a:ext cx="3141879" cy="2847293"/>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98" name="Text Placeholder 4"/>
          <p:cNvSpPr>
            <a:spLocks noGrp="1"/>
          </p:cNvSpPr>
          <p:nvPr>
            <p:ph type="body" sz="quarter" idx="3"/>
          </p:nvPr>
        </p:nvSpPr>
        <p:spPr>
          <a:xfrm>
            <a:off x="4512721" y="2603500"/>
            <a:ext cx="3147009" cy="576262"/>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99" name="Text Placeholder 3"/>
          <p:cNvSpPr>
            <a:spLocks noGrp="1"/>
          </p:cNvSpPr>
          <p:nvPr>
            <p:ph type="body" sz="half" idx="16"/>
          </p:nvPr>
        </p:nvSpPr>
        <p:spPr>
          <a:xfrm>
            <a:off x="4512721" y="3179763"/>
            <a:ext cx="3147009" cy="2847293"/>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00" name="Text Placeholder 4"/>
          <p:cNvSpPr>
            <a:spLocks noGrp="1"/>
          </p:cNvSpPr>
          <p:nvPr>
            <p:ph type="body" sz="quarter" idx="13"/>
          </p:nvPr>
        </p:nvSpPr>
        <p:spPr>
          <a:xfrm>
            <a:off x="7888135" y="2603501"/>
            <a:ext cx="3145730" cy="576262"/>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01" name="Text Placeholder 3"/>
          <p:cNvSpPr>
            <a:spLocks noGrp="1"/>
          </p:cNvSpPr>
          <p:nvPr>
            <p:ph type="body" sz="half" idx="17"/>
          </p:nvPr>
        </p:nvSpPr>
        <p:spPr>
          <a:xfrm>
            <a:off x="7888329" y="3179762"/>
            <a:ext cx="3145536" cy="2847293"/>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cxnSp>
        <p:nvCxnSpPr>
          <p:cNvPr id="3145733" name="Straight Connector 16"/>
          <p:cNvCxnSpPr>
            <a:cxnSpLocks/>
          </p:cNvCxnSpPr>
          <p:nvPr/>
        </p:nvCxnSpPr>
        <p:spPr>
          <a:xfrm>
            <a:off x="4403971" y="2569633"/>
            <a:ext cx="0" cy="3492499"/>
          </a:xfrm>
          <a:prstGeom prst="line"/>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4" name="Straight Connector 17"/>
          <p:cNvCxnSpPr>
            <a:cxnSpLocks/>
          </p:cNvCxnSpPr>
          <p:nvPr/>
        </p:nvCxnSpPr>
        <p:spPr>
          <a:xfrm>
            <a:off x="7772401" y="2569633"/>
            <a:ext cx="0" cy="3492499"/>
          </a:xfrm>
          <a:prstGeom prst="line"/>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048902" name="Date Placeholder 6"/>
          <p:cNvSpPr>
            <a:spLocks noGrp="1"/>
          </p:cNvSpPr>
          <p:nvPr>
            <p:ph type="dt" sz="half" idx="10"/>
          </p:nvPr>
        </p:nvSpPr>
        <p:spPr/>
        <p:txBody>
          <a:bodyPr/>
          <a:p>
            <a:fld id="{F4A27C6F-4273-4F67-A12E-D6454A34C4DE}" type="datetimeFigureOut">
              <a:rPr lang="en-US" smtClean="0"/>
              <a:t>10/3/2023</a:t>
            </a:fld>
            <a:endParaRPr lang="en-US"/>
          </a:p>
        </p:txBody>
      </p:sp>
      <p:sp>
        <p:nvSpPr>
          <p:cNvPr id="1048903" name="Footer Placeholder 7"/>
          <p:cNvSpPr>
            <a:spLocks noGrp="1"/>
          </p:cNvSpPr>
          <p:nvPr>
            <p:ph type="ftr" sz="quarter" idx="11"/>
          </p:nvPr>
        </p:nvSpPr>
        <p:spPr/>
        <p:txBody>
          <a:bodyPr/>
          <a:p>
            <a:endParaRPr lang="en-US"/>
          </a:p>
        </p:txBody>
      </p:sp>
      <p:sp>
        <p:nvSpPr>
          <p:cNvPr id="1048904" name="Slide Number Placeholder 8"/>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31" name=""/>
        <p:cNvGrpSpPr/>
        <p:nvPr/>
      </p:nvGrpSpPr>
      <p:grpSpPr>
        <a:xfrm>
          <a:off x="0" y="0"/>
          <a:ext cx="0" cy="0"/>
          <a:chOff x="0" y="0"/>
          <a:chExt cx="0" cy="0"/>
        </a:xfrm>
      </p:grpSpPr>
      <p:sp>
        <p:nvSpPr>
          <p:cNvPr id="1048798"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dirty="0" lang="en-US"/>
          </a:p>
        </p:txBody>
      </p:sp>
      <p:sp>
        <p:nvSpPr>
          <p:cNvPr id="1048799" name="Text Placeholder 2"/>
          <p:cNvSpPr>
            <a:spLocks noGrp="1"/>
          </p:cNvSpPr>
          <p:nvPr>
            <p:ph type="body" idx="1"/>
          </p:nvPr>
        </p:nvSpPr>
        <p:spPr>
          <a:xfrm>
            <a:off x="1154954" y="4532844"/>
            <a:ext cx="3050438" cy="576262"/>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00" name="Picture Placeholder 2"/>
          <p:cNvSpPr>
            <a:spLocks noChangeAspect="1" noGrp="1"/>
          </p:cNvSpPr>
          <p:nvPr>
            <p:ph type="pic" idx="15"/>
          </p:nvPr>
        </p:nvSpPr>
        <p:spPr>
          <a:xfrm>
            <a:off x="1334553" y="2603500"/>
            <a:ext cx="2691242" cy="159151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01" name="Text Placeholder 3"/>
          <p:cNvSpPr>
            <a:spLocks noGrp="1"/>
          </p:cNvSpPr>
          <p:nvPr>
            <p:ph type="body" sz="half" idx="18"/>
          </p:nvPr>
        </p:nvSpPr>
        <p:spPr>
          <a:xfrm>
            <a:off x="1154954" y="5109106"/>
            <a:ext cx="3050438" cy="917952"/>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02" name="Text Placeholder 4"/>
          <p:cNvSpPr>
            <a:spLocks noGrp="1"/>
          </p:cNvSpPr>
          <p:nvPr>
            <p:ph type="body" sz="quarter" idx="3"/>
          </p:nvPr>
        </p:nvSpPr>
        <p:spPr>
          <a:xfrm>
            <a:off x="4568865" y="4532844"/>
            <a:ext cx="3050438" cy="576263"/>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03" name="Picture Placeholder 2"/>
          <p:cNvSpPr>
            <a:spLocks noChangeAspect="1" noGrp="1"/>
          </p:cNvSpPr>
          <p:nvPr>
            <p:ph type="pic" idx="21"/>
          </p:nvPr>
        </p:nvSpPr>
        <p:spPr>
          <a:xfrm>
            <a:off x="4748462" y="2603500"/>
            <a:ext cx="2691243" cy="159151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04" name="Text Placeholder 3"/>
          <p:cNvSpPr>
            <a:spLocks noGrp="1"/>
          </p:cNvSpPr>
          <p:nvPr>
            <p:ph type="body" sz="half" idx="19"/>
          </p:nvPr>
        </p:nvSpPr>
        <p:spPr>
          <a:xfrm>
            <a:off x="4570172" y="5109105"/>
            <a:ext cx="3050438" cy="917952"/>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05" name="Text Placeholder 4"/>
          <p:cNvSpPr>
            <a:spLocks noGrp="1"/>
          </p:cNvSpPr>
          <p:nvPr>
            <p:ph type="body" sz="quarter" idx="13"/>
          </p:nvPr>
        </p:nvSpPr>
        <p:spPr>
          <a:xfrm>
            <a:off x="7982775" y="4532845"/>
            <a:ext cx="3051095" cy="576262"/>
          </a:xfrm>
        </p:spPr>
        <p:txBody>
          <a:bodyPr anchor="b">
            <a:noAutofit/>
          </a:bodyPr>
          <a:lstStyle>
            <a:lvl1pPr indent="0" marL="0">
              <a:buNone/>
              <a:defRPr b="0" sz="2400">
                <a:solidFill>
                  <a:schemeClr val="accent1">
                    <a:lumMod val="60000"/>
                    <a:lumOff val="4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06" name="Picture Placeholder 2"/>
          <p:cNvSpPr>
            <a:spLocks noChangeAspect="1" noGrp="1"/>
          </p:cNvSpPr>
          <p:nvPr>
            <p:ph type="pic" idx="22"/>
          </p:nvPr>
        </p:nvSpPr>
        <p:spPr>
          <a:xfrm>
            <a:off x="8163031" y="2603500"/>
            <a:ext cx="2691242" cy="159151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07" name="Text Placeholder 3"/>
          <p:cNvSpPr>
            <a:spLocks noGrp="1"/>
          </p:cNvSpPr>
          <p:nvPr>
            <p:ph type="body" sz="half" idx="20"/>
          </p:nvPr>
        </p:nvSpPr>
        <p:spPr>
          <a:xfrm>
            <a:off x="7982775" y="5109104"/>
            <a:ext cx="3051096" cy="917952"/>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cxnSp>
        <p:nvCxnSpPr>
          <p:cNvPr id="3145731" name="Straight Connector 42"/>
          <p:cNvCxnSpPr>
            <a:cxnSpLocks/>
          </p:cNvCxnSpPr>
          <p:nvPr/>
        </p:nvCxnSpPr>
        <p:spPr>
          <a:xfrm>
            <a:off x="4405831" y="2569633"/>
            <a:ext cx="0" cy="3492499"/>
          </a:xfrm>
          <a:prstGeom prst="line"/>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2" name="Straight Connector 43"/>
          <p:cNvCxnSpPr>
            <a:cxnSpLocks/>
          </p:cNvCxnSpPr>
          <p:nvPr/>
        </p:nvCxnSpPr>
        <p:spPr>
          <a:xfrm>
            <a:off x="7797802" y="2569633"/>
            <a:ext cx="0" cy="3492499"/>
          </a:xfrm>
          <a:prstGeom prst="line"/>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048808" name="Date Placeholder 6"/>
          <p:cNvSpPr>
            <a:spLocks noGrp="1"/>
          </p:cNvSpPr>
          <p:nvPr>
            <p:ph type="dt" sz="half" idx="10"/>
          </p:nvPr>
        </p:nvSpPr>
        <p:spPr/>
        <p:txBody>
          <a:bodyPr/>
          <a:p>
            <a:fld id="{F4A27C6F-4273-4F67-A12E-D6454A34C4DE}" type="datetimeFigureOut">
              <a:rPr lang="en-US" smtClean="0"/>
              <a:t>10/3/2023</a:t>
            </a:fld>
            <a:endParaRPr lang="en-US"/>
          </a:p>
        </p:txBody>
      </p:sp>
      <p:sp>
        <p:nvSpPr>
          <p:cNvPr id="1048809" name="Footer Placeholder 7"/>
          <p:cNvSpPr>
            <a:spLocks noGrp="1"/>
          </p:cNvSpPr>
          <p:nvPr>
            <p:ph type="ftr" sz="quarter" idx="11"/>
          </p:nvPr>
        </p:nvSpPr>
        <p:spPr>
          <a:xfrm>
            <a:off x="561111" y="6391838"/>
            <a:ext cx="3644282" cy="304801"/>
          </a:xfrm>
        </p:spPr>
        <p:txBody>
          <a:bodyPr/>
          <a:p>
            <a:endParaRPr lang="en-US"/>
          </a:p>
        </p:txBody>
      </p:sp>
      <p:sp>
        <p:nvSpPr>
          <p:cNvPr id="1048810" name="Slide Number Placeholder 8"/>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46" name=""/>
        <p:cNvGrpSpPr/>
        <p:nvPr/>
      </p:nvGrpSpPr>
      <p:grpSpPr>
        <a:xfrm>
          <a:off x="0" y="0"/>
          <a:ext cx="0" cy="0"/>
          <a:chOff x="0" y="0"/>
          <a:chExt cx="0" cy="0"/>
        </a:xfrm>
      </p:grpSpPr>
      <p:sp>
        <p:nvSpPr>
          <p:cNvPr id="1048922" name="Title 1"/>
          <p:cNvSpPr>
            <a:spLocks noGrp="1"/>
          </p:cNvSpPr>
          <p:nvPr>
            <p:ph type="title"/>
          </p:nvPr>
        </p:nvSpPr>
        <p:spPr>
          <a:xfrm>
            <a:off x="1154954" y="973668"/>
            <a:ext cx="8825659" cy="706964"/>
          </a:xfrm>
        </p:spPr>
        <p:txBody>
          <a:bodyPr/>
          <a:p>
            <a:r>
              <a:rPr lang="en-US"/>
              <a:t>Click to edit Master title style</a:t>
            </a:r>
            <a:endParaRPr dirty="0" lang="en-US"/>
          </a:p>
        </p:txBody>
      </p:sp>
      <p:sp>
        <p:nvSpPr>
          <p:cNvPr id="1048923" name="Vertical Text Placeholder 2"/>
          <p:cNvSpPr>
            <a:spLocks noGrp="1"/>
          </p:cNvSpPr>
          <p:nvPr>
            <p:ph type="body" orient="vert" idx="1"/>
          </p:nvPr>
        </p:nvSpPr>
        <p:spPr>
          <a:xfrm>
            <a:off x="1154954" y="2603500"/>
            <a:ext cx="8825659" cy="3416300"/>
          </a:xfrm>
        </p:spPr>
        <p:txBody>
          <a:bodyPr anchor="t" anchorCtr="0"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24" name="Date Placeholder 3"/>
          <p:cNvSpPr>
            <a:spLocks noGrp="1"/>
          </p:cNvSpPr>
          <p:nvPr>
            <p:ph type="dt" sz="half" idx="10"/>
          </p:nvPr>
        </p:nvSpPr>
        <p:spPr>
          <a:xfrm>
            <a:off x="10695439" y="6391838"/>
            <a:ext cx="990599" cy="304799"/>
          </a:xfrm>
        </p:spPr>
        <p:txBody>
          <a:bodyPr/>
          <a:p>
            <a:fld id="{F4A27C6F-4273-4F67-A12E-D6454A34C4DE}" type="datetimeFigureOut">
              <a:rPr lang="en-US" smtClean="0"/>
              <a:t>10/3/2023</a:t>
            </a:fld>
            <a:endParaRPr lang="en-US"/>
          </a:p>
        </p:txBody>
      </p:sp>
      <p:sp>
        <p:nvSpPr>
          <p:cNvPr id="1048925" name="Footer Placeholder 4"/>
          <p:cNvSpPr>
            <a:spLocks noGrp="1"/>
          </p:cNvSpPr>
          <p:nvPr>
            <p:ph type="ftr" sz="quarter" idx="11"/>
          </p:nvPr>
        </p:nvSpPr>
        <p:spPr/>
        <p:txBody>
          <a:bodyPr/>
          <a:p>
            <a:endParaRPr lang="en-US"/>
          </a:p>
        </p:txBody>
      </p:sp>
      <p:sp>
        <p:nvSpPr>
          <p:cNvPr id="1048926"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136" name=""/>
        <p:cNvGrpSpPr/>
        <p:nvPr/>
      </p:nvGrpSpPr>
      <p:grpSpPr>
        <a:xfrm>
          <a:off x="0" y="0"/>
          <a:ext cx="0" cy="0"/>
          <a:chOff x="0" y="0"/>
          <a:chExt cx="0" cy="0"/>
        </a:xfrm>
      </p:grpSpPr>
      <p:grpSp>
        <p:nvGrpSpPr>
          <p:cNvPr id="137" name="Group 8"/>
          <p:cNvGrpSpPr/>
          <p:nvPr/>
        </p:nvGrpSpPr>
        <p:grpSpPr>
          <a:xfrm>
            <a:off x="0" y="0"/>
            <a:ext cx="12192000" cy="6858000"/>
            <a:chOff x="0" y="0"/>
            <a:chExt cx="12192000" cy="6858000"/>
          </a:xfrm>
        </p:grpSpPr>
        <p:sp>
          <p:nvSpPr>
            <p:cNvPr id="1048839" name="Rectangle 11"/>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840" name="Oval 14"/>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41" name="Oval 15"/>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42" name="Oval 17"/>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43" name="Oval 18"/>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44" name="Oval 19"/>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45" name="Rectangle 6"/>
            <p:cNvSpPr/>
            <p:nvPr/>
          </p:nvSpPr>
          <p:spPr bwMode="gray">
            <a:xfrm>
              <a:off x="414867" y="402165"/>
              <a:ext cx="6510866" cy="6053670"/>
            </a:xfrm>
            <a:prstGeom prst="rect"/>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8846" name="Freeform 5"/>
            <p:cNvSpPr/>
            <p:nvPr/>
          </p:nvSpPr>
          <p:spPr bwMode="gray">
            <a:xfrm rot="5101749">
              <a:off x="6294738" y="4577737"/>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847" name="Freeform 5"/>
            <p:cNvSpPr/>
            <p:nvPr/>
          </p:nvSpPr>
          <p:spPr bwMode="gray">
            <a:xfrm rot="5400000">
              <a:off x="4449232" y="2801721"/>
              <a:ext cx="6053670" cy="1254558"/>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848"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849" name="Vertical Title 1"/>
          <p:cNvSpPr>
            <a:spLocks noGrp="1"/>
          </p:cNvSpPr>
          <p:nvPr>
            <p:ph type="title" orient="vert"/>
          </p:nvPr>
        </p:nvSpPr>
        <p:spPr>
          <a:xfrm>
            <a:off x="8585235" y="1278467"/>
            <a:ext cx="1409965" cy="4748590"/>
          </a:xfrm>
        </p:spPr>
        <p:txBody>
          <a:bodyPr anchor="b" anchorCtr="0" vert="eaVert"/>
          <a:p>
            <a:r>
              <a:rPr lang="en-US"/>
              <a:t>Click to edit Master title style</a:t>
            </a:r>
            <a:endParaRPr dirty="0" lang="en-US"/>
          </a:p>
        </p:txBody>
      </p:sp>
      <p:sp>
        <p:nvSpPr>
          <p:cNvPr id="1048850" name="Vertical Text Placeholder 2"/>
          <p:cNvSpPr>
            <a:spLocks noGrp="1"/>
          </p:cNvSpPr>
          <p:nvPr>
            <p:ph type="body" orient="vert" idx="1"/>
          </p:nvPr>
        </p:nvSpPr>
        <p:spPr>
          <a:xfrm>
            <a:off x="1154954" y="1278467"/>
            <a:ext cx="6256025" cy="474859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51" name="Date Placeholder 3"/>
          <p:cNvSpPr>
            <a:spLocks noGrp="1"/>
          </p:cNvSpPr>
          <p:nvPr>
            <p:ph type="dt" sz="half" idx="10"/>
          </p:nvPr>
        </p:nvSpPr>
        <p:spPr>
          <a:xfrm>
            <a:off x="10653104" y="6391838"/>
            <a:ext cx="992135" cy="304799"/>
          </a:xfrm>
        </p:spPr>
        <p:txBody>
          <a:bodyPr/>
          <a:p>
            <a:fld id="{F4A27C6F-4273-4F67-A12E-D6454A34C4DE}" type="datetimeFigureOut">
              <a:rPr lang="en-US" smtClean="0"/>
              <a:t>10/3/2023</a:t>
            </a:fld>
            <a:endParaRPr lang="en-US"/>
          </a:p>
        </p:txBody>
      </p:sp>
      <p:sp>
        <p:nvSpPr>
          <p:cNvPr id="1048852" name="Footer Placeholder 4"/>
          <p:cNvSpPr>
            <a:spLocks noGrp="1"/>
          </p:cNvSpPr>
          <p:nvPr>
            <p:ph type="ftr" sz="quarter" idx="11"/>
          </p:nvPr>
        </p:nvSpPr>
        <p:spPr/>
        <p:txBody>
          <a:bodyPr/>
          <a:p>
            <a:endParaRPr lang="en-US"/>
          </a:p>
        </p:txBody>
      </p:sp>
      <p:sp>
        <p:nvSpPr>
          <p:cNvPr id="1048853"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854"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4" name=""/>
        <p:cNvGrpSpPr/>
        <p:nvPr/>
      </p:nvGrpSpPr>
      <p:grpSpPr>
        <a:xfrm>
          <a:off x="0" y="0"/>
          <a:ext cx="0" cy="0"/>
          <a:chOff x="0" y="0"/>
          <a:chExt cx="0" cy="0"/>
        </a:xfrm>
      </p:grpSpPr>
      <p:sp>
        <p:nvSpPr>
          <p:cNvPr id="1048601" name="Title 1"/>
          <p:cNvSpPr>
            <a:spLocks noGrp="1"/>
          </p:cNvSpPr>
          <p:nvPr>
            <p:ph type="title"/>
          </p:nvPr>
        </p:nvSpPr>
        <p:spPr/>
        <p:txBody>
          <a:bodyPr/>
          <a:p>
            <a:r>
              <a:rPr lang="en-US"/>
              <a:t>Click to edit Master title style</a:t>
            </a:r>
            <a:endParaRPr dirty="0" lang="en-US"/>
          </a:p>
        </p:txBody>
      </p:sp>
      <p:sp>
        <p:nvSpPr>
          <p:cNvPr id="1048602" name="Content Placeholder 2"/>
          <p:cNvSpPr>
            <a:spLocks noGrp="1"/>
          </p:cNvSpPr>
          <p:nvPr>
            <p:ph idx="1"/>
          </p:nvPr>
        </p:nvSpPr>
        <p:spPr>
          <a:xfrm>
            <a:off x="1154954" y="2603500"/>
            <a:ext cx="8825659" cy="341630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03" name="Date Placeholder 3"/>
          <p:cNvSpPr>
            <a:spLocks noGrp="1"/>
          </p:cNvSpPr>
          <p:nvPr>
            <p:ph type="dt" sz="half" idx="10"/>
          </p:nvPr>
        </p:nvSpPr>
        <p:spPr/>
        <p:txBody>
          <a:bodyPr/>
          <a:p>
            <a:fld id="{F4A27C6F-4273-4F67-A12E-D6454A34C4DE}" type="datetimeFigureOut">
              <a:rPr lang="en-US" smtClean="0"/>
              <a:t>10/3/2023</a:t>
            </a:fld>
            <a:endParaRPr lang="en-US"/>
          </a:p>
        </p:txBody>
      </p:sp>
      <p:sp>
        <p:nvSpPr>
          <p:cNvPr id="1048604" name="Footer Placeholder 4"/>
          <p:cNvSpPr>
            <a:spLocks noGrp="1"/>
          </p:cNvSpPr>
          <p:nvPr>
            <p:ph type="ftr" sz="quarter" idx="11"/>
          </p:nvPr>
        </p:nvSpPr>
        <p:spPr/>
        <p:txBody>
          <a:bodyPr/>
          <a:p>
            <a:endParaRPr lang="en-US"/>
          </a:p>
        </p:txBody>
      </p:sp>
      <p:sp>
        <p:nvSpPr>
          <p:cNvPr id="1048605"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132" name=""/>
        <p:cNvGrpSpPr/>
        <p:nvPr/>
      </p:nvGrpSpPr>
      <p:grpSpPr>
        <a:xfrm>
          <a:off x="0" y="0"/>
          <a:ext cx="0" cy="0"/>
          <a:chOff x="0" y="0"/>
          <a:chExt cx="0" cy="0"/>
        </a:xfrm>
      </p:grpSpPr>
      <p:grpSp>
        <p:nvGrpSpPr>
          <p:cNvPr id="133" name="Group 7"/>
          <p:cNvGrpSpPr/>
          <p:nvPr/>
        </p:nvGrpSpPr>
        <p:grpSpPr>
          <a:xfrm>
            <a:off x="0" y="0"/>
            <a:ext cx="12192000" cy="6858000"/>
            <a:chOff x="0" y="0"/>
            <a:chExt cx="12192000" cy="6858000"/>
          </a:xfrm>
        </p:grpSpPr>
        <p:sp>
          <p:nvSpPr>
            <p:cNvPr id="1048811" name="Rectangle 13"/>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812" name="Oval 16"/>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13" name="Oval 17"/>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14" name="Oval 18"/>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15" name="Oval 19"/>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16" name="Oval 20"/>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817" name="Rectangle 9"/>
            <p:cNvSpPr/>
            <p:nvPr/>
          </p:nvSpPr>
          <p:spPr bwMode="gray">
            <a:xfrm>
              <a:off x="7289800" y="402165"/>
              <a:ext cx="4478865" cy="6053670"/>
            </a:xfrm>
            <a:prstGeom prst="rect"/>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8818" name="Freeform 5"/>
            <p:cNvSpPr/>
            <p:nvPr/>
          </p:nvSpPr>
          <p:spPr bwMode="gray">
            <a:xfrm rot="16200000">
              <a:off x="3787244" y="2801721"/>
              <a:ext cx="6053670" cy="1254558"/>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819" name="Freeform 5"/>
            <p:cNvSpPr/>
            <p:nvPr/>
          </p:nvSpPr>
          <p:spPr bwMode="gray">
            <a:xfrm rot="15922489">
              <a:off x="4698352"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820"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821" name="Title 1"/>
          <p:cNvSpPr>
            <a:spLocks noGrp="1"/>
          </p:cNvSpPr>
          <p:nvPr>
            <p:ph type="title"/>
          </p:nvPr>
        </p:nvSpPr>
        <p:spPr>
          <a:xfrm>
            <a:off x="1154954" y="2677645"/>
            <a:ext cx="4351025" cy="2283824"/>
          </a:xfrm>
        </p:spPr>
        <p:txBody>
          <a:bodyPr anchor="ctr"/>
          <a:lstStyle>
            <a:lvl1pPr algn="l">
              <a:defRPr b="0" cap="none" sz="4000"/>
            </a:lvl1pPr>
          </a:lstStyle>
          <a:p>
            <a:r>
              <a:rPr lang="en-US"/>
              <a:t>Click to edit Master title style</a:t>
            </a:r>
            <a:endParaRPr dirty="0" lang="en-US"/>
          </a:p>
        </p:txBody>
      </p:sp>
      <p:sp>
        <p:nvSpPr>
          <p:cNvPr id="1048822" name="Text Placeholder 2"/>
          <p:cNvSpPr>
            <a:spLocks noGrp="1"/>
          </p:cNvSpPr>
          <p:nvPr>
            <p:ph type="body" idx="1"/>
          </p:nvPr>
        </p:nvSpPr>
        <p:spPr>
          <a:xfrm>
            <a:off x="6895559" y="2677644"/>
            <a:ext cx="3757545" cy="2283824"/>
          </a:xfrm>
        </p:spPr>
        <p:txBody>
          <a:bodyPr anchor="ctr"/>
          <a:lstStyle>
            <a:lvl1pPr algn="l" indent="0" marL="0">
              <a:buNone/>
              <a:defRPr cap="all" sz="2000">
                <a:solidFill>
                  <a:schemeClr val="accent1">
                    <a:lumMod val="60000"/>
                    <a:lumOff val="4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23" name="Date Placeholder 3"/>
          <p:cNvSpPr>
            <a:spLocks noGrp="1"/>
          </p:cNvSpPr>
          <p:nvPr>
            <p:ph type="dt" sz="half" idx="10"/>
          </p:nvPr>
        </p:nvSpPr>
        <p:spPr/>
        <p:txBody>
          <a:bodyPr/>
          <a:p>
            <a:fld id="{F4A27C6F-4273-4F67-A12E-D6454A34C4DE}" type="datetimeFigureOut">
              <a:rPr lang="en-US" smtClean="0"/>
              <a:t>10/3/2023</a:t>
            </a:fld>
            <a:endParaRPr lang="en-US"/>
          </a:p>
        </p:txBody>
      </p:sp>
      <p:sp>
        <p:nvSpPr>
          <p:cNvPr id="1048824" name="Footer Placeholder 4"/>
          <p:cNvSpPr>
            <a:spLocks noGrp="1"/>
          </p:cNvSpPr>
          <p:nvPr>
            <p:ph type="ftr" sz="quarter" idx="11"/>
          </p:nvPr>
        </p:nvSpPr>
        <p:spPr/>
        <p:txBody>
          <a:bodyPr/>
          <a:p>
            <a:endParaRPr lang="en-US"/>
          </a:p>
        </p:txBody>
      </p:sp>
      <p:sp>
        <p:nvSpPr>
          <p:cNvPr id="1048825" name="Rectangle 15"/>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826" name="Slide Number Placeholder 5"/>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42" name=""/>
        <p:cNvGrpSpPr/>
        <p:nvPr/>
      </p:nvGrpSpPr>
      <p:grpSpPr>
        <a:xfrm>
          <a:off x="0" y="0"/>
          <a:ext cx="0" cy="0"/>
          <a:chOff x="0" y="0"/>
          <a:chExt cx="0" cy="0"/>
        </a:xfrm>
      </p:grpSpPr>
      <p:sp>
        <p:nvSpPr>
          <p:cNvPr id="1048889" name="Title 1"/>
          <p:cNvSpPr>
            <a:spLocks noGrp="1"/>
          </p:cNvSpPr>
          <p:nvPr>
            <p:ph type="title"/>
          </p:nvPr>
        </p:nvSpPr>
        <p:spPr/>
        <p:txBody>
          <a:bodyPr/>
          <a:p>
            <a:r>
              <a:rPr lang="en-US"/>
              <a:t>Click to edit Master title style</a:t>
            </a:r>
            <a:endParaRPr dirty="0" lang="en-US"/>
          </a:p>
        </p:txBody>
      </p:sp>
      <p:sp>
        <p:nvSpPr>
          <p:cNvPr id="1048890" name="Content Placeholder 2"/>
          <p:cNvSpPr>
            <a:spLocks noGrp="1"/>
          </p:cNvSpPr>
          <p:nvPr>
            <p:ph sz="half" idx="1"/>
          </p:nvPr>
        </p:nvSpPr>
        <p:spPr>
          <a:xfrm>
            <a:off x="1154954" y="2603500"/>
            <a:ext cx="4825158" cy="3416301"/>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91" name="Content Placeholder 3"/>
          <p:cNvSpPr>
            <a:spLocks noGrp="1"/>
          </p:cNvSpPr>
          <p:nvPr>
            <p:ph sz="half" idx="2"/>
          </p:nvPr>
        </p:nvSpPr>
        <p:spPr>
          <a:xfrm>
            <a:off x="6208712" y="2603500"/>
            <a:ext cx="4825159" cy="3416300"/>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92" name="Date Placeholder 4"/>
          <p:cNvSpPr>
            <a:spLocks noGrp="1"/>
          </p:cNvSpPr>
          <p:nvPr>
            <p:ph type="dt" sz="half" idx="10"/>
          </p:nvPr>
        </p:nvSpPr>
        <p:spPr/>
        <p:txBody>
          <a:bodyPr/>
          <a:p>
            <a:fld id="{F4A27C6F-4273-4F67-A12E-D6454A34C4DE}" type="datetimeFigureOut">
              <a:rPr lang="en-US" smtClean="0"/>
              <a:t>10/3/2023</a:t>
            </a:fld>
            <a:endParaRPr lang="en-US"/>
          </a:p>
        </p:txBody>
      </p:sp>
      <p:sp>
        <p:nvSpPr>
          <p:cNvPr id="1048893" name="Footer Placeholder 5"/>
          <p:cNvSpPr>
            <a:spLocks noGrp="1"/>
          </p:cNvSpPr>
          <p:nvPr>
            <p:ph type="ftr" sz="quarter" idx="11"/>
          </p:nvPr>
        </p:nvSpPr>
        <p:spPr/>
        <p:txBody>
          <a:bodyPr/>
          <a:p>
            <a:endParaRPr lang="en-US"/>
          </a:p>
        </p:txBody>
      </p:sp>
      <p:sp>
        <p:nvSpPr>
          <p:cNvPr id="1048894" name="Slide Number Placeholder 6"/>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34" name=""/>
        <p:cNvGrpSpPr/>
        <p:nvPr/>
      </p:nvGrpSpPr>
      <p:grpSpPr>
        <a:xfrm>
          <a:off x="0" y="0"/>
          <a:ext cx="0" cy="0"/>
          <a:chOff x="0" y="0"/>
          <a:chExt cx="0" cy="0"/>
        </a:xfrm>
      </p:grpSpPr>
      <p:sp>
        <p:nvSpPr>
          <p:cNvPr id="1048827" name="Title 1"/>
          <p:cNvSpPr>
            <a:spLocks noGrp="1"/>
          </p:cNvSpPr>
          <p:nvPr>
            <p:ph type="title"/>
          </p:nvPr>
        </p:nvSpPr>
        <p:spPr/>
        <p:txBody>
          <a:bodyPr/>
          <a:p>
            <a:r>
              <a:rPr lang="en-US"/>
              <a:t>Click to edit Master title style</a:t>
            </a:r>
            <a:endParaRPr dirty="0" lang="en-US"/>
          </a:p>
        </p:txBody>
      </p:sp>
      <p:sp>
        <p:nvSpPr>
          <p:cNvPr id="1048828" name="Text Placeholder 2"/>
          <p:cNvSpPr>
            <a:spLocks noGrp="1"/>
          </p:cNvSpPr>
          <p:nvPr>
            <p:ph type="body" idx="1"/>
          </p:nvPr>
        </p:nvSpPr>
        <p:spPr>
          <a:xfrm>
            <a:off x="1154954" y="2603500"/>
            <a:ext cx="4825157" cy="576262"/>
          </a:xfrm>
        </p:spPr>
        <p:txBody>
          <a:bodyPr anchor="b">
            <a:noAutofit/>
          </a:bodyPr>
          <a:lstStyle>
            <a:lvl1pPr indent="0" marL="0">
              <a:buNone/>
              <a:defRPr b="0" sz="24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29" name="Content Placeholder 3"/>
          <p:cNvSpPr>
            <a:spLocks noGrp="1"/>
          </p:cNvSpPr>
          <p:nvPr>
            <p:ph sz="half" idx="2"/>
          </p:nvPr>
        </p:nvSpPr>
        <p:spPr>
          <a:xfrm>
            <a:off x="1154954" y="3179762"/>
            <a:ext cx="4825158" cy="2840039"/>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30" name="Text Placeholder 4"/>
          <p:cNvSpPr>
            <a:spLocks noGrp="1"/>
          </p:cNvSpPr>
          <p:nvPr>
            <p:ph type="body" sz="quarter" idx="3"/>
          </p:nvPr>
        </p:nvSpPr>
        <p:spPr>
          <a:xfrm>
            <a:off x="6208712" y="2603500"/>
            <a:ext cx="4825159" cy="576262"/>
          </a:xfrm>
        </p:spPr>
        <p:txBody>
          <a:bodyPr anchor="b">
            <a:noAutofit/>
          </a:bodyPr>
          <a:lstStyle>
            <a:lvl1pPr indent="0" marL="0">
              <a:buNone/>
              <a:defRPr b="0" sz="24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31"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32" name="Date Placeholder 6"/>
          <p:cNvSpPr>
            <a:spLocks noGrp="1"/>
          </p:cNvSpPr>
          <p:nvPr>
            <p:ph type="dt" sz="half" idx="10"/>
          </p:nvPr>
        </p:nvSpPr>
        <p:spPr/>
        <p:txBody>
          <a:bodyPr/>
          <a:p>
            <a:fld id="{F4A27C6F-4273-4F67-A12E-D6454A34C4DE}" type="datetimeFigureOut">
              <a:rPr lang="en-US" smtClean="0"/>
              <a:t>10/3/2023</a:t>
            </a:fld>
            <a:endParaRPr lang="en-US"/>
          </a:p>
        </p:txBody>
      </p:sp>
      <p:sp>
        <p:nvSpPr>
          <p:cNvPr id="1048833" name="Footer Placeholder 7"/>
          <p:cNvSpPr>
            <a:spLocks noGrp="1"/>
          </p:cNvSpPr>
          <p:nvPr>
            <p:ph type="ftr" sz="quarter" idx="11"/>
          </p:nvPr>
        </p:nvSpPr>
        <p:spPr/>
        <p:txBody>
          <a:bodyPr/>
          <a:p>
            <a:endParaRPr lang="en-US"/>
          </a:p>
        </p:txBody>
      </p:sp>
      <p:sp>
        <p:nvSpPr>
          <p:cNvPr id="1048834" name="Slide Number Placeholder 8"/>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4" name=""/>
        <p:cNvGrpSpPr/>
        <p:nvPr/>
      </p:nvGrpSpPr>
      <p:grpSpPr>
        <a:xfrm>
          <a:off x="0" y="0"/>
          <a:ext cx="0" cy="0"/>
          <a:chOff x="0" y="0"/>
          <a:chExt cx="0" cy="0"/>
        </a:xfrm>
      </p:grpSpPr>
      <p:sp>
        <p:nvSpPr>
          <p:cNvPr id="1048747" name="Title 1"/>
          <p:cNvSpPr>
            <a:spLocks noGrp="1"/>
          </p:cNvSpPr>
          <p:nvPr>
            <p:ph type="title"/>
          </p:nvPr>
        </p:nvSpPr>
        <p:spPr>
          <a:xfrm>
            <a:off x="1154954" y="973668"/>
            <a:ext cx="8761413" cy="706964"/>
          </a:xfrm>
        </p:spPr>
        <p:txBody>
          <a:bodyPr/>
          <a:p>
            <a:r>
              <a:rPr lang="en-US"/>
              <a:t>Click to edit Master title style</a:t>
            </a:r>
            <a:endParaRPr dirty="0" lang="en-US"/>
          </a:p>
        </p:txBody>
      </p:sp>
      <p:sp>
        <p:nvSpPr>
          <p:cNvPr id="1048748" name="Date Placeholder 2"/>
          <p:cNvSpPr>
            <a:spLocks noGrp="1"/>
          </p:cNvSpPr>
          <p:nvPr>
            <p:ph type="dt" sz="half" idx="10"/>
          </p:nvPr>
        </p:nvSpPr>
        <p:spPr/>
        <p:txBody>
          <a:bodyPr/>
          <a:p>
            <a:fld id="{F4A27C6F-4273-4F67-A12E-D6454A34C4DE}" type="datetimeFigureOut">
              <a:rPr lang="en-US" smtClean="0"/>
              <a:t>10/3/2023</a:t>
            </a:fld>
            <a:endParaRPr lang="en-US"/>
          </a:p>
        </p:txBody>
      </p:sp>
      <p:sp>
        <p:nvSpPr>
          <p:cNvPr id="1048749" name="Footer Placeholder 3"/>
          <p:cNvSpPr>
            <a:spLocks noGrp="1"/>
          </p:cNvSpPr>
          <p:nvPr>
            <p:ph type="ftr" sz="quarter" idx="11"/>
          </p:nvPr>
        </p:nvSpPr>
        <p:spPr/>
        <p:txBody>
          <a:bodyPr/>
          <a:p>
            <a:endParaRPr lang="en-US"/>
          </a:p>
        </p:txBody>
      </p:sp>
      <p:sp>
        <p:nvSpPr>
          <p:cNvPr id="1048750" name="Slide Number Placeholder 4"/>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135" name=""/>
        <p:cNvGrpSpPr/>
        <p:nvPr/>
      </p:nvGrpSpPr>
      <p:grpSpPr>
        <a:xfrm>
          <a:off x="0" y="0"/>
          <a:ext cx="0" cy="0"/>
          <a:chOff x="0" y="0"/>
          <a:chExt cx="0" cy="0"/>
        </a:xfrm>
      </p:grpSpPr>
      <p:sp>
        <p:nvSpPr>
          <p:cNvPr id="1048835" name="Date Placeholder 1"/>
          <p:cNvSpPr>
            <a:spLocks noGrp="1"/>
          </p:cNvSpPr>
          <p:nvPr>
            <p:ph type="dt" sz="half" idx="10"/>
          </p:nvPr>
        </p:nvSpPr>
        <p:spPr/>
        <p:txBody>
          <a:bodyPr/>
          <a:p>
            <a:fld id="{F4A27C6F-4273-4F67-A12E-D6454A34C4DE}" type="datetimeFigureOut">
              <a:rPr lang="en-US" smtClean="0"/>
              <a:t>10/3/2023</a:t>
            </a:fld>
            <a:endParaRPr lang="en-US"/>
          </a:p>
        </p:txBody>
      </p:sp>
      <p:sp>
        <p:nvSpPr>
          <p:cNvPr id="1048836" name="Footer Placeholder 2"/>
          <p:cNvSpPr>
            <a:spLocks noGrp="1"/>
          </p:cNvSpPr>
          <p:nvPr>
            <p:ph type="ftr" sz="quarter" idx="11"/>
          </p:nvPr>
        </p:nvSpPr>
        <p:spPr/>
        <p:txBody>
          <a:bodyPr/>
          <a:p>
            <a:endParaRPr lang="en-US"/>
          </a:p>
        </p:txBody>
      </p:sp>
      <p:sp>
        <p:nvSpPr>
          <p:cNvPr id="1048837" name="Rectangle 6"/>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838" name="Slide Number Placeholder 3"/>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144" name=""/>
        <p:cNvGrpSpPr/>
        <p:nvPr/>
      </p:nvGrpSpPr>
      <p:grpSpPr>
        <a:xfrm>
          <a:off x="0" y="0"/>
          <a:ext cx="0" cy="0"/>
          <a:chOff x="0" y="0"/>
          <a:chExt cx="0" cy="0"/>
        </a:xfrm>
      </p:grpSpPr>
      <p:grpSp>
        <p:nvGrpSpPr>
          <p:cNvPr id="145" name="Group 8"/>
          <p:cNvGrpSpPr/>
          <p:nvPr/>
        </p:nvGrpSpPr>
        <p:grpSpPr>
          <a:xfrm>
            <a:off x="0" y="0"/>
            <a:ext cx="12192000" cy="6858000"/>
            <a:chOff x="0" y="0"/>
            <a:chExt cx="12192000" cy="6858000"/>
          </a:xfrm>
        </p:grpSpPr>
        <p:sp>
          <p:nvSpPr>
            <p:cNvPr id="1048905" name="Rectangle 13"/>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906" name="Oval 16"/>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907" name="Oval 18"/>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908" name="Oval 19"/>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909" name="Oval 20"/>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910" name="Oval 21"/>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911" name="Rectangle 10"/>
            <p:cNvSpPr/>
            <p:nvPr/>
          </p:nvSpPr>
          <p:spPr bwMode="gray">
            <a:xfrm>
              <a:off x="5713412" y="402165"/>
              <a:ext cx="6055253" cy="6053670"/>
            </a:xfrm>
            <a:prstGeom prst="rect"/>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8912" name="Freeform 5"/>
            <p:cNvSpPr/>
            <p:nvPr/>
          </p:nvSpPr>
          <p:spPr bwMode="gray">
            <a:xfrm rot="15922489">
              <a:off x="3140485"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913" name="Freeform 5"/>
            <p:cNvSpPr/>
            <p:nvPr/>
          </p:nvSpPr>
          <p:spPr bwMode="gray">
            <a:xfrm rot="16200000">
              <a:off x="2229377" y="2801721"/>
              <a:ext cx="6053670" cy="1254558"/>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914"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915" name="Title 1"/>
          <p:cNvSpPr>
            <a:spLocks noGrp="1"/>
          </p:cNvSpPr>
          <p:nvPr>
            <p:ph type="title"/>
          </p:nvPr>
        </p:nvSpPr>
        <p:spPr>
          <a:xfrm>
            <a:off x="1154955" y="1295400"/>
            <a:ext cx="2793158" cy="1600200"/>
          </a:xfrm>
        </p:spPr>
        <p:txBody>
          <a:bodyPr anchor="b"/>
          <a:lstStyle>
            <a:lvl1pPr algn="l">
              <a:defRPr b="0" sz="2400"/>
            </a:lvl1pPr>
          </a:lstStyle>
          <a:p>
            <a:r>
              <a:rPr lang="en-US"/>
              <a:t>Click to edit Master title style</a:t>
            </a:r>
            <a:endParaRPr dirty="0" lang="en-US"/>
          </a:p>
        </p:txBody>
      </p:sp>
      <p:sp>
        <p:nvSpPr>
          <p:cNvPr id="1048916" name="Content Placeholder 2"/>
          <p:cNvSpPr>
            <a:spLocks noGrp="1"/>
          </p:cNvSpPr>
          <p:nvPr>
            <p:ph idx="1"/>
          </p:nvPr>
        </p:nvSpPr>
        <p:spPr>
          <a:xfrm>
            <a:off x="5781146" y="1447800"/>
            <a:ext cx="5190066" cy="4572000"/>
          </a:xfrm>
        </p:spPr>
        <p:txBody>
          <a:bodyPr anchor="ct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17" name="Text Placeholder 3"/>
          <p:cNvSpPr>
            <a:spLocks noGrp="1"/>
          </p:cNvSpPr>
          <p:nvPr>
            <p:ph type="body" sz="half" idx="2"/>
          </p:nvPr>
        </p:nvSpPr>
        <p:spPr bwMode="gray">
          <a:xfrm>
            <a:off x="1154954" y="3129280"/>
            <a:ext cx="2793158" cy="2895599"/>
          </a:xfrm>
        </p:spPr>
        <p:txBody>
          <a:bodyPr/>
          <a:lstStyle>
            <a:lvl1pPr indent="0" marL="0">
              <a:buNone/>
              <a:defRPr sz="1400">
                <a:solidFill>
                  <a:schemeClr val="accent1">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18" name="Date Placeholder 4"/>
          <p:cNvSpPr>
            <a:spLocks noGrp="1"/>
          </p:cNvSpPr>
          <p:nvPr>
            <p:ph type="dt" sz="half" idx="10"/>
          </p:nvPr>
        </p:nvSpPr>
        <p:spPr/>
        <p:txBody>
          <a:bodyPr/>
          <a:p>
            <a:fld id="{F4A27C6F-4273-4F67-A12E-D6454A34C4DE}" type="datetimeFigureOut">
              <a:rPr lang="en-US" smtClean="0"/>
              <a:t>10/3/2023</a:t>
            </a:fld>
            <a:endParaRPr lang="en-US"/>
          </a:p>
        </p:txBody>
      </p:sp>
      <p:sp>
        <p:nvSpPr>
          <p:cNvPr id="1048919" name="Footer Placeholder 5"/>
          <p:cNvSpPr>
            <a:spLocks noGrp="1"/>
          </p:cNvSpPr>
          <p:nvPr>
            <p:ph type="ftr" sz="quarter" idx="11"/>
          </p:nvPr>
        </p:nvSpPr>
        <p:spPr/>
        <p:txBody>
          <a:bodyPr/>
          <a:p>
            <a:endParaRPr lang="en-US"/>
          </a:p>
        </p:txBody>
      </p:sp>
      <p:sp>
        <p:nvSpPr>
          <p:cNvPr id="1048920" name="Rectangle 15"/>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921" name="Slide Number Placeholder 6"/>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129" name=""/>
        <p:cNvGrpSpPr/>
        <p:nvPr/>
      </p:nvGrpSpPr>
      <p:grpSpPr>
        <a:xfrm>
          <a:off x="0" y="0"/>
          <a:ext cx="0" cy="0"/>
          <a:chOff x="0" y="0"/>
          <a:chExt cx="0" cy="0"/>
        </a:xfrm>
      </p:grpSpPr>
      <p:grpSp>
        <p:nvGrpSpPr>
          <p:cNvPr id="130" name="Group 8"/>
          <p:cNvGrpSpPr/>
          <p:nvPr/>
        </p:nvGrpSpPr>
        <p:grpSpPr>
          <a:xfrm>
            <a:off x="0" y="0"/>
            <a:ext cx="12192000" cy="6858000"/>
            <a:chOff x="0" y="0"/>
            <a:chExt cx="12192000" cy="6858000"/>
          </a:xfrm>
        </p:grpSpPr>
        <p:sp>
          <p:nvSpPr>
            <p:cNvPr id="1048781" name="Rectangle 13"/>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782" name="Oval 16"/>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83" name="Oval 17"/>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84" name="Oval 18"/>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85" name="Oval 19"/>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86" name="Oval 20"/>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787" name="Rectangle 10"/>
            <p:cNvSpPr/>
            <p:nvPr/>
          </p:nvSpPr>
          <p:spPr bwMode="gray">
            <a:xfrm>
              <a:off x="6172200" y="402165"/>
              <a:ext cx="5596465" cy="6053670"/>
            </a:xfrm>
            <a:prstGeom prst="rect"/>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8788" name="Freeform 5"/>
            <p:cNvSpPr/>
            <p:nvPr/>
          </p:nvSpPr>
          <p:spPr bwMode="gray">
            <a:xfrm rot="15922489">
              <a:off x="4203594"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789" name="Freeform 5"/>
            <p:cNvSpPr/>
            <p:nvPr/>
          </p:nvSpPr>
          <p:spPr bwMode="gray">
            <a:xfrm rot="16200000">
              <a:off x="3295432" y="2801721"/>
              <a:ext cx="6053670" cy="1254558"/>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8790"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791" name="Title 1"/>
          <p:cNvSpPr>
            <a:spLocks noGrp="1"/>
          </p:cNvSpPr>
          <p:nvPr>
            <p:ph type="title"/>
          </p:nvPr>
        </p:nvSpPr>
        <p:spPr>
          <a:xfrm>
            <a:off x="1154955" y="1693333"/>
            <a:ext cx="3865134" cy="1735667"/>
          </a:xfrm>
        </p:spPr>
        <p:txBody>
          <a:bodyPr anchor="b">
            <a:normAutofit/>
          </a:bodyPr>
          <a:lstStyle>
            <a:lvl1pPr algn="l">
              <a:defRPr b="0" sz="3600"/>
            </a:lvl1pPr>
          </a:lstStyle>
          <a:p>
            <a:r>
              <a:rPr lang="en-US"/>
              <a:t>Click to edit Master title style</a:t>
            </a:r>
            <a:endParaRPr dirty="0" lang="en-US"/>
          </a:p>
        </p:txBody>
      </p:sp>
      <p:sp>
        <p:nvSpPr>
          <p:cNvPr id="1048792" name="Picture Placeholder 2"/>
          <p:cNvSpPr>
            <a:spLocks noChangeAspect="1" noGrp="1"/>
          </p:cNvSpPr>
          <p:nvPr>
            <p:ph type="pic" idx="1"/>
          </p:nvPr>
        </p:nvSpPr>
        <p:spPr>
          <a:xfrm>
            <a:off x="6547870" y="1143000"/>
            <a:ext cx="3227193"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indent="0" lvl="0" marL="0">
              <a:buNone/>
            </a:pPr>
            <a:r>
              <a:rPr lang="en-US"/>
              <a:t>Click icon to add picture</a:t>
            </a:r>
            <a:endParaRPr dirty="0" lang="en-US"/>
          </a:p>
        </p:txBody>
      </p:sp>
      <p:sp>
        <p:nvSpPr>
          <p:cNvPr id="1048793" name="Text Placeholder 3"/>
          <p:cNvSpPr>
            <a:spLocks noGrp="1"/>
          </p:cNvSpPr>
          <p:nvPr>
            <p:ph type="body" sz="half" idx="2"/>
          </p:nvPr>
        </p:nvSpPr>
        <p:spPr bwMode="gray">
          <a:xfrm>
            <a:off x="1154954" y="3657600"/>
            <a:ext cx="3859212" cy="1371600"/>
          </a:xfrm>
        </p:spPr>
        <p:txBody>
          <a:bodyPr>
            <a:normAutofit/>
          </a:bodyPr>
          <a:lstStyle>
            <a:lvl1pPr indent="0" marL="0">
              <a:buNone/>
              <a:defRPr sz="1400">
                <a:solidFill>
                  <a:schemeClr val="accent1">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94" name="Date Placeholder 4"/>
          <p:cNvSpPr>
            <a:spLocks noGrp="1"/>
          </p:cNvSpPr>
          <p:nvPr>
            <p:ph type="dt" sz="half" idx="10"/>
          </p:nvPr>
        </p:nvSpPr>
        <p:spPr/>
        <p:txBody>
          <a:bodyPr/>
          <a:p>
            <a:fld id="{F4A27C6F-4273-4F67-A12E-D6454A34C4DE}" type="datetimeFigureOut">
              <a:rPr lang="en-US" smtClean="0"/>
              <a:t>10/3/2023</a:t>
            </a:fld>
            <a:endParaRPr lang="en-US"/>
          </a:p>
        </p:txBody>
      </p:sp>
      <p:sp>
        <p:nvSpPr>
          <p:cNvPr id="1048795" name="Footer Placeholder 5"/>
          <p:cNvSpPr>
            <a:spLocks noGrp="1"/>
          </p:cNvSpPr>
          <p:nvPr>
            <p:ph type="ftr" sz="quarter" idx="11"/>
          </p:nvPr>
        </p:nvSpPr>
        <p:spPr/>
        <p:txBody>
          <a:bodyPr/>
          <a:p>
            <a:endParaRPr lang="en-US"/>
          </a:p>
        </p:txBody>
      </p:sp>
      <p:sp>
        <p:nvSpPr>
          <p:cNvPr id="1048796" name="Rectangle 15"/>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797" name="Slide Number Placeholder 6"/>
          <p:cNvSpPr>
            <a:spLocks noGrp="1"/>
          </p:cNvSpPr>
          <p:nvPr>
            <p:ph type="sldNum" sz="quarter" idx="12"/>
          </p:nvPr>
        </p:nvSpPr>
        <p:spPr/>
        <p:txBody>
          <a:bodyPr/>
          <a:p>
            <a:fld id="{1B119438-AD8A-40E5-A6FA-9333CE8ACE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jpeg"/><Relationship Id="rId1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grpSp>
        <p:nvGrpSpPr>
          <p:cNvPr id="13" name="Group 7"/>
          <p:cNvGrpSpPr/>
          <p:nvPr/>
        </p:nvGrpSpPr>
        <p:grpSpPr>
          <a:xfrm>
            <a:off x="0" y="0"/>
            <a:ext cx="12192000" cy="6858000"/>
            <a:chOff x="0" y="0"/>
            <a:chExt cx="12192000" cy="6858000"/>
          </a:xfrm>
        </p:grpSpPr>
        <p:sp>
          <p:nvSpPr>
            <p:cNvPr id="1048576" name="Rectangle 6"/>
            <p:cNvSpPr/>
            <p:nvPr/>
          </p:nvSpPr>
          <p:spPr>
            <a:xfrm>
              <a:off x="0" y="0"/>
              <a:ext cx="12192000" cy="6858000"/>
            </a:xfrm>
            <a:prstGeom prst="rect"/>
            <a:blipFill>
              <a:blip xmlns:r="http://schemas.openxmlformats.org/officeDocument/2006/relationships" r:embed="rId18">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Oval 12"/>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8" name="Oval 14"/>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9" name="Oval 17"/>
            <p:cNvSpPr/>
            <p:nvPr/>
          </p:nvSpPr>
          <p:spPr>
            <a:xfrm>
              <a:off x="8609012" y="5867400"/>
              <a:ext cx="990600" cy="990600"/>
            </a:xfrm>
            <a:prstGeom prst="ellipse"/>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0" name="Oval 15"/>
            <p:cNvSpPr/>
            <p:nvPr/>
          </p:nvSpPr>
          <p:spPr>
            <a:xfrm>
              <a:off x="8609012" y="1676400"/>
              <a:ext cx="2819400" cy="2819400"/>
            </a:xfrm>
            <a:prstGeom prst="ellipse"/>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1" name="Oval 16"/>
            <p:cNvSpPr/>
            <p:nvPr/>
          </p:nvSpPr>
          <p:spPr>
            <a:xfrm>
              <a:off x="7999412" y="8464"/>
              <a:ext cx="1600200" cy="1600200"/>
            </a:xfrm>
            <a:prstGeom prst="ellipse"/>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2" name="Freeform 5"/>
            <p:cNvSpPr/>
            <p:nvPr/>
          </p:nvSpPr>
          <p:spPr bwMode="gray">
            <a:xfrm rot="21010068">
              <a:off x="8490951" y="1797517"/>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8583" name="Freeform 5"/>
            <p:cNvSpPr/>
            <p:nvPr/>
          </p:nvSpPr>
          <p:spPr bwMode="gray">
            <a:xfrm>
              <a:off x="459506" y="1866405"/>
              <a:ext cx="11277600" cy="4533900"/>
            </a:xfrm>
            <a:custGeom>
              <a:avLst/>
              <a:ah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48584"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8585" name="Title Placeholder 1"/>
          <p:cNvSpPr>
            <a:spLocks noGrp="1"/>
          </p:cNvSpPr>
          <p:nvPr>
            <p:ph type="title"/>
          </p:nvPr>
        </p:nvSpPr>
        <p:spPr bwMode="gray">
          <a:xfrm>
            <a:off x="1154954" y="973668"/>
            <a:ext cx="8761413" cy="706964"/>
          </a:xfrm>
          <a:prstGeom prst="rect"/>
        </p:spPr>
        <p:txBody>
          <a:bodyPr anchor="ctr" bIns="45720" lIns="91440" rIns="91440" rtlCol="0" tIns="45720" vert="horz">
            <a:noAutofit/>
          </a:bodyPr>
          <a:p>
            <a:r>
              <a:rPr lang="en-US"/>
              <a:t>Click to edit Master title style</a:t>
            </a:r>
            <a:endParaRPr dirty="0" lang="en-US"/>
          </a:p>
        </p:txBody>
      </p:sp>
      <p:sp>
        <p:nvSpPr>
          <p:cNvPr id="1048586" name="Text Placeholder 2"/>
          <p:cNvSpPr>
            <a:spLocks noGrp="1"/>
          </p:cNvSpPr>
          <p:nvPr>
            <p:ph type="body" idx="1"/>
          </p:nvPr>
        </p:nvSpPr>
        <p:spPr>
          <a:xfrm>
            <a:off x="1154954" y="2603500"/>
            <a:ext cx="8761413" cy="34163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7" name="Date Placeholder 3"/>
          <p:cNvSpPr>
            <a:spLocks noGrp="1"/>
          </p:cNvSpPr>
          <p:nvPr>
            <p:ph type="dt" sz="half" idx="2"/>
          </p:nvPr>
        </p:nvSpPr>
        <p:spPr>
          <a:xfrm>
            <a:off x="10653104" y="6391838"/>
            <a:ext cx="990599" cy="304799"/>
          </a:xfrm>
          <a:prstGeom prst="rect"/>
        </p:spPr>
        <p:txBody>
          <a:bodyPr anchor="ctr" bIns="45720" lIns="91440" rIns="91440" rtlCol="0" tIns="45720" vert="horz"/>
          <a:lstStyle>
            <a:lvl1pPr algn="r">
              <a:defRPr b="1" sz="1000" i="0">
                <a:solidFill>
                  <a:schemeClr val="accent1"/>
                </a:solidFill>
              </a:defRPr>
            </a:lvl1pPr>
          </a:lstStyle>
          <a:p>
            <a:fld id="{F4A27C6F-4273-4F67-A12E-D6454A34C4DE}" type="datetimeFigureOut">
              <a:rPr lang="en-US" smtClean="0"/>
              <a:t>10/3/2023</a:t>
            </a:fld>
            <a:endParaRPr lang="en-US"/>
          </a:p>
        </p:txBody>
      </p:sp>
      <p:sp>
        <p:nvSpPr>
          <p:cNvPr id="1048588" name="Footer Placeholder 4"/>
          <p:cNvSpPr>
            <a:spLocks noGrp="1"/>
          </p:cNvSpPr>
          <p:nvPr>
            <p:ph type="ftr" sz="quarter" idx="3"/>
          </p:nvPr>
        </p:nvSpPr>
        <p:spPr>
          <a:xfrm>
            <a:off x="561110" y="6391838"/>
            <a:ext cx="3859795" cy="304801"/>
          </a:xfrm>
          <a:prstGeom prst="rect"/>
        </p:spPr>
        <p:txBody>
          <a:bodyPr anchor="ctr" bIns="45720" lIns="91440" rIns="91440" rtlCol="0" tIns="45720" vert="horz"/>
          <a:lstStyle>
            <a:lvl1pPr algn="l">
              <a:defRPr b="1" sz="1000" i="0">
                <a:solidFill>
                  <a:schemeClr val="accent1"/>
                </a:solidFill>
              </a:defRPr>
            </a:lvl1pPr>
          </a:lstStyle>
          <a:p>
            <a:endParaRPr lang="en-US"/>
          </a:p>
        </p:txBody>
      </p:sp>
      <p:sp>
        <p:nvSpPr>
          <p:cNvPr id="1048589" name="Rectangle 20"/>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90"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bg1"/>
                </a:solidFill>
              </a:defRPr>
            </a:lvl1pPr>
          </a:lstStyle>
          <a:p>
            <a:fld id="{1B119438-AD8A-40E5-A6FA-9333CE8ACE55}"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0" eaLnBrk="1" hangingPunct="1" latinLnBrk="0" rtl="0">
        <a:spcBef>
          <a:spcPct val="0"/>
        </a:spcBef>
        <a:buNone/>
        <a:defRPr b="0" sz="360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typeface="Wingdings 3" charset="2"/>
        <a:buChar char=""/>
        <a:defRPr b="0" sz="1800" i="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b="0" sz="1600" i="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b="0" sz="1400" i="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b="0" sz="1200" i="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hyperlink" Target="https://www.medicalnewstoday.com/articles/163729.php"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hyperlink" Target="https://www.templehealth.org/services/treatments/antibiotics" TargetMode="Externa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xml"/><Relationship Id="rId5"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5.png"/><Relationship Id="rId3"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hyperlink" Target="https://www.aafp.org/pubs/afp/issues/2000/1101/p2053.html" TargetMode="External"/><Relationship Id="rId2" Type="http://schemas.openxmlformats.org/officeDocument/2006/relationships/hyperlink" Target="https://www.medicalnewstoday.com/articles/324188%23high-levels" TargetMode="External"/><Relationship Id="rId3" Type="http://schemas.openxmlformats.org/officeDocument/2006/relationships/hyperlink" Target="https://jmedicalcasereports.biomedcentral.com/articles/10.1186/1752-1947-1-147" TargetMode="External"/><Relationship Id="rId4" Type="http://schemas.openxmlformats.org/officeDocument/2006/relationships/hyperlink" Target="https://www.pathologyoutlines.com/topic/myeloproliferativecml.html" TargetMode="External"/><Relationship Id="rId5" Type="http://schemas.openxmlformats.org/officeDocument/2006/relationships/hyperlink" Target="https://www.slideshare.net/MartaGerasymchuk/leucocytosis-leucopenia-leucosis" TargetMode="External"/><Relationship Id="rId6"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2.xml"/><Relationship Id="rId5"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1.jpeg"/><Relationship Id="rId7"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9" name="Title 1"/>
          <p:cNvSpPr>
            <a:spLocks noGrp="1"/>
          </p:cNvSpPr>
          <p:nvPr>
            <p:ph type="ctrTitle"/>
          </p:nvPr>
        </p:nvSpPr>
        <p:spPr>
          <a:xfrm>
            <a:off x="1911927" y="2177934"/>
            <a:ext cx="7697586" cy="2310939"/>
          </a:xfrm>
        </p:spPr>
        <p:txBody>
          <a:bodyPr/>
          <a:p>
            <a:pPr algn="ctr"/>
            <a:r>
              <a:rPr b="1" dirty="0" lang="en-US"/>
              <a:t>approach for leukocytosis and leukopenia</a:t>
            </a:r>
          </a:p>
        </p:txBody>
      </p:sp>
      <p:sp>
        <p:nvSpPr>
          <p:cNvPr id="1048600" name="TextBox 2"/>
          <p:cNvSpPr txBox="1"/>
          <p:nvPr/>
        </p:nvSpPr>
        <p:spPr>
          <a:xfrm>
            <a:off x="1064029" y="5104014"/>
            <a:ext cx="2164080" cy="624840"/>
          </a:xfrm>
          <a:prstGeom prst="rect"/>
          <a:noFill/>
        </p:spPr>
        <p:txBody>
          <a:bodyPr rtlCol="0" wrap="none">
            <a:spAutoFit/>
          </a:bodyPr>
          <a:p>
            <a:r>
              <a:rPr dirty="0" lang="en-US">
                <a:solidFill>
                  <a:schemeClr val="bg1"/>
                </a:solidFill>
              </a:rPr>
              <a:t>Yousef Al-bojoq</a:t>
            </a:r>
          </a:p>
          <a:p>
            <a:r>
              <a:rPr dirty="0" lang="en-US">
                <a:solidFill>
                  <a:schemeClr val="bg1"/>
                </a:solidFill>
              </a:rPr>
              <a:t>Ahmed Abu-Khadra</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599"/>
                                        </p:tgtEl>
                                        <p:attrNameLst>
                                          <p:attrName>style.visibility</p:attrName>
                                        </p:attrNameLst>
                                      </p:cBhvr>
                                      <p:to>
                                        <p:strVal val="visible"/>
                                      </p:to>
                                    </p:set>
                                    <p:animEffect transition="in" filter="fade">
                                      <p:cBhvr>
                                        <p:cTn dur="1000" id="7"/>
                                        <p:tgtEl>
                                          <p:spTgt spid="1048599"/>
                                        </p:tgtEl>
                                      </p:cBhvr>
                                    </p:animEffect>
                                    <p:anim calcmode="lin" valueType="num">
                                      <p:cBhvr>
                                        <p:cTn dur="1000" fill="hold" id="8"/>
                                        <p:tgtEl>
                                          <p:spTgt spid="1048599"/>
                                        </p:tgtEl>
                                        <p:attrNameLst>
                                          <p:attrName>ppt_x</p:attrName>
                                        </p:attrNameLst>
                                      </p:cBhvr>
                                      <p:tavLst>
                                        <p:tav tm="0">
                                          <p:val>
                                            <p:strVal val="#ppt_x"/>
                                          </p:val>
                                        </p:tav>
                                        <p:tav tm="100000">
                                          <p:val>
                                            <p:strVal val="#ppt_x"/>
                                          </p:val>
                                        </p:tav>
                                      </p:tavLst>
                                    </p:anim>
                                    <p:anim calcmode="lin" valueType="num">
                                      <p:cBhvr>
                                        <p:cTn dur="1000" fill="hold" id="9"/>
                                        <p:tgtEl>
                                          <p:spTgt spid="1048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51" name="Title 1"/>
          <p:cNvSpPr>
            <a:spLocks noGrp="1"/>
          </p:cNvSpPr>
          <p:nvPr>
            <p:ph type="title"/>
          </p:nvPr>
        </p:nvSpPr>
        <p:spPr/>
        <p:txBody>
          <a:bodyPr/>
          <a:p>
            <a:r>
              <a:rPr b="1" dirty="0" i="0" lang="en-US">
                <a:solidFill>
                  <a:schemeClr val="bg1"/>
                </a:solidFill>
                <a:effectLst/>
                <a:latin typeface="Söhne"/>
              </a:rPr>
              <a:t>Neutrophilic leukocytosis:</a:t>
            </a:r>
            <a:endParaRPr b="1" dirty="0" lang="en-US">
              <a:solidFill>
                <a:schemeClr val="bg1"/>
              </a:solidFill>
            </a:endParaRPr>
          </a:p>
        </p:txBody>
      </p:sp>
      <p:sp>
        <p:nvSpPr>
          <p:cNvPr id="1048652" name="Content Placeholder 2"/>
          <p:cNvSpPr>
            <a:spLocks noGrp="1"/>
          </p:cNvSpPr>
          <p:nvPr>
            <p:ph idx="1"/>
          </p:nvPr>
        </p:nvSpPr>
        <p:spPr>
          <a:xfrm>
            <a:off x="509286" y="2603500"/>
            <a:ext cx="11225514" cy="3522980"/>
          </a:xfrm>
        </p:spPr>
        <p:txBody>
          <a:bodyPr>
            <a:normAutofit fontScale="94444" lnSpcReduction="10000"/>
          </a:bodyPr>
          <a:p>
            <a:r>
              <a:rPr b="1" dirty="0" i="0" lang="en-US">
                <a:effectLst/>
                <a:latin typeface="Söhne"/>
              </a:rPr>
              <a:t>Is an increase number of neutrophil in differential leukocytic count which normally (60-70%).</a:t>
            </a:r>
          </a:p>
          <a:p>
            <a:r>
              <a:rPr b="1" dirty="0" lang="en-US">
                <a:latin typeface="Söhne"/>
              </a:rPr>
              <a:t>Causes : </a:t>
            </a:r>
          </a:p>
          <a:p>
            <a:r>
              <a:rPr b="1" dirty="0" i="0" lang="en-US">
                <a:effectLst/>
                <a:latin typeface="Söhne"/>
              </a:rPr>
              <a:t>1) Bacterial Infections</a:t>
            </a:r>
            <a:r>
              <a:rPr b="1" dirty="0" i="0" lang="en-US">
                <a:solidFill>
                  <a:srgbClr val="374151"/>
                </a:solidFill>
                <a:effectLst/>
                <a:latin typeface="Söhne"/>
              </a:rPr>
              <a:t>:</a:t>
            </a:r>
            <a:r>
              <a:rPr b="0" dirty="0" i="0" lang="en-US">
                <a:solidFill>
                  <a:srgbClr val="374151"/>
                </a:solidFill>
                <a:effectLst/>
                <a:latin typeface="Söhne"/>
              </a:rPr>
              <a:t> The most common cause of neutrophilic leukocytosis is a bacterial infection. When the body detects the presence of bacteria, it increases the production and release of neutrophils to help combat the infection. Conditions like pneumonia, urinary tract infections, skin abscesses, and sepsis can lead to neutrophilic leukocytosis.</a:t>
            </a:r>
          </a:p>
          <a:p>
            <a:r>
              <a:rPr b="1" dirty="0" i="0" lang="en-US">
                <a:solidFill>
                  <a:srgbClr val="374151"/>
                </a:solidFill>
                <a:effectLst/>
                <a:latin typeface="Söhne"/>
              </a:rPr>
              <a:t>2) Acute inflammation :</a:t>
            </a:r>
          </a:p>
          <a:p>
            <a:r>
              <a:rPr b="1" dirty="0" lang="en-US">
                <a:solidFill>
                  <a:srgbClr val="374151"/>
                </a:solidFill>
                <a:latin typeface="Söhne"/>
              </a:rPr>
              <a:t>3</a:t>
            </a:r>
            <a:r>
              <a:rPr b="1" dirty="0" i="0" lang="en-US">
                <a:solidFill>
                  <a:srgbClr val="374151"/>
                </a:solidFill>
                <a:effectLst/>
                <a:latin typeface="Söhne"/>
              </a:rPr>
              <a:t>) </a:t>
            </a:r>
            <a:r>
              <a:rPr b="1" dirty="0" i="0" lang="en-US">
                <a:effectLst/>
                <a:latin typeface="Söhne"/>
              </a:rPr>
              <a:t>Tissue Injury</a:t>
            </a:r>
            <a:r>
              <a:rPr b="1" dirty="0" i="0" lang="en-US">
                <a:solidFill>
                  <a:srgbClr val="374151"/>
                </a:solidFill>
                <a:effectLst/>
                <a:latin typeface="Söhne"/>
              </a:rPr>
              <a:t>: </a:t>
            </a:r>
            <a:r>
              <a:rPr b="0" dirty="0" i="0" lang="en-US">
                <a:solidFill>
                  <a:srgbClr val="374151"/>
                </a:solidFill>
                <a:effectLst/>
                <a:latin typeface="Söhne"/>
              </a:rPr>
              <a:t>Trauma, burns, surgery, or other forms of tissue injury can result in neutrophilic leukocytosis as the body works to repair damaged tissue and prevent infection.</a:t>
            </a:r>
          </a:p>
          <a:p>
            <a:r>
              <a:rPr b="1" dirty="0" lang="en-US">
                <a:latin typeface="Söhne"/>
              </a:rPr>
              <a:t>4</a:t>
            </a:r>
            <a:r>
              <a:rPr b="1" dirty="0" i="0" lang="en-US">
                <a:effectLst/>
                <a:latin typeface="Söhne"/>
              </a:rPr>
              <a:t>) Smoking</a:t>
            </a:r>
            <a:r>
              <a:rPr b="1" dirty="0" i="0" lang="en-US">
                <a:solidFill>
                  <a:srgbClr val="374151"/>
                </a:solidFill>
                <a:effectLst/>
                <a:latin typeface="Söhne"/>
              </a:rPr>
              <a:t>: </a:t>
            </a:r>
            <a:r>
              <a:rPr b="0" dirty="0" i="0" lang="en-US">
                <a:solidFill>
                  <a:srgbClr val="374151"/>
                </a:solidFill>
                <a:effectLst/>
                <a:latin typeface="Söhne"/>
              </a:rPr>
              <a:t>Smoking tobacco products can cause an increase in neutrophils as a response to the inflammation and damage caused by smoking.</a:t>
            </a:r>
          </a:p>
          <a:p>
            <a:endParaRPr b="0" dirty="0" i="0" lang="en-US">
              <a:solidFill>
                <a:srgbClr val="374151"/>
              </a:solidFill>
              <a:effectLst/>
              <a:latin typeface="Söhne"/>
            </a:endParaRPr>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53" name="Title 1"/>
          <p:cNvSpPr>
            <a:spLocks noGrp="1"/>
          </p:cNvSpPr>
          <p:nvPr>
            <p:ph type="title"/>
          </p:nvPr>
        </p:nvSpPr>
        <p:spPr/>
        <p:txBody>
          <a:bodyPr/>
          <a:p>
            <a:r>
              <a:rPr b="1" dirty="0" i="0" lang="en-US">
                <a:solidFill>
                  <a:schemeClr val="bg1"/>
                </a:solidFill>
                <a:effectLst/>
                <a:latin typeface="Söhne"/>
              </a:rPr>
              <a:t>Monocytic and lymphocytic leukocytosis</a:t>
            </a:r>
            <a:endParaRPr b="1" dirty="0" lang="en-US">
              <a:solidFill>
                <a:schemeClr val="bg1"/>
              </a:solidFill>
            </a:endParaRPr>
          </a:p>
        </p:txBody>
      </p:sp>
      <p:sp>
        <p:nvSpPr>
          <p:cNvPr id="1048654" name="Content Placeholder 2"/>
          <p:cNvSpPr>
            <a:spLocks noGrp="1"/>
          </p:cNvSpPr>
          <p:nvPr>
            <p:ph idx="1"/>
          </p:nvPr>
        </p:nvSpPr>
        <p:spPr>
          <a:xfrm>
            <a:off x="544010" y="2603500"/>
            <a:ext cx="11193562" cy="3797300"/>
          </a:xfrm>
        </p:spPr>
        <p:txBody>
          <a:bodyPr>
            <a:normAutofit/>
          </a:bodyPr>
          <a:p>
            <a:r>
              <a:rPr b="1" dirty="0" i="0" lang="en-US">
                <a:effectLst/>
                <a:latin typeface="Söhne"/>
              </a:rPr>
              <a:t>Is an increase number of monocyte in differential leukocytic count which normally (3-8%) for monocytic leukocytosis and more than (20-30%) for lymphocytic leukocytosis </a:t>
            </a:r>
            <a:r>
              <a:rPr b="1" dirty="0" lang="en-US">
                <a:latin typeface="Söhne"/>
              </a:rPr>
              <a:t>.</a:t>
            </a:r>
            <a:endParaRPr b="1" dirty="0" i="0" lang="en-US">
              <a:effectLst/>
              <a:latin typeface="Söhne"/>
            </a:endParaRPr>
          </a:p>
          <a:p>
            <a:r>
              <a:rPr b="1" dirty="0" lang="en-US">
                <a:latin typeface="Söhne"/>
              </a:rPr>
              <a:t>Causes :</a:t>
            </a:r>
          </a:p>
          <a:p>
            <a:r>
              <a:rPr b="1" dirty="0" lang="en-US">
                <a:solidFill>
                  <a:schemeClr val="tx1"/>
                </a:solidFill>
                <a:latin typeface="Söhne"/>
              </a:rPr>
              <a:t>1) </a:t>
            </a:r>
            <a:r>
              <a:rPr b="1" dirty="0" i="0" lang="en-US">
                <a:solidFill>
                  <a:schemeClr val="tx1"/>
                </a:solidFill>
                <a:effectLst/>
                <a:latin typeface="Söhne"/>
              </a:rPr>
              <a:t>viral infections:</a:t>
            </a:r>
            <a:r>
              <a:rPr b="0" dirty="0" i="0" lang="en-US">
                <a:solidFill>
                  <a:schemeClr val="tx1"/>
                </a:solidFill>
                <a:effectLst/>
                <a:latin typeface="Söhne"/>
              </a:rPr>
              <a:t> such as infectious mononucleosis, mumps, and measles .</a:t>
            </a:r>
          </a:p>
          <a:p>
            <a:r>
              <a:rPr b="1" dirty="0" lang="en-US">
                <a:solidFill>
                  <a:schemeClr val="tx1"/>
                </a:solidFill>
                <a:latin typeface="Söhne"/>
              </a:rPr>
              <a:t>2)</a:t>
            </a:r>
            <a:r>
              <a:rPr dirty="0" lang="en-US">
                <a:latin typeface="Söhne"/>
              </a:rPr>
              <a:t> </a:t>
            </a:r>
            <a:r>
              <a:rPr b="1" dirty="0" lang="en-US">
                <a:latin typeface="Söhne"/>
              </a:rPr>
              <a:t>Bordetella pertussis infection </a:t>
            </a:r>
            <a:r>
              <a:rPr dirty="0" lang="en-US">
                <a:latin typeface="Söhne"/>
              </a:rPr>
              <a:t>- Bacteria produce lymphocytosis-promoting factor, which blocks circulating lymphocytes from leaving the blood to enter the lymph node (</a:t>
            </a:r>
            <a:r>
              <a:rPr b="0" dirty="0" i="0" lang="en-US">
                <a:solidFill>
                  <a:srgbClr val="FF0000"/>
                </a:solidFill>
                <a:effectLst/>
                <a:latin typeface="Söhne"/>
              </a:rPr>
              <a:t>lymphocytic leukocytosis) .</a:t>
            </a:r>
            <a:endParaRPr b="1" dirty="0" lang="en-US">
              <a:solidFill>
                <a:srgbClr val="FF0000"/>
              </a:solidFill>
              <a:latin typeface="Söhne"/>
            </a:endParaRPr>
          </a:p>
          <a:p>
            <a:r>
              <a:rPr b="1" dirty="0" i="0" lang="en-US">
                <a:solidFill>
                  <a:schemeClr val="tx1"/>
                </a:solidFill>
                <a:effectLst/>
                <a:latin typeface="Söhne"/>
              </a:rPr>
              <a:t>3) Chronic Infections:</a:t>
            </a:r>
            <a:r>
              <a:rPr b="0" dirty="0" i="0" lang="en-US">
                <a:solidFill>
                  <a:schemeClr val="tx1"/>
                </a:solidFill>
                <a:effectLst/>
                <a:latin typeface="Söhne"/>
              </a:rPr>
              <a:t> Certain chronic infections, such as tuberculosis (TB), bacterial endocarditis, and fungal infections, can lead to an increase in monocyte counts as part of the immune response to these long-lasting infections.</a:t>
            </a:r>
            <a:r>
              <a:rPr b="1" dirty="0" i="0" lang="en-US">
                <a:solidFill>
                  <a:schemeClr val="tx1"/>
                </a:solidFill>
                <a:effectLst/>
                <a:latin typeface="Söhne"/>
              </a:rPr>
              <a:t> (</a:t>
            </a:r>
            <a:r>
              <a:rPr b="0" dirty="0" i="0" lang="en-US">
                <a:solidFill>
                  <a:srgbClr val="FF0000"/>
                </a:solidFill>
                <a:effectLst/>
                <a:latin typeface="Söhne"/>
              </a:rPr>
              <a:t>Monocytic leukocytosis) .</a:t>
            </a:r>
            <a:endParaRPr b="1" dirty="0" i="0" lang="en-US">
              <a:solidFill>
                <a:srgbClr val="FF0000"/>
              </a:solidFill>
              <a:effectLst/>
              <a:latin typeface="Söh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55" name="Title 1"/>
          <p:cNvSpPr>
            <a:spLocks noGrp="1"/>
          </p:cNvSpPr>
          <p:nvPr>
            <p:ph type="title"/>
          </p:nvPr>
        </p:nvSpPr>
        <p:spPr/>
        <p:txBody>
          <a:bodyPr/>
          <a:p>
            <a:r>
              <a:rPr b="1" dirty="0" i="0" lang="en-US">
                <a:solidFill>
                  <a:schemeClr val="bg1"/>
                </a:solidFill>
                <a:effectLst/>
                <a:latin typeface="Söhne"/>
              </a:rPr>
              <a:t>Eosinophilic leukocytosis</a:t>
            </a:r>
            <a:endParaRPr dirty="0" lang="en-US">
              <a:solidFill>
                <a:schemeClr val="bg1"/>
              </a:solidFill>
            </a:endParaRPr>
          </a:p>
        </p:txBody>
      </p:sp>
      <p:sp>
        <p:nvSpPr>
          <p:cNvPr id="1048656" name="Content Placeholder 2"/>
          <p:cNvSpPr>
            <a:spLocks noGrp="1"/>
          </p:cNvSpPr>
          <p:nvPr>
            <p:ph idx="1"/>
          </p:nvPr>
        </p:nvSpPr>
        <p:spPr>
          <a:xfrm>
            <a:off x="515389" y="2603499"/>
            <a:ext cx="11105803" cy="3941679"/>
          </a:xfrm>
        </p:spPr>
        <p:txBody>
          <a:bodyPr>
            <a:normAutofit fontScale="88889" lnSpcReduction="10000"/>
          </a:bodyPr>
          <a:p>
            <a:r>
              <a:rPr b="1" dirty="0" i="0" lang="en-US">
                <a:effectLst/>
                <a:latin typeface="Söhne"/>
              </a:rPr>
              <a:t>Is an increase number of </a:t>
            </a:r>
            <a:r>
              <a:rPr b="1" dirty="0" i="0" lang="en-US">
                <a:solidFill>
                  <a:schemeClr val="tx1"/>
                </a:solidFill>
                <a:effectLst/>
                <a:latin typeface="Söhne"/>
              </a:rPr>
              <a:t>Eosinophiles</a:t>
            </a:r>
            <a:r>
              <a:rPr b="1" dirty="0" i="0" lang="en-US">
                <a:effectLst/>
                <a:latin typeface="Söhne"/>
              </a:rPr>
              <a:t> in differential leukocytic count which normally (1-4%) .</a:t>
            </a:r>
          </a:p>
          <a:p>
            <a:r>
              <a:rPr b="1" dirty="0" i="0" lang="en-US">
                <a:effectLst/>
                <a:latin typeface="Söhne"/>
              </a:rPr>
              <a:t>Causes :</a:t>
            </a:r>
          </a:p>
          <a:p>
            <a:r>
              <a:rPr b="1" dirty="0" i="0" lang="en-US">
                <a:effectLst/>
                <a:latin typeface="Söhne"/>
              </a:rPr>
              <a:t>1) Allergic Reactions</a:t>
            </a:r>
            <a:r>
              <a:rPr b="0" dirty="0" i="0" lang="en-US">
                <a:solidFill>
                  <a:srgbClr val="374151"/>
                </a:solidFill>
                <a:effectLst/>
                <a:latin typeface="Söhne"/>
              </a:rPr>
              <a:t>: Eosinophilic leukocytosis can result from allergic responses to allergens such as pollen, food, drugs, or insect stings. In these cases, eosinophils may increase in number as part of the immune response to combat the allergen.</a:t>
            </a:r>
          </a:p>
          <a:p>
            <a:r>
              <a:rPr b="1" dirty="0" i="0" lang="en-US">
                <a:effectLst/>
                <a:latin typeface="Söhne"/>
              </a:rPr>
              <a:t>2) Parasitic Infections</a:t>
            </a:r>
            <a:r>
              <a:rPr b="0" dirty="0" i="0" lang="en-US">
                <a:solidFill>
                  <a:srgbClr val="374151"/>
                </a:solidFill>
                <a:effectLst/>
                <a:latin typeface="Söhne"/>
              </a:rPr>
              <a:t>: Eosinophils are known for their role in fighting parasitic infections. Eosinophilic leukocytosis can occur in response to parasitic infestations like hookworm, roundworm, or tapeworm infections.</a:t>
            </a:r>
          </a:p>
          <a:p>
            <a:r>
              <a:rPr b="1" dirty="0" i="0" lang="en-US">
                <a:effectLst/>
                <a:latin typeface="Söhne"/>
              </a:rPr>
              <a:t>3) Asthma</a:t>
            </a:r>
            <a:r>
              <a:rPr b="0" dirty="0" i="0" lang="en-US">
                <a:solidFill>
                  <a:srgbClr val="374151"/>
                </a:solidFill>
                <a:effectLst/>
                <a:latin typeface="Söhne"/>
              </a:rPr>
              <a:t>: Individuals with asthma may experience elevated eosinophil counts during asthma exacerbations or as part of ongoing airway inflammation.</a:t>
            </a:r>
            <a:endParaRPr dirty="0" lang="en-US">
              <a:solidFill>
                <a:srgbClr val="374151"/>
              </a:solidFill>
              <a:latin typeface="Söhne"/>
            </a:endParaRPr>
          </a:p>
          <a:p>
            <a:r>
              <a:rPr b="1" dirty="0" i="0" lang="en-US">
                <a:effectLst/>
                <a:latin typeface="Söhne"/>
              </a:rPr>
              <a:t>4) Eosinophilic Disorders</a:t>
            </a:r>
            <a:r>
              <a:rPr b="0" dirty="0" i="0" lang="en-US">
                <a:solidFill>
                  <a:srgbClr val="374151"/>
                </a:solidFill>
                <a:effectLst/>
                <a:latin typeface="Söhne"/>
              </a:rPr>
              <a:t>: Some rare medical conditions, such as eosinophilic esophagitis, eosinophilic granulomatosis with polyangiitis (formerly known as Churg-Strauss syndrome), and </a:t>
            </a:r>
            <a:r>
              <a:rPr b="0" dirty="0" i="0" lang="en-US" err="1">
                <a:solidFill>
                  <a:srgbClr val="374151"/>
                </a:solidFill>
                <a:effectLst/>
                <a:latin typeface="Söhne"/>
              </a:rPr>
              <a:t>hypereosinophilic</a:t>
            </a:r>
            <a:r>
              <a:rPr b="0" dirty="0" i="0" lang="en-US">
                <a:solidFill>
                  <a:srgbClr val="374151"/>
                </a:solidFill>
                <a:effectLst/>
                <a:latin typeface="Söhne"/>
              </a:rPr>
              <a:t> syndrome</a:t>
            </a:r>
          </a:p>
          <a:p>
            <a:r>
              <a:rPr b="1" dirty="0" lang="en-US">
                <a:solidFill>
                  <a:srgbClr val="374151"/>
                </a:solidFill>
                <a:latin typeface="Söhne"/>
              </a:rPr>
              <a:t>5) Hodgkin lymphoma: </a:t>
            </a:r>
            <a:r>
              <a:rPr dirty="0" lang="en-US">
                <a:latin typeface="Söhne"/>
              </a:rPr>
              <a:t>Eosinophilia is driven by increased eosinophil chemotactic factor</a:t>
            </a:r>
            <a:endParaRPr dirty="0" lang="en-US">
              <a:solidFill>
                <a:srgbClr val="374151"/>
              </a:solidFill>
              <a:latin typeface="Söh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57" name="Title 1"/>
          <p:cNvSpPr>
            <a:spLocks noGrp="1"/>
          </p:cNvSpPr>
          <p:nvPr>
            <p:ph type="title"/>
          </p:nvPr>
        </p:nvSpPr>
        <p:spPr/>
        <p:txBody>
          <a:bodyPr/>
          <a:p>
            <a:r>
              <a:rPr b="1" dirty="0" lang="en-US">
                <a:solidFill>
                  <a:schemeClr val="bg1"/>
                </a:solidFill>
                <a:latin typeface="Söhne"/>
              </a:rPr>
              <a:t>Basophilic leukocytosis</a:t>
            </a:r>
            <a:endParaRPr dirty="0" lang="en-US">
              <a:solidFill>
                <a:schemeClr val="bg1"/>
              </a:solidFill>
            </a:endParaRPr>
          </a:p>
        </p:txBody>
      </p:sp>
      <p:sp>
        <p:nvSpPr>
          <p:cNvPr id="1048658" name="Content Placeholder 2"/>
          <p:cNvSpPr>
            <a:spLocks noGrp="1"/>
          </p:cNvSpPr>
          <p:nvPr>
            <p:ph idx="1"/>
          </p:nvPr>
        </p:nvSpPr>
        <p:spPr>
          <a:xfrm>
            <a:off x="515389" y="2603500"/>
            <a:ext cx="11222181" cy="3416300"/>
          </a:xfrm>
        </p:spPr>
        <p:txBody>
          <a:bodyPr/>
          <a:p>
            <a:r>
              <a:rPr b="1" dirty="0" i="0" lang="en-US">
                <a:effectLst/>
                <a:latin typeface="Söhne"/>
              </a:rPr>
              <a:t>Is an increase number of </a:t>
            </a:r>
            <a:r>
              <a:rPr b="1" dirty="0" lang="en-US" err="1">
                <a:solidFill>
                  <a:schemeClr val="tx1"/>
                </a:solidFill>
                <a:latin typeface="Söhne"/>
              </a:rPr>
              <a:t>Basophilis</a:t>
            </a:r>
            <a:r>
              <a:rPr b="1" dirty="0" i="0" lang="en-US">
                <a:effectLst/>
                <a:latin typeface="Söhne"/>
              </a:rPr>
              <a:t> in differential leukocytic count which normally (</a:t>
            </a:r>
            <a:r>
              <a:rPr b="1" dirty="0" i="0" lang="en-US">
                <a:solidFill>
                  <a:srgbClr val="040C28"/>
                </a:solidFill>
                <a:effectLst/>
                <a:latin typeface="Helvetica Neue"/>
              </a:rPr>
              <a:t>½-</a:t>
            </a:r>
            <a:r>
              <a:rPr b="1" dirty="0" i="0" lang="en-US">
                <a:effectLst/>
                <a:latin typeface="Söhne"/>
              </a:rPr>
              <a:t>1%)</a:t>
            </a:r>
          </a:p>
          <a:p>
            <a:r>
              <a:rPr b="1" dirty="0" lang="en-US">
                <a:latin typeface="Söhne"/>
              </a:rPr>
              <a:t>Causes :</a:t>
            </a:r>
            <a:endParaRPr b="1" dirty="0" i="0" lang="en-US">
              <a:effectLst/>
              <a:latin typeface="Söhne"/>
            </a:endParaRPr>
          </a:p>
          <a:p>
            <a:r>
              <a:rPr b="1" dirty="0" i="0" lang="en-US">
                <a:effectLst/>
                <a:latin typeface="Söhne"/>
              </a:rPr>
              <a:t>1) Allergic Reactions</a:t>
            </a:r>
            <a:endParaRPr b="1" dirty="0" i="0" lang="en-US">
              <a:solidFill>
                <a:srgbClr val="231F20"/>
              </a:solidFill>
              <a:effectLst/>
              <a:latin typeface="Söhne"/>
            </a:endParaRPr>
          </a:p>
          <a:p>
            <a:r>
              <a:rPr b="1" dirty="0" i="0" lang="en-US">
                <a:solidFill>
                  <a:srgbClr val="231F20"/>
                </a:solidFill>
                <a:effectLst/>
                <a:latin typeface="Söhne"/>
              </a:rPr>
              <a:t>2) thyroid : </a:t>
            </a:r>
            <a:r>
              <a:rPr b="0" dirty="0" i="0" lang="en-US">
                <a:solidFill>
                  <a:srgbClr val="231F20"/>
                </a:solidFill>
                <a:effectLst/>
                <a:latin typeface="Söhne"/>
              </a:rPr>
              <a:t>High basophil levels may also be a</a:t>
            </a:r>
            <a:r>
              <a:rPr b="0" dirty="0" i="0" lang="en-US">
                <a:solidFill>
                  <a:schemeClr val="tx1"/>
                </a:solidFill>
                <a:effectLst/>
                <a:latin typeface="Söhne"/>
              </a:rPr>
              <a:t> </a:t>
            </a:r>
            <a:r>
              <a:rPr dirty="0" lang="en-US" u="sng">
                <a:solidFill>
                  <a:schemeClr val="tx1"/>
                </a:solidFill>
                <a:latin typeface="Söhne"/>
              </a:rPr>
              <a:t>sign of</a:t>
            </a:r>
            <a:r>
              <a:rPr b="0" dirty="0" i="0" lang="en-US">
                <a:solidFill>
                  <a:schemeClr val="tx1"/>
                </a:solidFill>
                <a:effectLst/>
                <a:latin typeface="Söhne"/>
              </a:rPr>
              <a:t> </a:t>
            </a:r>
            <a:r>
              <a:rPr b="0" dirty="0" i="0" lang="en-US">
                <a:solidFill>
                  <a:srgbClr val="231F20"/>
                </a:solidFill>
                <a:effectLst/>
                <a:latin typeface="Söhne"/>
              </a:rPr>
              <a:t>low thyroid function, or </a:t>
            </a:r>
            <a:r>
              <a:rPr b="0" dirty="0" i="0" lang="en-US" u="sng">
                <a:solidFill>
                  <a:schemeClr val="accent1"/>
                </a:solidFill>
                <a:effectLst/>
                <a:latin typeface="Söhne"/>
                <a:hlinkClick r:id="rId1" tooltip="What is hypothyroidism?"/>
              </a:rPr>
              <a:t>hypothyroidism</a:t>
            </a:r>
            <a:r>
              <a:rPr b="0" dirty="0" i="0" lang="en-US">
                <a:solidFill>
                  <a:srgbClr val="231F20"/>
                </a:solidFill>
                <a:effectLst/>
                <a:latin typeface="Söhne"/>
              </a:rPr>
              <a:t>. This condition occurs when the body does not produce enough thyroid hormones, which may cause some bodily functions to slow down.</a:t>
            </a:r>
            <a:endParaRPr b="1" dirty="0" i="0" lang="en-US">
              <a:effectLst/>
              <a:latin typeface="Söhne"/>
            </a:endParaRPr>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59" name="Title 1"/>
          <p:cNvSpPr>
            <a:spLocks noGrp="1"/>
          </p:cNvSpPr>
          <p:nvPr>
            <p:ph type="title"/>
          </p:nvPr>
        </p:nvSpPr>
        <p:spPr/>
        <p:txBody>
          <a:bodyPr/>
          <a:p>
            <a:r>
              <a:rPr b="1" dirty="0" i="0" lang="en-US">
                <a:solidFill>
                  <a:schemeClr val="bg1"/>
                </a:solidFill>
                <a:effectLst/>
                <a:latin typeface="Söhne"/>
              </a:rPr>
              <a:t>Basophil</a:t>
            </a:r>
            <a:r>
              <a:rPr b="1" dirty="0" lang="en-US">
                <a:solidFill>
                  <a:schemeClr val="bg1"/>
                </a:solidFill>
                <a:latin typeface="Söhne"/>
              </a:rPr>
              <a:t> and </a:t>
            </a:r>
            <a:r>
              <a:rPr b="1" dirty="0" i="0" lang="en-US">
                <a:solidFill>
                  <a:schemeClr val="bg1"/>
                </a:solidFill>
                <a:effectLst/>
                <a:latin typeface="Söhne"/>
              </a:rPr>
              <a:t>Eosinophil in allergy !!</a:t>
            </a:r>
            <a:endParaRPr b="1" dirty="0" lang="en-US">
              <a:solidFill>
                <a:schemeClr val="bg1"/>
              </a:solidFill>
              <a:latin typeface="Söhne"/>
            </a:endParaRPr>
          </a:p>
        </p:txBody>
      </p:sp>
      <p:sp>
        <p:nvSpPr>
          <p:cNvPr id="1048660" name="Content Placeholder 2"/>
          <p:cNvSpPr>
            <a:spLocks noGrp="1"/>
          </p:cNvSpPr>
          <p:nvPr>
            <p:ph idx="1"/>
          </p:nvPr>
        </p:nvSpPr>
        <p:spPr>
          <a:xfrm>
            <a:off x="457200" y="2603500"/>
            <a:ext cx="11285220" cy="3416300"/>
          </a:xfrm>
        </p:spPr>
        <p:txBody>
          <a:bodyPr/>
          <a:p>
            <a:r>
              <a:rPr dirty="0" lang="en-US">
                <a:latin typeface="Söhne"/>
              </a:rPr>
              <a:t>The immunoglobulin E (</a:t>
            </a:r>
            <a:r>
              <a:rPr dirty="0" lang="en-US" err="1">
                <a:latin typeface="Söhne"/>
              </a:rPr>
              <a:t>IgE</a:t>
            </a:r>
            <a:r>
              <a:rPr dirty="0" lang="en-US">
                <a:latin typeface="Söhne"/>
              </a:rPr>
              <a:t>) type, has a special tendency to become attached to mast cells and basophils. Then, when the specific antigen for the specific </a:t>
            </a:r>
            <a:r>
              <a:rPr dirty="0" lang="en-US" err="1">
                <a:latin typeface="Söhne"/>
              </a:rPr>
              <a:t>IgE</a:t>
            </a:r>
            <a:r>
              <a:rPr dirty="0" lang="en-US">
                <a:latin typeface="Söhne"/>
              </a:rPr>
              <a:t> antibody subsequently reacts with the antibody, the resulting attachment of antigen to antibody causes the mast cell or basophil to rupture and release large quantities of histamine and other allergic mediators as serotonin, bradykinin and lysosomal enzymes to mediate allergic manifestation as vasodilatation and tissue reaction</a:t>
            </a:r>
          </a:p>
          <a:p>
            <a:r>
              <a:rPr dirty="0" lang="en-US">
                <a:latin typeface="Söhne"/>
              </a:rPr>
              <a:t>They increased in allergic conditions by the release of eosinophil chemotactic factor released from the mast cells and basophiles. Eosinophils phagocytose the antigen-antibody complexes and release substances to neutralize the histamine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61" name="Title 1"/>
          <p:cNvSpPr>
            <a:spLocks noGrp="1"/>
          </p:cNvSpPr>
          <p:nvPr>
            <p:ph type="title"/>
          </p:nvPr>
        </p:nvSpPr>
        <p:spPr/>
        <p:txBody>
          <a:bodyPr/>
          <a:p>
            <a:r>
              <a:rPr b="0" dirty="0" i="0" lang="en-US">
                <a:solidFill>
                  <a:schemeClr val="bg1"/>
                </a:solidFill>
                <a:effectLst/>
                <a:latin typeface="Söhne"/>
              </a:rPr>
              <a:t>physiological leukocytosis</a:t>
            </a:r>
            <a:endParaRPr dirty="0" lang="en-US">
              <a:solidFill>
                <a:schemeClr val="bg1"/>
              </a:solidFill>
            </a:endParaRPr>
          </a:p>
        </p:txBody>
      </p:sp>
      <p:sp>
        <p:nvSpPr>
          <p:cNvPr id="1048662" name="Content Placeholder 2"/>
          <p:cNvSpPr>
            <a:spLocks noGrp="1"/>
          </p:cNvSpPr>
          <p:nvPr>
            <p:ph idx="1"/>
          </p:nvPr>
        </p:nvSpPr>
        <p:spPr>
          <a:xfrm>
            <a:off x="545432" y="2603500"/>
            <a:ext cx="11069919" cy="3847176"/>
          </a:xfrm>
        </p:spPr>
        <p:txBody>
          <a:bodyPr>
            <a:normAutofit/>
          </a:bodyPr>
          <a:p>
            <a:r>
              <a:rPr b="1" dirty="0" i="0" lang="en-US">
                <a:effectLst/>
                <a:latin typeface="Söhne"/>
              </a:rPr>
              <a:t>Exercise</a:t>
            </a:r>
            <a:r>
              <a:rPr b="0" dirty="0" i="0" lang="en-US">
                <a:solidFill>
                  <a:srgbClr val="374151"/>
                </a:solidFill>
                <a:effectLst/>
                <a:latin typeface="Söhne"/>
              </a:rPr>
              <a:t>: Intense physical activity, such as strenuous exercise or physical exertion, can cause a temporary increase in white blood cell count. This is a normal response to the body's increased demand for oxygen and nutrients during exercise.</a:t>
            </a:r>
          </a:p>
          <a:p>
            <a:r>
              <a:rPr b="1" dirty="0" i="0" lang="en-US">
                <a:effectLst/>
                <a:latin typeface="Söhne"/>
              </a:rPr>
              <a:t>Pregnancy</a:t>
            </a:r>
            <a:r>
              <a:rPr b="0" dirty="0" i="0" lang="en-US">
                <a:solidFill>
                  <a:srgbClr val="374151"/>
                </a:solidFill>
                <a:effectLst/>
                <a:latin typeface="Söhne"/>
              </a:rPr>
              <a:t>: Pregnancy can cause mild leukocytosis as a result of hormonal changes and the increased demand on the body's immune system during this period. This is typically not a cause for concern.</a:t>
            </a:r>
          </a:p>
          <a:p>
            <a:r>
              <a:rPr b="1" dirty="0" i="0" lang="en-US">
                <a:effectLst/>
                <a:latin typeface="Söhne"/>
              </a:rPr>
              <a:t>Stress and Emotional Distress</a:t>
            </a:r>
            <a:r>
              <a:rPr b="0" dirty="0" i="0" lang="en-US">
                <a:solidFill>
                  <a:srgbClr val="374151"/>
                </a:solidFill>
                <a:effectLst/>
                <a:latin typeface="Söhne"/>
              </a:rPr>
              <a:t>: Emotional stress, anxiety, and acute emotional reactions can lead to a rise in white blood cell count. This is often attributed to the release of stress hormones like adrenaline.</a:t>
            </a:r>
          </a:p>
          <a:p>
            <a:endParaRPr b="0" dirty="0" i="0" lang="en-US">
              <a:solidFill>
                <a:srgbClr val="374151"/>
              </a:solidFill>
              <a:effectLst/>
              <a:latin typeface="Söhne"/>
            </a:endParaRPr>
          </a:p>
          <a:p>
            <a:r>
              <a:rPr b="1" dirty="0" lang="en-US">
                <a:solidFill>
                  <a:srgbClr val="FF0000"/>
                </a:solidFill>
                <a:highlight>
                  <a:srgbClr val="C0C0C0"/>
                </a:highlight>
                <a:latin typeface="Söhne"/>
              </a:rPr>
              <a:t>N</a:t>
            </a:r>
            <a:r>
              <a:rPr b="1" dirty="0" i="0" lang="en-US">
                <a:solidFill>
                  <a:srgbClr val="FF0000"/>
                </a:solidFill>
                <a:effectLst/>
                <a:highlight>
                  <a:srgbClr val="C0C0C0"/>
                </a:highlight>
                <a:latin typeface="Söhne"/>
              </a:rPr>
              <a:t>ote : </a:t>
            </a:r>
            <a:r>
              <a:rPr b="0" dirty="0" i="0" lang="en-US">
                <a:solidFill>
                  <a:srgbClr val="374151"/>
                </a:solidFill>
                <a:effectLst/>
                <a:highlight>
                  <a:srgbClr val="C0C0C0"/>
                </a:highlight>
                <a:latin typeface="Söhne"/>
              </a:rPr>
              <a:t>physiological leukocytosis is generally harmless and self-limiting. It does not typically indicate an underlying medical problem</a:t>
            </a:r>
            <a:r>
              <a:rPr b="0" dirty="0" i="0" lang="en-US">
                <a:solidFill>
                  <a:srgbClr val="374151"/>
                </a:solidFill>
                <a:effectLst/>
                <a:latin typeface="Söhne"/>
              </a:rPr>
              <a:t>.</a:t>
            </a: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3" name="Title 1"/>
          <p:cNvSpPr>
            <a:spLocks noGrp="1"/>
          </p:cNvSpPr>
          <p:nvPr>
            <p:ph type="title"/>
          </p:nvPr>
        </p:nvSpPr>
        <p:spPr/>
        <p:txBody>
          <a:bodyPr/>
          <a:p>
            <a:r>
              <a:rPr dirty="0" lang="en-US"/>
              <a:t>INFECTIOUS MONONUCLEOSIS (IM)</a:t>
            </a:r>
          </a:p>
        </p:txBody>
      </p:sp>
      <p:sp>
        <p:nvSpPr>
          <p:cNvPr id="1048664" name="Content Placeholder 2"/>
          <p:cNvSpPr>
            <a:spLocks noGrp="1"/>
          </p:cNvSpPr>
          <p:nvPr>
            <p:ph idx="1"/>
          </p:nvPr>
        </p:nvSpPr>
        <p:spPr>
          <a:xfrm>
            <a:off x="625642" y="2344189"/>
            <a:ext cx="11020490" cy="4184947"/>
          </a:xfrm>
        </p:spPr>
        <p:txBody>
          <a:bodyPr/>
          <a:p>
            <a:r>
              <a:rPr dirty="0" lang="en-US">
                <a:latin typeface="Söhne"/>
              </a:rPr>
              <a:t>Presence of Signs and symptoms associated with EBV infection is called </a:t>
            </a:r>
            <a:r>
              <a:rPr b="1" dirty="0" lang="en-US">
                <a:latin typeface="Söhne"/>
              </a:rPr>
              <a:t>Infectious mononucleosis (IM</a:t>
            </a:r>
            <a:r>
              <a:rPr dirty="0" lang="en-US">
                <a:latin typeface="Söhne"/>
              </a:rPr>
              <a:t>) or </a:t>
            </a:r>
            <a:r>
              <a:rPr b="1" dirty="0" lang="en-US">
                <a:latin typeface="Söhne"/>
              </a:rPr>
              <a:t>Kissing Disease</a:t>
            </a:r>
            <a:endParaRPr dirty="0" lang="en-US">
              <a:latin typeface="Söhne"/>
            </a:endParaRPr>
          </a:p>
          <a:p>
            <a:r>
              <a:rPr dirty="0" lang="en-US">
                <a:latin typeface="Söhne"/>
              </a:rPr>
              <a:t>Infections peak in early childhood and late adolescence/young adulthood</a:t>
            </a:r>
          </a:p>
          <a:p>
            <a:r>
              <a:rPr dirty="0" lang="en-US">
                <a:solidFill>
                  <a:srgbClr val="FF0000"/>
                </a:solidFill>
                <a:latin typeface="Söhne"/>
              </a:rPr>
              <a:t>Triad</a:t>
            </a:r>
            <a:r>
              <a:rPr dirty="0" lang="en-US">
                <a:latin typeface="Söhne"/>
              </a:rPr>
              <a:t> :high fever , </a:t>
            </a:r>
            <a:r>
              <a:rPr dirty="0" lang="en-US" err="1">
                <a:latin typeface="Söhne"/>
              </a:rPr>
              <a:t>oropharyngitis</a:t>
            </a:r>
            <a:r>
              <a:rPr dirty="0" lang="en-US">
                <a:latin typeface="Söhne"/>
              </a:rPr>
              <a:t> , cervical lymphadenopathy</a:t>
            </a:r>
          </a:p>
          <a:p>
            <a:r>
              <a:rPr dirty="0" lang="en-US">
                <a:latin typeface="Söhne"/>
              </a:rPr>
              <a:t>Complication : rash / mild splenomegaly / hepatic enlargement / pericarditis/ </a:t>
            </a:r>
            <a:r>
              <a:rPr dirty="0" lang="en-US" err="1">
                <a:latin typeface="Söhne"/>
              </a:rPr>
              <a:t>Guillam</a:t>
            </a:r>
            <a:r>
              <a:rPr dirty="0" lang="en-US">
                <a:latin typeface="Söhne"/>
              </a:rPr>
              <a:t>-barre syndrome</a:t>
            </a:r>
          </a:p>
          <a:p>
            <a:r>
              <a:rPr dirty="0" lang="en-US">
                <a:latin typeface="Söhne"/>
              </a:rPr>
              <a:t>Laboratory findings :</a:t>
            </a:r>
          </a:p>
          <a:p>
            <a:pPr indent="0" marL="0">
              <a:buNone/>
            </a:pPr>
            <a:r>
              <a:rPr dirty="0" lang="en-US">
                <a:latin typeface="Söhne"/>
              </a:rPr>
              <a:t>                     - WBC count is usually elevated </a:t>
            </a:r>
            <a:r>
              <a:rPr b="1" dirty="0" lang="en-US">
                <a:latin typeface="Söhne"/>
              </a:rPr>
              <a:t>(</a:t>
            </a:r>
            <a:r>
              <a:rPr b="1" dirty="0" i="0" lang="en-US">
                <a:solidFill>
                  <a:schemeClr val="tx1"/>
                </a:solidFill>
                <a:effectLst/>
                <a:latin typeface="Söhne"/>
              </a:rPr>
              <a:t>lymphocytic leukocytosis)</a:t>
            </a:r>
          </a:p>
          <a:p>
            <a:pPr indent="0" marL="0">
              <a:buNone/>
            </a:pPr>
            <a:r>
              <a:rPr b="1" dirty="0" lang="en-US">
                <a:solidFill>
                  <a:schemeClr val="tx1"/>
                </a:solidFill>
                <a:latin typeface="Söhne"/>
              </a:rPr>
              <a:t>                     -</a:t>
            </a:r>
            <a:r>
              <a:rPr dirty="0" lang="en-US">
                <a:latin typeface="Söhne"/>
              </a:rPr>
              <a:t> &gt;10% are </a:t>
            </a:r>
            <a:r>
              <a:rPr b="1" dirty="0" lang="en-US">
                <a:latin typeface="Söhne"/>
              </a:rPr>
              <a:t>atypical lymphocytes </a:t>
            </a:r>
            <a:r>
              <a:rPr dirty="0" lang="en-US">
                <a:latin typeface="Söhne"/>
              </a:rPr>
              <a:t>(CD8+ cells are the predominate cells)</a:t>
            </a:r>
          </a:p>
          <a:p>
            <a:pPr indent="0" marL="0">
              <a:buNone/>
            </a:pPr>
            <a:r>
              <a:rPr dirty="0" lang="en-US">
                <a:solidFill>
                  <a:schemeClr val="tx1"/>
                </a:solidFill>
                <a:latin typeface="Söhne"/>
              </a:rPr>
              <a:t>                     - </a:t>
            </a:r>
            <a:r>
              <a:rPr dirty="0" lang="en-US">
                <a:latin typeface="Söhne"/>
              </a:rPr>
              <a:t>Low-grade neutropenia and thrombocytopenia are common during the first month</a:t>
            </a:r>
          </a:p>
          <a:p>
            <a:pPr indent="0" marL="0">
              <a:buNone/>
            </a:pPr>
            <a:r>
              <a:rPr dirty="0" lang="en-US">
                <a:solidFill>
                  <a:schemeClr val="tx1"/>
                </a:solidFill>
                <a:latin typeface="Söhne"/>
              </a:rPr>
              <a:t>                     - </a:t>
            </a:r>
            <a:r>
              <a:rPr dirty="0" lang="en-US">
                <a:latin typeface="Söhne"/>
              </a:rPr>
              <a:t>Liver function is abnormal in &gt;90% of cases</a:t>
            </a:r>
            <a:endParaRPr dirty="0" lang="en-US">
              <a:solidFill>
                <a:schemeClr val="tx1"/>
              </a:solidFill>
              <a:latin typeface="Söhn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3" name=""/>
        <p:cNvGrpSpPr/>
        <p:nvPr/>
      </p:nvGrpSpPr>
      <p:grpSpPr>
        <a:xfrm>
          <a:off x="0" y="0"/>
          <a:ext cx="0" cy="0"/>
          <a:chOff x="0" y="0"/>
          <a:chExt cx="0" cy="0"/>
        </a:xfrm>
      </p:grpSpPr>
      <p:sp useBgFill="1">
        <p:nvSpPr>
          <p:cNvPr id="1048665" name="Rectangle 1030"/>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6" name="sketch line"/>
          <p:cNvSpPr>
            <a:spLocks noChangeAspect="1" noMove="1" noResize="1" noRot="1" noGrp="1" noAdjustHandles="1" noEditPoints="1" noChangeArrowheads="1" noChangeShapeType="1" noTextEdit="1"/>
          </p:cNvSpPr>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7" name="Content Placeholder 6"/>
          <p:cNvSpPr>
            <a:spLocks noGrp="1"/>
          </p:cNvSpPr>
          <p:nvPr>
            <p:ph idx="1"/>
          </p:nvPr>
        </p:nvSpPr>
        <p:spPr>
          <a:xfrm>
            <a:off x="592375" y="598178"/>
            <a:ext cx="4979324" cy="3483864"/>
          </a:xfrm>
        </p:spPr>
        <p:txBody>
          <a:bodyPr>
            <a:normAutofit/>
          </a:bodyPr>
          <a:p>
            <a:r>
              <a:rPr dirty="0" sz="2200" lang="en-US">
                <a:latin typeface="Söhne"/>
              </a:rPr>
              <a:t>Atypical lymphocytes :</a:t>
            </a:r>
          </a:p>
          <a:p>
            <a:pPr indent="0" marL="0">
              <a:buNone/>
            </a:pPr>
            <a:r>
              <a:rPr dirty="0" sz="2200" lang="en-US">
                <a:latin typeface="Söhne"/>
              </a:rPr>
              <a:t> enlarged lymphocytes that have </a:t>
            </a:r>
            <a:r>
              <a:rPr dirty="0" sz="2200" lang="en-US" u="sng">
                <a:latin typeface="Söhne"/>
              </a:rPr>
              <a:t>abundant cytoplasm</a:t>
            </a:r>
            <a:r>
              <a:rPr dirty="0" sz="2200" lang="en-US">
                <a:latin typeface="Söhne"/>
              </a:rPr>
              <a:t>, </a:t>
            </a:r>
            <a:r>
              <a:rPr dirty="0" sz="2200" lang="en-US" u="sng">
                <a:latin typeface="Söhne"/>
              </a:rPr>
              <a:t>vacuoles</a:t>
            </a:r>
            <a:r>
              <a:rPr dirty="0" sz="2200" lang="en-US">
                <a:latin typeface="Söhne"/>
              </a:rPr>
              <a:t>, and </a:t>
            </a:r>
            <a:r>
              <a:rPr dirty="0" sz="2200" lang="en-US" u="sng">
                <a:latin typeface="Söhne"/>
              </a:rPr>
              <a:t>indentations of the cell membrane</a:t>
            </a:r>
            <a:r>
              <a:rPr dirty="0" sz="2200" lang="en-US">
                <a:latin typeface="Söhne"/>
              </a:rPr>
              <a:t>.</a:t>
            </a:r>
          </a:p>
        </p:txBody>
      </p:sp>
      <p:pic>
        <p:nvPicPr>
          <p:cNvPr id="2097166" name="Picture 4" descr="Image result for ebv symptome"/>
          <p:cNvPicPr>
            <a:picLocks noChangeAspect="1" noChangeArrowheads="1"/>
          </p:cNvPicPr>
          <p:nvPr/>
        </p:nvPicPr>
        <p:blipFill>
          <a:blip xmlns:r="http://schemas.openxmlformats.org/officeDocument/2006/relationships" r:embed="rId1"/>
          <a:srcRect/>
          <a:stretch>
            <a:fillRect/>
          </a:stretch>
        </p:blipFill>
        <p:spPr bwMode="auto">
          <a:xfrm>
            <a:off x="6578015" y="469841"/>
            <a:ext cx="4949369" cy="5661644"/>
          </a:xfrm>
          <a:prstGeom prst="rect"/>
          <a:noFill/>
        </p:spPr>
      </p:pic>
      <p:pic>
        <p:nvPicPr>
          <p:cNvPr id="2097167" name="Picture 8"/>
          <p:cNvPicPr>
            <a:picLocks noChangeAspect="1"/>
          </p:cNvPicPr>
          <p:nvPr/>
        </p:nvPicPr>
        <p:blipFill>
          <a:blip xmlns:r="http://schemas.openxmlformats.org/officeDocument/2006/relationships" r:embed="rId2"/>
          <a:stretch>
            <a:fillRect/>
          </a:stretch>
        </p:blipFill>
        <p:spPr>
          <a:xfrm>
            <a:off x="664616" y="2522705"/>
            <a:ext cx="4432260" cy="3842560"/>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4" name=""/>
        <p:cNvGrpSpPr/>
        <p:nvPr/>
      </p:nvGrpSpPr>
      <p:grpSpPr>
        <a:xfrm>
          <a:off x="0" y="0"/>
          <a:ext cx="0" cy="0"/>
          <a:chOff x="0" y="0"/>
          <a:chExt cx="0" cy="0"/>
        </a:xfrm>
      </p:grpSpPr>
      <p:sp>
        <p:nvSpPr>
          <p:cNvPr id="1048668" name="Rectangle 7"/>
          <p:cNvSpPr>
            <a:spLocks noChangeAspect="1" noMove="1" noResize="1" noRot="1" noGrp="1" noAdjustHandles="1" noEditPoints="1" noChangeArrowheads="1" noChangeShapeType="1" noTextEdit="1"/>
          </p:cNvSpPr>
          <p:nvPr/>
        </p:nvSpPr>
        <p:spPr>
          <a:xfrm>
            <a:off x="0" y="0"/>
            <a:ext cx="12192000" cy="68580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9" name="Freeform 5"/>
          <p:cNvSpPr>
            <a:spLocks noChangeAspect="1" noMove="1" noResize="1" noRot="1" noGrp="1" noAdjustHandles="1" noEditPoints="1" noChangeArrowheads="1" noChangeShapeType="1" noTextEdit="1"/>
          </p:cNvSpPr>
          <p:nvPr/>
        </p:nvSpPr>
        <p:spPr bwMode="gray">
          <a:xfrm rot="21010068">
            <a:off x="8490951" y="1797517"/>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p>
            <a:endParaRPr dirty="0" lang="en-US"/>
          </a:p>
        </p:txBody>
      </p:sp>
      <p:sp>
        <p:nvSpPr>
          <p:cNvPr id="1048670" name="Freeform: Shape 11"/>
          <p:cNvSpPr>
            <a:spLocks noChangeAspect="1" noMove="1" noResize="1" noRot="1" noGrp="1" noAdjustHandles="1" noEditPoints="1" noChangeArrowheads="1" noChangeShapeType="1" noTextEdit="1"/>
          </p:cNvSpPr>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rtlCol="0" wrap="square">
            <a:noAutofit/>
          </a:bodyPr>
          <a:p>
            <a:pPr algn="ctr"/>
            <a:endParaRPr lang="en-US"/>
          </a:p>
        </p:txBody>
      </p:sp>
      <p:sp>
        <p:nvSpPr>
          <p:cNvPr id="1048671" name="Rectangle 13"/>
          <p:cNvSpPr>
            <a:spLocks noChangeAspect="1" noMove="1" noResize="1" noRot="1" noGrp="1" noAdjustHandles="1" noEditPoints="1" noChangeArrowheads="1" noChangeShapeType="1" noTextEdit="1"/>
          </p:cNvSpPr>
          <p:nvPr/>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672" name="Freeform 5"/>
          <p:cNvSpPr>
            <a:spLocks noChangeAspect="1" noMove="1" noResize="1" noRot="1" noGrp="1" noAdjustHandles="1" noEditPoints="1" noChangeArrowheads="1" noChangeShapeType="1" noTextEdit="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txBody>
          <a:bodyPr/>
          <a:p>
            <a:endParaRPr lang="en-US"/>
          </a:p>
        </p:txBody>
      </p:sp>
      <p:sp>
        <p:nvSpPr>
          <p:cNvPr id="1048673" name="Title 1"/>
          <p:cNvSpPr>
            <a:spLocks noGrp="1"/>
          </p:cNvSpPr>
          <p:nvPr>
            <p:ph type="title"/>
          </p:nvPr>
        </p:nvSpPr>
        <p:spPr>
          <a:xfrm>
            <a:off x="1683171" y="838200"/>
            <a:ext cx="8825659" cy="977902"/>
          </a:xfrm>
        </p:spPr>
        <p:txBody>
          <a:bodyPr>
            <a:normAutofit/>
          </a:bodyPr>
          <a:p>
            <a:pPr algn="ctr"/>
            <a:r>
              <a:rPr lang="en-US">
                <a:solidFill>
                  <a:srgbClr val="EBEBEB"/>
                </a:solidFill>
              </a:rPr>
              <a:t>WBC Neoplastic disorders</a:t>
            </a:r>
          </a:p>
        </p:txBody>
      </p:sp>
      <p:sp>
        <p:nvSpPr>
          <p:cNvPr id="1048674" name="Content Placeholder 2"/>
          <p:cNvSpPr>
            <a:spLocks noGrp="1"/>
          </p:cNvSpPr>
          <p:nvPr>
            <p:ph idx="1"/>
          </p:nvPr>
        </p:nvSpPr>
        <p:spPr>
          <a:xfrm>
            <a:off x="1683171" y="2757942"/>
            <a:ext cx="8825659" cy="3261857"/>
          </a:xfrm>
        </p:spPr>
        <p:txBody>
          <a:bodyPr>
            <a:normAutofit/>
          </a:bodyPr>
          <a:p>
            <a:pPr>
              <a:lnSpc>
                <a:spcPct val="90000"/>
              </a:lnSpc>
            </a:pPr>
            <a:r>
              <a:rPr dirty="0" sz="1700" lang="en-US">
                <a:solidFill>
                  <a:srgbClr val="404040"/>
                </a:solidFill>
              </a:rPr>
              <a:t>Leukemias Bone marrow, blood, blast cells </a:t>
            </a:r>
          </a:p>
          <a:p>
            <a:pPr indent="0" marL="0">
              <a:lnSpc>
                <a:spcPct val="90000"/>
              </a:lnSpc>
              <a:buNone/>
            </a:pPr>
            <a:r>
              <a:rPr dirty="0" sz="1700" lang="en-US">
                <a:solidFill>
                  <a:srgbClr val="404040"/>
                </a:solidFill>
              </a:rPr>
              <a:t>         Acute / Chronic &amp; Myeloid / Lymphoid </a:t>
            </a:r>
          </a:p>
          <a:p>
            <a:pPr indent="0" marL="0">
              <a:lnSpc>
                <a:spcPct val="90000"/>
              </a:lnSpc>
              <a:buNone/>
            </a:pPr>
            <a:r>
              <a:rPr dirty="0" sz="1700" lang="en-US">
                <a:solidFill>
                  <a:srgbClr val="404040"/>
                </a:solidFill>
              </a:rPr>
              <a:t>         AML / ALL &amp; CML / CLL </a:t>
            </a:r>
          </a:p>
          <a:p>
            <a:pPr>
              <a:lnSpc>
                <a:spcPct val="90000"/>
              </a:lnSpc>
            </a:pPr>
            <a:r>
              <a:rPr dirty="0" sz="1700" lang="en-US">
                <a:solidFill>
                  <a:srgbClr val="404040"/>
                </a:solidFill>
              </a:rPr>
              <a:t> Lymphomas – Lymph nodes, tumor </a:t>
            </a:r>
          </a:p>
          <a:p>
            <a:pPr indent="0" marL="0">
              <a:lnSpc>
                <a:spcPct val="90000"/>
              </a:lnSpc>
              <a:buNone/>
            </a:pPr>
            <a:r>
              <a:rPr dirty="0" sz="1700" lang="en-US">
                <a:solidFill>
                  <a:srgbClr val="404040"/>
                </a:solidFill>
              </a:rPr>
              <a:t>         Hodgkin's – </a:t>
            </a:r>
          </a:p>
          <a:p>
            <a:pPr indent="0" marL="0">
              <a:lnSpc>
                <a:spcPct val="90000"/>
              </a:lnSpc>
              <a:buNone/>
            </a:pPr>
            <a:r>
              <a:rPr dirty="0" sz="1700" lang="en-US">
                <a:solidFill>
                  <a:srgbClr val="404040"/>
                </a:solidFill>
              </a:rPr>
              <a:t>         Non-Hodgkin's</a:t>
            </a:r>
          </a:p>
          <a:p>
            <a:pPr>
              <a:lnSpc>
                <a:spcPct val="90000"/>
              </a:lnSpc>
            </a:pPr>
            <a:r>
              <a:rPr dirty="0" sz="1700" lang="en-US">
                <a:solidFill>
                  <a:srgbClr val="404040"/>
                </a:solidFill>
              </a:rPr>
              <a:t>Premalignant conditions:</a:t>
            </a:r>
          </a:p>
          <a:p>
            <a:pPr indent="0" marL="0">
              <a:lnSpc>
                <a:spcPct val="90000"/>
              </a:lnSpc>
              <a:buNone/>
            </a:pPr>
            <a:r>
              <a:rPr dirty="0" sz="1700" lang="en-US">
                <a:solidFill>
                  <a:srgbClr val="404040"/>
                </a:solidFill>
              </a:rPr>
              <a:t>        Myeloproliferative syndromes (MPS) Myelodysplastic syndromes (MDS)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5" name=""/>
        <p:cNvGrpSpPr/>
        <p:nvPr/>
      </p:nvGrpSpPr>
      <p:grpSpPr>
        <a:xfrm>
          <a:off x="0" y="0"/>
          <a:ext cx="0" cy="0"/>
          <a:chOff x="0" y="0"/>
          <a:chExt cx="0" cy="0"/>
        </a:xfrm>
      </p:grpSpPr>
      <p:sp>
        <p:nvSpPr>
          <p:cNvPr id="1048675" name="Rectangle 27"/>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003">
            <a:schemeClr val="dk2"/>
          </a:fillRef>
          <a:effectRef idx="0">
            <a:schemeClr val="accent1"/>
          </a:effectRef>
          <a:fontRef idx="minor">
            <a:schemeClr val="lt1"/>
          </a:fontRef>
        </p:style>
        <p:txBody>
          <a:bodyPr/>
          <a:p>
            <a:endParaRPr lang="en-US"/>
          </a:p>
        </p:txBody>
      </p:sp>
      <p:sp>
        <p:nvSpPr>
          <p:cNvPr id="1048676" name="Freeform 5"/>
          <p:cNvSpPr>
            <a:spLocks noChangeAspect="1" noMove="1" noResize="1" noRot="1" noGrp="1" noAdjustHandles="1" noEditPoints="1" noChangeArrowheads="1" noChangeShapeType="1" noTextEdit="1"/>
          </p:cNvSpPr>
          <p:nvPr/>
        </p:nvSpPr>
        <p:spPr bwMode="gray">
          <a:xfrm rot="15922489">
            <a:off x="4698352"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p>
            <a:endParaRPr lang="en-US"/>
          </a:p>
        </p:txBody>
      </p:sp>
      <p:sp>
        <p:nvSpPr>
          <p:cNvPr id="1048677" name="Freeform: Shape 31"/>
          <p:cNvSpPr>
            <a:spLocks noChangeAspect="1" noMove="1" noResize="1" noRot="1" noGrp="1" noAdjustHandles="1" noEditPoints="1" noChangeArrowheads="1" noChangeShapeType="1" noTextEdit="1"/>
          </p:cNvSpPr>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p>
            <a:endParaRPr lang="en-US"/>
          </a:p>
        </p:txBody>
      </p:sp>
      <p:sp>
        <p:nvSpPr>
          <p:cNvPr id="1048678" name="Freeform 5"/>
          <p:cNvSpPr>
            <a:spLocks noChangeAspect="1" noMove="1" noResize="1" noRot="1" noGrp="1" noAdjustHandles="1" noEditPoints="1" noChangeArrowheads="1" noChangeShapeType="1" noTextEdit="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p>
            <a:endParaRPr lang="en-US"/>
          </a:p>
        </p:txBody>
      </p:sp>
      <p:sp>
        <p:nvSpPr>
          <p:cNvPr id="1048679" name="Title 1"/>
          <p:cNvSpPr>
            <a:spLocks noGrp="1"/>
          </p:cNvSpPr>
          <p:nvPr>
            <p:ph type="title"/>
          </p:nvPr>
        </p:nvSpPr>
        <p:spPr>
          <a:xfrm>
            <a:off x="648457" y="462461"/>
            <a:ext cx="5132438" cy="1622322"/>
          </a:xfrm>
        </p:spPr>
        <p:txBody>
          <a:bodyPr>
            <a:normAutofit/>
          </a:bodyPr>
          <a:p>
            <a:r>
              <a:rPr b="1" dirty="0" lang="en-US">
                <a:solidFill>
                  <a:srgbClr val="EBEBEB"/>
                </a:solidFill>
              </a:rPr>
              <a:t>leukemia</a:t>
            </a:r>
          </a:p>
        </p:txBody>
      </p:sp>
      <p:pic>
        <p:nvPicPr>
          <p:cNvPr id="2097168" name="Picture 5" descr="A diagram of a disease  Description automatically generated with medium confidence"/>
          <p:cNvPicPr>
            <a:picLocks noChangeAspect="1"/>
          </p:cNvPicPr>
          <p:nvPr/>
        </p:nvPicPr>
        <p:blipFill>
          <a:blip xmlns:r="http://schemas.openxmlformats.org/officeDocument/2006/relationships" r:embed="rId1"/>
          <a:stretch>
            <a:fillRect/>
          </a:stretch>
        </p:blipFill>
        <p:spPr>
          <a:xfrm>
            <a:off x="6714836" y="2164219"/>
            <a:ext cx="4828707" cy="2547142"/>
          </a:xfrm>
          <a:prstGeom prst="rect"/>
        </p:spPr>
      </p:pic>
      <p:sp>
        <p:nvSpPr>
          <p:cNvPr id="1048680" name="Rectangle 35"/>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681" name="Content Placeholder 2"/>
          <p:cNvSpPr>
            <a:spLocks noGrp="1"/>
          </p:cNvSpPr>
          <p:nvPr>
            <p:ph idx="1"/>
          </p:nvPr>
        </p:nvSpPr>
        <p:spPr>
          <a:xfrm>
            <a:off x="639098" y="1595120"/>
            <a:ext cx="5533693" cy="4635357"/>
          </a:xfrm>
        </p:spPr>
        <p:txBody>
          <a:bodyPr anchor="ctr">
            <a:normAutofit fontScale="93333" lnSpcReduction="20000"/>
          </a:bodyPr>
          <a:p>
            <a:pPr indent="0" marL="0">
              <a:lnSpc>
                <a:spcPct val="90000"/>
              </a:lnSpc>
              <a:buNone/>
            </a:pPr>
            <a:r>
              <a:rPr dirty="0" sz="1500" lang="en-US">
                <a:solidFill>
                  <a:srgbClr val="FFFFFF"/>
                </a:solidFill>
                <a:latin typeface="Söhne"/>
              </a:rPr>
              <a:t>• </a:t>
            </a:r>
            <a:r>
              <a:rPr dirty="0" sz="1600" lang="en-US">
                <a:latin typeface="Söhne"/>
              </a:rPr>
              <a:t>Leukemias are malignant neoplasms arising from the transformation of a single blood cell line derived from hematopoietic stem cells </a:t>
            </a:r>
            <a:r>
              <a:rPr dirty="0" sz="1600" lang="en-US">
                <a:solidFill>
                  <a:srgbClr val="FFFFFF"/>
                </a:solidFill>
                <a:latin typeface="Söhne"/>
              </a:rPr>
              <a:t>affecting the blood and blood forming tissue of </a:t>
            </a:r>
            <a:r>
              <a:rPr b="1" dirty="0" sz="1600" lang="en-US">
                <a:solidFill>
                  <a:srgbClr val="FFFFFF"/>
                </a:solidFill>
                <a:latin typeface="Söhne"/>
              </a:rPr>
              <a:t>the bone marrow</a:t>
            </a:r>
            <a:r>
              <a:rPr dirty="0" sz="1600" lang="en-US">
                <a:solidFill>
                  <a:srgbClr val="FFFFFF"/>
                </a:solidFill>
                <a:latin typeface="Söhne"/>
              </a:rPr>
              <a:t>, </a:t>
            </a:r>
            <a:r>
              <a:rPr b="1" dirty="0" sz="1600" lang="en-US">
                <a:solidFill>
                  <a:srgbClr val="FFFFFF"/>
                </a:solidFill>
                <a:latin typeface="Söhne"/>
              </a:rPr>
              <a:t>lymph system</a:t>
            </a:r>
            <a:r>
              <a:rPr dirty="0" sz="1600" lang="en-US">
                <a:solidFill>
                  <a:srgbClr val="FFFFFF"/>
                </a:solidFill>
                <a:latin typeface="Söhne"/>
              </a:rPr>
              <a:t> and </a:t>
            </a:r>
            <a:r>
              <a:rPr b="1" dirty="0" sz="1600" lang="en-US">
                <a:solidFill>
                  <a:srgbClr val="FFFFFF"/>
                </a:solidFill>
                <a:latin typeface="Söhne"/>
              </a:rPr>
              <a:t>spleen</a:t>
            </a:r>
            <a:r>
              <a:rPr dirty="0" sz="1600" lang="en-US">
                <a:solidFill>
                  <a:srgbClr val="FFFFFF"/>
                </a:solidFill>
                <a:latin typeface="Söhne"/>
              </a:rPr>
              <a:t>.</a:t>
            </a:r>
          </a:p>
          <a:p>
            <a:pPr indent="0" marL="0">
              <a:lnSpc>
                <a:spcPct val="90000"/>
              </a:lnSpc>
              <a:buNone/>
            </a:pPr>
            <a:endParaRPr dirty="0" sz="1600" lang="en-US">
              <a:latin typeface="Söhne"/>
            </a:endParaRPr>
          </a:p>
          <a:p>
            <a:pPr indent="0" marL="0">
              <a:lnSpc>
                <a:spcPct val="90000"/>
              </a:lnSpc>
              <a:buNone/>
            </a:pPr>
            <a:r>
              <a:rPr dirty="0" sz="1600" lang="en-US">
                <a:solidFill>
                  <a:srgbClr val="FFFFFF"/>
                </a:solidFill>
                <a:latin typeface="Söhne"/>
              </a:rPr>
              <a:t>• </a:t>
            </a:r>
            <a:r>
              <a:rPr dirty="0" sz="1600" lang="en-US">
                <a:latin typeface="Söhne"/>
              </a:rPr>
              <a:t>Because leukemic cells are immature and poorly differentiated, they proliferate rapidly and have a long life span; they do not function normally; they interfere with the maturation of normal blood cells; and they circulate in the bloodstream, cross the blood brain barrier, and infiltrate many body organs. </a:t>
            </a:r>
            <a:endParaRPr dirty="0" sz="1500" lang="en-US">
              <a:solidFill>
                <a:srgbClr val="FFFFFF"/>
              </a:solidFill>
              <a:latin typeface="Söhne"/>
            </a:endParaRPr>
          </a:p>
          <a:p>
            <a:pPr indent="0" marL="0">
              <a:lnSpc>
                <a:spcPct val="90000"/>
              </a:lnSpc>
              <a:buNone/>
            </a:pPr>
            <a:r>
              <a:rPr dirty="0" sz="1500" lang="en-US">
                <a:solidFill>
                  <a:srgbClr val="FFFFFF"/>
                </a:solidFill>
                <a:latin typeface="Söhne"/>
              </a:rPr>
              <a:t>• Lymphoid stem cells produce either T or B lymphocytes.</a:t>
            </a:r>
          </a:p>
          <a:p>
            <a:pPr indent="0" marL="0">
              <a:lnSpc>
                <a:spcPct val="90000"/>
              </a:lnSpc>
              <a:buNone/>
            </a:pPr>
            <a:r>
              <a:rPr dirty="0" sz="1500" lang="en-US">
                <a:solidFill>
                  <a:srgbClr val="FFFFFF"/>
                </a:solidFill>
                <a:latin typeface="Söhne"/>
              </a:rPr>
              <a:t>• Myeloid stem cells differentiate into three broad cell types : RBCS, WBCS, and platelets</a:t>
            </a:r>
            <a:r>
              <a:rPr dirty="0" sz="1500" lang="en-US">
                <a:solidFill>
                  <a:srgbClr val="FFFFFF"/>
                </a:solidFill>
              </a:rPr>
              <a:t>.</a:t>
            </a:r>
          </a:p>
          <a:p>
            <a:pPr indent="0" marL="0">
              <a:lnSpc>
                <a:spcPct val="90000"/>
              </a:lnSpc>
              <a:buNone/>
            </a:pPr>
            <a:endParaRPr dirty="0" sz="1500" lang="en-US">
              <a:solidFill>
                <a:srgbClr val="FFFFFF"/>
              </a:solidFill>
            </a:endParaRPr>
          </a:p>
          <a:p>
            <a:pPr indent="0" marL="0">
              <a:lnSpc>
                <a:spcPct val="90000"/>
              </a:lnSpc>
              <a:buNone/>
            </a:pPr>
            <a:r>
              <a:rPr dirty="0" sz="1500" lang="en-US">
                <a:solidFill>
                  <a:schemeClr val="accent5">
                    <a:lumMod val="40000"/>
                    <a:lumOff val="60000"/>
                  </a:schemeClr>
                </a:solidFill>
                <a:latin typeface="Söhne"/>
              </a:rPr>
              <a:t>NOTE : </a:t>
            </a:r>
            <a:r>
              <a:rPr b="0" dirty="0" sz="1500" i="0" lang="en-US">
                <a:solidFill>
                  <a:schemeClr val="accent5">
                    <a:lumMod val="40000"/>
                    <a:lumOff val="60000"/>
                  </a:schemeClr>
                </a:solidFill>
                <a:effectLst/>
                <a:latin typeface="Söhne"/>
              </a:rPr>
              <a:t>It's essential to note that the specific type of leukemia, its stage, and its impact on the bone marrow and peripheral blood counts determine whether </a:t>
            </a:r>
            <a:r>
              <a:rPr b="1" dirty="0" sz="1500" i="0" lang="en-US">
                <a:solidFill>
                  <a:srgbClr val="C00000"/>
                </a:solidFill>
                <a:effectLst/>
                <a:latin typeface="Söhne"/>
              </a:rPr>
              <a:t>leukocytosis</a:t>
            </a:r>
            <a:r>
              <a:rPr b="1" dirty="0" sz="1500" i="0" lang="en-US">
                <a:solidFill>
                  <a:schemeClr val="accent5">
                    <a:lumMod val="40000"/>
                    <a:lumOff val="60000"/>
                  </a:schemeClr>
                </a:solidFill>
                <a:effectLst/>
                <a:latin typeface="Söhne"/>
              </a:rPr>
              <a:t> or </a:t>
            </a:r>
            <a:r>
              <a:rPr b="1" dirty="0" sz="1500" i="0" lang="en-US">
                <a:solidFill>
                  <a:srgbClr val="C00000"/>
                </a:solidFill>
                <a:effectLst/>
                <a:latin typeface="Söhne"/>
              </a:rPr>
              <a:t>leukopenia</a:t>
            </a:r>
            <a:r>
              <a:rPr b="1" dirty="0" sz="1500" i="0" lang="en-US">
                <a:solidFill>
                  <a:schemeClr val="accent5">
                    <a:lumMod val="40000"/>
                    <a:lumOff val="60000"/>
                  </a:schemeClr>
                </a:solidFill>
                <a:effectLst/>
                <a:latin typeface="Söhne"/>
              </a:rPr>
              <a:t> </a:t>
            </a:r>
            <a:r>
              <a:rPr b="0" dirty="0" sz="1500" i="0" lang="en-US">
                <a:solidFill>
                  <a:schemeClr val="accent5">
                    <a:lumMod val="40000"/>
                    <a:lumOff val="60000"/>
                  </a:schemeClr>
                </a:solidFill>
                <a:effectLst/>
                <a:latin typeface="Söhne"/>
              </a:rPr>
              <a:t>occurs</a:t>
            </a:r>
            <a:endParaRPr dirty="0" sz="1500" lang="en-US">
              <a:solidFill>
                <a:schemeClr val="accent5">
                  <a:lumMod val="40000"/>
                  <a:lumOff val="60000"/>
                </a:schemeClr>
              </a:solidFill>
            </a:endParaRPr>
          </a:p>
        </p:txBody>
      </p:sp>
    </p:spTree>
  </p:cSld>
  <p:clrMapOvr>
    <a:overrideClrMapping accent1="accent1" accent2="accent2" accent3="accent3" accent4="accent4" accent5="accent5" accent6="accent6" bg1="dk1" bg2="dk2" tx1="lt1" tx2="lt2"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06" name="Title 1"/>
          <p:cNvSpPr>
            <a:spLocks noGrp="1"/>
          </p:cNvSpPr>
          <p:nvPr>
            <p:ph type="title"/>
          </p:nvPr>
        </p:nvSpPr>
        <p:spPr>
          <a:xfrm>
            <a:off x="2454364" y="487505"/>
            <a:ext cx="10074520" cy="1774432"/>
          </a:xfrm>
        </p:spPr>
        <p:txBody>
          <a:bodyPr/>
          <a:p>
            <a:r>
              <a:rPr b="1" dirty="0" lang="en-US">
                <a:latin typeface="Söhne"/>
              </a:rPr>
              <a:t>Neutrophils = Microphage (PMN)</a:t>
            </a:r>
          </a:p>
        </p:txBody>
      </p:sp>
      <p:sp>
        <p:nvSpPr>
          <p:cNvPr id="1048607" name="Content Placeholder 2"/>
          <p:cNvSpPr>
            <a:spLocks noGrp="1"/>
          </p:cNvSpPr>
          <p:nvPr>
            <p:ph idx="1"/>
          </p:nvPr>
        </p:nvSpPr>
        <p:spPr>
          <a:xfrm>
            <a:off x="617374" y="2261937"/>
            <a:ext cx="7844666" cy="4330056"/>
          </a:xfrm>
        </p:spPr>
        <p:txBody>
          <a:bodyPr>
            <a:noAutofit/>
          </a:bodyPr>
          <a:p>
            <a:r>
              <a:rPr dirty="0" sz="2000" lang="en-US">
                <a:latin typeface="Söhne"/>
              </a:rPr>
              <a:t>Differential count 60-70% </a:t>
            </a:r>
          </a:p>
          <a:p>
            <a:r>
              <a:rPr dirty="0" sz="2000" lang="en-US">
                <a:latin typeface="Söhne"/>
              </a:rPr>
              <a:t>Size =10-12 microns </a:t>
            </a:r>
          </a:p>
          <a:p>
            <a:r>
              <a:rPr dirty="0" sz="2000" lang="en-US">
                <a:latin typeface="Söhne"/>
              </a:rPr>
              <a:t>Shape: rounded </a:t>
            </a:r>
          </a:p>
          <a:p>
            <a:r>
              <a:rPr dirty="0" sz="2000" lang="en-US">
                <a:latin typeface="Söhne"/>
              </a:rPr>
              <a:t>Nucleus : multilobulated = 2-5 lobes</a:t>
            </a:r>
          </a:p>
          <a:p>
            <a:pPr indent="0" marL="0">
              <a:buNone/>
            </a:pPr>
            <a:endParaRPr dirty="0" sz="2000" lang="en-US">
              <a:latin typeface="Söhne"/>
            </a:endParaRPr>
          </a:p>
          <a:p>
            <a:r>
              <a:rPr dirty="0" sz="2000" lang="en-US">
                <a:latin typeface="Söhne"/>
              </a:rPr>
              <a:t>Barr body ?? Condensed chromatin inactive X- Chromosome in females</a:t>
            </a:r>
          </a:p>
          <a:p>
            <a:r>
              <a:rPr dirty="0" sz="2000" lang="en-US">
                <a:latin typeface="Söhne"/>
              </a:rPr>
              <a:t> Cytoplasm: contains</a:t>
            </a:r>
          </a:p>
          <a:p>
            <a:pPr indent="0" marL="0">
              <a:buNone/>
            </a:pPr>
            <a:r>
              <a:rPr dirty="0" sz="2000" lang="en-US">
                <a:latin typeface="Söhne"/>
              </a:rPr>
              <a:t>           Specific granules (neutral &amp; small ) </a:t>
            </a:r>
          </a:p>
          <a:p>
            <a:pPr indent="0" marL="0">
              <a:buNone/>
            </a:pPr>
            <a:r>
              <a:rPr dirty="0" sz="2000" lang="en-US">
                <a:latin typeface="Söhne"/>
              </a:rPr>
              <a:t>           Non specific: azurophilic granules (few &amp; large ,stained by azure)</a:t>
            </a:r>
          </a:p>
        </p:txBody>
      </p:sp>
      <p:pic>
        <p:nvPicPr>
          <p:cNvPr id="2097152" name="Picture 4" descr="A close-up of a cell  Description automatically generated"/>
          <p:cNvPicPr>
            <a:picLocks noChangeAspect="1"/>
          </p:cNvPicPr>
          <p:nvPr/>
        </p:nvPicPr>
        <p:blipFill>
          <a:blip xmlns:r="http://schemas.openxmlformats.org/officeDocument/2006/relationships" r:embed="rId1"/>
          <a:stretch>
            <a:fillRect/>
          </a:stretch>
        </p:blipFill>
        <p:spPr>
          <a:xfrm>
            <a:off x="8656594" y="4342437"/>
            <a:ext cx="2918032" cy="2174788"/>
          </a:xfrm>
          <a:prstGeom prst="rect"/>
        </p:spPr>
      </p:pic>
      <p:pic>
        <p:nvPicPr>
          <p:cNvPr id="2097153" name="Picture 6"/>
          <p:cNvPicPr>
            <a:picLocks noChangeAspect="1"/>
          </p:cNvPicPr>
          <p:nvPr/>
        </p:nvPicPr>
        <p:blipFill>
          <a:blip xmlns:r="http://schemas.openxmlformats.org/officeDocument/2006/relationships" r:embed="rId2"/>
          <a:stretch>
            <a:fillRect/>
          </a:stretch>
        </p:blipFill>
        <p:spPr>
          <a:xfrm>
            <a:off x="7568119" y="2330640"/>
            <a:ext cx="4165299" cy="1774432"/>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82" name="Title 1"/>
          <p:cNvSpPr>
            <a:spLocks noGrp="1"/>
          </p:cNvSpPr>
          <p:nvPr>
            <p:ph type="title"/>
          </p:nvPr>
        </p:nvSpPr>
        <p:spPr/>
        <p:txBody>
          <a:bodyPr/>
          <a:p>
            <a:r>
              <a:rPr dirty="0" lang="en-US"/>
              <a:t>Acute lymphocytic leukemia</a:t>
            </a:r>
          </a:p>
        </p:txBody>
      </p:sp>
      <p:sp>
        <p:nvSpPr>
          <p:cNvPr id="1048683" name="Content Placeholder 2"/>
          <p:cNvSpPr>
            <a:spLocks noGrp="1"/>
          </p:cNvSpPr>
          <p:nvPr>
            <p:ph idx="1"/>
          </p:nvPr>
        </p:nvSpPr>
        <p:spPr>
          <a:xfrm>
            <a:off x="448887" y="2266122"/>
            <a:ext cx="11147368" cy="3479358"/>
          </a:xfrm>
        </p:spPr>
        <p:txBody>
          <a:bodyPr>
            <a:normAutofit/>
          </a:bodyPr>
          <a:p>
            <a:r>
              <a:rPr dirty="0" sz="1100" lang="en-US"/>
              <a:t>Most common affect male children age between (2-5 years)</a:t>
            </a:r>
          </a:p>
          <a:p>
            <a:r>
              <a:rPr dirty="0" sz="1100" lang="en-US">
                <a:solidFill>
                  <a:schemeClr val="tx1"/>
                </a:solidFill>
              </a:rPr>
              <a:t>Worse prognosis : T (8:14) Burkitt lymphoma , T (9;22) translocation that forms Philadelphia chromosome , T (4;11) in infant leukemia (age less than 1 or age more than 10 ) , leukocyte count more than 50,000/mm3 , CNS involvement , Hypodiploidy , T cell ALL</a:t>
            </a:r>
          </a:p>
          <a:p>
            <a:r>
              <a:rPr dirty="0" sz="1100" lang="en-US"/>
              <a:t>Children with trisomy 21 have a 15 higher risk of acute leukemia as compared to general population (Journal of Medical Case Reports 2007).</a:t>
            </a:r>
          </a:p>
          <a:p>
            <a:r>
              <a:rPr dirty="0" sz="1100" lang="en-US"/>
              <a:t>there’s 3 subtypes : </a:t>
            </a:r>
          </a:p>
          <a:p>
            <a:r>
              <a:rPr b="1" dirty="0" sz="1100" lang="en-US"/>
              <a:t>L1 morphology: </a:t>
            </a:r>
            <a:r>
              <a:rPr dirty="0" sz="1100" lang="en-US"/>
              <a:t>Lymphoblasts, are the most common subtype of childhood ALL (</a:t>
            </a:r>
            <a:r>
              <a:rPr b="1" dirty="0" sz="1100" lang="en-US"/>
              <a:t>80-85%</a:t>
            </a:r>
            <a:r>
              <a:rPr dirty="0" sz="1100" lang="en-US"/>
              <a:t>), have </a:t>
            </a:r>
            <a:r>
              <a:rPr dirty="0" sz="1100" lang="en-US">
                <a:solidFill>
                  <a:schemeClr val="accent3"/>
                </a:solidFill>
              </a:rPr>
              <a:t>scant cytoplasm </a:t>
            </a:r>
            <a:r>
              <a:rPr dirty="0" sz="1100" lang="en-US"/>
              <a:t>and </a:t>
            </a:r>
            <a:r>
              <a:rPr dirty="0" sz="1100" lang="en-US">
                <a:solidFill>
                  <a:schemeClr val="accent3"/>
                </a:solidFill>
              </a:rPr>
              <a:t>inconspicuous nucleoli</a:t>
            </a:r>
            <a:r>
              <a:rPr dirty="0" sz="1100" lang="en-US"/>
              <a:t>; these are associated with a </a:t>
            </a:r>
            <a:r>
              <a:rPr dirty="0" sz="1100" lang="en-US">
                <a:solidFill>
                  <a:schemeClr val="accent3"/>
                </a:solidFill>
              </a:rPr>
              <a:t>better prognosis </a:t>
            </a:r>
          </a:p>
          <a:p>
            <a:r>
              <a:rPr b="1" dirty="0" sz="1100" lang="en-US"/>
              <a:t>L2 category:</a:t>
            </a:r>
            <a:r>
              <a:rPr dirty="0" sz="1100" lang="en-US"/>
              <a:t> accounting for </a:t>
            </a:r>
            <a:r>
              <a:rPr b="1" dirty="0" sz="1100" lang="en-US"/>
              <a:t>15%</a:t>
            </a:r>
            <a:r>
              <a:rPr dirty="0" sz="1100" lang="en-US"/>
              <a:t> cases, show large, pleomorphic blasts with </a:t>
            </a:r>
            <a:r>
              <a:rPr dirty="0" sz="1100" lang="en-US">
                <a:solidFill>
                  <a:schemeClr val="accent3"/>
                </a:solidFill>
              </a:rPr>
              <a:t>abundant cytoplasm</a:t>
            </a:r>
            <a:r>
              <a:rPr dirty="0" sz="1100" lang="en-US"/>
              <a:t> and </a:t>
            </a:r>
            <a:r>
              <a:rPr dirty="0" sz="1100" lang="en-US">
                <a:solidFill>
                  <a:schemeClr val="accent3"/>
                </a:solidFill>
              </a:rPr>
              <a:t>prominent nucleoli. </a:t>
            </a:r>
          </a:p>
          <a:p>
            <a:r>
              <a:rPr b="1" dirty="0" sz="1100" lang="en-US"/>
              <a:t>L3 morphology: </a:t>
            </a:r>
            <a:r>
              <a:rPr dirty="0" sz="1100" lang="en-US"/>
              <a:t>Only </a:t>
            </a:r>
            <a:r>
              <a:rPr b="1" dirty="0" sz="1100" lang="en-US"/>
              <a:t>1-2%</a:t>
            </a:r>
            <a:r>
              <a:rPr dirty="0" sz="1100" lang="en-US"/>
              <a:t> patients with ALL , cells are large, have </a:t>
            </a:r>
            <a:r>
              <a:rPr dirty="0" sz="1100" lang="en-US">
                <a:solidFill>
                  <a:schemeClr val="accent3"/>
                </a:solidFill>
              </a:rPr>
              <a:t>deep cytoplasmic basophilia</a:t>
            </a:r>
            <a:r>
              <a:rPr dirty="0" sz="1100" lang="en-US"/>
              <a:t> and </a:t>
            </a:r>
            <a:r>
              <a:rPr dirty="0" sz="1100" lang="en-US">
                <a:solidFill>
                  <a:schemeClr val="accent3"/>
                </a:solidFill>
              </a:rPr>
              <a:t>prominent vacuolation </a:t>
            </a:r>
            <a:r>
              <a:rPr dirty="0" sz="1100" lang="en-US"/>
              <a:t>, should be </a:t>
            </a:r>
            <a:r>
              <a:rPr dirty="0" sz="1100" lang="en-US">
                <a:solidFill>
                  <a:schemeClr val="accent3"/>
                </a:solidFill>
              </a:rPr>
              <a:t>treated as </a:t>
            </a:r>
            <a:r>
              <a:rPr dirty="0" sz="1100" lang="en-US" err="1">
                <a:solidFill>
                  <a:schemeClr val="accent3"/>
                </a:solidFill>
              </a:rPr>
              <a:t>burkitt</a:t>
            </a:r>
            <a:r>
              <a:rPr dirty="0" sz="1100" lang="en-US">
                <a:solidFill>
                  <a:schemeClr val="accent3"/>
                </a:solidFill>
              </a:rPr>
              <a:t> lymphoma</a:t>
            </a:r>
          </a:p>
          <a:p>
            <a:endParaRPr dirty="0" sz="1100" lang="en-US">
              <a:solidFill>
                <a:schemeClr val="tx1"/>
              </a:solidFill>
            </a:endParaRPr>
          </a:p>
        </p:txBody>
      </p:sp>
      <p:pic>
        <p:nvPicPr>
          <p:cNvPr id="2097169" name="Picture 4" descr="A close-up of purple cells  Description automatically generated"/>
          <p:cNvPicPr>
            <a:picLocks noChangeAspect="1"/>
          </p:cNvPicPr>
          <p:nvPr/>
        </p:nvPicPr>
        <p:blipFill rotWithShape="1">
          <a:blip xmlns:r="http://schemas.openxmlformats.org/officeDocument/2006/relationships" r:embed="rId1"/>
          <a:srcRect t="11618" b="9651"/>
          <a:stretch>
            <a:fillRect/>
          </a:stretch>
        </p:blipFill>
        <p:spPr>
          <a:xfrm>
            <a:off x="448888" y="4994786"/>
            <a:ext cx="10966364" cy="1863214"/>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84" name="Title 1"/>
          <p:cNvSpPr>
            <a:spLocks noGrp="1"/>
          </p:cNvSpPr>
          <p:nvPr>
            <p:ph type="title"/>
          </p:nvPr>
        </p:nvSpPr>
        <p:spPr/>
        <p:txBody>
          <a:bodyPr/>
          <a:p>
            <a:r>
              <a:rPr dirty="0" lang="en-US"/>
              <a:t>Chronic lymphocytic leukemia </a:t>
            </a:r>
          </a:p>
        </p:txBody>
      </p:sp>
      <p:sp>
        <p:nvSpPr>
          <p:cNvPr id="1048685" name="Content Placeholder 2"/>
          <p:cNvSpPr>
            <a:spLocks noGrp="1"/>
          </p:cNvSpPr>
          <p:nvPr>
            <p:ph idx="1"/>
          </p:nvPr>
        </p:nvSpPr>
        <p:spPr>
          <a:xfrm>
            <a:off x="449180" y="2591141"/>
            <a:ext cx="8055372" cy="4058652"/>
          </a:xfrm>
        </p:spPr>
        <p:txBody>
          <a:bodyPr/>
          <a:p>
            <a:r>
              <a:rPr dirty="0" lang="en-US">
                <a:latin typeface="Söhne"/>
              </a:rPr>
              <a:t>Most common affect male elderly (age </a:t>
            </a:r>
            <a:r>
              <a:rPr b="1" dirty="0" lang="en-US">
                <a:latin typeface="Söhne"/>
              </a:rPr>
              <a:t>above 60</a:t>
            </a:r>
            <a:r>
              <a:rPr dirty="0" lang="en-US">
                <a:latin typeface="Söhne"/>
              </a:rPr>
              <a:t> )</a:t>
            </a:r>
          </a:p>
          <a:p>
            <a:r>
              <a:rPr dirty="0" lang="en-US">
                <a:latin typeface="Söhne"/>
              </a:rPr>
              <a:t>Without lymph node involvement we name it </a:t>
            </a:r>
            <a:r>
              <a:rPr dirty="0" lang="en-US">
                <a:solidFill>
                  <a:schemeClr val="accent2"/>
                </a:solidFill>
                <a:latin typeface="Söhne"/>
              </a:rPr>
              <a:t>CLL</a:t>
            </a:r>
          </a:p>
          <a:p>
            <a:r>
              <a:rPr dirty="0" lang="en-US">
                <a:latin typeface="Söhne"/>
              </a:rPr>
              <a:t>With lymph node involvement we name it </a:t>
            </a:r>
            <a:r>
              <a:rPr dirty="0" lang="en-US">
                <a:solidFill>
                  <a:schemeClr val="accent2"/>
                </a:solidFill>
                <a:latin typeface="Söhne"/>
              </a:rPr>
              <a:t>SLL</a:t>
            </a:r>
          </a:p>
          <a:p>
            <a:r>
              <a:rPr b="1" dirty="0" lang="en-US">
                <a:latin typeface="Söhne"/>
              </a:rPr>
              <a:t>Clinical presentation</a:t>
            </a:r>
            <a:r>
              <a:rPr dirty="0" lang="en-US">
                <a:latin typeface="Söhne"/>
              </a:rPr>
              <a:t> </a:t>
            </a:r>
            <a:r>
              <a:rPr b="1" dirty="0" lang="en-US">
                <a:latin typeface="Söhne"/>
              </a:rPr>
              <a:t>:</a:t>
            </a:r>
            <a:r>
              <a:rPr dirty="0" lang="en-US">
                <a:latin typeface="Söhne"/>
              </a:rPr>
              <a:t> anemia , leukocytosis (20000-100000) ,thrombocytopenia but often asymptomatic</a:t>
            </a:r>
          </a:p>
          <a:p>
            <a:r>
              <a:rPr b="1" dirty="0" lang="en-US">
                <a:latin typeface="Söhne"/>
              </a:rPr>
              <a:t>Histopathology : </a:t>
            </a:r>
            <a:r>
              <a:rPr dirty="0" lang="en-US">
                <a:latin typeface="Söhne"/>
              </a:rPr>
              <a:t>In blood smear it shows : mature B lymphocyte , smudged cell </a:t>
            </a:r>
          </a:p>
          <a:p>
            <a:r>
              <a:rPr b="1" dirty="0" lang="en-US">
                <a:latin typeface="Söhne"/>
              </a:rPr>
              <a:t>Treatment :</a:t>
            </a:r>
            <a:r>
              <a:rPr dirty="0" lang="en-US">
                <a:latin typeface="Söhne"/>
              </a:rPr>
              <a:t> for anemia and thrombocytopenia until severe case developed we use chemotherapy </a:t>
            </a:r>
          </a:p>
          <a:p>
            <a:endParaRPr dirty="0" lang="en-US">
              <a:latin typeface="Söhne"/>
            </a:endParaRPr>
          </a:p>
        </p:txBody>
      </p:sp>
      <p:pic>
        <p:nvPicPr>
          <p:cNvPr id="2097170" name="Picture 4" descr="A close-up of a blood cell  Description automatically generated"/>
          <p:cNvPicPr>
            <a:picLocks noChangeAspect="1"/>
          </p:cNvPicPr>
          <p:nvPr/>
        </p:nvPicPr>
        <p:blipFill>
          <a:blip xmlns:r="http://schemas.openxmlformats.org/officeDocument/2006/relationships" r:embed="rId1"/>
          <a:stretch>
            <a:fillRect/>
          </a:stretch>
        </p:blipFill>
        <p:spPr>
          <a:xfrm>
            <a:off x="8504551" y="2406316"/>
            <a:ext cx="3022725" cy="3307404"/>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86" name="Title 1"/>
          <p:cNvSpPr>
            <a:spLocks noGrp="1"/>
          </p:cNvSpPr>
          <p:nvPr>
            <p:ph type="title"/>
          </p:nvPr>
        </p:nvSpPr>
        <p:spPr/>
        <p:txBody>
          <a:bodyPr/>
          <a:p>
            <a:r>
              <a:rPr dirty="0" lang="en-US"/>
              <a:t>Acute myeloid leukemia </a:t>
            </a:r>
          </a:p>
        </p:txBody>
      </p:sp>
      <p:sp>
        <p:nvSpPr>
          <p:cNvPr id="1048687" name="Content Placeholder 2"/>
          <p:cNvSpPr>
            <a:spLocks noGrp="1"/>
          </p:cNvSpPr>
          <p:nvPr>
            <p:ph idx="1"/>
          </p:nvPr>
        </p:nvSpPr>
        <p:spPr>
          <a:xfrm>
            <a:off x="439074" y="2402378"/>
            <a:ext cx="8761412" cy="3617422"/>
          </a:xfrm>
        </p:spPr>
        <p:txBody>
          <a:bodyPr>
            <a:normAutofit fontScale="88889" lnSpcReduction="10000"/>
          </a:bodyPr>
          <a:p>
            <a:r>
              <a:rPr dirty="0" lang="en-US">
                <a:latin typeface="Söhne"/>
              </a:rPr>
              <a:t>Most common affect male elderly</a:t>
            </a:r>
          </a:p>
          <a:p>
            <a:r>
              <a:rPr dirty="0" lang="en-US">
                <a:latin typeface="Söhne"/>
              </a:rPr>
              <a:t>It may involve </a:t>
            </a:r>
            <a:r>
              <a:rPr dirty="0" lang="en-US">
                <a:solidFill>
                  <a:schemeClr val="accent2">
                    <a:lumMod val="75000"/>
                  </a:schemeClr>
                </a:solidFill>
                <a:latin typeface="Söhne"/>
              </a:rPr>
              <a:t>PML-RARA gene </a:t>
            </a:r>
            <a:r>
              <a:rPr dirty="0" lang="en-US">
                <a:latin typeface="Söhne"/>
              </a:rPr>
              <a:t>mutation T(15; 17) which is poor prognosis</a:t>
            </a:r>
          </a:p>
          <a:p>
            <a:r>
              <a:rPr dirty="0" lang="en-US">
                <a:latin typeface="Söhne"/>
              </a:rPr>
              <a:t>There’s more than 8 subtypes but </a:t>
            </a:r>
            <a:r>
              <a:rPr dirty="0" lang="en-US">
                <a:solidFill>
                  <a:schemeClr val="accent2">
                    <a:lumMod val="75000"/>
                  </a:schemeClr>
                </a:solidFill>
                <a:latin typeface="Söhne"/>
              </a:rPr>
              <a:t>M7</a:t>
            </a:r>
            <a:r>
              <a:rPr dirty="0" lang="en-US">
                <a:latin typeface="Söhne"/>
              </a:rPr>
              <a:t> ( megakaryocytic subtype ) with </a:t>
            </a:r>
            <a:r>
              <a:rPr dirty="0" lang="en-US">
                <a:solidFill>
                  <a:schemeClr val="accent2">
                    <a:lumMod val="75000"/>
                  </a:schemeClr>
                </a:solidFill>
                <a:latin typeface="Söhne"/>
              </a:rPr>
              <a:t>down syndrome</a:t>
            </a:r>
          </a:p>
          <a:p>
            <a:r>
              <a:rPr b="1" dirty="0" lang="en-US">
                <a:latin typeface="Söhne"/>
              </a:rPr>
              <a:t>Clinical presentation : </a:t>
            </a:r>
            <a:r>
              <a:rPr dirty="0" lang="en-US">
                <a:latin typeface="Söhne"/>
              </a:rPr>
              <a:t>pancytopenia or leukocytosis ,thrombocytopenia , sternal tenderness , Splenomegaly and lymphadenopathy</a:t>
            </a:r>
          </a:p>
          <a:p>
            <a:r>
              <a:rPr b="1" dirty="0" lang="en-US">
                <a:latin typeface="Söhne"/>
              </a:rPr>
              <a:t>Histopathology :</a:t>
            </a:r>
            <a:r>
              <a:rPr dirty="0" lang="en-US">
                <a:latin typeface="Söhne"/>
              </a:rPr>
              <a:t> myeloblast , </a:t>
            </a:r>
            <a:r>
              <a:rPr dirty="0" lang="en-US">
                <a:solidFill>
                  <a:schemeClr val="accent2"/>
                </a:solidFill>
                <a:latin typeface="Söhne"/>
              </a:rPr>
              <a:t>Auer rods </a:t>
            </a:r>
            <a:r>
              <a:rPr dirty="0" lang="en-US">
                <a:latin typeface="Söhne"/>
              </a:rPr>
              <a:t>(large, crystalline cytoplasmic inclusion bodies)</a:t>
            </a:r>
          </a:p>
          <a:p>
            <a:r>
              <a:rPr b="1" dirty="0" lang="en-US">
                <a:latin typeface="Söhne"/>
              </a:rPr>
              <a:t>Treatment :</a:t>
            </a:r>
          </a:p>
          <a:p>
            <a:pPr indent="0" marL="0">
              <a:buNone/>
            </a:pPr>
            <a:r>
              <a:rPr dirty="0" sz="1800" lang="en-US">
                <a:solidFill>
                  <a:schemeClr val="tx1"/>
                </a:solidFill>
                <a:latin typeface="Söhne"/>
              </a:rPr>
              <a:t>      •</a:t>
            </a:r>
            <a:r>
              <a:rPr dirty="0" sz="1800" lang="en-US">
                <a:solidFill>
                  <a:srgbClr val="FFFFFF"/>
                </a:solidFill>
                <a:latin typeface="Söhne"/>
              </a:rPr>
              <a:t> </a:t>
            </a:r>
            <a:r>
              <a:rPr dirty="0" lang="en-US">
                <a:latin typeface="Söhne"/>
              </a:rPr>
              <a:t>RARA involved mutation in AML respond to ATRA ( all trans retinoic acid )  </a:t>
            </a:r>
          </a:p>
          <a:p>
            <a:pPr indent="0" marL="0">
              <a:buNone/>
            </a:pPr>
            <a:r>
              <a:rPr dirty="0" sz="1800" lang="en-US">
                <a:solidFill>
                  <a:schemeClr val="tx1"/>
                </a:solidFill>
                <a:latin typeface="Söhne"/>
              </a:rPr>
              <a:t>      • </a:t>
            </a:r>
            <a:r>
              <a:rPr dirty="0" lang="en-US">
                <a:latin typeface="Söhne"/>
              </a:rPr>
              <a:t>No RARA involved mutation not respond to ATRA</a:t>
            </a:r>
          </a:p>
          <a:p>
            <a:pPr indent="0" marL="0">
              <a:buNone/>
            </a:pPr>
            <a:r>
              <a:rPr dirty="0" sz="1800" lang="en-US">
                <a:solidFill>
                  <a:schemeClr val="tx1"/>
                </a:solidFill>
                <a:latin typeface="Söhne"/>
              </a:rPr>
              <a:t>      • </a:t>
            </a:r>
            <a:r>
              <a:rPr dirty="0" lang="en-US">
                <a:latin typeface="Söhne"/>
              </a:rPr>
              <a:t>ATRA + arsenic trioxide combination is more effective than monotherapy</a:t>
            </a:r>
          </a:p>
        </p:txBody>
      </p:sp>
      <p:pic>
        <p:nvPicPr>
          <p:cNvPr id="2097171" name="Picture 4" descr="A close-up of a purple cell  Description automatically generated"/>
          <p:cNvPicPr>
            <a:picLocks noChangeAspect="1"/>
          </p:cNvPicPr>
          <p:nvPr/>
        </p:nvPicPr>
        <p:blipFill>
          <a:blip xmlns:r="http://schemas.openxmlformats.org/officeDocument/2006/relationships" r:embed="rId1"/>
          <a:stretch>
            <a:fillRect/>
          </a:stretch>
        </p:blipFill>
        <p:spPr>
          <a:xfrm>
            <a:off x="9200485" y="2665379"/>
            <a:ext cx="2811111" cy="3452417"/>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88" name="Title 1"/>
          <p:cNvSpPr>
            <a:spLocks noGrp="1"/>
          </p:cNvSpPr>
          <p:nvPr>
            <p:ph type="title"/>
          </p:nvPr>
        </p:nvSpPr>
        <p:spPr/>
        <p:txBody>
          <a:bodyPr/>
          <a:p>
            <a:r>
              <a:rPr dirty="0" lang="en-US"/>
              <a:t>Chronic myeloid leukemia</a:t>
            </a:r>
          </a:p>
        </p:txBody>
      </p:sp>
      <p:sp>
        <p:nvSpPr>
          <p:cNvPr id="1048689" name="Content Placeholder 2"/>
          <p:cNvSpPr>
            <a:spLocks noGrp="1"/>
          </p:cNvSpPr>
          <p:nvPr>
            <p:ph idx="1"/>
          </p:nvPr>
        </p:nvSpPr>
        <p:spPr>
          <a:xfrm>
            <a:off x="498764" y="2452255"/>
            <a:ext cx="11163992" cy="3782290"/>
          </a:xfrm>
        </p:spPr>
        <p:txBody>
          <a:bodyPr>
            <a:normAutofit fontScale="94444" lnSpcReduction="20000"/>
          </a:bodyPr>
          <a:p>
            <a:r>
              <a:rPr dirty="0" lang="en-US">
                <a:latin typeface="Söhne"/>
              </a:rPr>
              <a:t>Most common affect elderly </a:t>
            </a:r>
          </a:p>
          <a:p>
            <a:r>
              <a:rPr dirty="0" lang="en-US">
                <a:latin typeface="Söhne"/>
              </a:rPr>
              <a:t>Its associated with </a:t>
            </a:r>
            <a:r>
              <a:rPr dirty="0" lang="en-US">
                <a:solidFill>
                  <a:schemeClr val="accent2">
                    <a:lumMod val="75000"/>
                  </a:schemeClr>
                </a:solidFill>
                <a:latin typeface="Söhne"/>
              </a:rPr>
              <a:t>BCR-APL Mutation </a:t>
            </a:r>
            <a:r>
              <a:rPr dirty="0" lang="en-US">
                <a:latin typeface="Söhne"/>
              </a:rPr>
              <a:t>(Philadelphia chromosome) which is </a:t>
            </a:r>
            <a:r>
              <a:rPr dirty="0" lang="en-US">
                <a:solidFill>
                  <a:schemeClr val="accent2">
                    <a:lumMod val="75000"/>
                  </a:schemeClr>
                </a:solidFill>
                <a:latin typeface="Söhne"/>
              </a:rPr>
              <a:t>better prognosis </a:t>
            </a:r>
            <a:r>
              <a:rPr dirty="0" lang="en-US">
                <a:latin typeface="Söhne"/>
              </a:rPr>
              <a:t>in CML because it gives target therapy</a:t>
            </a:r>
          </a:p>
          <a:p>
            <a:r>
              <a:rPr dirty="0" lang="en-US">
                <a:latin typeface="Söhne"/>
              </a:rPr>
              <a:t>Median survival is </a:t>
            </a:r>
            <a:r>
              <a:rPr dirty="0" lang="en-US">
                <a:solidFill>
                  <a:schemeClr val="accent2">
                    <a:lumMod val="75000"/>
                  </a:schemeClr>
                </a:solidFill>
                <a:latin typeface="Söhne"/>
              </a:rPr>
              <a:t>3 years without treatment</a:t>
            </a:r>
          </a:p>
          <a:p>
            <a:r>
              <a:rPr b="1" dirty="0" lang="en-US">
                <a:latin typeface="Söhne"/>
              </a:rPr>
              <a:t>Clinical presentation </a:t>
            </a:r>
            <a:r>
              <a:rPr dirty="0" lang="en-US">
                <a:latin typeface="Söhne"/>
              </a:rPr>
              <a:t>: anemia , thrombocythemia in early stage , thrombocytopenia in late stage , leukocytosis , Massive splenomegaly and often asymptomatic</a:t>
            </a:r>
          </a:p>
          <a:p>
            <a:r>
              <a:rPr b="1" dirty="0" lang="en-US">
                <a:latin typeface="Söhne"/>
              </a:rPr>
              <a:t>Histopathology : </a:t>
            </a:r>
            <a:r>
              <a:rPr b="0" dirty="0" i="0" lang="en-US">
                <a:solidFill>
                  <a:srgbClr val="000000"/>
                </a:solidFill>
                <a:effectLst/>
                <a:latin typeface="Söhne"/>
              </a:rPr>
              <a:t>Bone marrow (blast phase) </a:t>
            </a:r>
          </a:p>
          <a:p>
            <a:pPr indent="0" marL="0">
              <a:buNone/>
            </a:pPr>
            <a:r>
              <a:rPr b="0" dirty="0" i="0" lang="en-US">
                <a:solidFill>
                  <a:srgbClr val="000000"/>
                </a:solidFill>
                <a:effectLst/>
                <a:latin typeface="Söhne"/>
              </a:rPr>
              <a:t>      30% have lymphoid blasts</a:t>
            </a:r>
          </a:p>
          <a:p>
            <a:pPr indent="0" marL="0">
              <a:buNone/>
            </a:pPr>
            <a:r>
              <a:rPr dirty="0" lang="en-US">
                <a:solidFill>
                  <a:srgbClr val="000000"/>
                </a:solidFill>
                <a:latin typeface="Söhne"/>
              </a:rPr>
              <a:t>      70% </a:t>
            </a:r>
            <a:r>
              <a:rPr b="0" dirty="0" i="0" lang="en-US">
                <a:solidFill>
                  <a:srgbClr val="000000"/>
                </a:solidFill>
                <a:effectLst/>
                <a:latin typeface="Söhne"/>
              </a:rPr>
              <a:t>have myeloid blasts </a:t>
            </a:r>
          </a:p>
          <a:p>
            <a:r>
              <a:rPr b="1" dirty="0" lang="en-US">
                <a:latin typeface="Söhne"/>
              </a:rPr>
              <a:t>Treatment : </a:t>
            </a:r>
            <a:r>
              <a:rPr dirty="0" lang="en-US">
                <a:latin typeface="Söhne"/>
              </a:rPr>
              <a:t>The commonly drugs are hydroxyurea and busulfan (monitor of WBC count needed with therapy).</a:t>
            </a:r>
          </a:p>
          <a:p>
            <a:pPr indent="0" marL="0">
              <a:buNone/>
            </a:pP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69000"/>
                <a:hueMod val="91000"/>
                <a:satMod val="164000"/>
                <a:lumMod val="74000"/>
              </a:schemeClr>
              <a:schemeClr val="bg2">
                <a:hueMod val="124000"/>
                <a:satMod val="140000"/>
                <a:lumMod val="142000"/>
              </a:schemeClr>
            </a:duotone>
          </a:blip>
          <a:stretch>
            <a:fillRect/>
          </a:stretch>
        </a:blipFill>
        <a:effectLst/>
      </p:bgPr>
    </p:bg>
    <p:spTree>
      <p:nvGrpSpPr>
        <p:cNvPr id="100" name=""/>
        <p:cNvGrpSpPr/>
        <p:nvPr/>
      </p:nvGrpSpPr>
      <p:grpSpPr>
        <a:xfrm>
          <a:off x="0" y="0"/>
          <a:ext cx="0" cy="0"/>
          <a:chOff x="0" y="0"/>
          <a:chExt cx="0" cy="0"/>
        </a:xfrm>
      </p:grpSpPr>
      <p:sp useBgFill="1">
        <p:nvSpPr>
          <p:cNvPr id="1048690" name="Rectangle 7"/>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nvGrpSpPr>
          <p:cNvPr id="101" name="Group 9"/>
          <p:cNvGrpSpPr>
            <a:grpSpLocks noMove="1" noResize="1" noRot="1" noGrp="1" noChangeAspect="1"/>
          </p:cNvGrpSpPr>
          <p:nvPr/>
        </p:nvGrpSpPr>
        <p:grpSpPr>
          <a:xfrm>
            <a:off x="0" y="0"/>
            <a:ext cx="12192000" cy="6858000"/>
            <a:chOff x="0" y="0"/>
            <a:chExt cx="12192000" cy="6858000"/>
          </a:xfrm>
        </p:grpSpPr>
        <p:sp>
          <p:nvSpPr>
            <p:cNvPr id="1048691" name="Rectangle 10"/>
            <p:cNvSpPr/>
            <p:nvPr/>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692"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p>
              <a:endParaRPr lang="en-US"/>
            </a:p>
          </p:txBody>
        </p:sp>
      </p:grpSp>
      <p:sp>
        <p:nvSpPr>
          <p:cNvPr id="1048693" name="Title 1"/>
          <p:cNvSpPr>
            <a:spLocks noGrp="1"/>
          </p:cNvSpPr>
          <p:nvPr>
            <p:ph type="title"/>
          </p:nvPr>
        </p:nvSpPr>
        <p:spPr>
          <a:xfrm>
            <a:off x="836247" y="1085549"/>
            <a:ext cx="3430947" cy="4686903"/>
          </a:xfrm>
        </p:spPr>
        <p:txBody>
          <a:bodyPr anchor="ctr">
            <a:normAutofit/>
          </a:bodyPr>
          <a:p>
            <a:pPr algn="ctr"/>
            <a:r>
              <a:rPr b="1" dirty="0" lang="en-US">
                <a:solidFill>
                  <a:schemeClr val="tx1"/>
                </a:solidFill>
                <a:latin typeface="Söhne"/>
                <a:ea typeface="Roboto" panose="02000000000000000000" pitchFamily="2" charset="0"/>
                <a:cs typeface="Roboto" panose="02000000000000000000" pitchFamily="2" charset="0"/>
              </a:rPr>
              <a:t>Leukopenia</a:t>
            </a:r>
          </a:p>
        </p:txBody>
      </p:sp>
      <p:cxnSp>
        <p:nvCxnSpPr>
          <p:cNvPr id="3145729" name="Straight Connector 13"/>
          <p:cNvCxnSpPr>
            <a:cxnSpLocks noChangeAspect="1" noMove="1" noResize="1" noRot="1" noGrp="1" noAdjustHandles="1" noEditPoints="1" noChangeArrowheads="1" noChangeShapeType="1"/>
          </p:cNvCxnSpPr>
          <p:nvPr/>
        </p:nvCxnSpPr>
        <p:spPr>
          <a:xfrm>
            <a:off x="4654296" y="1930986"/>
            <a:ext cx="0" cy="3200400"/>
          </a:xfrm>
          <a:prstGeom prst="line"/>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48694" name="Content Placeholder 2"/>
          <p:cNvSpPr>
            <a:spLocks noGrp="1"/>
          </p:cNvSpPr>
          <p:nvPr>
            <p:ph idx="1"/>
          </p:nvPr>
        </p:nvSpPr>
        <p:spPr>
          <a:xfrm>
            <a:off x="5041399" y="1467934"/>
            <a:ext cx="5579707" cy="4686903"/>
          </a:xfrm>
        </p:spPr>
        <p:txBody>
          <a:bodyPr anchor="ctr">
            <a:normAutofit/>
          </a:bodyPr>
          <a:p>
            <a:r>
              <a:rPr dirty="0" lang="en-US">
                <a:latin typeface="Söhne"/>
                <a:ea typeface="Roboto" panose="02000000000000000000" pitchFamily="2" charset="0"/>
                <a:cs typeface="Roboto" panose="02000000000000000000" pitchFamily="2" charset="0"/>
              </a:rPr>
              <a:t>Its lowering of WBCS count less than 4.000/mm3</a:t>
            </a:r>
          </a:p>
          <a:p>
            <a:r>
              <a:rPr dirty="0" lang="en-US">
                <a:latin typeface="Söhne"/>
                <a:ea typeface="Roboto" panose="02000000000000000000" pitchFamily="2" charset="0"/>
                <a:cs typeface="Roboto" panose="02000000000000000000" pitchFamily="2" charset="0"/>
              </a:rPr>
              <a:t>There are several different types of leukopenia, depending on which type of WBC is low in your blood. The types of WBCs include:</a:t>
            </a:r>
          </a:p>
          <a:p>
            <a:r>
              <a:rPr dirty="0" lang="en-US">
                <a:latin typeface="Söhne"/>
                <a:ea typeface="Roboto" panose="02000000000000000000" pitchFamily="2" charset="0"/>
                <a:cs typeface="Roboto" panose="02000000000000000000" pitchFamily="2" charset="0"/>
              </a:rPr>
              <a:t>1) neutropenia</a:t>
            </a:r>
          </a:p>
          <a:p>
            <a:r>
              <a:rPr dirty="0" lang="en-US">
                <a:latin typeface="Söhne"/>
                <a:ea typeface="Roboto" panose="02000000000000000000" pitchFamily="2" charset="0"/>
                <a:cs typeface="Roboto" panose="02000000000000000000" pitchFamily="2" charset="0"/>
              </a:rPr>
              <a:t>2) lymphocytopenia</a:t>
            </a:r>
          </a:p>
          <a:p>
            <a:r>
              <a:rPr dirty="0" lang="en-US">
                <a:latin typeface="Söhne"/>
                <a:ea typeface="Roboto" panose="02000000000000000000" pitchFamily="2" charset="0"/>
                <a:cs typeface="Roboto" panose="02000000000000000000" pitchFamily="2" charset="0"/>
              </a:rPr>
              <a:t>3) monocytopenia </a:t>
            </a:r>
          </a:p>
          <a:p>
            <a:r>
              <a:rPr dirty="0" lang="en-US">
                <a:latin typeface="Söhne"/>
                <a:ea typeface="Roboto" panose="02000000000000000000" pitchFamily="2" charset="0"/>
                <a:cs typeface="Roboto" panose="02000000000000000000" pitchFamily="2" charset="0"/>
              </a:rPr>
              <a:t>4) eosinopenia </a:t>
            </a:r>
          </a:p>
          <a:p>
            <a:r>
              <a:rPr dirty="0" lang="en-US">
                <a:latin typeface="Söhne"/>
                <a:ea typeface="Roboto" panose="02000000000000000000" pitchFamily="2" charset="0"/>
                <a:cs typeface="Roboto" panose="02000000000000000000" pitchFamily="2" charset="0"/>
              </a:rPr>
              <a:t>5) </a:t>
            </a:r>
            <a:r>
              <a:rPr dirty="0" lang="en-US" err="1">
                <a:latin typeface="Söhne"/>
                <a:ea typeface="Roboto" panose="02000000000000000000" pitchFamily="2" charset="0"/>
                <a:cs typeface="Roboto" panose="02000000000000000000" pitchFamily="2" charset="0"/>
              </a:rPr>
              <a:t>basopenia</a:t>
            </a:r>
            <a:endParaRPr dirty="0" lang="en-US">
              <a:latin typeface="Söhne"/>
              <a:ea typeface="Roboto" panose="02000000000000000000" pitchFamily="2" charset="0"/>
              <a:cs typeface="Roboto" panose="02000000000000000000" pitchFamily="2" charset="0"/>
            </a:endParaRPr>
          </a:p>
          <a:p>
            <a:endParaRPr dirty="0" lang="en-US">
              <a:solidFill>
                <a:schemeClr val="tx1"/>
              </a:solidFill>
              <a:latin typeface="Söhne"/>
            </a:endParaRPr>
          </a:p>
          <a:p>
            <a:endParaRPr dirty="0" lang="en-US">
              <a:solidFill>
                <a:schemeClr val="tx1"/>
              </a:solidFill>
            </a:endParaRPr>
          </a:p>
        </p:txBody>
      </p:sp>
    </p:spTree>
  </p:cSld>
  <p:clrMapOvr>
    <a:overrideClrMapping accent1="accent1" accent2="accent2" accent3="accent3" accent4="accent4" accent5="accent5" accent6="accent6" bg1="dk1" bg2="dk2" tx1="lt1" tx2="lt2"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8" name="Title 1"/>
          <p:cNvSpPr>
            <a:spLocks noGrp="1"/>
          </p:cNvSpPr>
          <p:nvPr>
            <p:ph type="title"/>
          </p:nvPr>
        </p:nvSpPr>
        <p:spPr/>
        <p:txBody>
          <a:bodyPr/>
          <a:p>
            <a:r>
              <a:rPr dirty="0" lang="en-US">
                <a:solidFill>
                  <a:schemeClr val="bg1"/>
                </a:solidFill>
                <a:latin typeface="Roboto" panose="02000000000000000000" pitchFamily="2" charset="0"/>
                <a:ea typeface="Roboto" panose="02000000000000000000" pitchFamily="2" charset="0"/>
                <a:cs typeface="Roboto" panose="02000000000000000000" pitchFamily="2" charset="0"/>
              </a:rPr>
              <a:t>Leukopenia</a:t>
            </a:r>
          </a:p>
        </p:txBody>
      </p:sp>
      <p:sp>
        <p:nvSpPr>
          <p:cNvPr id="1048699" name="Content Placeholder 2"/>
          <p:cNvSpPr>
            <a:spLocks noGrp="1"/>
          </p:cNvSpPr>
          <p:nvPr>
            <p:ph idx="1"/>
          </p:nvPr>
        </p:nvSpPr>
        <p:spPr>
          <a:xfrm>
            <a:off x="556953" y="2371531"/>
            <a:ext cx="11089177" cy="3907193"/>
          </a:xfrm>
        </p:spPr>
        <p:txBody>
          <a:bodyPr/>
          <a:p>
            <a:r>
              <a:rPr b="0" dirty="0" i="0" lang="en-US">
                <a:solidFill>
                  <a:srgbClr val="000000"/>
                </a:solidFill>
                <a:effectLst/>
                <a:latin typeface="Söhne"/>
              </a:rPr>
              <a:t>Leukopenia can be related to a number of factors including:</a:t>
            </a:r>
          </a:p>
          <a:p>
            <a:r>
              <a:rPr b="1" dirty="0" i="0" lang="en-US">
                <a:solidFill>
                  <a:srgbClr val="000000"/>
                </a:solidFill>
                <a:effectLst/>
                <a:latin typeface="Söhne"/>
              </a:rPr>
              <a:t>Aplastic anemia </a:t>
            </a:r>
            <a:r>
              <a:rPr b="0" dirty="0" i="0" lang="en-US">
                <a:solidFill>
                  <a:srgbClr val="000000"/>
                </a:solidFill>
                <a:effectLst/>
                <a:latin typeface="Söhne"/>
              </a:rPr>
              <a:t>– A condition where the bone marrow doesn’t produce new blood cells</a:t>
            </a:r>
          </a:p>
          <a:p>
            <a:r>
              <a:rPr b="1" dirty="0" i="0" lang="en-US">
                <a:solidFill>
                  <a:schemeClr val="tx1"/>
                </a:solidFill>
                <a:effectLst/>
                <a:latin typeface="Söhne"/>
              </a:rPr>
              <a:t>Autoimmune disorders </a:t>
            </a:r>
            <a:r>
              <a:rPr b="0" dirty="0" i="0" lang="en-US">
                <a:solidFill>
                  <a:srgbClr val="000000"/>
                </a:solidFill>
                <a:effectLst/>
                <a:latin typeface="Söhne"/>
              </a:rPr>
              <a:t>– Conditions that attack the white blood cells or bone marrow cells, such as lupus or rheumatoid arthritis</a:t>
            </a:r>
          </a:p>
          <a:p>
            <a:r>
              <a:rPr b="1" dirty="0" i="0" lang="en-US">
                <a:solidFill>
                  <a:srgbClr val="000000"/>
                </a:solidFill>
                <a:effectLst/>
                <a:latin typeface="Söhne"/>
              </a:rPr>
              <a:t>Cancer</a:t>
            </a:r>
            <a:r>
              <a:rPr b="0" dirty="0" i="0" lang="en-US">
                <a:solidFill>
                  <a:srgbClr val="000000"/>
                </a:solidFill>
                <a:effectLst/>
                <a:latin typeface="Söhne"/>
              </a:rPr>
              <a:t> or </a:t>
            </a:r>
            <a:r>
              <a:rPr b="1" dirty="0" i="0" lang="en-US">
                <a:solidFill>
                  <a:srgbClr val="000000"/>
                </a:solidFill>
                <a:effectLst/>
                <a:latin typeface="Söhne"/>
              </a:rPr>
              <a:t>diseases</a:t>
            </a:r>
            <a:r>
              <a:rPr b="0" dirty="0" i="0" lang="en-US">
                <a:solidFill>
                  <a:srgbClr val="000000"/>
                </a:solidFill>
                <a:effectLst/>
                <a:latin typeface="Söhne"/>
              </a:rPr>
              <a:t> of the bone marrow – Such as </a:t>
            </a:r>
            <a:r>
              <a:rPr b="0" dirty="0" i="0" lang="en-US">
                <a:solidFill>
                  <a:schemeClr val="tx1"/>
                </a:solidFill>
                <a:effectLst/>
                <a:latin typeface="Söhne"/>
              </a:rPr>
              <a:t>multiple myeloma</a:t>
            </a:r>
          </a:p>
          <a:p>
            <a:r>
              <a:rPr b="1" dirty="0" i="0" lang="en-US">
                <a:solidFill>
                  <a:schemeClr val="tx1"/>
                </a:solidFill>
                <a:effectLst/>
                <a:latin typeface="Söhne"/>
              </a:rPr>
              <a:t>Certain medications </a:t>
            </a:r>
            <a:r>
              <a:rPr b="0" dirty="0" i="0" lang="en-US">
                <a:solidFill>
                  <a:srgbClr val="000000"/>
                </a:solidFill>
                <a:effectLst/>
                <a:latin typeface="Söhne"/>
              </a:rPr>
              <a:t>– Such </a:t>
            </a:r>
            <a:r>
              <a:rPr b="0" dirty="0" i="0" lang="en-US">
                <a:solidFill>
                  <a:schemeClr val="tx1"/>
                </a:solidFill>
                <a:effectLst/>
                <a:latin typeface="Söhne"/>
              </a:rPr>
              <a:t>as antibiotics </a:t>
            </a:r>
            <a:r>
              <a:rPr b="0" dirty="0" i="0" lang="en-US" u="sng">
                <a:solidFill>
                  <a:srgbClr val="8F8F8F"/>
                </a:solidFill>
                <a:effectLst/>
                <a:latin typeface="Söhne"/>
                <a:hlinkClick r:id="rId1"/>
              </a:rPr>
              <a:t>,</a:t>
            </a:r>
            <a:r>
              <a:rPr b="0" dirty="0" i="0" lang="en-US">
                <a:solidFill>
                  <a:srgbClr val="000000"/>
                </a:solidFill>
                <a:effectLst/>
                <a:latin typeface="Söhne"/>
              </a:rPr>
              <a:t> that destroy white blood cells</a:t>
            </a:r>
            <a:endParaRPr b="0" dirty="0" i="0" lang="ar-JO">
              <a:solidFill>
                <a:srgbClr val="000000"/>
              </a:solidFill>
              <a:effectLst/>
              <a:latin typeface="Söhne"/>
            </a:endParaRPr>
          </a:p>
          <a:p>
            <a:r>
              <a:rPr b="1" dirty="0" i="0" lang="en-US">
                <a:solidFill>
                  <a:srgbClr val="000000"/>
                </a:solidFill>
                <a:effectLst/>
                <a:latin typeface="Söhne"/>
              </a:rPr>
              <a:t>Congenital conditions </a:t>
            </a:r>
            <a:r>
              <a:rPr b="0" dirty="0" i="0" lang="en-US">
                <a:solidFill>
                  <a:srgbClr val="000000"/>
                </a:solidFill>
                <a:effectLst/>
                <a:latin typeface="Söhne"/>
              </a:rPr>
              <a:t>– Conditions present at birth that affect the bone marrow</a:t>
            </a:r>
          </a:p>
          <a:p>
            <a:r>
              <a:rPr b="1" dirty="0" i="0" lang="en-US">
                <a:solidFill>
                  <a:schemeClr val="tx1"/>
                </a:solidFill>
                <a:effectLst/>
                <a:latin typeface="Söhne"/>
              </a:rPr>
              <a:t>Cancer treatments – </a:t>
            </a:r>
            <a:r>
              <a:rPr dirty="0" i="0" lang="en-US">
                <a:solidFill>
                  <a:schemeClr val="tx1"/>
                </a:solidFill>
                <a:effectLst/>
                <a:latin typeface="Söhne"/>
              </a:rPr>
              <a:t>Including chemotherapy, radiation and bone marrow transplant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700" name="Title 1"/>
          <p:cNvSpPr>
            <a:spLocks noGrp="1"/>
          </p:cNvSpPr>
          <p:nvPr>
            <p:ph type="title"/>
          </p:nvPr>
        </p:nvSpPr>
        <p:spPr/>
        <p:txBody>
          <a:bodyPr/>
          <a:p>
            <a:r>
              <a:rPr b="0" dirty="0" i="0" lang="en-US">
                <a:solidFill>
                  <a:schemeClr val="bg1"/>
                </a:solidFill>
                <a:effectLst/>
                <a:latin typeface="Roboto" panose="02000000000000000000" pitchFamily="2" charset="0"/>
              </a:rPr>
              <a:t>Leukopenia</a:t>
            </a:r>
            <a:endParaRPr dirty="0" lang="en-US">
              <a:solidFill>
                <a:schemeClr val="bg1"/>
              </a:solidFill>
            </a:endParaRPr>
          </a:p>
        </p:txBody>
      </p:sp>
      <p:sp>
        <p:nvSpPr>
          <p:cNvPr id="1048701" name="Content Placeholder 2"/>
          <p:cNvSpPr>
            <a:spLocks noGrp="1"/>
          </p:cNvSpPr>
          <p:nvPr>
            <p:ph idx="1"/>
          </p:nvPr>
        </p:nvSpPr>
        <p:spPr>
          <a:xfrm>
            <a:off x="556953" y="2603500"/>
            <a:ext cx="11114115" cy="3578032"/>
          </a:xfrm>
        </p:spPr>
        <p:txBody>
          <a:bodyPr/>
          <a:p>
            <a:r>
              <a:rPr b="1" dirty="0" i="0" lang="en-US">
                <a:solidFill>
                  <a:srgbClr val="000000"/>
                </a:solidFill>
                <a:effectLst/>
                <a:latin typeface="Söhne"/>
                <a:ea typeface="Roboto" panose="02000000000000000000" pitchFamily="2" charset="0"/>
                <a:cs typeface="Roboto" panose="02000000000000000000" pitchFamily="2" charset="0"/>
              </a:rPr>
              <a:t>Treatments for cancer</a:t>
            </a:r>
            <a:r>
              <a:rPr b="1" dirty="0" i="0" lang="ar-JO">
                <a:solidFill>
                  <a:srgbClr val="000000"/>
                </a:solidFill>
                <a:effectLst/>
                <a:latin typeface="Söhne"/>
                <a:ea typeface="Roboto" panose="02000000000000000000" pitchFamily="2" charset="0"/>
              </a:rPr>
              <a:t> </a:t>
            </a:r>
            <a:r>
              <a:rPr b="1" dirty="0" i="0" lang="en-US">
                <a:solidFill>
                  <a:srgbClr val="000000"/>
                </a:solidFill>
                <a:effectLst/>
                <a:latin typeface="Söhne"/>
                <a:ea typeface="Roboto" panose="02000000000000000000" pitchFamily="2" charset="0"/>
                <a:cs typeface="Roboto" panose="02000000000000000000" pitchFamily="2" charset="0"/>
              </a:rPr>
              <a:t>:</a:t>
            </a:r>
          </a:p>
          <a:p>
            <a:r>
              <a:rPr b="0" dirty="0" i="0" lang="en-US">
                <a:solidFill>
                  <a:schemeClr val="tx1"/>
                </a:solidFill>
                <a:effectLst/>
                <a:latin typeface="Söhne"/>
                <a:ea typeface="Roboto" panose="02000000000000000000" pitchFamily="2" charset="0"/>
                <a:cs typeface="Roboto" panose="02000000000000000000" pitchFamily="2" charset="0"/>
              </a:rPr>
              <a:t>Cancer treatments are aimed at targeting and eliminating rapidly dividing cancer cells within your body. However, because blood cells also grow rapidly, some cancer treatments can destroy these cells as well .</a:t>
            </a:r>
          </a:p>
          <a:p>
            <a:r>
              <a:rPr b="0" dirty="0" i="0" lang="en-US">
                <a:solidFill>
                  <a:schemeClr val="tx1"/>
                </a:solidFill>
                <a:effectLst/>
                <a:latin typeface="Söhne"/>
                <a:ea typeface="Roboto" panose="02000000000000000000" pitchFamily="2" charset="0"/>
                <a:cs typeface="Roboto" panose="02000000000000000000" pitchFamily="2" charset="0"/>
              </a:rPr>
              <a:t>The cancer treatments that may lead to leukopenia include:</a:t>
            </a:r>
          </a:p>
          <a:p>
            <a:r>
              <a:rPr dirty="0" lang="en-US">
                <a:solidFill>
                  <a:schemeClr val="tx1"/>
                </a:solidFill>
                <a:latin typeface="Söhne"/>
                <a:ea typeface="Roboto" panose="02000000000000000000" pitchFamily="2" charset="0"/>
                <a:cs typeface="Roboto" panose="02000000000000000000" pitchFamily="2" charset="0"/>
              </a:rPr>
              <a:t>Chemotherapy .</a:t>
            </a:r>
          </a:p>
          <a:p>
            <a:r>
              <a:rPr dirty="0" lang="en-US">
                <a:solidFill>
                  <a:schemeClr val="tx1"/>
                </a:solidFill>
                <a:latin typeface="Söhne"/>
                <a:ea typeface="Roboto" panose="02000000000000000000" pitchFamily="2" charset="0"/>
                <a:cs typeface="Roboto" panose="02000000000000000000" pitchFamily="2" charset="0"/>
              </a:rPr>
              <a:t>Radiation therapy </a:t>
            </a:r>
            <a:r>
              <a:rPr b="0" dirty="0" i="0" lang="en-US">
                <a:solidFill>
                  <a:schemeClr val="tx1"/>
                </a:solidFill>
                <a:effectLst/>
                <a:latin typeface="Söhne"/>
                <a:ea typeface="Roboto" panose="02000000000000000000" pitchFamily="2" charset="0"/>
                <a:cs typeface="Roboto" panose="02000000000000000000" pitchFamily="2" charset="0"/>
              </a:rPr>
              <a:t>especially when used on large bones, such as those in your legs and pelvis .</a:t>
            </a:r>
          </a:p>
          <a:p>
            <a:r>
              <a:rPr dirty="0" lang="en-US">
                <a:solidFill>
                  <a:schemeClr val="tx1"/>
                </a:solidFill>
                <a:latin typeface="Söhne"/>
                <a:ea typeface="Roboto" panose="02000000000000000000" pitchFamily="2" charset="0"/>
                <a:cs typeface="Roboto" panose="02000000000000000000" pitchFamily="2" charset="0"/>
              </a:rPr>
              <a:t>Bone marrow transplants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702" name="Title 1"/>
          <p:cNvSpPr>
            <a:spLocks noGrp="1"/>
          </p:cNvSpPr>
          <p:nvPr>
            <p:ph type="title"/>
          </p:nvPr>
        </p:nvSpPr>
        <p:spPr/>
        <p:txBody>
          <a:bodyPr/>
          <a:p>
            <a:r>
              <a:rPr b="0" dirty="0" i="0" lang="en-US">
                <a:solidFill>
                  <a:schemeClr val="bg1"/>
                </a:solidFill>
                <a:effectLst/>
                <a:latin typeface="Roboto" panose="02000000000000000000" pitchFamily="2" charset="0"/>
              </a:rPr>
              <a:t>Leukopenia</a:t>
            </a:r>
            <a:endParaRPr dirty="0" lang="en-US"/>
          </a:p>
        </p:txBody>
      </p:sp>
      <p:sp>
        <p:nvSpPr>
          <p:cNvPr id="1048703" name="Content Placeholder 2"/>
          <p:cNvSpPr>
            <a:spLocks noGrp="1"/>
          </p:cNvSpPr>
          <p:nvPr>
            <p:ph idx="1"/>
          </p:nvPr>
        </p:nvSpPr>
        <p:spPr>
          <a:xfrm>
            <a:off x="822960" y="2603500"/>
            <a:ext cx="10706793" cy="3416300"/>
          </a:xfrm>
        </p:spPr>
        <p:txBody>
          <a:bodyPr/>
          <a:p>
            <a:r>
              <a:rPr b="0" dirty="0" lang="en-US">
                <a:solidFill>
                  <a:srgbClr val="000000"/>
                </a:solidFill>
                <a:effectLst/>
                <a:latin typeface="Söhne"/>
                <a:ea typeface="Roboto" panose="02000000000000000000" pitchFamily="2" charset="0"/>
                <a:cs typeface="Roboto" panose="02000000000000000000" pitchFamily="2" charset="0"/>
              </a:rPr>
              <a:t>Congenital conditions :</a:t>
            </a:r>
          </a:p>
          <a:p>
            <a:r>
              <a:rPr b="1" dirty="0" lang="en-US" err="1">
                <a:solidFill>
                  <a:srgbClr val="202124"/>
                </a:solidFill>
                <a:effectLst/>
                <a:latin typeface="Söhne"/>
                <a:ea typeface="Roboto" panose="02000000000000000000" pitchFamily="2" charset="0"/>
                <a:cs typeface="Roboto" panose="02000000000000000000" pitchFamily="2" charset="0"/>
              </a:rPr>
              <a:t>Kostmann</a:t>
            </a:r>
            <a:r>
              <a:rPr b="1" dirty="0" lang="en-US">
                <a:solidFill>
                  <a:srgbClr val="202124"/>
                </a:solidFill>
                <a:effectLst/>
                <a:latin typeface="Söhne"/>
                <a:ea typeface="Roboto" panose="02000000000000000000" pitchFamily="2" charset="0"/>
                <a:cs typeface="Roboto" panose="02000000000000000000" pitchFamily="2" charset="0"/>
              </a:rPr>
              <a:t> syndrome : </a:t>
            </a:r>
            <a:r>
              <a:rPr b="0" dirty="0" lang="en-US">
                <a:solidFill>
                  <a:srgbClr val="202124"/>
                </a:solidFill>
                <a:effectLst/>
                <a:latin typeface="Söhne"/>
                <a:ea typeface="Roboto" panose="02000000000000000000" pitchFamily="2" charset="0"/>
                <a:cs typeface="Roboto" panose="02000000000000000000" pitchFamily="2" charset="0"/>
              </a:rPr>
              <a:t>is a rare, severe, congenital neutropenia disorder characterized by a lack of mature neutrophils , </a:t>
            </a:r>
            <a:r>
              <a:rPr b="0" dirty="0" lang="en-US">
                <a:solidFill>
                  <a:srgbClr val="212121"/>
                </a:solidFill>
                <a:effectLst/>
                <a:latin typeface="Söhne"/>
                <a:ea typeface="Roboto" panose="02000000000000000000" pitchFamily="2" charset="0"/>
                <a:cs typeface="Roboto" panose="02000000000000000000" pitchFamily="2" charset="0"/>
              </a:rPr>
              <a:t>it is caused by disabling mutations in the </a:t>
            </a:r>
            <a:r>
              <a:rPr b="0" dirty="0" i="1" lang="en-US" err="1">
                <a:solidFill>
                  <a:srgbClr val="212121"/>
                </a:solidFill>
                <a:effectLst/>
                <a:latin typeface="Söhne"/>
                <a:ea typeface="Roboto" panose="02000000000000000000" pitchFamily="2" charset="0"/>
                <a:cs typeface="Roboto" panose="02000000000000000000" pitchFamily="2" charset="0"/>
              </a:rPr>
              <a:t>HAXl</a:t>
            </a:r>
            <a:r>
              <a:rPr b="0" dirty="0" lang="en-US">
                <a:solidFill>
                  <a:srgbClr val="212121"/>
                </a:solidFill>
                <a:effectLst/>
                <a:latin typeface="Söhne"/>
                <a:ea typeface="Roboto" panose="02000000000000000000" pitchFamily="2" charset="0"/>
                <a:cs typeface="Roboto" panose="02000000000000000000" pitchFamily="2" charset="0"/>
              </a:rPr>
              <a:t> gene, which encodes </a:t>
            </a:r>
            <a:r>
              <a:rPr b="0" dirty="0" i="1" lang="en-US">
                <a:solidFill>
                  <a:srgbClr val="212121"/>
                </a:solidFill>
                <a:effectLst/>
                <a:latin typeface="Söhne"/>
                <a:ea typeface="Roboto" panose="02000000000000000000" pitchFamily="2" charset="0"/>
                <a:cs typeface="Roboto" panose="02000000000000000000" pitchFamily="2" charset="0"/>
              </a:rPr>
              <a:t>HAX1</a:t>
            </a:r>
            <a:r>
              <a:rPr b="0" dirty="0" lang="en-US">
                <a:solidFill>
                  <a:srgbClr val="212121"/>
                </a:solidFill>
                <a:effectLst/>
                <a:latin typeface="Söhne"/>
                <a:ea typeface="Roboto" panose="02000000000000000000" pitchFamily="2" charset="0"/>
                <a:cs typeface="Roboto" panose="02000000000000000000" pitchFamily="2" charset="0"/>
              </a:rPr>
              <a:t>, a mitochondrial protein that inhibits apoptosis .</a:t>
            </a:r>
          </a:p>
          <a:p>
            <a:r>
              <a:rPr b="1" dirty="0" lang="en-US" err="1">
                <a:solidFill>
                  <a:srgbClr val="000000"/>
                </a:solidFill>
                <a:effectLst/>
                <a:latin typeface="Söhne"/>
                <a:ea typeface="Roboto" panose="02000000000000000000" pitchFamily="2" charset="0"/>
                <a:cs typeface="Roboto" panose="02000000000000000000" pitchFamily="2" charset="0"/>
              </a:rPr>
              <a:t>Myelokathexis</a:t>
            </a:r>
            <a:r>
              <a:rPr dirty="0" lang="en-US">
                <a:solidFill>
                  <a:srgbClr val="000000"/>
                </a:solidFill>
                <a:effectLst/>
                <a:latin typeface="Söhne"/>
                <a:ea typeface="Roboto" panose="02000000000000000000" pitchFamily="2" charset="0"/>
                <a:cs typeface="Roboto" panose="02000000000000000000" pitchFamily="2" charset="0"/>
              </a:rPr>
              <a:t> : is a congenital disorder </a:t>
            </a:r>
            <a:r>
              <a:rPr b="0" dirty="0" lang="en-US">
                <a:solidFill>
                  <a:srgbClr val="202122"/>
                </a:solidFill>
                <a:effectLst/>
                <a:latin typeface="Söhne"/>
                <a:ea typeface="Roboto" panose="02000000000000000000" pitchFamily="2" charset="0"/>
                <a:cs typeface="Roboto" panose="02000000000000000000" pitchFamily="2" charset="0"/>
              </a:rPr>
              <a:t> that causes severe , chronic leukopenia and neutropenia , The disorder is believed to be inherited in an autosomal dominant manner .</a:t>
            </a:r>
            <a:endParaRPr b="1" dirty="0" lang="en-US">
              <a:latin typeface="Söhne"/>
              <a:ea typeface="Roboto" panose="02000000000000000000" pitchFamily="2" charset="0"/>
              <a:cs typeface="Roboto" panose="02000000000000000000"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7" name="Title 1"/>
          <p:cNvSpPr>
            <a:spLocks noGrp="1"/>
          </p:cNvSpPr>
          <p:nvPr>
            <p:ph type="title"/>
          </p:nvPr>
        </p:nvSpPr>
        <p:spPr>
          <a:xfrm>
            <a:off x="1063618" y="1169387"/>
            <a:ext cx="8761413" cy="706964"/>
          </a:xfrm>
        </p:spPr>
        <p:txBody>
          <a:bodyPr/>
          <a:p>
            <a:r>
              <a:rPr b="1" dirty="0" i="0" lang="en-US">
                <a:solidFill>
                  <a:schemeClr val="bg1"/>
                </a:solidFill>
                <a:effectLst/>
                <a:latin typeface="Roboto" panose="02000000000000000000" pitchFamily="2" charset="0"/>
                <a:ea typeface="Roboto" panose="02000000000000000000" pitchFamily="2" charset="0"/>
                <a:cs typeface="Roboto" panose="02000000000000000000" pitchFamily="2" charset="0"/>
              </a:rPr>
              <a:t>Neutropenia</a:t>
            </a:r>
            <a:br>
              <a:rPr b="1" dirty="0" i="0" lang="en-US">
                <a:solidFill>
                  <a:srgbClr val="363636"/>
                </a:solidFill>
                <a:effectLst/>
                <a:latin typeface="Roboto" panose="02000000000000000000" pitchFamily="2" charset="0"/>
                <a:ea typeface="Roboto" panose="02000000000000000000" pitchFamily="2" charset="0"/>
                <a:cs typeface="Roboto" panose="02000000000000000000" pitchFamily="2" charset="0"/>
              </a:rPr>
            </a:br>
            <a:endParaRPr dirty="0" lang="en-US">
              <a:latin typeface="Roboto" panose="02000000000000000000" pitchFamily="2" charset="0"/>
              <a:ea typeface="Roboto" panose="02000000000000000000" pitchFamily="2" charset="0"/>
              <a:cs typeface="Roboto" panose="02000000000000000000" pitchFamily="2" charset="0"/>
            </a:endParaRPr>
          </a:p>
        </p:txBody>
      </p:sp>
      <p:sp>
        <p:nvSpPr>
          <p:cNvPr id="1048708" name="Content Placeholder 2"/>
          <p:cNvSpPr>
            <a:spLocks noGrp="1"/>
          </p:cNvSpPr>
          <p:nvPr>
            <p:ph idx="1"/>
          </p:nvPr>
        </p:nvSpPr>
        <p:spPr/>
        <p:txBody>
          <a:bodyPr>
            <a:normAutofit/>
          </a:bodyPr>
          <a:p>
            <a:r>
              <a:rPr dirty="0" lang="en-US">
                <a:solidFill>
                  <a:srgbClr val="040C28"/>
                </a:solidFill>
                <a:latin typeface="Roboto" panose="02000000000000000000" pitchFamily="2" charset="0"/>
                <a:ea typeface="Roboto" panose="02000000000000000000" pitchFamily="2" charset="0"/>
                <a:cs typeface="Roboto" panose="02000000000000000000" pitchFamily="2" charset="0"/>
              </a:rPr>
              <a:t>occurs</a:t>
            </a:r>
            <a:r>
              <a:rPr b="0" dirty="0" i="0" lang="en-US">
                <a:solidFill>
                  <a:srgbClr val="040C28"/>
                </a:solidFill>
                <a:effectLst/>
                <a:latin typeface="Roboto" panose="02000000000000000000" pitchFamily="2" charset="0"/>
                <a:ea typeface="Roboto" panose="02000000000000000000" pitchFamily="2" charset="0"/>
                <a:cs typeface="Roboto" panose="02000000000000000000" pitchFamily="2" charset="0"/>
              </a:rPr>
              <a:t> when you have too few neutrophils , and classified into three degrees :</a:t>
            </a:r>
          </a:p>
          <a:p>
            <a:r>
              <a:rPr b="1"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Mild neutropenia: </a:t>
            </a:r>
            <a:r>
              <a:rPr b="0"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1,000 – 1,500 neutrophil per microliter .</a:t>
            </a:r>
          </a:p>
          <a:p>
            <a:r>
              <a:rPr b="1"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Moderate neutropenia:</a:t>
            </a:r>
            <a:r>
              <a:rPr b="0"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 500 – 1,000 neutrophil per microliter .</a:t>
            </a:r>
          </a:p>
          <a:p>
            <a:r>
              <a:rPr b="1"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Severe neutropenia:</a:t>
            </a:r>
            <a:r>
              <a:rPr b="0"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 Less than 500 neutrophil per microliter .</a:t>
            </a:r>
          </a:p>
          <a:p>
            <a:r>
              <a:rPr b="0" dirty="0" i="0" lang="en-US">
                <a:solidFill>
                  <a:schemeClr val="tx1"/>
                </a:solidFill>
                <a:effectLst/>
                <a:latin typeface="Roboto" panose="02000000000000000000" pitchFamily="2" charset="0"/>
                <a:ea typeface="Roboto" panose="02000000000000000000" pitchFamily="2" charset="0"/>
                <a:cs typeface="Roboto" panose="02000000000000000000" pitchFamily="2" charset="0"/>
              </a:rPr>
              <a:t>Neutropenia can also be classified as acute (temporary or short-lasting) or chronic (long-lasting), congenital (a condition you’re born with) or acquired (a condition that happens over time)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709" name="Title 1"/>
          <p:cNvSpPr>
            <a:spLocks noGrp="1"/>
          </p:cNvSpPr>
          <p:nvPr>
            <p:ph type="title"/>
          </p:nvPr>
        </p:nvSpPr>
        <p:spPr/>
        <p:txBody>
          <a:bodyPr/>
          <a:p>
            <a:r>
              <a:rPr b="1" dirty="0" i="0" lang="en-US">
                <a:solidFill>
                  <a:schemeClr val="bg1"/>
                </a:solidFill>
                <a:effectLst/>
                <a:latin typeface="Roboto" panose="02000000000000000000" pitchFamily="2" charset="0"/>
                <a:ea typeface="Roboto" panose="02000000000000000000" pitchFamily="2" charset="0"/>
                <a:cs typeface="Roboto" panose="02000000000000000000" pitchFamily="2" charset="0"/>
              </a:rPr>
              <a:t>Neutropenia</a:t>
            </a:r>
            <a:endParaRPr dirty="0" lang="en-US">
              <a:latin typeface="Roboto" panose="02000000000000000000" pitchFamily="2" charset="0"/>
              <a:ea typeface="Roboto" panose="02000000000000000000" pitchFamily="2" charset="0"/>
              <a:cs typeface="Roboto" panose="02000000000000000000" pitchFamily="2" charset="0"/>
            </a:endParaRPr>
          </a:p>
        </p:txBody>
      </p:sp>
      <p:sp>
        <p:nvSpPr>
          <p:cNvPr id="1048710" name="Content Placeholder 2"/>
          <p:cNvSpPr>
            <a:spLocks noGrp="1"/>
          </p:cNvSpPr>
          <p:nvPr>
            <p:ph idx="1"/>
          </p:nvPr>
        </p:nvSpPr>
        <p:spPr/>
        <p:txBody>
          <a:bodyPr>
            <a:normAutofit fontScale="90909" lnSpcReduction="20000"/>
          </a:bodyPr>
          <a:p>
            <a:r>
              <a:rPr b="1" dirty="0" sz="2400" lang="en-US">
                <a:solidFill>
                  <a:schemeClr val="tx1"/>
                </a:solidFill>
                <a:latin typeface="Roboto" panose="02000000000000000000" pitchFamily="2" charset="0"/>
                <a:ea typeface="Roboto" panose="02000000000000000000" pitchFamily="2" charset="0"/>
                <a:cs typeface="Roboto" panose="02000000000000000000" pitchFamily="2" charset="0"/>
              </a:rPr>
              <a:t>There are different causes of neutropenia </a:t>
            </a:r>
            <a:endParaRPr b="1" dirty="0" sz="2400" i="0" lang="en-US">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b="1" dirty="0" sz="2400" i="0" lang="en-US">
                <a:solidFill>
                  <a:schemeClr val="tx1"/>
                </a:solidFill>
                <a:effectLst/>
                <a:latin typeface="Roboto" panose="02000000000000000000" pitchFamily="2" charset="0"/>
                <a:ea typeface="Roboto" panose="02000000000000000000" pitchFamily="2" charset="0"/>
                <a:cs typeface="Roboto" panose="02000000000000000000" pitchFamily="2" charset="0"/>
              </a:rPr>
              <a:t>Genetic conditions: </a:t>
            </a:r>
            <a:r>
              <a:rPr b="0" dirty="0" sz="2400" i="0" lang="en-US">
                <a:solidFill>
                  <a:schemeClr val="tx1"/>
                </a:solidFill>
                <a:effectLst/>
                <a:latin typeface="Roboto" panose="02000000000000000000" pitchFamily="2" charset="0"/>
                <a:ea typeface="Roboto" panose="02000000000000000000" pitchFamily="2" charset="0"/>
                <a:cs typeface="Roboto" panose="02000000000000000000" pitchFamily="2" charset="0"/>
              </a:rPr>
              <a:t>Genetic abnormalities that cause neutropenia can be passed from parents to their children. Types of inherited neutropenia include benign ethnic neutropenia (BEN)</a:t>
            </a:r>
          </a:p>
          <a:p>
            <a:endParaRPr b="0" dirty="0" sz="2200" i="0" lang="en-US">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b="0" dirty="0" sz="2400" i="0" lang="en-US">
                <a:solidFill>
                  <a:schemeClr val="tx1"/>
                </a:solidFill>
                <a:effectLst/>
                <a:latin typeface="Roboto" panose="02000000000000000000" pitchFamily="2" charset="0"/>
                <a:ea typeface="Roboto" panose="02000000000000000000" pitchFamily="2" charset="0"/>
                <a:cs typeface="Roboto" panose="02000000000000000000" pitchFamily="2" charset="0"/>
              </a:rPr>
              <a:t>Benign ethnic neutropenia (BEN) is a chronic congenital form of neutropenia that’s most common in people of African, Middle Eastern and West Indian descent. Although neutrophil counts are below 1,500 with this type of neutropenia, people with BEN are not at increased risk of infection</a:t>
            </a:r>
            <a:r>
              <a:rPr b="0" dirty="0" sz="2200" i="0" lang="en-US">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dirty="0" sz="2200"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08" name="object 5019"/>
          <p:cNvSpPr txBox="1">
            <a:spLocks noGrp="1"/>
          </p:cNvSpPr>
          <p:nvPr>
            <p:ph type="title"/>
          </p:nvPr>
        </p:nvSpPr>
        <p:spPr>
          <a:xfrm>
            <a:off x="3416585" y="1015598"/>
            <a:ext cx="7297420" cy="695960"/>
          </a:xfrm>
          <a:prstGeom prst="rect"/>
        </p:spPr>
        <p:txBody>
          <a:bodyPr anchor="ctr" bIns="0" lIns="0" rIns="0" rtlCol="0" tIns="12700" vert="horz" wrap="square">
            <a:spAutoFit/>
          </a:bodyPr>
          <a:p>
            <a:pPr marL="12700">
              <a:spcBef>
                <a:spcPts val="100"/>
              </a:spcBef>
            </a:pPr>
            <a:r>
              <a:rPr dirty="0" sz="4400" spc="-15">
                <a:latin typeface="Arial Black"/>
                <a:cs typeface="Arial Black"/>
              </a:rPr>
              <a:t>Monocyte</a:t>
            </a:r>
            <a:r>
              <a:rPr dirty="0" sz="4400" spc="-20">
                <a:latin typeface="Arial Black"/>
                <a:cs typeface="Arial Black"/>
              </a:rPr>
              <a:t> </a:t>
            </a:r>
            <a:r>
              <a:rPr dirty="0" sz="4400">
                <a:latin typeface="Arial Black"/>
                <a:cs typeface="Arial Black"/>
              </a:rPr>
              <a:t>/</a:t>
            </a:r>
            <a:r>
              <a:rPr dirty="0" sz="4400" spc="-25">
                <a:latin typeface="Arial Black"/>
                <a:cs typeface="Arial Black"/>
              </a:rPr>
              <a:t> </a:t>
            </a:r>
            <a:r>
              <a:rPr dirty="0" sz="4400" spc="10">
                <a:latin typeface="Arial Black"/>
                <a:cs typeface="Arial Black"/>
              </a:rPr>
              <a:t>Macrophage</a:t>
            </a:r>
            <a:endParaRPr dirty="0" sz="4400">
              <a:latin typeface="Arial Black"/>
              <a:cs typeface="Arial Black"/>
            </a:endParaRPr>
          </a:p>
        </p:txBody>
      </p:sp>
      <p:grpSp>
        <p:nvGrpSpPr>
          <p:cNvPr id="67" name="object 5020"/>
          <p:cNvGrpSpPr/>
          <p:nvPr/>
        </p:nvGrpSpPr>
        <p:grpSpPr>
          <a:xfrm>
            <a:off x="577515" y="1363578"/>
            <a:ext cx="4044360" cy="5274711"/>
            <a:chOff x="228600" y="1066800"/>
            <a:chExt cx="4099560" cy="5571490"/>
          </a:xfrm>
        </p:grpSpPr>
        <p:pic>
          <p:nvPicPr>
            <p:cNvPr id="2097154" name="object 5021"/>
            <p:cNvPicPr>
              <a:picLocks/>
            </p:cNvPicPr>
            <p:nvPr/>
          </p:nvPicPr>
          <p:blipFill>
            <a:blip xmlns:r="http://schemas.openxmlformats.org/officeDocument/2006/relationships" r:embed="rId1" cstate="print"/>
            <a:stretch>
              <a:fillRect/>
            </a:stretch>
          </p:blipFill>
          <p:spPr>
            <a:xfrm>
              <a:off x="304800" y="1066800"/>
              <a:ext cx="2590800" cy="2286000"/>
            </a:xfrm>
            <a:prstGeom prst="rect"/>
          </p:spPr>
        </p:pic>
        <p:pic>
          <p:nvPicPr>
            <p:cNvPr id="2097155" name="object 5022"/>
            <p:cNvPicPr>
              <a:picLocks/>
            </p:cNvPicPr>
            <p:nvPr/>
          </p:nvPicPr>
          <p:blipFill>
            <a:blip xmlns:r="http://schemas.openxmlformats.org/officeDocument/2006/relationships" r:embed="rId2" cstate="print"/>
            <a:stretch>
              <a:fillRect/>
            </a:stretch>
          </p:blipFill>
          <p:spPr>
            <a:xfrm>
              <a:off x="228600" y="4267200"/>
              <a:ext cx="2971800" cy="2371090"/>
            </a:xfrm>
            <a:prstGeom prst="rect"/>
          </p:spPr>
        </p:pic>
        <p:pic>
          <p:nvPicPr>
            <p:cNvPr id="2097156" name="object 5023"/>
            <p:cNvPicPr>
              <a:picLocks/>
            </p:cNvPicPr>
            <p:nvPr/>
          </p:nvPicPr>
          <p:blipFill>
            <a:blip xmlns:r="http://schemas.openxmlformats.org/officeDocument/2006/relationships" r:embed="rId3" cstate="print"/>
            <a:stretch>
              <a:fillRect/>
            </a:stretch>
          </p:blipFill>
          <p:spPr>
            <a:xfrm>
              <a:off x="1884679" y="3004820"/>
              <a:ext cx="2443480" cy="1828799"/>
            </a:xfrm>
            <a:prstGeom prst="rect"/>
          </p:spPr>
        </p:pic>
      </p:grpSp>
      <p:sp>
        <p:nvSpPr>
          <p:cNvPr id="1048609" name="TextBox 2"/>
          <p:cNvSpPr txBox="1"/>
          <p:nvPr/>
        </p:nvSpPr>
        <p:spPr>
          <a:xfrm>
            <a:off x="5935397" y="2327480"/>
            <a:ext cx="6096000" cy="1158240"/>
          </a:xfrm>
          <a:prstGeom prst="rect"/>
          <a:noFill/>
        </p:spPr>
        <p:txBody>
          <a:bodyPr wrap="square">
            <a:spAutoFit/>
          </a:bodyPr>
          <a:p>
            <a:r>
              <a:rPr dirty="0" sz="1800" lang="en-US" spc="10">
                <a:latin typeface="Söhne"/>
                <a:cs typeface="Arial MT"/>
              </a:rPr>
              <a:t>• </a:t>
            </a:r>
            <a:r>
              <a:rPr dirty="0" lang="en-US">
                <a:latin typeface="Söhne"/>
              </a:rPr>
              <a:t>Differential count: 3 - 8%</a:t>
            </a:r>
          </a:p>
          <a:p>
            <a:r>
              <a:rPr dirty="0" sz="1800" lang="en-US" spc="10">
                <a:latin typeface="Söhne"/>
                <a:cs typeface="Arial MT"/>
              </a:rPr>
              <a:t>•</a:t>
            </a:r>
            <a:r>
              <a:rPr dirty="0" lang="en-US">
                <a:latin typeface="Söhne"/>
              </a:rPr>
              <a:t> Size : 20 microns = Largest in blood film</a:t>
            </a:r>
          </a:p>
          <a:p>
            <a:r>
              <a:rPr dirty="0" sz="1800" lang="en-US" spc="10">
                <a:latin typeface="Söhne"/>
                <a:cs typeface="Arial MT"/>
              </a:rPr>
              <a:t>•</a:t>
            </a:r>
            <a:r>
              <a:rPr dirty="0" lang="en-US">
                <a:latin typeface="Söhne"/>
              </a:rPr>
              <a:t> Shape : rounded</a:t>
            </a:r>
          </a:p>
          <a:p>
            <a:r>
              <a:rPr dirty="0" sz="1800" lang="en-US" spc="10">
                <a:latin typeface="Söhne"/>
                <a:cs typeface="Arial MT"/>
              </a:rPr>
              <a:t>• </a:t>
            </a:r>
            <a:r>
              <a:rPr dirty="0" lang="en-US">
                <a:latin typeface="Söhne"/>
              </a:rPr>
              <a:t>Nucleus: : Large, eccentric , Kidney- shaped</a:t>
            </a:r>
          </a:p>
        </p:txBody>
      </p:sp>
      <p:sp>
        <p:nvSpPr>
          <p:cNvPr id="1048610" name="TextBox 4"/>
          <p:cNvSpPr txBox="1"/>
          <p:nvPr/>
        </p:nvSpPr>
        <p:spPr>
          <a:xfrm>
            <a:off x="4621875" y="3539577"/>
            <a:ext cx="6824331" cy="1044517"/>
          </a:xfrm>
          <a:prstGeom prst="rect"/>
          <a:noFill/>
        </p:spPr>
        <p:txBody>
          <a:bodyPr wrap="square">
            <a:spAutoFit/>
          </a:bodyPr>
          <a:p>
            <a:pPr marL="355600" marR="829944">
              <a:lnSpc>
                <a:spcPts val="2160"/>
              </a:lnSpc>
              <a:spcBef>
                <a:spcPts val="370"/>
              </a:spcBef>
            </a:pPr>
            <a:r>
              <a:rPr dirty="0" sz="1800" lang="en-US" spc="10">
                <a:highlight>
                  <a:srgbClr val="FFFF00"/>
                </a:highlight>
                <a:latin typeface="Söhne"/>
                <a:cs typeface="Arial MT"/>
              </a:rPr>
              <a:t> </a:t>
            </a:r>
            <a:r>
              <a:rPr dirty="0" sz="1800" lang="en-US" spc="135">
                <a:highlight>
                  <a:srgbClr val="FFFF00"/>
                </a:highlight>
                <a:latin typeface="Söhne"/>
                <a:cs typeface="Arial Black"/>
              </a:rPr>
              <a:t>Monocyte </a:t>
            </a:r>
          </a:p>
          <a:p>
            <a:pPr marL="355600" marR="829944">
              <a:lnSpc>
                <a:spcPts val="2160"/>
              </a:lnSpc>
              <a:spcBef>
                <a:spcPts val="370"/>
              </a:spcBef>
            </a:pPr>
            <a:r>
              <a:rPr dirty="0" sz="1800" lang="en-US" spc="10">
                <a:latin typeface="Söhne"/>
                <a:cs typeface="Arial MT"/>
              </a:rPr>
              <a:t> •</a:t>
            </a:r>
            <a:r>
              <a:rPr dirty="0" sz="1800" lang="en-US">
                <a:solidFill>
                  <a:srgbClr val="FFCC00"/>
                </a:solidFill>
                <a:latin typeface="Söhne"/>
                <a:cs typeface="Arial Black"/>
              </a:rPr>
              <a:t> </a:t>
            </a:r>
            <a:r>
              <a:rPr dirty="0" sz="1800" lang="en-US" spc="-5">
                <a:latin typeface="Söhne"/>
                <a:cs typeface="Arial Black"/>
              </a:rPr>
              <a:t>Circulating</a:t>
            </a:r>
            <a:r>
              <a:rPr dirty="0" sz="1800" lang="en-US" spc="-55">
                <a:latin typeface="Söhne"/>
                <a:cs typeface="Arial Black"/>
              </a:rPr>
              <a:t> </a:t>
            </a:r>
            <a:r>
              <a:rPr dirty="0" sz="1800" lang="en-US" spc="10">
                <a:latin typeface="Söhne"/>
                <a:cs typeface="Arial Black"/>
              </a:rPr>
              <a:t>form</a:t>
            </a:r>
            <a:r>
              <a:rPr dirty="0" lang="en-US" spc="10">
                <a:latin typeface="Söhne"/>
                <a:cs typeface="Arial Black"/>
              </a:rPr>
              <a:t> </a:t>
            </a:r>
            <a:r>
              <a:rPr dirty="0" sz="1800" lang="en-US">
                <a:latin typeface="Söhne"/>
                <a:cs typeface="Arial Black"/>
              </a:rPr>
              <a:t>(precursor)</a:t>
            </a:r>
            <a:r>
              <a:rPr dirty="0" sz="1800" lang="en-US" spc="-10">
                <a:latin typeface="Söhne"/>
                <a:cs typeface="Arial Black"/>
              </a:rPr>
              <a:t> </a:t>
            </a:r>
            <a:r>
              <a:rPr dirty="0" sz="1800" lang="en-US" spc="-5">
                <a:latin typeface="Söhne"/>
                <a:cs typeface="Arial Black"/>
              </a:rPr>
              <a:t>of tissue </a:t>
            </a:r>
            <a:r>
              <a:rPr dirty="0" sz="1800" lang="en-US">
                <a:latin typeface="Söhne"/>
                <a:cs typeface="Arial Black"/>
              </a:rPr>
              <a:t>macrophages</a:t>
            </a:r>
          </a:p>
          <a:p>
            <a:pPr marL="12700" marR="5080">
              <a:lnSpc>
                <a:spcPts val="2160"/>
              </a:lnSpc>
              <a:spcBef>
                <a:spcPts val="500"/>
              </a:spcBef>
              <a:buClr>
                <a:srgbClr val="FF3399"/>
              </a:buClr>
              <a:tabLst>
                <a:tab algn="l" pos="354965"/>
                <a:tab algn="l" pos="355600"/>
                <a:tab algn="l" pos="3326765"/>
                <a:tab algn="l" pos="4026535"/>
              </a:tabLst>
            </a:pPr>
            <a:r>
              <a:rPr dirty="0" sz="1800" lang="en-US">
                <a:latin typeface="Söhne"/>
                <a:cs typeface="Arial Black"/>
              </a:rPr>
              <a:t>        </a:t>
            </a:r>
            <a:r>
              <a:rPr dirty="0" sz="1800" lang="en-US" spc="10">
                <a:latin typeface="Söhne"/>
                <a:cs typeface="Arial MT"/>
              </a:rPr>
              <a:t>•</a:t>
            </a:r>
            <a:r>
              <a:rPr dirty="0" sz="1800" lang="en-US">
                <a:latin typeface="Söhne"/>
                <a:cs typeface="Arial Black"/>
              </a:rPr>
              <a:t> Recruited to </a:t>
            </a:r>
            <a:r>
              <a:rPr dirty="0" sz="1800" lang="en-US" spc="-5">
                <a:latin typeface="Söhne"/>
                <a:cs typeface="Arial Black"/>
              </a:rPr>
              <a:t>sites </a:t>
            </a:r>
            <a:r>
              <a:rPr dirty="0" sz="1800" lang="en-US">
                <a:latin typeface="Söhne"/>
                <a:cs typeface="Arial Black"/>
              </a:rPr>
              <a:t>of </a:t>
            </a:r>
            <a:r>
              <a:rPr dirty="0" sz="1800" lang="en-US" spc="5">
                <a:latin typeface="Söhne"/>
                <a:cs typeface="Arial Black"/>
              </a:rPr>
              <a:t> </a:t>
            </a:r>
            <a:r>
              <a:rPr dirty="0" sz="1800" lang="en-US" spc="-5">
                <a:latin typeface="Söhne"/>
                <a:cs typeface="Arial Black"/>
              </a:rPr>
              <a:t>inflammation</a:t>
            </a:r>
            <a:endParaRPr dirty="0" sz="1800" lang="en-US">
              <a:latin typeface="Söhne"/>
              <a:cs typeface="Arial Black"/>
            </a:endParaRPr>
          </a:p>
        </p:txBody>
      </p:sp>
      <p:sp>
        <p:nvSpPr>
          <p:cNvPr id="1048611" name="TextBox 6"/>
          <p:cNvSpPr txBox="1"/>
          <p:nvPr/>
        </p:nvSpPr>
        <p:spPr>
          <a:xfrm>
            <a:off x="6096000" y="4823360"/>
            <a:ext cx="6096000" cy="2029333"/>
          </a:xfrm>
          <a:prstGeom prst="rect"/>
          <a:noFill/>
        </p:spPr>
        <p:txBody>
          <a:bodyPr wrap="square">
            <a:spAutoFit/>
          </a:bodyPr>
          <a:p>
            <a:pPr marL="12700">
              <a:lnSpc>
                <a:spcPct val="100000"/>
              </a:lnSpc>
              <a:spcBef>
                <a:spcPts val="219"/>
              </a:spcBef>
            </a:pPr>
            <a:r>
              <a:rPr dirty="0" sz="1800" lang="en-US" spc="150">
                <a:highlight>
                  <a:srgbClr val="FFFF00"/>
                </a:highlight>
                <a:latin typeface="Söhne"/>
                <a:cs typeface="Arial Black"/>
              </a:rPr>
              <a:t>Macrophages</a:t>
            </a:r>
            <a:endParaRPr dirty="0" sz="1800" lang="en-US">
              <a:highlight>
                <a:srgbClr val="FFFF00"/>
              </a:highlight>
              <a:latin typeface="Söhne"/>
              <a:cs typeface="Arial Black"/>
            </a:endParaRPr>
          </a:p>
          <a:p>
            <a:pPr indent="-342900" marL="355600" marR="403860">
              <a:lnSpc>
                <a:spcPts val="2160"/>
              </a:lnSpc>
              <a:spcBef>
                <a:spcPts val="530"/>
              </a:spcBef>
              <a:buClr>
                <a:srgbClr val="FF3399"/>
              </a:buClr>
              <a:buChar char="•"/>
              <a:tabLst>
                <a:tab algn="l" pos="354965"/>
                <a:tab algn="l" pos="355600"/>
              </a:tabLst>
            </a:pPr>
            <a:r>
              <a:rPr dirty="0" sz="1800" lang="en-US" spc="-5">
                <a:latin typeface="Söhne"/>
                <a:cs typeface="Arial Black"/>
              </a:rPr>
              <a:t>Phagocytosis, bacterial </a:t>
            </a:r>
            <a:r>
              <a:rPr dirty="0" sz="1800" lang="en-US" spc="-655">
                <a:latin typeface="Söhne"/>
                <a:cs typeface="Arial Black"/>
              </a:rPr>
              <a:t> </a:t>
            </a:r>
            <a:r>
              <a:rPr dirty="0" sz="1800" lang="en-US" spc="-5">
                <a:latin typeface="Söhne"/>
                <a:cs typeface="Arial Black"/>
              </a:rPr>
              <a:t>killing, antigen </a:t>
            </a:r>
            <a:r>
              <a:rPr dirty="0" sz="1800" lang="en-US">
                <a:latin typeface="Söhne"/>
                <a:cs typeface="Arial Black"/>
              </a:rPr>
              <a:t> </a:t>
            </a:r>
            <a:r>
              <a:rPr dirty="0" sz="1800" lang="en-US" spc="-5">
                <a:latin typeface="Söhne"/>
                <a:cs typeface="Arial Black"/>
              </a:rPr>
              <a:t>presentation</a:t>
            </a:r>
            <a:endParaRPr dirty="0" sz="1800" lang="en-US">
              <a:latin typeface="Söhne"/>
              <a:cs typeface="Arial Black"/>
            </a:endParaRPr>
          </a:p>
          <a:p>
            <a:pPr indent="-342900" marL="355600" marR="1245235">
              <a:lnSpc>
                <a:spcPts val="2160"/>
              </a:lnSpc>
              <a:spcBef>
                <a:spcPts val="500"/>
              </a:spcBef>
              <a:buClr>
                <a:srgbClr val="FF3399"/>
              </a:buClr>
              <a:buChar char="•"/>
              <a:tabLst>
                <a:tab algn="l" pos="354965"/>
                <a:tab algn="l" pos="355600"/>
              </a:tabLst>
            </a:pPr>
            <a:r>
              <a:rPr dirty="0" sz="1800" lang="en-US" spc="-10">
                <a:latin typeface="Söhne"/>
                <a:cs typeface="Arial Black"/>
              </a:rPr>
              <a:t>Peritoneal cavity: </a:t>
            </a:r>
            <a:r>
              <a:rPr dirty="0" sz="1800" lang="en-US" spc="-655">
                <a:latin typeface="Söhne"/>
                <a:cs typeface="Arial Black"/>
              </a:rPr>
              <a:t> </a:t>
            </a:r>
            <a:r>
              <a:rPr dirty="0" sz="1800" lang="en-US" spc="-5">
                <a:latin typeface="Söhne"/>
                <a:cs typeface="Arial Black"/>
              </a:rPr>
              <a:t>peritoneal </a:t>
            </a:r>
            <a:r>
              <a:rPr dirty="0" sz="1800" lang="en-US">
                <a:latin typeface="Söhne"/>
                <a:cs typeface="Arial Black"/>
              </a:rPr>
              <a:t> macrophages</a:t>
            </a:r>
          </a:p>
          <a:p>
            <a:pPr indent="-342900" marL="355600" marR="1721485">
              <a:lnSpc>
                <a:spcPts val="2160"/>
              </a:lnSpc>
              <a:spcBef>
                <a:spcPts val="500"/>
              </a:spcBef>
              <a:buClr>
                <a:srgbClr val="FF3399"/>
              </a:buClr>
              <a:buChar char="•"/>
              <a:tabLst>
                <a:tab algn="l" pos="354965"/>
                <a:tab algn="l" pos="355600"/>
              </a:tabLst>
            </a:pPr>
            <a:r>
              <a:rPr dirty="0" sz="1800" lang="en-US" spc="-5">
                <a:latin typeface="Söhne"/>
                <a:cs typeface="Arial Black"/>
              </a:rPr>
              <a:t>Lung:</a:t>
            </a:r>
            <a:r>
              <a:rPr dirty="0" sz="1800" lang="en-US" spc="-70">
                <a:latin typeface="Söhne"/>
                <a:cs typeface="Arial Black"/>
              </a:rPr>
              <a:t> </a:t>
            </a:r>
            <a:r>
              <a:rPr dirty="0" sz="1800" lang="en-US" spc="-10">
                <a:latin typeface="Söhne"/>
                <a:cs typeface="Arial Black"/>
              </a:rPr>
              <a:t>alveolar </a:t>
            </a:r>
            <a:r>
              <a:rPr dirty="0" sz="1800" lang="en-US" spc="-650">
                <a:latin typeface="Söhne"/>
                <a:cs typeface="Arial Black"/>
              </a:rPr>
              <a:t> </a:t>
            </a:r>
            <a:r>
              <a:rPr dirty="0" sz="1800" lang="en-US">
                <a:latin typeface="Söhne"/>
                <a:cs typeface="Arial Black"/>
              </a:rPr>
              <a:t>macrophages</a:t>
            </a:r>
          </a:p>
          <a:p>
            <a:pPr indent="-342900" marL="355600" marR="1557655">
              <a:lnSpc>
                <a:spcPts val="2160"/>
              </a:lnSpc>
              <a:spcBef>
                <a:spcPts val="500"/>
              </a:spcBef>
              <a:buClr>
                <a:srgbClr val="FF3399"/>
              </a:buClr>
              <a:buChar char="•"/>
              <a:tabLst>
                <a:tab algn="l" pos="354965"/>
                <a:tab algn="l" pos="355600"/>
              </a:tabLst>
            </a:pPr>
            <a:r>
              <a:rPr dirty="0" sz="1800" lang="en-US" spc="-5">
                <a:latin typeface="Söhne"/>
                <a:cs typeface="Arial Black"/>
              </a:rPr>
              <a:t>Spleen:</a:t>
            </a:r>
            <a:r>
              <a:rPr dirty="0" sz="1800" lang="en-US" spc="-80">
                <a:latin typeface="Söhne"/>
                <a:cs typeface="Arial Black"/>
              </a:rPr>
              <a:t> </a:t>
            </a:r>
            <a:r>
              <a:rPr dirty="0" sz="1800" lang="en-US">
                <a:latin typeface="Söhne"/>
                <a:cs typeface="Arial Black"/>
              </a:rPr>
              <a:t>splenic </a:t>
            </a:r>
            <a:r>
              <a:rPr dirty="0" sz="1800" lang="en-US" spc="-650">
                <a:latin typeface="Söhne"/>
                <a:cs typeface="Arial Black"/>
              </a:rPr>
              <a:t> </a:t>
            </a:r>
            <a:r>
              <a:rPr dirty="0" sz="1800" lang="en-US">
                <a:latin typeface="Söhne"/>
                <a:cs typeface="Arial Black"/>
              </a:rPr>
              <a:t>macrophages</a:t>
            </a:r>
          </a:p>
          <a:p>
            <a:pPr indent="-342900" marL="355600">
              <a:lnSpc>
                <a:spcPct val="100000"/>
              </a:lnSpc>
              <a:spcBef>
                <a:spcPts val="229"/>
              </a:spcBef>
              <a:buClr>
                <a:srgbClr val="FF3399"/>
              </a:buClr>
              <a:buChar char="•"/>
              <a:tabLst>
                <a:tab algn="l" pos="354965"/>
                <a:tab algn="l" pos="355600"/>
              </a:tabLst>
            </a:pPr>
            <a:r>
              <a:rPr dirty="0" sz="1800" lang="en-US">
                <a:latin typeface="Söhne"/>
                <a:cs typeface="Arial Black"/>
              </a:rPr>
              <a:t>Liver:</a:t>
            </a:r>
            <a:r>
              <a:rPr dirty="0" sz="1800" lang="en-US" spc="-15">
                <a:latin typeface="Söhne"/>
                <a:cs typeface="Arial Black"/>
              </a:rPr>
              <a:t> </a:t>
            </a:r>
            <a:r>
              <a:rPr dirty="0" sz="1800" lang="en-US" spc="-10">
                <a:latin typeface="Söhne"/>
                <a:cs typeface="Arial Black"/>
              </a:rPr>
              <a:t>Kupffer</a:t>
            </a:r>
            <a:r>
              <a:rPr dirty="0" sz="1800" lang="en-US" spc="-15">
                <a:latin typeface="Söhne"/>
                <a:cs typeface="Arial Black"/>
              </a:rPr>
              <a:t> </a:t>
            </a:r>
            <a:r>
              <a:rPr dirty="0" sz="1800" lang="en-US" spc="-5">
                <a:latin typeface="Söhne"/>
                <a:cs typeface="Arial Black"/>
              </a:rPr>
              <a:t>cells</a:t>
            </a:r>
            <a:endParaRPr dirty="0" sz="1800" lang="en-US">
              <a:latin typeface="Söhne"/>
              <a:cs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711" name="Title 1"/>
          <p:cNvSpPr>
            <a:spLocks noGrp="1"/>
          </p:cNvSpPr>
          <p:nvPr>
            <p:ph type="title"/>
          </p:nvPr>
        </p:nvSpPr>
        <p:spPr/>
        <p:txBody>
          <a:bodyPr/>
          <a:p>
            <a:r>
              <a:rPr b="1" dirty="0" i="0" lang="en-US">
                <a:solidFill>
                  <a:schemeClr val="bg1"/>
                </a:solidFill>
                <a:effectLst/>
                <a:latin typeface="Roboto" panose="02000000000000000000" pitchFamily="2" charset="0"/>
                <a:ea typeface="Roboto" panose="02000000000000000000" pitchFamily="2" charset="0"/>
                <a:cs typeface="Roboto" panose="02000000000000000000" pitchFamily="2" charset="0"/>
              </a:rPr>
              <a:t>Neutropenia</a:t>
            </a:r>
            <a:endParaRPr dirty="0" lang="en-US">
              <a:latin typeface="Roboto" panose="02000000000000000000" pitchFamily="2" charset="0"/>
              <a:ea typeface="Roboto" panose="02000000000000000000" pitchFamily="2" charset="0"/>
              <a:cs typeface="Roboto" panose="02000000000000000000" pitchFamily="2" charset="0"/>
            </a:endParaRPr>
          </a:p>
        </p:txBody>
      </p:sp>
      <p:sp>
        <p:nvSpPr>
          <p:cNvPr id="1048712" name="Content Placeholder 2"/>
          <p:cNvSpPr>
            <a:spLocks noGrp="1"/>
          </p:cNvSpPr>
          <p:nvPr>
            <p:ph idx="1"/>
          </p:nvPr>
        </p:nvSpPr>
        <p:spPr>
          <a:xfrm>
            <a:off x="640080" y="2603500"/>
            <a:ext cx="10897985" cy="3416300"/>
          </a:xfrm>
        </p:spPr>
        <p:txBody>
          <a:bodyPr>
            <a:normAutofit/>
          </a:bodyPr>
          <a:p>
            <a:r>
              <a:rPr b="1" dirty="0" sz="2200" i="0" lang="en-US">
                <a:solidFill>
                  <a:schemeClr val="tx1"/>
                </a:solidFill>
                <a:effectLst/>
                <a:latin typeface="Söhne"/>
                <a:ea typeface="Roboto" panose="02000000000000000000" pitchFamily="2" charset="0"/>
                <a:cs typeface="Roboto" panose="02000000000000000000" pitchFamily="2" charset="0"/>
              </a:rPr>
              <a:t>Infections: </a:t>
            </a:r>
            <a:r>
              <a:rPr b="0" dirty="0" sz="2200" i="0" lang="en-US">
                <a:solidFill>
                  <a:schemeClr val="tx1"/>
                </a:solidFill>
                <a:effectLst/>
                <a:latin typeface="Söhne"/>
                <a:ea typeface="Roboto" panose="02000000000000000000" pitchFamily="2" charset="0"/>
                <a:cs typeface="Roboto" panose="02000000000000000000" pitchFamily="2" charset="0"/>
              </a:rPr>
              <a:t>Viral, bacterial and parasitic infections can cause neutropenia.</a:t>
            </a:r>
          </a:p>
          <a:p>
            <a:pPr indent="0" marL="0">
              <a:buNone/>
            </a:pPr>
            <a:r>
              <a:rPr b="1" dirty="0" sz="2200" i="0" lang="en-US">
                <a:solidFill>
                  <a:schemeClr val="tx1"/>
                </a:solidFill>
                <a:effectLst/>
                <a:latin typeface="Söhne"/>
                <a:ea typeface="Roboto" panose="02000000000000000000" pitchFamily="2" charset="0"/>
                <a:cs typeface="Roboto" panose="02000000000000000000" pitchFamily="2" charset="0"/>
              </a:rPr>
              <a:t> </a:t>
            </a:r>
            <a:r>
              <a:rPr dirty="0" sz="2200" i="0" lang="en-US">
                <a:solidFill>
                  <a:schemeClr val="tx1"/>
                </a:solidFill>
                <a:effectLst/>
                <a:latin typeface="Söhne"/>
                <a:ea typeface="Roboto" panose="02000000000000000000" pitchFamily="2" charset="0"/>
                <a:cs typeface="Roboto" panose="02000000000000000000" pitchFamily="2" charset="0"/>
              </a:rPr>
              <a:t>Common causes include HIV, hepatitis, tuberculosis, sepsis, and Lyme disease, among other infections.</a:t>
            </a:r>
          </a:p>
          <a:p>
            <a:r>
              <a:rPr b="1" dirty="0" sz="2200" i="0" lang="en-US">
                <a:solidFill>
                  <a:schemeClr val="tx1"/>
                </a:solidFill>
                <a:effectLst/>
                <a:latin typeface="Söhne"/>
                <a:ea typeface="Roboto" panose="02000000000000000000" pitchFamily="2" charset="0"/>
                <a:cs typeface="Roboto" panose="02000000000000000000" pitchFamily="2" charset="0"/>
              </a:rPr>
              <a:t>Chronic idiopathic neutropenia</a:t>
            </a:r>
            <a:r>
              <a:rPr b="0" dirty="0" sz="2200" i="0" lang="en-US">
                <a:solidFill>
                  <a:schemeClr val="tx1"/>
                </a:solidFill>
                <a:effectLst/>
                <a:latin typeface="Söhne"/>
                <a:ea typeface="Roboto" panose="02000000000000000000" pitchFamily="2" charset="0"/>
                <a:cs typeface="Roboto" panose="02000000000000000000" pitchFamily="2" charset="0"/>
              </a:rPr>
              <a:t>: is a specific type of neutropenia that doesn’t have a clear cause. </a:t>
            </a:r>
            <a:endParaRPr dirty="0" sz="2200" lang="en-US">
              <a:solidFill>
                <a:schemeClr val="tx1"/>
              </a:solidFill>
              <a:latin typeface="Söhne"/>
              <a:ea typeface="Roboto" panose="02000000000000000000" pitchFamily="2" charset="0"/>
              <a:cs typeface="Roboto" panose="02000000000000000000"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713" name="Title 1"/>
          <p:cNvSpPr>
            <a:spLocks noGrp="1"/>
          </p:cNvSpPr>
          <p:nvPr>
            <p:ph type="title"/>
          </p:nvPr>
        </p:nvSpPr>
        <p:spPr/>
        <p:txBody>
          <a:bodyPr/>
          <a:p>
            <a:r>
              <a:rPr b="0" dirty="0" i="0" lang="en-US">
                <a:solidFill>
                  <a:schemeClr val="bg1"/>
                </a:solidFill>
                <a:effectLst/>
                <a:latin typeface="Roboto" panose="02000000000000000000" pitchFamily="2" charset="0"/>
              </a:rPr>
              <a:t>Leukopenia</a:t>
            </a:r>
            <a:endParaRPr dirty="0" lang="en-US"/>
          </a:p>
        </p:txBody>
      </p:sp>
      <p:sp>
        <p:nvSpPr>
          <p:cNvPr id="1048714" name="Content Placeholder 2"/>
          <p:cNvSpPr>
            <a:spLocks noGrp="1"/>
          </p:cNvSpPr>
          <p:nvPr>
            <p:ph idx="1"/>
          </p:nvPr>
        </p:nvSpPr>
        <p:spPr>
          <a:xfrm>
            <a:off x="523702" y="2264252"/>
            <a:ext cx="11114116" cy="3830735"/>
          </a:xfrm>
        </p:spPr>
        <p:txBody>
          <a:bodyPr>
            <a:noAutofit/>
          </a:bodyPr>
          <a:p>
            <a:r>
              <a:rPr b="1" dirty="0" sz="2000" i="0" lang="en-US">
                <a:solidFill>
                  <a:schemeClr val="tx1"/>
                </a:solidFill>
                <a:effectLst/>
                <a:latin typeface="Söhne"/>
              </a:rPr>
              <a:t>Treatment Options :</a:t>
            </a:r>
          </a:p>
          <a:p>
            <a:r>
              <a:rPr b="0" dirty="0" sz="2000" i="0" lang="en-US">
                <a:solidFill>
                  <a:schemeClr val="tx1"/>
                </a:solidFill>
                <a:effectLst/>
                <a:latin typeface="Söhne"/>
              </a:rPr>
              <a:t>treatment options will vary depending on what is causing leukopenia include :</a:t>
            </a:r>
          </a:p>
          <a:p>
            <a:pPr indent="0" marL="0">
              <a:buNone/>
            </a:pPr>
            <a:r>
              <a:rPr dirty="0" sz="2000" lang="en-US">
                <a:solidFill>
                  <a:schemeClr val="tx1"/>
                </a:solidFill>
                <a:latin typeface="Söhne"/>
              </a:rPr>
              <a:t>     1) </a:t>
            </a:r>
            <a:r>
              <a:rPr b="0" dirty="0" sz="2000" i="0" lang="en-US">
                <a:solidFill>
                  <a:schemeClr val="tx1"/>
                </a:solidFill>
                <a:effectLst/>
                <a:latin typeface="Söhne"/>
              </a:rPr>
              <a:t>Discontinuing treatment that causes low white blood cell counts – Can include medications, chemotherapy or radiation .  </a:t>
            </a:r>
          </a:p>
          <a:p>
            <a:pPr indent="0" marL="0">
              <a:buNone/>
            </a:pPr>
            <a:r>
              <a:rPr dirty="0" sz="2000" lang="en-US">
                <a:solidFill>
                  <a:schemeClr val="tx1"/>
                </a:solidFill>
                <a:latin typeface="Söhne"/>
              </a:rPr>
              <a:t>     2) </a:t>
            </a:r>
            <a:r>
              <a:rPr b="0" dirty="0" sz="2000" i="0" lang="en-US">
                <a:solidFill>
                  <a:schemeClr val="tx1"/>
                </a:solidFill>
                <a:effectLst/>
                <a:latin typeface="Söhne"/>
              </a:rPr>
              <a:t>Growth factor therapy – Treatment derived from bone marrow that can stimulate white blood cell production .</a:t>
            </a:r>
          </a:p>
          <a:p>
            <a:pPr indent="0" marL="0">
              <a:buNone/>
            </a:pPr>
            <a:r>
              <a:rPr dirty="0" sz="2000" lang="en-US">
                <a:solidFill>
                  <a:schemeClr val="tx1"/>
                </a:solidFill>
                <a:latin typeface="Söhne"/>
              </a:rPr>
              <a:t>     3) </a:t>
            </a:r>
            <a:r>
              <a:rPr b="0" dirty="0" sz="2000" i="0" lang="en-US">
                <a:solidFill>
                  <a:schemeClr val="tx1"/>
                </a:solidFill>
                <a:effectLst/>
                <a:latin typeface="Söhne"/>
              </a:rPr>
              <a:t>Low-bacterial diet – A diet that minimizes your exposure to bacteria found in certain foods, such as raw, unwashed produce or undercooked meat .</a:t>
            </a:r>
          </a:p>
          <a:p>
            <a:pPr indent="0" marL="0">
              <a:buNone/>
            </a:pPr>
            <a:r>
              <a:rPr dirty="0" sz="2000" lang="en-US">
                <a:solidFill>
                  <a:schemeClr val="tx1"/>
                </a:solidFill>
                <a:latin typeface="Söhne"/>
              </a:rPr>
              <a:t>     4) </a:t>
            </a:r>
            <a:r>
              <a:rPr b="0" dirty="0" sz="2000" i="0" lang="en-US">
                <a:solidFill>
                  <a:schemeClr val="tx1"/>
                </a:solidFill>
                <a:effectLst/>
                <a:latin typeface="Söhne"/>
              </a:rPr>
              <a:t>Medications – Therapy that helps the body produce more blood cells or that fights the infection that is causing low white blood cell counts .</a:t>
            </a:r>
            <a:endParaRPr dirty="0" sz="2000" lang="en-US">
              <a:solidFill>
                <a:schemeClr val="tx1"/>
              </a:solidFill>
              <a:latin typeface="Söhn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715" name="Title 1"/>
          <p:cNvSpPr>
            <a:spLocks noGrp="1"/>
          </p:cNvSpPr>
          <p:nvPr>
            <p:ph type="title"/>
          </p:nvPr>
        </p:nvSpPr>
        <p:spPr/>
        <p:txBody>
          <a:bodyPr/>
          <a:p>
            <a:pPr algn="ctr"/>
            <a:r>
              <a:rPr b="1" dirty="0" lang="en-US">
                <a:latin typeface="Söhne"/>
              </a:rPr>
              <a:t>HIV</a:t>
            </a:r>
          </a:p>
        </p:txBody>
      </p:sp>
      <p:sp>
        <p:nvSpPr>
          <p:cNvPr id="1048716" name="Content Placeholder 2"/>
          <p:cNvSpPr>
            <a:spLocks noGrp="1"/>
          </p:cNvSpPr>
          <p:nvPr>
            <p:ph idx="1"/>
          </p:nvPr>
        </p:nvSpPr>
        <p:spPr>
          <a:xfrm>
            <a:off x="737938" y="2603500"/>
            <a:ext cx="8031990" cy="3416300"/>
          </a:xfrm>
        </p:spPr>
        <p:txBody>
          <a:bodyPr/>
          <a:p>
            <a:r>
              <a:rPr dirty="0" lang="en-US">
                <a:latin typeface="Söhne"/>
              </a:rPr>
              <a:t>Enveloped virus of the lentivirus subfamily of retroviruses</a:t>
            </a:r>
          </a:p>
          <a:p>
            <a:r>
              <a:rPr dirty="0" lang="en-US">
                <a:latin typeface="Söhne"/>
              </a:rPr>
              <a:t>Two viral strands of RNA found in core</a:t>
            </a:r>
          </a:p>
          <a:p>
            <a:r>
              <a:rPr dirty="0" lang="en-US">
                <a:latin typeface="Söhne"/>
              </a:rPr>
              <a:t>Outer envelope contains a lipid matrix within which specific viral glycoproteins are imbedded and responsible for binding to target cell they are :  </a:t>
            </a:r>
          </a:p>
          <a:p>
            <a:pPr indent="0" marL="0">
              <a:buNone/>
            </a:pPr>
            <a:r>
              <a:rPr dirty="0" lang="en-US">
                <a:latin typeface="Söhne"/>
              </a:rPr>
              <a:t>• gp120 protrudes from the surface and </a:t>
            </a:r>
            <a:r>
              <a:rPr dirty="0" lang="en-US">
                <a:solidFill>
                  <a:schemeClr val="accent2"/>
                </a:solidFill>
                <a:latin typeface="Söhne"/>
              </a:rPr>
              <a:t>interacts with the CD4 receptor</a:t>
            </a:r>
          </a:p>
          <a:p>
            <a:pPr indent="0" marL="0">
              <a:buNone/>
            </a:pPr>
            <a:r>
              <a:rPr dirty="0" lang="en-US">
                <a:latin typeface="Söhne"/>
              </a:rPr>
              <a:t>• gp41 is embedded in the envelope and mediates the </a:t>
            </a:r>
            <a:r>
              <a:rPr dirty="0" lang="en-US">
                <a:solidFill>
                  <a:schemeClr val="accent2"/>
                </a:solidFill>
                <a:latin typeface="Söhne"/>
              </a:rPr>
              <a:t>fusion of the viral envelope </a:t>
            </a:r>
            <a:r>
              <a:rPr dirty="0" lang="en-US">
                <a:latin typeface="Söhne"/>
              </a:rPr>
              <a:t>with the cell membrane at the time of infection.</a:t>
            </a:r>
          </a:p>
        </p:txBody>
      </p:sp>
      <p:pic>
        <p:nvPicPr>
          <p:cNvPr id="2097172" name="Picture 4"/>
          <p:cNvPicPr>
            <a:picLocks noChangeAspect="1"/>
          </p:cNvPicPr>
          <p:nvPr/>
        </p:nvPicPr>
        <p:blipFill>
          <a:blip xmlns:r="http://schemas.openxmlformats.org/officeDocument/2006/relationships" r:embed="rId1"/>
          <a:stretch>
            <a:fillRect/>
          </a:stretch>
        </p:blipFill>
        <p:spPr>
          <a:xfrm>
            <a:off x="8861898" y="2295729"/>
            <a:ext cx="3015573" cy="3724072"/>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4" name=""/>
        <p:cNvGrpSpPr/>
        <p:nvPr/>
      </p:nvGrpSpPr>
      <p:grpSpPr>
        <a:xfrm>
          <a:off x="0" y="0"/>
          <a:ext cx="0" cy="0"/>
          <a:chOff x="0" y="0"/>
          <a:chExt cx="0" cy="0"/>
        </a:xfrm>
      </p:grpSpPr>
      <p:sp>
        <p:nvSpPr>
          <p:cNvPr id="1048717" name="Rectangle 9"/>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718" name="Rectangle 11"/>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003">
            <a:schemeClr val="dk2"/>
          </a:fillRef>
          <a:effectRef idx="0">
            <a:schemeClr val="accent1"/>
          </a:effectRef>
          <a:fontRef idx="minor">
            <a:schemeClr val="lt1"/>
          </a:fontRef>
        </p:style>
        <p:txBody>
          <a:bodyPr/>
          <a:p>
            <a:endParaRPr dirty="0" lang="en-US"/>
          </a:p>
        </p:txBody>
      </p:sp>
      <p:sp>
        <p:nvSpPr>
          <p:cNvPr id="1048719" name="Rectangle 13"/>
          <p:cNvSpPr>
            <a:spLocks noChangeAspect="1" noMove="1" noResize="1" noRot="1" noGrp="1" noAdjustHandles="1" noEditPoints="1" noChangeArrowheads="1" noChangeShapeType="1" noTextEdit="1"/>
          </p:cNvSpPr>
          <p:nvPr/>
        </p:nvSpPr>
        <p:spPr>
          <a:xfrm>
            <a:off x="643466" y="801794"/>
            <a:ext cx="11000237" cy="5248266"/>
          </a:xfrm>
          <a:prstGeom prst="rect"/>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20" name="Rectangle 15"/>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pic>
        <p:nvPicPr>
          <p:cNvPr id="2097173" name="Content Placeholder 4" descr="A diagram of a cell  Description automatically generated"/>
          <p:cNvPicPr>
            <a:picLocks noChangeAspect="1" noGrp="1"/>
          </p:cNvPicPr>
          <p:nvPr>
            <p:ph idx="1"/>
          </p:nvPr>
        </p:nvPicPr>
        <p:blipFill>
          <a:blip xmlns:r="http://schemas.openxmlformats.org/officeDocument/2006/relationships" r:embed="rId1"/>
          <a:stretch>
            <a:fillRect/>
          </a:stretch>
        </p:blipFill>
        <p:spPr>
          <a:xfrm>
            <a:off x="643466" y="801793"/>
            <a:ext cx="10905068" cy="5248265"/>
          </a:xfrm>
          <a:prstGeom prst="rec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721" name="Title 1"/>
          <p:cNvSpPr>
            <a:spLocks noGrp="1"/>
          </p:cNvSpPr>
          <p:nvPr>
            <p:ph type="title"/>
          </p:nvPr>
        </p:nvSpPr>
        <p:spPr/>
        <p:txBody>
          <a:bodyPr/>
          <a:p>
            <a:pPr algn="ctr"/>
            <a:r>
              <a:rPr b="1" dirty="0" lang="en-US"/>
              <a:t>Transmission of HIV </a:t>
            </a:r>
          </a:p>
        </p:txBody>
      </p:sp>
      <p:sp>
        <p:nvSpPr>
          <p:cNvPr id="1048722" name="Content Placeholder 2"/>
          <p:cNvSpPr>
            <a:spLocks noGrp="1"/>
          </p:cNvSpPr>
          <p:nvPr>
            <p:ph idx="1"/>
          </p:nvPr>
        </p:nvSpPr>
        <p:spPr>
          <a:xfrm>
            <a:off x="540327" y="2603500"/>
            <a:ext cx="11055927" cy="3416300"/>
          </a:xfrm>
        </p:spPr>
        <p:txBody>
          <a:bodyPr/>
          <a:p>
            <a:r>
              <a:rPr dirty="0" lang="en-US">
                <a:latin typeface="Söhne"/>
              </a:rPr>
              <a:t>• Direct contact with infected blood </a:t>
            </a:r>
          </a:p>
          <a:p>
            <a:r>
              <a:rPr dirty="0" lang="en-US">
                <a:latin typeface="Söhne"/>
              </a:rPr>
              <a:t>• Sexual contact (85%) : oral, anal, or vaginal </a:t>
            </a:r>
          </a:p>
          <a:p>
            <a:r>
              <a:rPr dirty="0" lang="en-US">
                <a:latin typeface="Söhne"/>
              </a:rPr>
              <a:t>• Direct contact with semen or vaginal and cervical secretions </a:t>
            </a:r>
          </a:p>
          <a:p>
            <a:r>
              <a:rPr dirty="0" lang="en-US">
                <a:latin typeface="Söhne"/>
              </a:rPr>
              <a:t>• HIV-infected mothers to infants during pregnancy, delivery, or breastfeeding </a:t>
            </a:r>
          </a:p>
          <a:p>
            <a:endParaRPr dirty="0" lang="en-US">
              <a:latin typeface="Söhne"/>
            </a:endParaRPr>
          </a:p>
          <a:p>
            <a:pPr indent="0" marL="0">
              <a:buNone/>
            </a:pPr>
            <a:r>
              <a:rPr dirty="0" lang="en-US">
                <a:solidFill>
                  <a:schemeClr val="accent3">
                    <a:lumMod val="75000"/>
                  </a:schemeClr>
                </a:solidFill>
                <a:highlight>
                  <a:srgbClr val="C0C0C0"/>
                </a:highlight>
                <a:latin typeface="Söhne"/>
              </a:rPr>
              <a:t>NOTE : </a:t>
            </a:r>
            <a:r>
              <a:rPr dirty="0" lang="en-US">
                <a:solidFill>
                  <a:schemeClr val="tx1"/>
                </a:solidFill>
                <a:highlight>
                  <a:srgbClr val="C0C0C0"/>
                </a:highlight>
                <a:latin typeface="Söhne"/>
              </a:rPr>
              <a:t>Coughing, sneezing , drinking , eating , Public baths cannot transmit HIV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723" name="Title 1"/>
          <p:cNvSpPr>
            <a:spLocks noGrp="1"/>
          </p:cNvSpPr>
          <p:nvPr>
            <p:ph type="title"/>
          </p:nvPr>
        </p:nvSpPr>
        <p:spPr/>
        <p:txBody>
          <a:bodyPr/>
          <a:p>
            <a:pPr algn="ctr"/>
            <a:r>
              <a:rPr b="1" dirty="0" lang="en-US">
                <a:latin typeface="Söhne"/>
                <a:cs typeface="Sabon Next LT" panose="02000500000000000000" pitchFamily="2" charset="0"/>
              </a:rPr>
              <a:t>Stages of HIV Disease</a:t>
            </a:r>
          </a:p>
        </p:txBody>
      </p:sp>
      <p:sp>
        <p:nvSpPr>
          <p:cNvPr id="1048724" name="Content Placeholder 2"/>
          <p:cNvSpPr>
            <a:spLocks noGrp="1"/>
          </p:cNvSpPr>
          <p:nvPr>
            <p:ph idx="1"/>
          </p:nvPr>
        </p:nvSpPr>
        <p:spPr>
          <a:xfrm>
            <a:off x="513349" y="2282658"/>
            <a:ext cx="11197388" cy="4575342"/>
          </a:xfrm>
        </p:spPr>
        <p:txBody>
          <a:bodyPr/>
          <a:p>
            <a:pPr indent="0" marL="0">
              <a:buNone/>
            </a:pPr>
            <a:r>
              <a:rPr b="1" dirty="0" sz="2200" lang="en-US">
                <a:latin typeface="Söhne"/>
                <a:cs typeface="Sabon Next LT" panose="020B0502040204020203" pitchFamily="2" charset="0"/>
              </a:rPr>
              <a:t>Acute/Early Infection :</a:t>
            </a:r>
            <a:r>
              <a:rPr dirty="0" sz="2200" lang="en-US">
                <a:latin typeface="Söhne"/>
                <a:cs typeface="Sabon Next LT" panose="020B0502040204020203" pitchFamily="2" charset="0"/>
              </a:rPr>
              <a:t> </a:t>
            </a:r>
            <a:r>
              <a:rPr dirty="0" lang="en-US">
                <a:latin typeface="Söhne"/>
                <a:cs typeface="Sabon Next LT" panose="020B0502040204020203" pitchFamily="2" charset="0"/>
              </a:rPr>
              <a:t>Following HIV transmission, approximately 50% of individuals will develop a febrile, flu-like illness with non specific symptom</a:t>
            </a:r>
          </a:p>
          <a:p>
            <a:pPr indent="0" marL="0">
              <a:buNone/>
            </a:pPr>
            <a:r>
              <a:rPr dirty="0" lang="en-US">
                <a:latin typeface="Söhne"/>
                <a:cs typeface="Sabon Next LT" panose="020B0502040204020203" pitchFamily="2" charset="0"/>
              </a:rPr>
              <a:t>• Onset of illness is generally 1-6 weeks following exposure and can last 1-3 weeks </a:t>
            </a:r>
          </a:p>
          <a:p>
            <a:pPr indent="0" marL="0">
              <a:buNone/>
            </a:pPr>
            <a:r>
              <a:rPr dirty="0" lang="en-US">
                <a:latin typeface="Söhne"/>
                <a:cs typeface="Sabon Next LT" panose="020B0502040204020203" pitchFamily="2" charset="0"/>
              </a:rPr>
              <a:t>• Within days, HIV disseminates into lymph nodes, central nervous system where it “hides out” and remains dormant.</a:t>
            </a:r>
          </a:p>
          <a:p>
            <a:pPr indent="0" marL="0">
              <a:buNone/>
            </a:pPr>
            <a:r>
              <a:rPr dirty="0" lang="en-US">
                <a:latin typeface="Söhne"/>
              </a:rPr>
              <a:t>• A positive HIV antibody usually develops by 4-6 weeks following transmission</a:t>
            </a:r>
            <a:r>
              <a:rPr dirty="0" lang="en-US">
                <a:latin typeface="Söhne"/>
                <a:cs typeface="Sabon Next LT" panose="020B0502040204020203" pitchFamily="2" charset="0"/>
              </a:rPr>
              <a:t> so </a:t>
            </a:r>
            <a:r>
              <a:rPr dirty="0" lang="en-US">
                <a:latin typeface="Söhne"/>
              </a:rPr>
              <a:t>Testing for HIV antibody may be negative at this time.</a:t>
            </a:r>
          </a:p>
          <a:p>
            <a:pPr indent="0" marL="0">
              <a:buNone/>
            </a:pPr>
            <a:endParaRPr dirty="0" lang="en-US">
              <a:latin typeface="Söhne"/>
            </a:endParaRPr>
          </a:p>
          <a:p>
            <a:pPr indent="0" marL="0">
              <a:buNone/>
            </a:pPr>
            <a:r>
              <a:rPr b="1" dirty="0" sz="2200" lang="en-US">
                <a:latin typeface="Söhne"/>
              </a:rPr>
              <a:t>Intermediate Stage :</a:t>
            </a:r>
            <a:r>
              <a:rPr dirty="0" sz="2200" lang="en-US">
                <a:latin typeface="Söhne"/>
              </a:rPr>
              <a:t> </a:t>
            </a:r>
            <a:r>
              <a:rPr dirty="0" lang="en-US">
                <a:latin typeface="Söhne"/>
              </a:rPr>
              <a:t>T cell destruction by HIV begins to weaken the immune system over time </a:t>
            </a:r>
          </a:p>
          <a:p>
            <a:pPr indent="0" marL="0">
              <a:buNone/>
            </a:pPr>
            <a:r>
              <a:rPr dirty="0" lang="en-US">
                <a:latin typeface="Söhne"/>
              </a:rPr>
              <a:t>• In general if untreated, there is an 8-10 year period during which an HIV+ individual undergoes a gradual </a:t>
            </a:r>
            <a:r>
              <a:rPr dirty="0" lang="en-US">
                <a:solidFill>
                  <a:schemeClr val="accent2"/>
                </a:solidFill>
                <a:latin typeface="Söhne"/>
              </a:rPr>
              <a:t>decline in immune function</a:t>
            </a:r>
            <a:r>
              <a:rPr dirty="0" lang="en-US">
                <a:latin typeface="Söhne"/>
              </a:rPr>
              <a:t>  and </a:t>
            </a:r>
            <a:r>
              <a:rPr dirty="0" lang="en-US">
                <a:solidFill>
                  <a:schemeClr val="accent2"/>
                </a:solidFill>
                <a:latin typeface="Söhne"/>
              </a:rPr>
              <a:t>increase in HIV viral load </a:t>
            </a:r>
            <a:r>
              <a:rPr dirty="0" lang="en-US">
                <a:latin typeface="Söhne"/>
              </a:rPr>
              <a:t> </a:t>
            </a:r>
          </a:p>
          <a:p>
            <a:pPr indent="0" marL="0">
              <a:buNone/>
            </a:pPr>
            <a:r>
              <a:rPr dirty="0" lang="en-US">
                <a:latin typeface="Söhne"/>
              </a:rPr>
              <a:t>• Often no symptoms exhibited during the intermediate disease stag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725" name="Title 1"/>
          <p:cNvSpPr>
            <a:spLocks noGrp="1"/>
          </p:cNvSpPr>
          <p:nvPr>
            <p:ph type="title"/>
          </p:nvPr>
        </p:nvSpPr>
        <p:spPr/>
        <p:txBody>
          <a:bodyPr/>
          <a:p>
            <a:pPr algn="ctr"/>
            <a:r>
              <a:rPr b="1" dirty="0" lang="en-US">
                <a:latin typeface="Söhne"/>
                <a:cs typeface="Sabon Next LT" panose="02000500000000000000" pitchFamily="2" charset="0"/>
              </a:rPr>
              <a:t>Stages of HIV Disease</a:t>
            </a:r>
            <a:endParaRPr dirty="0" lang="en-US"/>
          </a:p>
        </p:txBody>
      </p:sp>
      <p:sp>
        <p:nvSpPr>
          <p:cNvPr id="1048726" name="Content Placeholder 2"/>
          <p:cNvSpPr>
            <a:spLocks noGrp="1"/>
          </p:cNvSpPr>
          <p:nvPr>
            <p:ph idx="1"/>
          </p:nvPr>
        </p:nvSpPr>
        <p:spPr>
          <a:xfrm>
            <a:off x="593558" y="2603499"/>
            <a:ext cx="10972800" cy="3941679"/>
          </a:xfrm>
        </p:spPr>
        <p:txBody>
          <a:bodyPr>
            <a:noAutofit/>
          </a:bodyPr>
          <a:p>
            <a:pPr indent="0" marL="0">
              <a:buNone/>
            </a:pPr>
            <a:r>
              <a:rPr b="1" dirty="0" sz="2200" lang="en-US">
                <a:latin typeface="Söhne"/>
              </a:rPr>
              <a:t>Stage of AIDS </a:t>
            </a:r>
            <a:r>
              <a:rPr dirty="0" sz="2200" lang="en-US">
                <a:latin typeface="Söhne"/>
              </a:rPr>
              <a:t>: </a:t>
            </a:r>
            <a:r>
              <a:rPr dirty="0" lang="en-US">
                <a:latin typeface="Söhne"/>
              </a:rPr>
              <a:t>More than 50% of people do not know they are HIV-infected until they become symptomatic (an indicator of advanced disease).</a:t>
            </a:r>
          </a:p>
          <a:p>
            <a:pPr indent="0" marL="0">
              <a:buNone/>
            </a:pPr>
            <a:r>
              <a:rPr dirty="0" lang="en-US">
                <a:latin typeface="Söhne"/>
              </a:rPr>
              <a:t>• Hallmarks of this stage of the disease include:</a:t>
            </a:r>
          </a:p>
          <a:p>
            <a:pPr indent="0" marL="0">
              <a:buNone/>
            </a:pPr>
            <a:r>
              <a:rPr dirty="0" lang="en-US">
                <a:latin typeface="Söhne"/>
              </a:rPr>
              <a:t>-Leucopenia (Opportunistic and recurrent infections or malignancies)</a:t>
            </a:r>
          </a:p>
          <a:p>
            <a:pPr indent="0" marL="0">
              <a:buNone/>
            </a:pPr>
            <a:r>
              <a:rPr dirty="0" lang="en-US">
                <a:latin typeface="Söhne"/>
              </a:rPr>
              <a:t>-Rashes</a:t>
            </a:r>
          </a:p>
          <a:p>
            <a:pPr indent="0" marL="0">
              <a:buNone/>
            </a:pPr>
            <a:r>
              <a:rPr dirty="0" lang="en-US">
                <a:latin typeface="Söhne"/>
              </a:rPr>
              <a:t>-Vaginal candidiasis</a:t>
            </a:r>
          </a:p>
          <a:p>
            <a:pPr indent="0" marL="0">
              <a:buNone/>
            </a:pPr>
            <a:r>
              <a:rPr dirty="0" lang="en-US">
                <a:latin typeface="Söhne"/>
              </a:rPr>
              <a:t>-thrush (oral candidiasis)</a:t>
            </a:r>
          </a:p>
          <a:p>
            <a:pPr indent="0" marL="0">
              <a:buNone/>
            </a:pPr>
            <a:r>
              <a:rPr dirty="0" lang="en-US">
                <a:latin typeface="Söhne"/>
              </a:rPr>
              <a:t>-anemia</a:t>
            </a:r>
          </a:p>
          <a:p>
            <a:pPr indent="0" marL="0">
              <a:buNone/>
            </a:pPr>
            <a:r>
              <a:rPr dirty="0" lang="en-US">
                <a:latin typeface="Söhne"/>
              </a:rPr>
              <a:t>-Neuropathy</a:t>
            </a:r>
          </a:p>
          <a:p>
            <a:pPr indent="0" marL="0">
              <a:buNone/>
            </a:pPr>
            <a:endParaRPr dirty="0" lang="en-US">
              <a:latin typeface="Söhne"/>
            </a:endParaRPr>
          </a:p>
        </p:txBody>
      </p:sp>
      <p:pic>
        <p:nvPicPr>
          <p:cNvPr id="2097174" name="Picture 4"/>
          <p:cNvPicPr>
            <a:picLocks noChangeAspect="1"/>
          </p:cNvPicPr>
          <p:nvPr/>
        </p:nvPicPr>
        <p:blipFill>
          <a:blip xmlns:r="http://schemas.openxmlformats.org/officeDocument/2006/relationships" r:embed="rId1"/>
          <a:stretch>
            <a:fillRect/>
          </a:stretch>
        </p:blipFill>
        <p:spPr>
          <a:xfrm>
            <a:off x="7202470" y="3832223"/>
            <a:ext cx="4907705" cy="2712955"/>
          </a:xfrm>
          <a:prstGeom prst="rec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69000"/>
                <a:hueMod val="91000"/>
                <a:satMod val="164000"/>
                <a:lumMod val="74000"/>
              </a:schemeClr>
              <a:schemeClr val="bg2">
                <a:hueMod val="124000"/>
                <a:satMod val="140000"/>
                <a:lumMod val="142000"/>
              </a:schemeClr>
            </a:duotone>
          </a:blip>
          <a:stretch>
            <a:fillRect/>
          </a:stretch>
        </a:blipFill>
        <a:effectLst/>
      </p:bgPr>
    </p:bg>
    <p:spTree>
      <p:nvGrpSpPr>
        <p:cNvPr id="118" name=""/>
        <p:cNvGrpSpPr/>
        <p:nvPr/>
      </p:nvGrpSpPr>
      <p:grpSpPr>
        <a:xfrm>
          <a:off x="0" y="0"/>
          <a:ext cx="0" cy="0"/>
          <a:chOff x="0" y="0"/>
          <a:chExt cx="0" cy="0"/>
        </a:xfrm>
      </p:grpSpPr>
      <p:sp useBgFill="1">
        <p:nvSpPr>
          <p:cNvPr id="1048727" name="Rectangle 9"/>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728" name="Freeform: Shape 11"/>
          <p:cNvSpPr>
            <a:spLocks noChangeAspect="1" noMove="1" noResize="1" noRot="1" noGrp="1" noAdjustHandles="1" noEditPoints="1" noChangeArrowheads="1" noChangeShapeType="1" noTextEdit="1"/>
          </p:cNvSpPr>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p>
            <a:endParaRPr lang="en-US"/>
          </a:p>
        </p:txBody>
      </p:sp>
      <p:sp>
        <p:nvSpPr>
          <p:cNvPr id="1048729" name="Freeform 5"/>
          <p:cNvSpPr>
            <a:spLocks noChangeAspect="1" noMove="1" noResize="1" noRot="1" noGrp="1" noAdjustHandles="1" noEditPoints="1" noChangeArrowheads="1" noChangeShapeType="1" noTextEdit="1"/>
          </p:cNvSpPr>
          <p:nvPr/>
        </p:nvSpPr>
        <p:spPr bwMode="gray">
          <a:xfrm>
            <a:off x="0" y="11069"/>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p>
            <a:endParaRPr lang="en-US"/>
          </a:p>
        </p:txBody>
      </p:sp>
      <p:sp>
        <p:nvSpPr>
          <p:cNvPr id="1048730" name="Freeform 5"/>
          <p:cNvSpPr>
            <a:spLocks noChangeAspect="1" noMove="1" noResize="1" noRot="1" noGrp="1" noAdjustHandles="1" noEditPoints="1" noChangeArrowheads="1" noChangeShapeType="1" noTextEdit="1"/>
          </p:cNvSpPr>
          <p:nvPr/>
        </p:nvSpPr>
        <p:spPr bwMode="gray">
          <a:xfrm rot="15922489">
            <a:off x="5349246"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p>
            <a:endParaRPr dirty="0" lang="en-US"/>
          </a:p>
        </p:txBody>
      </p:sp>
      <p:sp>
        <p:nvSpPr>
          <p:cNvPr id="1048731" name="Title 1"/>
          <p:cNvSpPr>
            <a:spLocks noGrp="1"/>
          </p:cNvSpPr>
          <p:nvPr>
            <p:ph type="title"/>
          </p:nvPr>
        </p:nvSpPr>
        <p:spPr>
          <a:xfrm>
            <a:off x="922115" y="1273196"/>
            <a:ext cx="6072776" cy="1832811"/>
          </a:xfrm>
        </p:spPr>
        <p:txBody>
          <a:bodyPr>
            <a:normAutofit/>
          </a:bodyPr>
          <a:p>
            <a:r>
              <a:rPr b="1" dirty="0" sz="1800" lang="en-US">
                <a:solidFill>
                  <a:schemeClr val="tx1"/>
                </a:solidFill>
              </a:rPr>
              <a:t>Oral Candidiasis (thrush)</a:t>
            </a:r>
          </a:p>
        </p:txBody>
      </p:sp>
      <p:pic>
        <p:nvPicPr>
          <p:cNvPr id="2097175" name="Picture 4" descr="Close-up of a person's mouth and tongue  Description automatically generated"/>
          <p:cNvPicPr>
            <a:picLocks noChangeAspect="1"/>
          </p:cNvPicPr>
          <p:nvPr/>
        </p:nvPicPr>
        <p:blipFill rotWithShape="1">
          <a:blip xmlns:r="http://schemas.openxmlformats.org/officeDocument/2006/relationships" r:embed="rId2"/>
          <a:srcRect t="1941" r="3" b="8485"/>
          <a:stretch>
            <a:fillRect/>
          </a:stretch>
        </p:blipFill>
        <p:spPr>
          <a:xfrm>
            <a:off x="7418226" y="645106"/>
            <a:ext cx="4125317" cy="5585369"/>
          </a:xfrm>
          <a:prstGeom prst="rect"/>
        </p:spPr>
      </p:pic>
      <p:sp>
        <p:nvSpPr>
          <p:cNvPr id="1048732" name="Rectangle 17"/>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733" name="Oval 19"/>
          <p:cNvSpPr>
            <a:spLocks noChangeAspect="1" noMove="1" noResize="1" noRot="1" noGrp="1" noAdjustHandles="1" noEditPoints="1" noChangeArrowheads="1" noChangeShapeType="1" noTextEdit="1"/>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734" name="Oval 21"/>
          <p:cNvSpPr>
            <a:spLocks noChangeAspect="1" noMove="1" noResize="1" noRot="1" noGrp="1" noAdjustHandles="1" noEditPoints="1" noChangeArrowheads="1" noChangeShapeType="1" noTextEdit="1"/>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735" name="Content Placeholder 2"/>
          <p:cNvSpPr>
            <a:spLocks noGrp="1"/>
          </p:cNvSpPr>
          <p:nvPr>
            <p:ph idx="1"/>
          </p:nvPr>
        </p:nvSpPr>
        <p:spPr>
          <a:xfrm>
            <a:off x="922115" y="3868274"/>
            <a:ext cx="6072776" cy="2362201"/>
          </a:xfrm>
        </p:spPr>
        <p:txBody>
          <a:bodyPr anchor="ctr">
            <a:normAutofit/>
          </a:bodyPr>
          <a:p>
            <a:pPr indent="0" marL="0">
              <a:buNone/>
            </a:pPr>
            <a:r>
              <a:rPr b="1" dirty="0" lang="en-US"/>
              <a:t>Oral Hairy Leukoplakia</a:t>
            </a:r>
          </a:p>
          <a:p>
            <a:pPr indent="0" marL="0">
              <a:buNone/>
            </a:pPr>
            <a:r>
              <a:rPr dirty="0" lang="en-US"/>
              <a:t>Due to the Epstein-Barr virus under immunosuppressed conditions</a:t>
            </a:r>
            <a:endParaRPr dirty="0" lang="en-US">
              <a:solidFill>
                <a:schemeClr val="tx1"/>
              </a:solidFill>
            </a:endParaRPr>
          </a:p>
        </p:txBody>
      </p:sp>
    </p:spTree>
  </p:cSld>
  <p:clrMapOvr>
    <a:overrideClrMapping accent1="accent1" accent2="accent2" accent3="accent3" accent4="accent4" accent5="accent5" accent6="accent6" bg1="dk1" bg2="dk2" tx1="lt1" tx2="lt2"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736" name="Title 1"/>
          <p:cNvSpPr>
            <a:spLocks noGrp="1"/>
          </p:cNvSpPr>
          <p:nvPr>
            <p:ph type="title"/>
          </p:nvPr>
        </p:nvSpPr>
        <p:spPr/>
        <p:txBody>
          <a:bodyPr/>
          <a:p>
            <a:r>
              <a:rPr dirty="0" lang="en-US">
                <a:latin typeface="Roboto" panose="02000000000000000000" pitchFamily="2" charset="0"/>
                <a:ea typeface="Roboto" panose="02000000000000000000" pitchFamily="2" charset="0"/>
                <a:cs typeface="Roboto" panose="02000000000000000000" pitchFamily="2" charset="0"/>
              </a:rPr>
              <a:t>Management and diagnosis</a:t>
            </a:r>
          </a:p>
        </p:txBody>
      </p:sp>
      <p:sp>
        <p:nvSpPr>
          <p:cNvPr id="1048737" name="Content Placeholder 2"/>
          <p:cNvSpPr>
            <a:spLocks noGrp="1"/>
          </p:cNvSpPr>
          <p:nvPr>
            <p:ph idx="1"/>
          </p:nvPr>
        </p:nvSpPr>
        <p:spPr/>
        <p:txBody>
          <a:bodyPr>
            <a:normAutofit/>
          </a:bodyPr>
          <a:p>
            <a:r>
              <a:rPr b="0" dirty="0" sz="2200" i="0" lang="en-US">
                <a:solidFill>
                  <a:schemeClr val="tx1"/>
                </a:solidFill>
                <a:effectLst/>
                <a:latin typeface="Roboto" panose="02000000000000000000" pitchFamily="2" charset="0"/>
                <a:ea typeface="Roboto" panose="02000000000000000000" pitchFamily="2" charset="0"/>
                <a:cs typeface="Roboto" panose="02000000000000000000" pitchFamily="2" charset="0"/>
              </a:rPr>
              <a:t>Both leukocytosis and leukopenia are typically detected through routine blood tests, and their management depends on identifying the underlying condition responsible for the abnormal white blood cell counts. Treatment may involve addressing infections, discontinuing medications that contribute to the condition, managing autoimmune diseases, or addressing bone marrow disorders through various medical interventions.</a:t>
            </a:r>
            <a:endParaRPr dirty="0" sz="2200"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738" name="Title 1"/>
          <p:cNvSpPr>
            <a:spLocks noGrp="1"/>
          </p:cNvSpPr>
          <p:nvPr>
            <p:ph type="title"/>
          </p:nvPr>
        </p:nvSpPr>
        <p:spPr/>
        <p:txBody>
          <a:bodyPr/>
          <a:p>
            <a:r>
              <a:rPr dirty="0" lang="en-US" err="1">
                <a:latin typeface="Roboto" panose="02000000000000000000" pitchFamily="2" charset="0"/>
                <a:ea typeface="Roboto" panose="02000000000000000000" pitchFamily="2" charset="0"/>
                <a:cs typeface="Roboto" panose="02000000000000000000" pitchFamily="2" charset="0"/>
              </a:rPr>
              <a:t>Refrancecses</a:t>
            </a:r>
            <a:endParaRPr dirty="0" lang="en-US">
              <a:latin typeface="Roboto" panose="02000000000000000000" pitchFamily="2" charset="0"/>
              <a:ea typeface="Roboto" panose="02000000000000000000" pitchFamily="2" charset="0"/>
              <a:cs typeface="Roboto" panose="02000000000000000000" pitchFamily="2" charset="0"/>
            </a:endParaRPr>
          </a:p>
        </p:txBody>
      </p:sp>
      <p:sp>
        <p:nvSpPr>
          <p:cNvPr id="1048739" name="Content Placeholder 2"/>
          <p:cNvSpPr>
            <a:spLocks noGrp="1"/>
          </p:cNvSpPr>
          <p:nvPr>
            <p:ph idx="1"/>
          </p:nvPr>
        </p:nvSpPr>
        <p:spPr>
          <a:xfrm>
            <a:off x="1154954" y="2403995"/>
            <a:ext cx="8825659" cy="3416300"/>
          </a:xfrm>
        </p:spPr>
        <p:txBody>
          <a:bodyPr/>
          <a:p>
            <a:r>
              <a:rPr dirty="0" lang="en-US">
                <a:solidFill>
                  <a:schemeClr val="tx1"/>
                </a:solidFill>
                <a:hlinkClick r:id="rId1"/>
              </a:rPr>
              <a:t>https://www.aafp.org/pubs/afp/issues/2000/1101/p2053.html</a:t>
            </a:r>
            <a:endParaRPr dirty="0" lang="en-US">
              <a:solidFill>
                <a:schemeClr val="tx1"/>
              </a:solidFill>
            </a:endParaRPr>
          </a:p>
          <a:p>
            <a:r>
              <a:rPr dirty="0" lang="en-US">
                <a:solidFill>
                  <a:schemeClr val="tx1"/>
                </a:solidFill>
                <a:hlinkClick r:id="rId2"/>
              </a:rPr>
              <a:t>https://www.medicalnewstoday.com/articles/324188#high-levels</a:t>
            </a:r>
            <a:endParaRPr dirty="0" lang="en-US">
              <a:solidFill>
                <a:schemeClr val="tx1"/>
              </a:solidFill>
            </a:endParaRPr>
          </a:p>
          <a:p>
            <a:r>
              <a:rPr dirty="0" lang="en-US">
                <a:solidFill>
                  <a:schemeClr val="tx1"/>
                </a:solidFill>
                <a:hlinkClick r:id="rId3"/>
              </a:rPr>
              <a:t>https://jmedicalcasereports.biomedcentral.com/articles/10.1186/1752-1947-1-147</a:t>
            </a:r>
            <a:endParaRPr dirty="0" lang="en-US">
              <a:solidFill>
                <a:schemeClr val="tx1"/>
              </a:solidFill>
            </a:endParaRPr>
          </a:p>
          <a:p>
            <a:r>
              <a:rPr dirty="0" lang="en-US">
                <a:solidFill>
                  <a:schemeClr val="tx1"/>
                </a:solidFill>
                <a:hlinkClick r:id="rId4"/>
              </a:rPr>
              <a:t>https://www.pathologyoutlines.com/topic/myeloproliferativecml.html</a:t>
            </a:r>
            <a:endParaRPr dirty="0" lang="en-US">
              <a:solidFill>
                <a:schemeClr val="tx1"/>
              </a:solidFill>
            </a:endParaRPr>
          </a:p>
          <a:p>
            <a:r>
              <a:rPr dirty="0" lang="en-US">
                <a:solidFill>
                  <a:schemeClr val="tx1"/>
                </a:solidFill>
                <a:hlinkClick r:id="rId5"/>
              </a:rPr>
              <a:t>https://www.slideshare.net/MartaGerasymchuk/leucocytosis-leucopenia-leucosis</a:t>
            </a:r>
            <a:endParaRPr dirty="0" lang="en-US">
              <a:solidFill>
                <a:schemeClr val="tx1"/>
              </a:solidFill>
            </a:endParaRPr>
          </a:p>
          <a:p>
            <a:r>
              <a:rPr dirty="0" lang="en-US">
                <a:solidFill>
                  <a:schemeClr val="tx1"/>
                </a:solidFill>
              </a:rPr>
              <a:t>First Aid USMLE step 1 book</a:t>
            </a:r>
          </a:p>
          <a:p>
            <a:r>
              <a:rPr dirty="0" lang="en-US">
                <a:solidFill>
                  <a:schemeClr val="tx1"/>
                </a:solidFill>
              </a:rPr>
              <a:t>Our previous Basic Lectures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5" name="object 35"/>
          <p:cNvSpPr txBox="1">
            <a:spLocks noGrp="1"/>
          </p:cNvSpPr>
          <p:nvPr>
            <p:ph type="title"/>
          </p:nvPr>
        </p:nvSpPr>
        <p:spPr>
          <a:xfrm>
            <a:off x="4224339" y="992909"/>
            <a:ext cx="4180204" cy="695960"/>
          </a:xfrm>
          <a:prstGeom prst="rect"/>
        </p:spPr>
        <p:txBody>
          <a:bodyPr anchor="ctr" bIns="0" lIns="0" rIns="0" rtlCol="0" tIns="12700" vert="horz" wrap="square">
            <a:spAutoFit/>
          </a:bodyPr>
          <a:p>
            <a:pPr marL="12700">
              <a:spcBef>
                <a:spcPts val="100"/>
              </a:spcBef>
            </a:pPr>
            <a:r>
              <a:rPr b="1" dirty="0" sz="4400" spc="-5">
                <a:latin typeface="Comic Sans MS"/>
                <a:cs typeface="Comic Sans MS"/>
              </a:rPr>
              <a:t>Eosinophil</a:t>
            </a:r>
            <a:r>
              <a:rPr b="1" dirty="0" sz="4400" spc="-60">
                <a:latin typeface="Comic Sans MS"/>
                <a:cs typeface="Comic Sans MS"/>
              </a:rPr>
              <a:t> </a:t>
            </a:r>
            <a:r>
              <a:rPr b="1" dirty="0" sz="4400" spc="-5">
                <a:latin typeface="Comic Sans MS"/>
                <a:cs typeface="Comic Sans MS"/>
              </a:rPr>
              <a:t>(Eos)</a:t>
            </a:r>
            <a:endParaRPr dirty="0" sz="4400">
              <a:latin typeface="Comic Sans MS"/>
              <a:cs typeface="Comic Sans MS"/>
            </a:endParaRPr>
          </a:p>
        </p:txBody>
      </p:sp>
      <p:sp>
        <p:nvSpPr>
          <p:cNvPr id="1048616" name="object 36"/>
          <p:cNvSpPr txBox="1"/>
          <p:nvPr/>
        </p:nvSpPr>
        <p:spPr>
          <a:xfrm>
            <a:off x="5358065" y="2325124"/>
            <a:ext cx="6833935" cy="4728336"/>
          </a:xfrm>
          <a:prstGeom prst="rect"/>
        </p:spPr>
        <p:txBody>
          <a:bodyPr bIns="0" lIns="0" rIns="0" rtlCol="0" tIns="52069" vert="horz" wrap="square">
            <a:spAutoFit/>
          </a:bodyPr>
          <a:p>
            <a:pPr indent="-341630" marL="367030">
              <a:spcBef>
                <a:spcPts val="409"/>
              </a:spcBef>
              <a:buClr>
                <a:srgbClr val="FFCC66"/>
              </a:buClr>
              <a:buSzPct val="79166"/>
              <a:buFont typeface="Lucida Sans Unicode"/>
              <a:buChar char="■"/>
              <a:tabLst>
                <a:tab algn="l" pos="366395"/>
                <a:tab algn="l" pos="367030"/>
              </a:tabLst>
            </a:pPr>
            <a:r>
              <a:rPr dirty="0" sz="2400" lang="en-US" spc="-5">
                <a:latin typeface="Söhne"/>
                <a:cs typeface="Arial MT"/>
              </a:rPr>
              <a:t>1-4%</a:t>
            </a:r>
            <a:r>
              <a:rPr dirty="0" sz="2400" lang="en-US" spc="-30">
                <a:latin typeface="Söhne"/>
                <a:cs typeface="Arial MT"/>
              </a:rPr>
              <a:t> </a:t>
            </a:r>
            <a:r>
              <a:rPr dirty="0" sz="2400" lang="en-US" spc="-5">
                <a:latin typeface="Söhne"/>
                <a:cs typeface="Arial MT"/>
              </a:rPr>
              <a:t>of</a:t>
            </a:r>
            <a:r>
              <a:rPr dirty="0" sz="2400" lang="en-US" spc="-15">
                <a:latin typeface="Söhne"/>
                <a:cs typeface="Arial MT"/>
              </a:rPr>
              <a:t> </a:t>
            </a:r>
            <a:r>
              <a:rPr dirty="0" sz="2400" lang="en-US" spc="-5">
                <a:latin typeface="Söhne"/>
                <a:cs typeface="Arial MT"/>
              </a:rPr>
              <a:t>WBC</a:t>
            </a:r>
          </a:p>
          <a:p>
            <a:pPr indent="-341630" marL="367030">
              <a:spcBef>
                <a:spcPts val="409"/>
              </a:spcBef>
              <a:buClr>
                <a:srgbClr val="FFCC66"/>
              </a:buClr>
              <a:buSzPct val="79166"/>
              <a:buFont typeface="Lucida Sans Unicode"/>
              <a:buChar char="■"/>
              <a:tabLst>
                <a:tab algn="l" pos="366395"/>
                <a:tab algn="l" pos="367030"/>
              </a:tabLst>
            </a:pPr>
            <a:r>
              <a:rPr dirty="0" sz="2400" lang="en-US">
                <a:latin typeface="Söhne"/>
              </a:rPr>
              <a:t>Size : 12-15 microns</a:t>
            </a:r>
          </a:p>
          <a:p>
            <a:pPr indent="-341630" marL="367030">
              <a:spcBef>
                <a:spcPts val="409"/>
              </a:spcBef>
              <a:buClr>
                <a:srgbClr val="FFCC66"/>
              </a:buClr>
              <a:buSzPct val="79166"/>
              <a:buFont typeface="Lucida Sans Unicode"/>
              <a:buChar char="■"/>
              <a:tabLst>
                <a:tab algn="l" pos="366395"/>
                <a:tab algn="l" pos="367030"/>
              </a:tabLst>
            </a:pPr>
            <a:r>
              <a:rPr dirty="0" sz="2400" lang="en-US">
                <a:latin typeface="Söhne"/>
              </a:rPr>
              <a:t>Shape: rounded</a:t>
            </a:r>
          </a:p>
          <a:p>
            <a:pPr indent="-341630" marL="367030">
              <a:spcBef>
                <a:spcPts val="409"/>
              </a:spcBef>
              <a:buClr>
                <a:srgbClr val="FFCC66"/>
              </a:buClr>
              <a:buSzPct val="79166"/>
              <a:buFont typeface="Lucida Sans Unicode"/>
              <a:buChar char="■"/>
              <a:tabLst>
                <a:tab algn="l" pos="366395"/>
                <a:tab algn="l" pos="367030"/>
              </a:tabLst>
            </a:pPr>
            <a:endParaRPr dirty="0" sz="2400" lang="en-US" spc="-10">
              <a:latin typeface="Söhne"/>
              <a:cs typeface="Arial MT"/>
            </a:endParaRPr>
          </a:p>
          <a:p>
            <a:pPr indent="-341630" marL="367030">
              <a:spcBef>
                <a:spcPts val="409"/>
              </a:spcBef>
              <a:buClr>
                <a:srgbClr val="FFCC66"/>
              </a:buClr>
              <a:buSzPct val="79166"/>
              <a:buFont typeface="Lucida Sans Unicode"/>
              <a:buChar char="■"/>
              <a:tabLst>
                <a:tab algn="l" pos="366395"/>
                <a:tab algn="l" pos="367030"/>
              </a:tabLst>
            </a:pPr>
            <a:r>
              <a:rPr dirty="0" sz="2400" lang="en-US" spc="-10">
                <a:latin typeface="Söhne"/>
                <a:cs typeface="Arial MT"/>
              </a:rPr>
              <a:t>Bilobed</a:t>
            </a:r>
            <a:r>
              <a:rPr dirty="0" sz="2400" lang="en-US" spc="-25">
                <a:latin typeface="Söhne"/>
                <a:cs typeface="Arial MT"/>
              </a:rPr>
              <a:t> C-shaped </a:t>
            </a:r>
            <a:r>
              <a:rPr dirty="0" sz="2400" lang="en-US" spc="-10">
                <a:latin typeface="Söhne"/>
                <a:cs typeface="Arial MT"/>
              </a:rPr>
              <a:t>nucleus</a:t>
            </a:r>
            <a:endParaRPr dirty="0" sz="2400" lang="en-US">
              <a:latin typeface="Söhne"/>
              <a:cs typeface="Arial MT"/>
            </a:endParaRPr>
          </a:p>
          <a:p>
            <a:pPr indent="-341630" marL="367030" marR="575310">
              <a:lnSpc>
                <a:spcPts val="2590"/>
              </a:lnSpc>
              <a:spcBef>
                <a:spcPts val="635"/>
              </a:spcBef>
              <a:buClr>
                <a:srgbClr val="FFCC66"/>
              </a:buClr>
              <a:buSzPct val="79166"/>
              <a:buFont typeface="Lucida Sans Unicode"/>
              <a:buChar char="■"/>
              <a:tabLst>
                <a:tab algn="l" pos="366395"/>
                <a:tab algn="l" pos="367030"/>
              </a:tabLst>
            </a:pPr>
            <a:r>
              <a:rPr dirty="0" sz="2400" lang="en-US" spc="-5">
                <a:latin typeface="Söhne"/>
                <a:cs typeface="Arial MT"/>
              </a:rPr>
              <a:t>Recruited</a:t>
            </a:r>
            <a:r>
              <a:rPr dirty="0" sz="2400" lang="en-US" spc="-25">
                <a:latin typeface="Söhne"/>
                <a:cs typeface="Arial MT"/>
              </a:rPr>
              <a:t> </a:t>
            </a:r>
            <a:r>
              <a:rPr dirty="0" sz="2400" lang="en-US">
                <a:latin typeface="Söhne"/>
                <a:cs typeface="Arial MT"/>
              </a:rPr>
              <a:t>to</a:t>
            </a:r>
            <a:r>
              <a:rPr dirty="0" sz="2400" lang="en-US" spc="-30">
                <a:latin typeface="Söhne"/>
                <a:cs typeface="Arial MT"/>
              </a:rPr>
              <a:t> </a:t>
            </a:r>
            <a:r>
              <a:rPr dirty="0" sz="2400" lang="en-US" spc="-5">
                <a:latin typeface="Söhne"/>
                <a:cs typeface="Arial MT"/>
              </a:rPr>
              <a:t>sites</a:t>
            </a:r>
            <a:r>
              <a:rPr dirty="0" sz="2400" lang="en-US" spc="-15">
                <a:latin typeface="Söhne"/>
                <a:cs typeface="Arial MT"/>
              </a:rPr>
              <a:t> </a:t>
            </a:r>
            <a:r>
              <a:rPr dirty="0" sz="2400" lang="en-US" spc="-5">
                <a:latin typeface="Söhne"/>
                <a:cs typeface="Arial MT"/>
              </a:rPr>
              <a:t>of </a:t>
            </a:r>
            <a:r>
              <a:rPr dirty="0" sz="2400" lang="en-US" spc="-655">
                <a:latin typeface="Söhne"/>
                <a:cs typeface="Arial MT"/>
              </a:rPr>
              <a:t> </a:t>
            </a:r>
            <a:r>
              <a:rPr dirty="0" sz="2400" lang="en-US" spc="-5">
                <a:latin typeface="Söhne"/>
                <a:cs typeface="Arial MT"/>
              </a:rPr>
              <a:t>inflammation</a:t>
            </a:r>
            <a:endParaRPr dirty="0" sz="2400" lang="en-US">
              <a:latin typeface="Söhne"/>
              <a:cs typeface="Arial MT"/>
            </a:endParaRPr>
          </a:p>
          <a:p>
            <a:pPr indent="-341630" marL="367030" marR="307975">
              <a:lnSpc>
                <a:spcPts val="2590"/>
              </a:lnSpc>
              <a:spcBef>
                <a:spcPts val="600"/>
              </a:spcBef>
              <a:buClr>
                <a:srgbClr val="FFCC66"/>
              </a:buClr>
              <a:buSzPct val="79166"/>
              <a:buFont typeface="Lucida Sans Unicode"/>
              <a:buChar char="■"/>
              <a:tabLst>
                <a:tab algn="l" pos="366395"/>
                <a:tab algn="l" pos="367030"/>
              </a:tabLst>
            </a:pPr>
            <a:r>
              <a:rPr dirty="0" sz="2400" lang="en-US" spc="-5">
                <a:latin typeface="Söhne"/>
                <a:cs typeface="Arial MT"/>
              </a:rPr>
              <a:t>Contains:  specific </a:t>
            </a:r>
            <a:r>
              <a:rPr dirty="0" sz="2400" lang="en-US" spc="-10">
                <a:latin typeface="Söhne"/>
                <a:cs typeface="Arial MT"/>
              </a:rPr>
              <a:t>eosinophilic </a:t>
            </a:r>
            <a:r>
              <a:rPr dirty="0" sz="2400" lang="en-US" spc="-655">
                <a:latin typeface="Söhne"/>
                <a:cs typeface="Arial MT"/>
              </a:rPr>
              <a:t> </a:t>
            </a:r>
            <a:r>
              <a:rPr dirty="0" sz="2400" lang="en-US" spc="-5">
                <a:latin typeface="Söhne"/>
                <a:cs typeface="Arial MT"/>
              </a:rPr>
              <a:t>granules</a:t>
            </a:r>
          </a:p>
          <a:p>
            <a:pPr indent="-341630" marL="367030" marR="307975">
              <a:lnSpc>
                <a:spcPts val="2590"/>
              </a:lnSpc>
              <a:spcBef>
                <a:spcPts val="600"/>
              </a:spcBef>
              <a:buClr>
                <a:srgbClr val="FFCC66"/>
              </a:buClr>
              <a:buSzPct val="79166"/>
              <a:buFont typeface="Lucida Sans Unicode"/>
              <a:buChar char="■"/>
              <a:tabLst>
                <a:tab algn="l" pos="366395"/>
                <a:tab algn="l" pos="367030"/>
              </a:tabLst>
            </a:pPr>
            <a:r>
              <a:rPr dirty="0" sz="2400" lang="en-US" spc="-5">
                <a:latin typeface="Söhne"/>
                <a:cs typeface="Arial MT"/>
              </a:rPr>
              <a:t>Granule contain :</a:t>
            </a:r>
            <a:r>
              <a:rPr dirty="0" sz="2400" lang="en-US">
                <a:latin typeface="Söhne"/>
              </a:rPr>
              <a:t>  many hydrolytic enzymes histaminase , eosinophil peroxidase</a:t>
            </a:r>
            <a:endParaRPr dirty="0" sz="2400" lang="en-US">
              <a:latin typeface="Söhne"/>
              <a:cs typeface="Arial MT"/>
            </a:endParaRPr>
          </a:p>
          <a:p>
            <a:pPr indent="-341630" marL="367030">
              <a:spcBef>
                <a:spcPts val="275"/>
              </a:spcBef>
              <a:buClr>
                <a:srgbClr val="FFCC66"/>
              </a:buClr>
              <a:buSzPct val="79166"/>
              <a:buFont typeface="Lucida Sans Unicode"/>
              <a:buChar char="■"/>
              <a:tabLst>
                <a:tab algn="l" pos="366395"/>
                <a:tab algn="l" pos="367030"/>
              </a:tabLst>
            </a:pPr>
            <a:r>
              <a:rPr dirty="0" sz="2400" lang="en-US" spc="-5">
                <a:latin typeface="Söhne"/>
                <a:cs typeface="Arial MT"/>
              </a:rPr>
              <a:t>Function:</a:t>
            </a:r>
            <a:r>
              <a:rPr dirty="0" sz="2400" lang="en-US" spc="-40">
                <a:latin typeface="Söhne"/>
                <a:cs typeface="Arial MT"/>
              </a:rPr>
              <a:t> </a:t>
            </a:r>
            <a:r>
              <a:rPr dirty="0" sz="2400" lang="en-US" spc="-5">
                <a:latin typeface="Söhne"/>
                <a:cs typeface="Arial MT"/>
              </a:rPr>
              <a:t>Involved</a:t>
            </a:r>
            <a:r>
              <a:rPr dirty="0" sz="2400" lang="en-US" spc="-40">
                <a:latin typeface="Söhne"/>
                <a:cs typeface="Arial MT"/>
              </a:rPr>
              <a:t> </a:t>
            </a:r>
            <a:r>
              <a:rPr dirty="0" sz="2400" lang="en-US" spc="-5">
                <a:latin typeface="Söhne"/>
                <a:cs typeface="Arial MT"/>
              </a:rPr>
              <a:t>in </a:t>
            </a:r>
            <a:r>
              <a:rPr dirty="0" sz="2400" lang="en-US" spc="-650">
                <a:latin typeface="Söhne"/>
                <a:cs typeface="Arial MT"/>
              </a:rPr>
              <a:t> </a:t>
            </a:r>
            <a:r>
              <a:rPr dirty="0" sz="2400" lang="en-US" spc="-5">
                <a:latin typeface="Söhne"/>
                <a:cs typeface="Arial MT"/>
              </a:rPr>
              <a:t>allergy, parasitic </a:t>
            </a:r>
            <a:r>
              <a:rPr dirty="0" sz="2400" lang="en-US">
                <a:latin typeface="Söhne"/>
                <a:cs typeface="Arial MT"/>
              </a:rPr>
              <a:t> </a:t>
            </a:r>
            <a:r>
              <a:rPr dirty="0" sz="2400" lang="en-US" spc="-5">
                <a:latin typeface="Söhne"/>
                <a:cs typeface="Arial MT"/>
              </a:rPr>
              <a:t>infections</a:t>
            </a:r>
            <a:endParaRPr dirty="0" sz="2400" lang="en-US">
              <a:latin typeface="Söhne"/>
              <a:cs typeface="Arial MT"/>
            </a:endParaRPr>
          </a:p>
          <a:p>
            <a:pPr indent="-341630" marL="367030">
              <a:spcBef>
                <a:spcPts val="275"/>
              </a:spcBef>
              <a:buClr>
                <a:srgbClr val="FFCC66"/>
              </a:buClr>
              <a:buSzPct val="79166"/>
              <a:buFont typeface="Lucida Sans Unicode"/>
              <a:buChar char="■"/>
              <a:tabLst>
                <a:tab algn="l" pos="366395"/>
                <a:tab algn="l" pos="367030"/>
              </a:tabLst>
            </a:pPr>
            <a:endParaRPr dirty="0" sz="2400">
              <a:latin typeface="Arial MT"/>
              <a:cs typeface="Arial MT"/>
            </a:endParaRPr>
          </a:p>
        </p:txBody>
      </p:sp>
      <p:grpSp>
        <p:nvGrpSpPr>
          <p:cNvPr id="71" name="object 37"/>
          <p:cNvGrpSpPr/>
          <p:nvPr/>
        </p:nvGrpSpPr>
        <p:grpSpPr>
          <a:xfrm>
            <a:off x="548639" y="3951995"/>
            <a:ext cx="3451861" cy="2650318"/>
            <a:chOff x="304800" y="3124200"/>
            <a:chExt cx="3429000" cy="3200400"/>
          </a:xfrm>
        </p:grpSpPr>
        <p:pic>
          <p:nvPicPr>
            <p:cNvPr id="2097157" name="object 38"/>
            <p:cNvPicPr>
              <a:picLocks/>
            </p:cNvPicPr>
            <p:nvPr/>
          </p:nvPicPr>
          <p:blipFill>
            <a:blip xmlns:r="http://schemas.openxmlformats.org/officeDocument/2006/relationships" r:embed="rId1" cstate="print"/>
            <a:stretch>
              <a:fillRect/>
            </a:stretch>
          </p:blipFill>
          <p:spPr>
            <a:xfrm>
              <a:off x="304800" y="3124200"/>
              <a:ext cx="3429000" cy="2895600"/>
            </a:xfrm>
            <a:prstGeom prst="rect"/>
          </p:spPr>
        </p:pic>
        <p:sp>
          <p:nvSpPr>
            <p:cNvPr id="1048617" name="object 39"/>
            <p:cNvSpPr/>
            <p:nvPr/>
          </p:nvSpPr>
          <p:spPr>
            <a:xfrm>
              <a:off x="1219200" y="5557520"/>
              <a:ext cx="0" cy="767080"/>
            </a:xfrm>
            <a:custGeom>
              <a:avLst/>
              <a:ahLst/>
              <a:rect l="l" t="t" r="r" b="b"/>
              <a:pathLst>
                <a:path h="767079">
                  <a:moveTo>
                    <a:pt x="0" y="767079"/>
                  </a:moveTo>
                  <a:lnTo>
                    <a:pt x="0" y="0"/>
                  </a:lnTo>
                </a:path>
              </a:pathLst>
            </a:custGeom>
            <a:ln w="8890">
              <a:solidFill>
                <a:srgbClr val="FFFF00"/>
              </a:solidFill>
            </a:ln>
          </p:spPr>
          <p:txBody>
            <a:bodyPr bIns="0" lIns="0" rIns="0" rtlCol="0" tIns="0" wrap="square"/>
            <a:p/>
          </p:txBody>
        </p:sp>
        <p:sp>
          <p:nvSpPr>
            <p:cNvPr id="1048618" name="object 40"/>
            <p:cNvSpPr/>
            <p:nvPr/>
          </p:nvSpPr>
          <p:spPr>
            <a:xfrm>
              <a:off x="1181100" y="5486400"/>
              <a:ext cx="76200" cy="76200"/>
            </a:xfrm>
            <a:custGeom>
              <a:avLst/>
              <a:ahLst/>
              <a:rect l="l" t="t" r="r" b="b"/>
              <a:pathLst>
                <a:path w="76200" h="76200">
                  <a:moveTo>
                    <a:pt x="38100" y="0"/>
                  </a:moveTo>
                  <a:lnTo>
                    <a:pt x="0" y="76200"/>
                  </a:lnTo>
                  <a:lnTo>
                    <a:pt x="76200" y="76200"/>
                  </a:lnTo>
                  <a:lnTo>
                    <a:pt x="38100" y="0"/>
                  </a:lnTo>
                  <a:close/>
                </a:path>
              </a:pathLst>
            </a:custGeom>
            <a:solidFill>
              <a:srgbClr val="FFFF00"/>
            </a:solidFill>
          </p:spPr>
          <p:txBody>
            <a:bodyPr bIns="0" lIns="0" rIns="0" rtlCol="0" tIns="0" wrap="square"/>
            <a:p/>
          </p:txBody>
        </p:sp>
      </p:grpSp>
      <p:grpSp>
        <p:nvGrpSpPr>
          <p:cNvPr id="72" name="object 42"/>
          <p:cNvGrpSpPr/>
          <p:nvPr/>
        </p:nvGrpSpPr>
        <p:grpSpPr>
          <a:xfrm>
            <a:off x="548639" y="1251974"/>
            <a:ext cx="4436110" cy="2700020"/>
            <a:chOff x="228600" y="228600"/>
            <a:chExt cx="4436110" cy="2700020"/>
          </a:xfrm>
        </p:grpSpPr>
        <p:pic>
          <p:nvPicPr>
            <p:cNvPr id="2097158" name="object 43"/>
            <p:cNvPicPr>
              <a:picLocks/>
            </p:cNvPicPr>
            <p:nvPr/>
          </p:nvPicPr>
          <p:blipFill>
            <a:blip xmlns:r="http://schemas.openxmlformats.org/officeDocument/2006/relationships" r:embed="rId2" cstate="print"/>
            <a:stretch>
              <a:fillRect/>
            </a:stretch>
          </p:blipFill>
          <p:spPr>
            <a:xfrm>
              <a:off x="228600" y="228600"/>
              <a:ext cx="2667000" cy="2171700"/>
            </a:xfrm>
            <a:prstGeom prst="rect"/>
          </p:spPr>
        </p:pic>
        <p:pic>
          <p:nvPicPr>
            <p:cNvPr id="2097159" name="object 44"/>
            <p:cNvPicPr>
              <a:picLocks/>
            </p:cNvPicPr>
            <p:nvPr/>
          </p:nvPicPr>
          <p:blipFill>
            <a:blip xmlns:r="http://schemas.openxmlformats.org/officeDocument/2006/relationships" r:embed="rId3" cstate="print"/>
            <a:stretch>
              <a:fillRect/>
            </a:stretch>
          </p:blipFill>
          <p:spPr>
            <a:xfrm>
              <a:off x="2971800" y="1301750"/>
              <a:ext cx="1692910" cy="1626870"/>
            </a:xfrm>
            <a:prstGeom prst="rect"/>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69000"/>
                <a:hueMod val="91000"/>
                <a:satMod val="164000"/>
                <a:lumMod val="74000"/>
              </a:schemeClr>
              <a:schemeClr val="bg2">
                <a:hueMod val="124000"/>
                <a:satMod val="140000"/>
                <a:lumMod val="142000"/>
              </a:schemeClr>
            </a:duotone>
          </a:blip>
          <a:stretch>
            <a:fillRect/>
          </a:stretch>
        </a:blipFill>
        <a:effectLst/>
      </p:bgPr>
    </p:bg>
    <p:spTree>
      <p:nvGrpSpPr>
        <p:cNvPr id="121" name=""/>
        <p:cNvGrpSpPr/>
        <p:nvPr/>
      </p:nvGrpSpPr>
      <p:grpSpPr>
        <a:xfrm>
          <a:off x="0" y="0"/>
          <a:ext cx="0" cy="0"/>
          <a:chOff x="0" y="0"/>
          <a:chExt cx="0" cy="0"/>
        </a:xfrm>
      </p:grpSpPr>
      <p:grpSp>
        <p:nvGrpSpPr>
          <p:cNvPr id="122" name="Group 6"/>
          <p:cNvGrpSpPr>
            <a:grpSpLocks noMove="1" noResize="1" noRot="1" noGrp="1" noChangeAspect="1"/>
          </p:cNvGrpSpPr>
          <p:nvPr/>
        </p:nvGrpSpPr>
        <p:grpSpPr>
          <a:xfrm>
            <a:off x="0" y="0"/>
            <a:ext cx="12192000" cy="6858000"/>
            <a:chOff x="0" y="0"/>
            <a:chExt cx="12192000" cy="6858000"/>
          </a:xfrm>
        </p:grpSpPr>
        <p:sp>
          <p:nvSpPr>
            <p:cNvPr id="1048740" name="Rectangle 7"/>
            <p:cNvSpPr/>
            <p:nvPr/>
          </p:nvSpPr>
          <p:spPr>
            <a:xfrm>
              <a:off x="0" y="0"/>
              <a:ext cx="12192000" cy="6858000"/>
            </a:xfrm>
            <a:prstGeom prst="rect"/>
            <a:blipFill>
              <a:blip xmlns:r="http://schemas.openxmlformats.org/officeDocument/2006/relationships"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741"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p>
              <a:endParaRPr lang="en-US"/>
            </a:p>
          </p:txBody>
        </p:sp>
      </p:grpSp>
      <p:sp>
        <p:nvSpPr>
          <p:cNvPr id="1048742" name="Rectangle 10"/>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grpSp>
        <p:nvGrpSpPr>
          <p:cNvPr id="123" name="Group 12"/>
          <p:cNvGrpSpPr>
            <a:grpSpLocks noMove="1" noResize="1" noRot="1" noGrp="1" noChangeAspect="1"/>
          </p:cNvGrpSpPr>
          <p:nvPr/>
        </p:nvGrpSpPr>
        <p:grpSpPr>
          <a:xfrm>
            <a:off x="0" y="0"/>
            <a:ext cx="12192000" cy="6858000"/>
            <a:chOff x="0" y="0"/>
            <a:chExt cx="12192000" cy="6858000"/>
          </a:xfrm>
        </p:grpSpPr>
        <p:sp useBgFill="1">
          <p:nvSpPr>
            <p:cNvPr id="1048743" name="Rectangle 13"/>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744"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p>
              <a:endParaRPr lang="en-US"/>
            </a:p>
          </p:txBody>
        </p:sp>
      </p:grpSp>
      <p:sp>
        <p:nvSpPr>
          <p:cNvPr id="1048745" name="Title 1"/>
          <p:cNvSpPr>
            <a:spLocks noGrp="1"/>
          </p:cNvSpPr>
          <p:nvPr>
            <p:ph type="title"/>
          </p:nvPr>
        </p:nvSpPr>
        <p:spPr>
          <a:xfrm>
            <a:off x="1683171" y="1169773"/>
            <a:ext cx="8825658" cy="2870161"/>
          </a:xfrm>
        </p:spPr>
        <p:txBody>
          <a:bodyPr anchor="b" bIns="45720" lIns="91440" rIns="91440" rtlCol="0" tIns="45720" vert="horz">
            <a:normAutofit/>
          </a:bodyPr>
          <a:p>
            <a:pPr algn="ctr"/>
            <a:r>
              <a:rPr dirty="0" sz="5400" lang="en-US">
                <a:solidFill>
                  <a:schemeClr val="tx1"/>
                </a:solidFill>
              </a:rPr>
              <a:t>THANK YOU</a:t>
            </a:r>
          </a:p>
        </p:txBody>
      </p:sp>
      <p:cxnSp>
        <p:nvCxnSpPr>
          <p:cNvPr id="3145730" name="Straight Connector 16"/>
          <p:cNvCxnSpPr>
            <a:cxnSpLocks noChangeAspect="1" noMove="1" noResize="1" noRot="1" noGrp="1" noAdjustHandles="1" noEditPoints="1" noChangeArrowheads="1" noChangeShapeType="1"/>
          </p:cNvCxnSpPr>
          <p:nvPr/>
        </p:nvCxnSpPr>
        <p:spPr>
          <a:xfrm>
            <a:off x="5758249" y="4166888"/>
            <a:ext cx="675502" cy="0"/>
          </a:xfrm>
          <a:prstGeom prst="line"/>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48746" name="TextBox 2"/>
          <p:cNvSpPr txBox="1"/>
          <p:nvPr/>
        </p:nvSpPr>
        <p:spPr>
          <a:xfrm>
            <a:off x="4879962" y="5041896"/>
            <a:ext cx="2432076" cy="646331"/>
          </a:xfrm>
          <a:prstGeom prst="rect"/>
          <a:noFill/>
        </p:spPr>
        <p:txBody>
          <a:bodyPr rtlCol="0" wrap="none">
            <a:spAutoFit/>
          </a:bodyPr>
          <a:p>
            <a:pPr algn="ctr"/>
            <a:r>
              <a:rPr dirty="0" lang="en-US"/>
              <a:t>Yousef Al-bojoq</a:t>
            </a:r>
          </a:p>
          <a:p>
            <a:pPr algn="ctr"/>
            <a:r>
              <a:rPr dirty="0" lang="en-US"/>
              <a:t>Ahmed Abu-</a:t>
            </a:r>
            <a:r>
              <a:rPr dirty="0" lang="en-US" err="1"/>
              <a:t>khadra</a:t>
            </a:r>
            <a:endParaRPr dirty="0" lang="en-US"/>
          </a:p>
        </p:txBody>
      </p:sp>
    </p:spTree>
  </p:cSld>
  <p:clrMapOvr>
    <a:overrideClrMapping accent1="accent1" accent2="accent2" accent3="accent3" accent4="accent4" accent5="accent5" accent6="accent6" bg1="dk1" bg2="dk2" tx1="lt1" tx2="lt2"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19" name="object 3"/>
          <p:cNvSpPr txBox="1">
            <a:spLocks noGrp="1"/>
          </p:cNvSpPr>
          <p:nvPr>
            <p:ph type="title"/>
          </p:nvPr>
        </p:nvSpPr>
        <p:spPr>
          <a:xfrm>
            <a:off x="2679031" y="634767"/>
            <a:ext cx="6833937" cy="1490152"/>
          </a:xfrm>
          <a:prstGeom prst="rect"/>
        </p:spPr>
        <p:txBody>
          <a:bodyPr anchor="ctr" bIns="0" lIns="0" rIns="0" rtlCol="0" tIns="12700" vert="horz" wrap="square">
            <a:spAutoFit/>
          </a:bodyPr>
          <a:p>
            <a:pPr algn="ctr" marL="12700">
              <a:spcBef>
                <a:spcPts val="100"/>
              </a:spcBef>
            </a:pPr>
            <a:r>
              <a:rPr b="1" dirty="0" sz="4800" spc="-10">
                <a:latin typeface="Comic Sans MS"/>
                <a:cs typeface="Comic Sans MS"/>
              </a:rPr>
              <a:t>B</a:t>
            </a:r>
            <a:r>
              <a:rPr b="1" dirty="0" sz="4800" spc="-5">
                <a:latin typeface="Comic Sans MS"/>
                <a:cs typeface="Comic Sans MS"/>
              </a:rPr>
              <a:t>a</a:t>
            </a:r>
            <a:r>
              <a:rPr b="1" dirty="0" sz="4800">
                <a:latin typeface="Comic Sans MS"/>
                <a:cs typeface="Comic Sans MS"/>
              </a:rPr>
              <a:t>s</a:t>
            </a:r>
            <a:r>
              <a:rPr b="1" dirty="0" sz="4800" spc="-5">
                <a:latin typeface="Comic Sans MS"/>
                <a:cs typeface="Comic Sans MS"/>
              </a:rPr>
              <a:t>o</a:t>
            </a:r>
            <a:r>
              <a:rPr b="1" dirty="0" sz="4800" spc="-10">
                <a:latin typeface="Comic Sans MS"/>
                <a:cs typeface="Comic Sans MS"/>
              </a:rPr>
              <a:t>p</a:t>
            </a:r>
            <a:r>
              <a:rPr b="1" dirty="0" sz="4800">
                <a:latin typeface="Comic Sans MS"/>
                <a:cs typeface="Comic Sans MS"/>
              </a:rPr>
              <a:t>h</a:t>
            </a:r>
            <a:r>
              <a:rPr b="1" dirty="0" sz="4800" spc="-10">
                <a:latin typeface="Comic Sans MS"/>
                <a:cs typeface="Comic Sans MS"/>
              </a:rPr>
              <a:t>i</a:t>
            </a:r>
            <a:r>
              <a:rPr b="1" dirty="0" sz="4800">
                <a:latin typeface="Comic Sans MS"/>
                <a:cs typeface="Comic Sans MS"/>
              </a:rPr>
              <a:t>l</a:t>
            </a:r>
            <a:br>
              <a:rPr b="1" dirty="0" sz="4800" lang="en-US">
                <a:latin typeface="Comic Sans MS"/>
                <a:cs typeface="Comic Sans MS"/>
              </a:rPr>
            </a:br>
            <a:r>
              <a:rPr b="1" dirty="0" sz="4800" lang="en-US">
                <a:latin typeface="Comic Sans MS"/>
                <a:cs typeface="Comic Sans MS"/>
              </a:rPr>
              <a:t>Mast cell of the blood</a:t>
            </a:r>
            <a:endParaRPr dirty="0" sz="4800">
              <a:latin typeface="Comic Sans MS"/>
              <a:cs typeface="Comic Sans MS"/>
            </a:endParaRPr>
          </a:p>
        </p:txBody>
      </p:sp>
      <p:sp>
        <p:nvSpPr>
          <p:cNvPr id="1048620" name="object 7"/>
          <p:cNvSpPr txBox="1"/>
          <p:nvPr/>
        </p:nvSpPr>
        <p:spPr>
          <a:xfrm>
            <a:off x="6756266" y="2756900"/>
            <a:ext cx="5195101" cy="3952364"/>
          </a:xfrm>
          <a:prstGeom prst="rect"/>
        </p:spPr>
        <p:txBody>
          <a:bodyPr bIns="0" lIns="0" rIns="0" rtlCol="0" tIns="12700" vert="horz" wrap="square">
            <a:spAutoFit/>
          </a:bodyPr>
          <a:p>
            <a:pPr marL="12700">
              <a:spcBef>
                <a:spcPts val="100"/>
              </a:spcBef>
              <a:buClr>
                <a:srgbClr val="FFCC00"/>
              </a:buClr>
              <a:buSzPct val="118750"/>
              <a:tabLst>
                <a:tab algn="l" pos="354965"/>
                <a:tab algn="l" pos="355600"/>
              </a:tabLst>
            </a:pPr>
            <a:r>
              <a:rPr dirty="0" sz="2400" lang="en-US" spc="10">
                <a:latin typeface="Söhne"/>
                <a:cs typeface="Arial MT"/>
              </a:rPr>
              <a:t>• </a:t>
            </a:r>
            <a:r>
              <a:rPr dirty="0" sz="2400" lang="en-US">
                <a:latin typeface="Söhne"/>
              </a:rPr>
              <a:t>Differential count : ½ - 1%</a:t>
            </a:r>
          </a:p>
          <a:p>
            <a:pPr marL="12700">
              <a:spcBef>
                <a:spcPts val="600"/>
              </a:spcBef>
              <a:buClr>
                <a:srgbClr val="FFCC00"/>
              </a:buClr>
              <a:buSzPct val="118750"/>
              <a:tabLst>
                <a:tab algn="l" pos="354965"/>
                <a:tab algn="l" pos="355600"/>
              </a:tabLst>
            </a:pPr>
            <a:r>
              <a:rPr dirty="0" sz="2400" lang="en-US" spc="10">
                <a:latin typeface="Söhne"/>
                <a:cs typeface="Arial MT"/>
              </a:rPr>
              <a:t>• </a:t>
            </a:r>
            <a:r>
              <a:rPr dirty="0" sz="2400" lang="en-US">
                <a:latin typeface="Söhne"/>
              </a:rPr>
              <a:t>Size : 10 microns</a:t>
            </a:r>
          </a:p>
          <a:p>
            <a:pPr marL="12700">
              <a:spcBef>
                <a:spcPts val="600"/>
              </a:spcBef>
              <a:buClr>
                <a:srgbClr val="FFCC00"/>
              </a:buClr>
              <a:buSzPct val="118750"/>
              <a:tabLst>
                <a:tab algn="l" pos="354965"/>
                <a:tab algn="l" pos="355600"/>
              </a:tabLst>
            </a:pPr>
            <a:r>
              <a:rPr dirty="0" sz="2400" lang="en-US" spc="10">
                <a:latin typeface="Söhne"/>
                <a:cs typeface="Arial MT"/>
              </a:rPr>
              <a:t>•</a:t>
            </a:r>
            <a:r>
              <a:rPr dirty="0" sz="2400" lang="en-US">
                <a:latin typeface="Söhne"/>
              </a:rPr>
              <a:t> Shape : Rounded</a:t>
            </a:r>
          </a:p>
          <a:p>
            <a:pPr marL="12700">
              <a:spcBef>
                <a:spcPts val="600"/>
              </a:spcBef>
              <a:buClr>
                <a:srgbClr val="FFCC00"/>
              </a:buClr>
              <a:buSzPct val="118750"/>
              <a:tabLst>
                <a:tab algn="l" pos="354965"/>
                <a:tab algn="l" pos="355600"/>
              </a:tabLst>
            </a:pPr>
            <a:endParaRPr dirty="0" sz="2400" lang="en-US">
              <a:latin typeface="Söhne"/>
            </a:endParaRPr>
          </a:p>
          <a:p>
            <a:pPr marL="12700">
              <a:spcBef>
                <a:spcPts val="600"/>
              </a:spcBef>
              <a:buClr>
                <a:srgbClr val="FFCC00"/>
              </a:buClr>
              <a:buSzPct val="118750"/>
              <a:tabLst>
                <a:tab algn="l" pos="354965"/>
                <a:tab algn="l" pos="355600"/>
              </a:tabLst>
            </a:pPr>
            <a:r>
              <a:rPr dirty="0" sz="2400" lang="en-US" spc="10">
                <a:latin typeface="Söhne"/>
                <a:cs typeface="Arial MT"/>
              </a:rPr>
              <a:t>• </a:t>
            </a:r>
            <a:r>
              <a:rPr dirty="0" sz="2400" lang="en-US">
                <a:latin typeface="Söhne"/>
              </a:rPr>
              <a:t>Bilobed, (S-shaped) nucleus</a:t>
            </a:r>
          </a:p>
          <a:p>
            <a:pPr marL="12700">
              <a:spcBef>
                <a:spcPts val="600"/>
              </a:spcBef>
              <a:buClr>
                <a:srgbClr val="FFCC00"/>
              </a:buClr>
              <a:buSzPct val="118750"/>
              <a:tabLst>
                <a:tab algn="l" pos="354965"/>
                <a:tab algn="l" pos="355600"/>
              </a:tabLst>
            </a:pPr>
            <a:r>
              <a:rPr dirty="0" sz="2400" lang="en-US" spc="10">
                <a:latin typeface="Söhne"/>
                <a:cs typeface="Arial MT"/>
              </a:rPr>
              <a:t>• </a:t>
            </a:r>
            <a:r>
              <a:rPr dirty="0" sz="2400" spc="-5">
                <a:latin typeface="Söhne"/>
                <a:cs typeface="Arial MT"/>
              </a:rPr>
              <a:t>Contains: </a:t>
            </a:r>
            <a:r>
              <a:rPr dirty="0" sz="2400" spc="-10">
                <a:latin typeface="Söhne"/>
                <a:cs typeface="Arial MT"/>
              </a:rPr>
              <a:t>basophili</a:t>
            </a:r>
            <a:r>
              <a:rPr dirty="0" sz="2400" lang="en-US" spc="-10">
                <a:latin typeface="Söhne"/>
                <a:cs typeface="Arial MT"/>
              </a:rPr>
              <a:t>c granules</a:t>
            </a:r>
            <a:endParaRPr dirty="0" sz="2400" lang="en-US">
              <a:latin typeface="Söhne"/>
              <a:cs typeface="Arial MT"/>
            </a:endParaRPr>
          </a:p>
          <a:p>
            <a:pPr marL="12700" marR="346075">
              <a:spcBef>
                <a:spcPts val="590"/>
              </a:spcBef>
              <a:buClr>
                <a:srgbClr val="FFCC00"/>
              </a:buClr>
              <a:buSzPct val="118750"/>
              <a:tabLst>
                <a:tab algn="l" pos="354965"/>
                <a:tab algn="l" pos="355600"/>
              </a:tabLst>
            </a:pPr>
            <a:r>
              <a:rPr dirty="0" sz="2400" lang="en-US" spc="10">
                <a:latin typeface="Söhne"/>
                <a:cs typeface="Arial MT"/>
              </a:rPr>
              <a:t>• </a:t>
            </a:r>
            <a:r>
              <a:rPr dirty="0" sz="2400" spc="-5">
                <a:latin typeface="Söhne"/>
                <a:cs typeface="Arial MT"/>
              </a:rPr>
              <a:t>Granules contain: </a:t>
            </a:r>
            <a:r>
              <a:rPr dirty="0" sz="2400">
                <a:latin typeface="Söhne"/>
                <a:cs typeface="Arial MT"/>
              </a:rPr>
              <a:t> </a:t>
            </a:r>
            <a:r>
              <a:rPr dirty="0" sz="2400" lang="en-US">
                <a:latin typeface="Söhne"/>
                <a:cs typeface="Arial MT"/>
              </a:rPr>
              <a:t> </a:t>
            </a:r>
          </a:p>
          <a:p>
            <a:pPr marL="12700" marR="346075">
              <a:spcBef>
                <a:spcPts val="590"/>
              </a:spcBef>
              <a:buClr>
                <a:srgbClr val="FFCC00"/>
              </a:buClr>
              <a:buSzPct val="118750"/>
              <a:tabLst>
                <a:tab algn="l" pos="354965"/>
                <a:tab algn="l" pos="355600"/>
              </a:tabLst>
            </a:pPr>
            <a:r>
              <a:rPr dirty="0" sz="2400" lang="en-US" spc="-5">
                <a:latin typeface="Söhne"/>
                <a:cs typeface="Arial MT"/>
              </a:rPr>
              <a:t>      </a:t>
            </a:r>
            <a:r>
              <a:rPr dirty="0" sz="2400" spc="-5">
                <a:latin typeface="Söhne"/>
                <a:cs typeface="Arial MT"/>
              </a:rPr>
              <a:t>histamine</a:t>
            </a:r>
            <a:r>
              <a:rPr dirty="0" sz="2400" spc="-45">
                <a:latin typeface="Söhne"/>
                <a:cs typeface="Arial MT"/>
              </a:rPr>
              <a:t> </a:t>
            </a:r>
            <a:r>
              <a:rPr dirty="0" sz="2400" spc="-10">
                <a:latin typeface="Söhne"/>
                <a:cs typeface="Arial MT"/>
              </a:rPr>
              <a:t>and</a:t>
            </a:r>
            <a:r>
              <a:rPr dirty="0" sz="2400" spc="-40">
                <a:latin typeface="Söhne"/>
                <a:cs typeface="Arial MT"/>
              </a:rPr>
              <a:t> </a:t>
            </a:r>
            <a:r>
              <a:rPr dirty="0" sz="2400" spc="-5">
                <a:latin typeface="Söhne"/>
                <a:cs typeface="Arial MT"/>
              </a:rPr>
              <a:t>heparin</a:t>
            </a:r>
            <a:endParaRPr dirty="0" sz="2400">
              <a:latin typeface="Söhne"/>
              <a:cs typeface="Arial MT"/>
            </a:endParaRPr>
          </a:p>
          <a:p>
            <a:pPr marL="12700">
              <a:spcBef>
                <a:spcPts val="600"/>
              </a:spcBef>
              <a:buClr>
                <a:srgbClr val="FFCC00"/>
              </a:buClr>
              <a:buSzPct val="118750"/>
              <a:tabLst>
                <a:tab algn="l" pos="354965"/>
                <a:tab algn="l" pos="355600"/>
              </a:tabLst>
            </a:pPr>
            <a:endParaRPr dirty="0" sz="2400">
              <a:latin typeface="Söhne"/>
              <a:cs typeface="Arial MT"/>
            </a:endParaRPr>
          </a:p>
        </p:txBody>
      </p:sp>
      <p:grpSp>
        <p:nvGrpSpPr>
          <p:cNvPr id="74" name="object 8"/>
          <p:cNvGrpSpPr/>
          <p:nvPr/>
        </p:nvGrpSpPr>
        <p:grpSpPr>
          <a:xfrm>
            <a:off x="573647" y="2375651"/>
            <a:ext cx="4665940" cy="4004279"/>
            <a:chOff x="381000" y="1524000"/>
            <a:chExt cx="3886200" cy="5105400"/>
          </a:xfrm>
        </p:grpSpPr>
        <p:pic>
          <p:nvPicPr>
            <p:cNvPr id="2097160" name="object 9"/>
            <p:cNvPicPr>
              <a:picLocks/>
            </p:cNvPicPr>
            <p:nvPr/>
          </p:nvPicPr>
          <p:blipFill>
            <a:blip xmlns:r="http://schemas.openxmlformats.org/officeDocument/2006/relationships" r:embed="rId1" cstate="print"/>
            <a:stretch>
              <a:fillRect/>
            </a:stretch>
          </p:blipFill>
          <p:spPr>
            <a:xfrm>
              <a:off x="1371600" y="1524000"/>
              <a:ext cx="2895600" cy="2395220"/>
            </a:xfrm>
            <a:prstGeom prst="rect"/>
          </p:spPr>
        </p:pic>
        <p:pic>
          <p:nvPicPr>
            <p:cNvPr id="2097161" name="object 11"/>
            <p:cNvPicPr>
              <a:picLocks/>
            </p:cNvPicPr>
            <p:nvPr/>
          </p:nvPicPr>
          <p:blipFill>
            <a:blip xmlns:r="http://schemas.openxmlformats.org/officeDocument/2006/relationships" r:embed="rId2" cstate="print"/>
            <a:stretch>
              <a:fillRect/>
            </a:stretch>
          </p:blipFill>
          <p:spPr>
            <a:xfrm>
              <a:off x="381000" y="3505200"/>
              <a:ext cx="2857500" cy="3124200"/>
            </a:xfrm>
            <a:prstGeom prst="rec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1" name="object 859"/>
          <p:cNvSpPr txBox="1">
            <a:spLocks noGrp="1"/>
          </p:cNvSpPr>
          <p:nvPr>
            <p:ph type="title"/>
          </p:nvPr>
        </p:nvSpPr>
        <p:spPr>
          <a:xfrm>
            <a:off x="4250114" y="950527"/>
            <a:ext cx="4653254" cy="751488"/>
          </a:xfrm>
          <a:prstGeom prst="rect"/>
        </p:spPr>
        <p:txBody>
          <a:bodyPr anchor="ctr" bIns="0" lIns="0" rIns="0" rtlCol="0" tIns="12700" vert="horz" wrap="square">
            <a:spAutoFit/>
          </a:bodyPr>
          <a:p>
            <a:pPr marL="12700">
              <a:spcBef>
                <a:spcPts val="100"/>
              </a:spcBef>
            </a:pPr>
            <a:r>
              <a:rPr b="1" dirty="0" sz="4800" spc="-30">
                <a:latin typeface="Söhne"/>
                <a:cs typeface="Times New Roman"/>
              </a:rPr>
              <a:t>Lymphocyte</a:t>
            </a:r>
            <a:endParaRPr b="1" dirty="0" sz="4800">
              <a:latin typeface="Söhne"/>
              <a:cs typeface="Times New Roman"/>
            </a:endParaRPr>
          </a:p>
        </p:txBody>
      </p:sp>
      <p:sp>
        <p:nvSpPr>
          <p:cNvPr id="1048622" name="object 860"/>
          <p:cNvSpPr txBox="1"/>
          <p:nvPr/>
        </p:nvSpPr>
        <p:spPr>
          <a:xfrm>
            <a:off x="6201409" y="2349924"/>
            <a:ext cx="4998720" cy="3840795"/>
          </a:xfrm>
          <a:prstGeom prst="rect"/>
        </p:spPr>
        <p:txBody>
          <a:bodyPr bIns="0" lIns="0" rIns="0" rtlCol="0" tIns="171450" vert="horz" wrap="square">
            <a:spAutoFit/>
          </a:bodyPr>
          <a:p>
            <a:pPr indent="-90170" marL="102235">
              <a:spcBef>
                <a:spcPts val="1350"/>
              </a:spcBef>
              <a:buSzPct val="95000"/>
              <a:buChar char="•"/>
              <a:tabLst>
                <a:tab algn="l" pos="102870"/>
              </a:tabLst>
            </a:pPr>
            <a:r>
              <a:rPr dirty="0" sz="2000" lang="en-US">
                <a:latin typeface="Söhne"/>
              </a:rPr>
              <a:t>Differential count: 20-30%</a:t>
            </a:r>
          </a:p>
          <a:p>
            <a:pPr marL="12065">
              <a:spcBef>
                <a:spcPts val="1350"/>
              </a:spcBef>
              <a:buSzPct val="95000"/>
              <a:tabLst>
                <a:tab algn="l" pos="102870"/>
              </a:tabLst>
            </a:pPr>
            <a:r>
              <a:rPr dirty="0" sz="2000" lang="en-US">
                <a:latin typeface="Söhne"/>
              </a:rPr>
              <a:t>• Size : 9-12 microns</a:t>
            </a:r>
          </a:p>
          <a:p>
            <a:pPr marL="12065">
              <a:spcBef>
                <a:spcPts val="1350"/>
              </a:spcBef>
              <a:buSzPct val="95000"/>
              <a:tabLst>
                <a:tab algn="l" pos="102870"/>
              </a:tabLst>
            </a:pPr>
            <a:r>
              <a:rPr dirty="0" sz="2000" lang="en-US">
                <a:latin typeface="Söhne"/>
              </a:rPr>
              <a:t>• Shape = rounded</a:t>
            </a:r>
          </a:p>
          <a:p>
            <a:pPr marL="12065">
              <a:spcBef>
                <a:spcPts val="1350"/>
              </a:spcBef>
              <a:buSzPct val="95000"/>
              <a:tabLst>
                <a:tab algn="l" pos="102870"/>
              </a:tabLst>
            </a:pPr>
            <a:endParaRPr dirty="0" sz="2000">
              <a:latin typeface="Söhne"/>
              <a:cs typeface="Arial MT"/>
            </a:endParaRPr>
          </a:p>
          <a:p>
            <a:pPr indent="-90170" marL="102235">
              <a:spcBef>
                <a:spcPts val="1250"/>
              </a:spcBef>
              <a:buSzPct val="95000"/>
              <a:buChar char="•"/>
              <a:tabLst>
                <a:tab algn="l" pos="102870"/>
              </a:tabLst>
            </a:pPr>
            <a:r>
              <a:rPr dirty="0" sz="2000" spc="5">
                <a:latin typeface="Söhne"/>
                <a:cs typeface="Arial MT"/>
              </a:rPr>
              <a:t>NO</a:t>
            </a:r>
            <a:r>
              <a:rPr dirty="0" sz="2000" spc="-15">
                <a:latin typeface="Söhne"/>
                <a:cs typeface="Arial MT"/>
              </a:rPr>
              <a:t> </a:t>
            </a:r>
            <a:r>
              <a:rPr dirty="0" sz="2000" spc="-5">
                <a:latin typeface="Söhne"/>
                <a:cs typeface="Arial MT"/>
              </a:rPr>
              <a:t>specific</a:t>
            </a:r>
            <a:r>
              <a:rPr dirty="0" sz="2000" spc="-10">
                <a:latin typeface="Söhne"/>
                <a:cs typeface="Arial MT"/>
              </a:rPr>
              <a:t> </a:t>
            </a:r>
            <a:r>
              <a:rPr dirty="0" sz="2000" spc="-5">
                <a:latin typeface="Söhne"/>
                <a:cs typeface="Arial MT"/>
              </a:rPr>
              <a:t>granules</a:t>
            </a:r>
            <a:endParaRPr dirty="0" sz="2000">
              <a:latin typeface="Söhne"/>
              <a:cs typeface="Arial MT"/>
            </a:endParaRPr>
          </a:p>
          <a:p>
            <a:pPr indent="-90170" marL="102235">
              <a:spcBef>
                <a:spcPts val="1250"/>
              </a:spcBef>
              <a:buSzPct val="95000"/>
              <a:buChar char="•"/>
              <a:tabLst>
                <a:tab algn="l" pos="102870"/>
              </a:tabLst>
            </a:pPr>
            <a:r>
              <a:rPr dirty="0" sz="2000">
                <a:latin typeface="Söhne"/>
                <a:cs typeface="Arial MT"/>
              </a:rPr>
              <a:t>T</a:t>
            </a:r>
            <a:r>
              <a:rPr dirty="0" sz="2000" spc="-5">
                <a:latin typeface="Söhne"/>
                <a:cs typeface="Arial MT"/>
              </a:rPr>
              <a:t> </a:t>
            </a:r>
            <a:r>
              <a:rPr dirty="0" sz="2000">
                <a:latin typeface="Söhne"/>
                <a:cs typeface="Arial MT"/>
              </a:rPr>
              <a:t>cells:</a:t>
            </a:r>
            <a:r>
              <a:rPr dirty="0" sz="2000" spc="-15">
                <a:latin typeface="Söhne"/>
                <a:cs typeface="Arial MT"/>
              </a:rPr>
              <a:t> </a:t>
            </a:r>
            <a:r>
              <a:rPr dirty="0" sz="2000" spc="-10">
                <a:latin typeface="Söhne"/>
                <a:cs typeface="Arial MT"/>
              </a:rPr>
              <a:t>CMI</a:t>
            </a:r>
            <a:r>
              <a:rPr dirty="0" sz="2000" spc="-20">
                <a:latin typeface="Söhne"/>
                <a:cs typeface="Arial MT"/>
              </a:rPr>
              <a:t> </a:t>
            </a:r>
            <a:r>
              <a:rPr dirty="0" sz="2000" spc="-5">
                <a:latin typeface="Söhne"/>
                <a:cs typeface="Arial MT"/>
              </a:rPr>
              <a:t>(for</a:t>
            </a:r>
            <a:r>
              <a:rPr dirty="0" sz="2000" spc="20">
                <a:latin typeface="Söhne"/>
                <a:cs typeface="Arial MT"/>
              </a:rPr>
              <a:t> </a:t>
            </a:r>
            <a:r>
              <a:rPr b="1" dirty="0" sz="2000" spc="-10">
                <a:latin typeface="Söhne"/>
                <a:cs typeface="Arial"/>
              </a:rPr>
              <a:t>viral</a:t>
            </a:r>
            <a:r>
              <a:rPr b="1" dirty="0" sz="2000" spc="-15">
                <a:latin typeface="Söhne"/>
                <a:cs typeface="Arial"/>
              </a:rPr>
              <a:t> </a:t>
            </a:r>
            <a:r>
              <a:rPr dirty="0" sz="2000" spc="-5">
                <a:latin typeface="Söhne"/>
                <a:cs typeface="Arial MT"/>
              </a:rPr>
              <a:t>infections)</a:t>
            </a:r>
            <a:endParaRPr dirty="0" sz="2000">
              <a:latin typeface="Söhne"/>
              <a:cs typeface="Arial MT"/>
            </a:endParaRPr>
          </a:p>
          <a:p>
            <a:pPr indent="-158750" marL="171450">
              <a:spcBef>
                <a:spcPts val="1250"/>
              </a:spcBef>
              <a:buSzPct val="95000"/>
              <a:buChar char="•"/>
              <a:tabLst>
                <a:tab algn="l" pos="171450"/>
              </a:tabLst>
            </a:pPr>
            <a:r>
              <a:rPr dirty="0" sz="2000">
                <a:latin typeface="Söhne"/>
                <a:cs typeface="Arial MT"/>
              </a:rPr>
              <a:t>B</a:t>
            </a:r>
            <a:r>
              <a:rPr dirty="0" sz="2000" spc="-25">
                <a:latin typeface="Söhne"/>
                <a:cs typeface="Arial MT"/>
              </a:rPr>
              <a:t> </a:t>
            </a:r>
            <a:r>
              <a:rPr dirty="0" sz="2000">
                <a:latin typeface="Söhne"/>
                <a:cs typeface="Arial MT"/>
              </a:rPr>
              <a:t>cells:</a:t>
            </a:r>
            <a:r>
              <a:rPr dirty="0" sz="2000" spc="-25">
                <a:latin typeface="Söhne"/>
                <a:cs typeface="Arial MT"/>
              </a:rPr>
              <a:t> </a:t>
            </a:r>
            <a:r>
              <a:rPr dirty="0" sz="2000">
                <a:latin typeface="Söhne"/>
                <a:cs typeface="Arial MT"/>
              </a:rPr>
              <a:t>humoral</a:t>
            </a:r>
            <a:r>
              <a:rPr dirty="0" sz="2000" spc="-20">
                <a:latin typeface="Söhne"/>
                <a:cs typeface="Arial MT"/>
              </a:rPr>
              <a:t> </a:t>
            </a:r>
            <a:r>
              <a:rPr dirty="0" sz="2000" spc="-5">
                <a:latin typeface="Söhne"/>
                <a:cs typeface="Arial MT"/>
              </a:rPr>
              <a:t>(antibody)</a:t>
            </a:r>
            <a:endParaRPr dirty="0" sz="2000">
              <a:latin typeface="Söhne"/>
              <a:cs typeface="Arial MT"/>
            </a:endParaRPr>
          </a:p>
          <a:p>
            <a:pPr indent="-158750" marL="171450">
              <a:spcBef>
                <a:spcPts val="1250"/>
              </a:spcBef>
              <a:buSzPct val="95000"/>
              <a:buChar char="•"/>
              <a:tabLst>
                <a:tab algn="l" pos="171450"/>
              </a:tabLst>
            </a:pPr>
            <a:r>
              <a:rPr dirty="0" sz="2000" spc="-5">
                <a:latin typeface="Söhne"/>
                <a:cs typeface="Arial MT"/>
              </a:rPr>
              <a:t>Natural</a:t>
            </a:r>
            <a:r>
              <a:rPr dirty="0" sz="2000" spc="-25">
                <a:latin typeface="Söhne"/>
                <a:cs typeface="Arial MT"/>
              </a:rPr>
              <a:t> </a:t>
            </a:r>
            <a:r>
              <a:rPr dirty="0" sz="2000" spc="-5">
                <a:latin typeface="Söhne"/>
                <a:cs typeface="Arial MT"/>
              </a:rPr>
              <a:t>Killer</a:t>
            </a:r>
            <a:r>
              <a:rPr dirty="0" sz="2000" spc="-20">
                <a:latin typeface="Söhne"/>
                <a:cs typeface="Arial MT"/>
              </a:rPr>
              <a:t> </a:t>
            </a:r>
            <a:r>
              <a:rPr dirty="0" sz="2000">
                <a:latin typeface="Söhne"/>
                <a:cs typeface="Arial MT"/>
              </a:rPr>
              <a:t>Cells</a:t>
            </a:r>
          </a:p>
        </p:txBody>
      </p:sp>
      <p:grpSp>
        <p:nvGrpSpPr>
          <p:cNvPr id="76" name="object 861"/>
          <p:cNvGrpSpPr/>
          <p:nvPr/>
        </p:nvGrpSpPr>
        <p:grpSpPr>
          <a:xfrm>
            <a:off x="509845" y="2239010"/>
            <a:ext cx="5120019" cy="3807537"/>
            <a:chOff x="228600" y="2438400"/>
            <a:chExt cx="4648200" cy="4257039"/>
          </a:xfrm>
        </p:grpSpPr>
        <p:pic>
          <p:nvPicPr>
            <p:cNvPr id="2097162" name="object 862"/>
            <p:cNvPicPr>
              <a:picLocks/>
            </p:cNvPicPr>
            <p:nvPr/>
          </p:nvPicPr>
          <p:blipFill>
            <a:blip xmlns:r="http://schemas.openxmlformats.org/officeDocument/2006/relationships" r:embed="rId1" cstate="print"/>
            <a:stretch>
              <a:fillRect/>
            </a:stretch>
          </p:blipFill>
          <p:spPr>
            <a:xfrm>
              <a:off x="2209800" y="4037329"/>
              <a:ext cx="2667000" cy="2658110"/>
            </a:xfrm>
            <a:prstGeom prst="rect"/>
          </p:spPr>
        </p:pic>
        <p:pic>
          <p:nvPicPr>
            <p:cNvPr id="2097163" name="object 863"/>
            <p:cNvPicPr>
              <a:picLocks/>
            </p:cNvPicPr>
            <p:nvPr/>
          </p:nvPicPr>
          <p:blipFill>
            <a:blip xmlns:r="http://schemas.openxmlformats.org/officeDocument/2006/relationships" r:embed="rId2" cstate="print"/>
            <a:stretch>
              <a:fillRect/>
            </a:stretch>
          </p:blipFill>
          <p:spPr>
            <a:xfrm>
              <a:off x="228600" y="4572000"/>
              <a:ext cx="1676400" cy="1341120"/>
            </a:xfrm>
            <a:prstGeom prst="rect"/>
          </p:spPr>
        </p:pic>
        <p:pic>
          <p:nvPicPr>
            <p:cNvPr id="2097164" name="object 866"/>
            <p:cNvPicPr>
              <a:picLocks/>
            </p:cNvPicPr>
            <p:nvPr/>
          </p:nvPicPr>
          <p:blipFill>
            <a:blip xmlns:r="http://schemas.openxmlformats.org/officeDocument/2006/relationships" r:embed="rId3" cstate="print"/>
            <a:stretch>
              <a:fillRect/>
            </a:stretch>
          </p:blipFill>
          <p:spPr>
            <a:xfrm>
              <a:off x="228600" y="2438400"/>
              <a:ext cx="1525270" cy="1526539"/>
            </a:xfrm>
            <a:prstGeom prst="rect"/>
          </p:spPr>
        </p:pic>
      </p:grpSp>
      <p:sp>
        <p:nvSpPr>
          <p:cNvPr id="1048623" name="object 867"/>
          <p:cNvSpPr txBox="1"/>
          <p:nvPr/>
        </p:nvSpPr>
        <p:spPr>
          <a:xfrm>
            <a:off x="2741930" y="262890"/>
            <a:ext cx="165100" cy="299720"/>
          </a:xfrm>
          <a:prstGeom prst="rect"/>
        </p:spPr>
        <p:txBody>
          <a:bodyPr bIns="0" lIns="0" rIns="0" rtlCol="0" tIns="12700" vert="horz" wrap="square">
            <a:spAutoFit/>
          </a:bodyPr>
          <a:p>
            <a:pPr marL="12700">
              <a:spcBef>
                <a:spcPts val="100"/>
              </a:spcBef>
            </a:pPr>
            <a:r>
              <a:rPr dirty="0">
                <a:solidFill>
                  <a:srgbClr val="FFFFFF"/>
                </a:solidFill>
                <a:latin typeface="Arial MT"/>
                <a:cs typeface="Arial MT"/>
              </a:rPr>
              <a:t>T</a:t>
            </a:r>
            <a:endParaRPr>
              <a:latin typeface="Arial MT"/>
              <a:cs typeface="Arial MT"/>
            </a:endParaRPr>
          </a:p>
        </p:txBody>
      </p:sp>
      <p:sp>
        <p:nvSpPr>
          <p:cNvPr id="1048624" name="object 868"/>
          <p:cNvSpPr txBox="1"/>
          <p:nvPr/>
        </p:nvSpPr>
        <p:spPr>
          <a:xfrm>
            <a:off x="9274810" y="218440"/>
            <a:ext cx="178435" cy="299720"/>
          </a:xfrm>
          <a:prstGeom prst="rect"/>
        </p:spPr>
        <p:txBody>
          <a:bodyPr bIns="0" lIns="0" rIns="0" rtlCol="0" tIns="12700" vert="horz" wrap="square">
            <a:spAutoFit/>
          </a:bodyPr>
          <a:p>
            <a:pPr marL="12700">
              <a:spcBef>
                <a:spcPts val="100"/>
              </a:spcBef>
            </a:pPr>
            <a:r>
              <a:rPr dirty="0">
                <a:solidFill>
                  <a:srgbClr val="FFFFFF"/>
                </a:solidFill>
                <a:latin typeface="Arial MT"/>
                <a:cs typeface="Arial MT"/>
              </a:rPr>
              <a:t>B</a:t>
            </a:r>
            <a:endParaRPr>
              <a:latin typeface="Arial MT"/>
              <a:cs typeface="Arial MT"/>
            </a:endParaRPr>
          </a:p>
        </p:txBody>
      </p:sp>
      <p:sp>
        <p:nvSpPr>
          <p:cNvPr id="1048625" name="object 870"/>
          <p:cNvSpPr txBox="1"/>
          <p:nvPr/>
        </p:nvSpPr>
        <p:spPr>
          <a:xfrm>
            <a:off x="8535669" y="3082290"/>
            <a:ext cx="165100" cy="299720"/>
          </a:xfrm>
          <a:prstGeom prst="rect"/>
        </p:spPr>
        <p:txBody>
          <a:bodyPr bIns="0" lIns="0" rIns="0" rtlCol="0" tIns="12700" vert="horz" wrap="square">
            <a:spAutoFit/>
          </a:bodyPr>
          <a:p>
            <a:pPr marL="12700">
              <a:spcBef>
                <a:spcPts val="100"/>
              </a:spcBef>
            </a:pPr>
            <a:r>
              <a:rPr dirty="0">
                <a:solidFill>
                  <a:srgbClr val="FFFFFF"/>
                </a:solidFill>
                <a:latin typeface="Arial MT"/>
                <a:cs typeface="Arial MT"/>
              </a:rPr>
              <a:t>T</a:t>
            </a:r>
            <a:endParaRPr>
              <a:latin typeface="Arial MT"/>
              <a:cs typeface="Arial MT"/>
            </a:endParaRPr>
          </a:p>
        </p:txBody>
      </p:sp>
      <p:sp>
        <p:nvSpPr>
          <p:cNvPr id="1048626" name="object 871"/>
          <p:cNvSpPr txBox="1"/>
          <p:nvPr/>
        </p:nvSpPr>
        <p:spPr>
          <a:xfrm>
            <a:off x="10204451" y="1939290"/>
            <a:ext cx="178435" cy="299720"/>
          </a:xfrm>
          <a:prstGeom prst="rect"/>
        </p:spPr>
        <p:txBody>
          <a:bodyPr bIns="0" lIns="0" rIns="0" rtlCol="0" tIns="12700" vert="horz" wrap="square">
            <a:spAutoFit/>
          </a:bodyPr>
          <a:p>
            <a:pPr marL="12700">
              <a:spcBef>
                <a:spcPts val="100"/>
              </a:spcBef>
            </a:pPr>
            <a:r>
              <a:rPr dirty="0">
                <a:solidFill>
                  <a:srgbClr val="FFFFFF"/>
                </a:solidFill>
                <a:latin typeface="Arial MT"/>
                <a:cs typeface="Arial MT"/>
              </a:rPr>
              <a:t>B</a:t>
            </a:r>
            <a:endParaRPr>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9" name=""/>
        <p:cNvGrpSpPr/>
        <p:nvPr/>
      </p:nvGrpSpPr>
      <p:grpSpPr>
        <a:xfrm>
          <a:off x="0" y="0"/>
          <a:ext cx="0" cy="0"/>
          <a:chOff x="0" y="0"/>
          <a:chExt cx="0" cy="0"/>
        </a:xfrm>
      </p:grpSpPr>
      <p:sp>
        <p:nvSpPr>
          <p:cNvPr id="1048630" name="Rectangle 9"/>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sp useBgFill="1">
        <p:nvSpPr>
          <p:cNvPr id="1048631" name="Rectangle 11"/>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2" name="Freeform: Shape 13"/>
          <p:cNvSpPr>
            <a:spLocks noChangeAspect="1" noMove="1" noResize="1" noRot="1" noGrp="1" noAdjustHandles="1" noEditPoints="1" noChangeArrowheads="1" noChangeShapeType="1" noTextEdit="1"/>
          </p:cNvSpPr>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p>
            <a:endParaRPr dirty="0" lang="en-US"/>
          </a:p>
        </p:txBody>
      </p:sp>
      <p:sp>
        <p:nvSpPr>
          <p:cNvPr id="1048633" name="Freeform: Shape 15"/>
          <p:cNvSpPr>
            <a:spLocks noChangeAspect="1" noMove="1" noResize="1" noRot="1" noGrp="1" noAdjustHandles="1" noEditPoints="1" noChangeArrowheads="1" noChangeShapeType="1" noTextEdit="1"/>
          </p:cNvSpPr>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p>
            <a:endParaRPr dirty="0" lang="en-US"/>
          </a:p>
        </p:txBody>
      </p:sp>
      <p:pic>
        <p:nvPicPr>
          <p:cNvPr id="2097165" name="Content Placeholder 4"/>
          <p:cNvPicPr>
            <a:picLocks noChangeAspect="1" noGrp="1"/>
          </p:cNvPicPr>
          <p:nvPr>
            <p:ph idx="1"/>
          </p:nvPr>
        </p:nvPicPr>
        <p:blipFill>
          <a:blip xmlns:r="http://schemas.openxmlformats.org/officeDocument/2006/relationships" r:embed="rId1"/>
          <a:stretch>
            <a:fillRect/>
          </a:stretch>
        </p:blipFill>
        <p:spPr>
          <a:xfrm>
            <a:off x="241069" y="384424"/>
            <a:ext cx="11665585" cy="6089152"/>
          </a:xfrm>
          <a:prstGeom prst="rec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0" name=""/>
        <p:cNvGrpSpPr/>
        <p:nvPr/>
      </p:nvGrpSpPr>
      <p:grpSpPr>
        <a:xfrm>
          <a:off x="0" y="0"/>
          <a:ext cx="0" cy="0"/>
          <a:chOff x="0" y="0"/>
          <a:chExt cx="0" cy="0"/>
        </a:xfrm>
      </p:grpSpPr>
      <p:grpSp>
        <p:nvGrpSpPr>
          <p:cNvPr id="81" name="Group 8"/>
          <p:cNvGrpSpPr>
            <a:grpSpLocks noMove="1" noResize="1" noRot="1" noGrp="1" noChangeAspect="1"/>
          </p:cNvGrpSpPr>
          <p:nvPr/>
        </p:nvGrpSpPr>
        <p:grpSpPr>
          <a:xfrm>
            <a:off x="0" y="0"/>
            <a:ext cx="12192000" cy="6858000"/>
            <a:chOff x="0" y="0"/>
            <a:chExt cx="12192000" cy="6858000"/>
          </a:xfrm>
        </p:grpSpPr>
        <p:sp>
          <p:nvSpPr>
            <p:cNvPr id="1048634" name="Rectangle 9"/>
            <p:cNvSpPr/>
            <p:nvPr/>
          </p:nvSpPr>
          <p:spPr>
            <a:xfrm>
              <a:off x="0" y="0"/>
              <a:ext cx="12192000" cy="6858000"/>
            </a:xfrm>
            <a:prstGeom prst="rect"/>
            <a:blipFill>
              <a:blip xmlns:r="http://schemas.openxmlformats.org/officeDocument/2006/relationships" r:embed="rId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635" name="Oval 10"/>
            <p:cNvSpPr/>
            <p:nvPr/>
          </p:nvSpPr>
          <p:spPr>
            <a:xfrm>
              <a:off x="0" y="2667000"/>
              <a:ext cx="4191000" cy="4191000"/>
            </a:xfrm>
            <a:prstGeom prst="ellipse"/>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636" name="Oval 11"/>
            <p:cNvSpPr/>
            <p:nvPr/>
          </p:nvSpPr>
          <p:spPr>
            <a:xfrm>
              <a:off x="0" y="2895600"/>
              <a:ext cx="2362200" cy="2362200"/>
            </a:xfrm>
            <a:prstGeom prst="ellipse"/>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637" name="Rectangle 12"/>
            <p:cNvSpPr/>
            <p:nvPr/>
          </p:nvSpPr>
          <p:spPr bwMode="gray">
            <a:xfrm>
              <a:off x="5713412" y="402165"/>
              <a:ext cx="6055253" cy="6053670"/>
            </a:xfrm>
            <a:prstGeom prst="rect"/>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p>
              <a:endParaRPr lang="en-US"/>
            </a:p>
          </p:txBody>
        </p:sp>
        <p:sp>
          <p:nvSpPr>
            <p:cNvPr id="1048638" name="Freeform 5"/>
            <p:cNvSpPr/>
            <p:nvPr/>
          </p:nvSpPr>
          <p:spPr bwMode="gray">
            <a:xfrm rot="15922489">
              <a:off x="3140485" y="1826078"/>
              <a:ext cx="3299407" cy="440924"/>
            </a:xfrm>
            <a:custGeom>
              <a:av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p>
              <a:endParaRPr lang="en-US"/>
            </a:p>
          </p:txBody>
        </p:sp>
        <p:sp>
          <p:nvSpPr>
            <p:cNvPr id="1048639" name="Freeform 5"/>
            <p:cNvSpPr/>
            <p:nvPr/>
          </p:nvSpPr>
          <p:spPr bwMode="gray">
            <a:xfrm rot="16200000">
              <a:off x="2229377" y="2801721"/>
              <a:ext cx="6053670" cy="1254558"/>
            </a:xfrm>
            <a:custGeom>
              <a:av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p>
              <a:endParaRPr lang="en-US"/>
            </a:p>
          </p:txBody>
        </p:sp>
        <p:sp>
          <p:nvSpPr>
            <p:cNvPr id="1048640"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p>
              <a:endParaRPr lang="en-US"/>
            </a:p>
          </p:txBody>
        </p:sp>
      </p:grpSp>
      <p:sp>
        <p:nvSpPr>
          <p:cNvPr id="1048641" name="Title 1"/>
          <p:cNvSpPr>
            <a:spLocks noGrp="1"/>
          </p:cNvSpPr>
          <p:nvPr>
            <p:ph type="title"/>
          </p:nvPr>
        </p:nvSpPr>
        <p:spPr>
          <a:xfrm>
            <a:off x="1154955" y="973667"/>
            <a:ext cx="2942210" cy="4833745"/>
          </a:xfrm>
        </p:spPr>
        <p:txBody>
          <a:bodyPr>
            <a:normAutofit/>
          </a:bodyPr>
          <a:p>
            <a:r>
              <a:rPr b="1" dirty="0" sz="2500" lang="en-US">
                <a:solidFill>
                  <a:srgbClr val="EBEBEB"/>
                </a:solidFill>
              </a:rPr>
              <a:t>definitions</a:t>
            </a:r>
          </a:p>
        </p:txBody>
      </p:sp>
      <p:sp>
        <p:nvSpPr>
          <p:cNvPr id="1048642" name="Rectangle 17"/>
          <p:cNvSpPr>
            <a:spLocks noChangeAspect="1" noMove="1" noResize="1" noRot="1" noGrp="1" noAdjustHandles="1" noEditPoints="1" noChangeArrowheads="1" noChangeShapeType="1" noTextEdit="1"/>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txBody>
          <a:bodyPr/>
          <a:p>
            <a:endParaRPr lang="en-US"/>
          </a:p>
        </p:txBody>
      </p:sp>
      <p:graphicFrame>
        <p:nvGraphicFramePr>
          <p:cNvPr id="4194304" name="Content Placeholder 2"/>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duotone>
              <a:schemeClr val="bg2">
                <a:shade val="69000"/>
                <a:hueMod val="91000"/>
                <a:satMod val="164000"/>
                <a:lumMod val="74000"/>
              </a:schemeClr>
              <a:schemeClr val="bg2">
                <a:hueMod val="124000"/>
                <a:satMod val="140000"/>
                <a:lumMod val="142000"/>
              </a:schemeClr>
            </a:duotone>
          </a:blip>
          <a:stretch>
            <a:fillRect/>
          </a:stretch>
        </a:blipFill>
        <a:effectLst/>
      </p:bgPr>
    </p:bg>
    <p:spTree>
      <p:nvGrpSpPr>
        <p:cNvPr id="82" name=""/>
        <p:cNvGrpSpPr/>
        <p:nvPr/>
      </p:nvGrpSpPr>
      <p:grpSpPr>
        <a:xfrm>
          <a:off x="0" y="0"/>
          <a:ext cx="0" cy="0"/>
          <a:chOff x="0" y="0"/>
          <a:chExt cx="0" cy="0"/>
        </a:xfrm>
      </p:grpSpPr>
      <p:sp useBgFill="1">
        <p:nvSpPr>
          <p:cNvPr id="1048643" name="Rectangle 7"/>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nvGrpSpPr>
          <p:cNvPr id="83" name="Group 9"/>
          <p:cNvGrpSpPr>
            <a:grpSpLocks noMove="1" noResize="1" noRot="1" noGrp="1" noChangeAspect="1"/>
          </p:cNvGrpSpPr>
          <p:nvPr/>
        </p:nvGrpSpPr>
        <p:grpSpPr>
          <a:xfrm>
            <a:off x="0" y="0"/>
            <a:ext cx="12192000" cy="6858000"/>
            <a:chOff x="0" y="0"/>
            <a:chExt cx="12192000" cy="6858000"/>
          </a:xfrm>
        </p:grpSpPr>
        <p:sp>
          <p:nvSpPr>
            <p:cNvPr id="1048644" name="Rectangle 10"/>
            <p:cNvSpPr/>
            <p:nvPr/>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p>
              <a:endParaRPr lang="en-US"/>
            </a:p>
          </p:txBody>
        </p:sp>
        <p:sp>
          <p:nvSpPr>
            <p:cNvPr id="1048645" name="Freeform 5"/>
            <p:cNvSpPr>
              <a:spLocks noEditPoints="1"/>
            </p:cNvSpPr>
            <p:nvPr/>
          </p:nvSpPr>
          <p:spPr bwMode="gray">
            <a:xfrm>
              <a:off x="0" y="1587"/>
              <a:ext cx="12192000" cy="6856413"/>
            </a:xfrm>
            <a:custGeom>
              <a:avLst/>
              <a:ah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p>
              <a:endParaRPr lang="en-US"/>
            </a:p>
          </p:txBody>
        </p:sp>
      </p:grpSp>
      <p:sp>
        <p:nvSpPr>
          <p:cNvPr id="1048646" name="Title 1"/>
          <p:cNvSpPr>
            <a:spLocks noGrp="1"/>
          </p:cNvSpPr>
          <p:nvPr>
            <p:ph type="title"/>
          </p:nvPr>
        </p:nvSpPr>
        <p:spPr>
          <a:xfrm>
            <a:off x="836247" y="1085549"/>
            <a:ext cx="3430947" cy="4686903"/>
          </a:xfrm>
        </p:spPr>
        <p:txBody>
          <a:bodyPr anchor="ctr">
            <a:normAutofit/>
          </a:bodyPr>
          <a:p>
            <a:pPr algn="r"/>
            <a:r>
              <a:rPr b="0" i="0" lang="en-US">
                <a:solidFill>
                  <a:schemeClr val="tx1"/>
                </a:solidFill>
                <a:effectLst/>
                <a:latin typeface="Söhne"/>
              </a:rPr>
              <a:t>Leukocytosis</a:t>
            </a:r>
            <a:endParaRPr lang="en-US">
              <a:solidFill>
                <a:schemeClr val="tx1"/>
              </a:solidFill>
            </a:endParaRPr>
          </a:p>
        </p:txBody>
      </p:sp>
      <p:cxnSp>
        <p:nvCxnSpPr>
          <p:cNvPr id="3145728" name="Straight Connector 13"/>
          <p:cNvCxnSpPr>
            <a:cxnSpLocks noChangeAspect="1" noMove="1" noResize="1" noRot="1" noGrp="1" noAdjustHandles="1" noEditPoints="1" noChangeArrowheads="1" noChangeShapeType="1"/>
          </p:cNvCxnSpPr>
          <p:nvPr/>
        </p:nvCxnSpPr>
        <p:spPr>
          <a:xfrm>
            <a:off x="4654296" y="1930986"/>
            <a:ext cx="0" cy="3200400"/>
          </a:xfrm>
          <a:prstGeom prst="line"/>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48647" name="Content Placeholder 2"/>
          <p:cNvSpPr>
            <a:spLocks noGrp="1"/>
          </p:cNvSpPr>
          <p:nvPr>
            <p:ph idx="1"/>
          </p:nvPr>
        </p:nvSpPr>
        <p:spPr>
          <a:xfrm>
            <a:off x="5041399" y="1085549"/>
            <a:ext cx="5579707" cy="4686903"/>
          </a:xfrm>
        </p:spPr>
        <p:txBody>
          <a:bodyPr anchor="ctr">
            <a:normAutofit/>
          </a:bodyPr>
          <a:p>
            <a:r>
              <a:rPr b="0" dirty="0" i="0" lang="en-US">
                <a:solidFill>
                  <a:schemeClr val="tx1"/>
                </a:solidFill>
                <a:effectLst/>
                <a:latin typeface="Söhne"/>
              </a:rPr>
              <a:t>This condition can occur for various reasons and is often an indication that the body is responding to an infection, inflammation, or other underlying medical conditions. Leukocytosis can be categorized into several types, depending on which specific type of white blood cell is elevated:</a:t>
            </a:r>
          </a:p>
          <a:p>
            <a:r>
              <a:rPr b="1" dirty="0" lang="en-US">
                <a:solidFill>
                  <a:schemeClr val="tx1"/>
                </a:solidFill>
                <a:latin typeface="Söhne"/>
              </a:rPr>
              <a:t>1)</a:t>
            </a:r>
            <a:r>
              <a:rPr b="1" dirty="0" i="0" lang="en-US">
                <a:solidFill>
                  <a:schemeClr val="tx1"/>
                </a:solidFill>
                <a:effectLst/>
                <a:latin typeface="Söhne"/>
              </a:rPr>
              <a:t> </a:t>
            </a:r>
            <a:r>
              <a:rPr b="1" dirty="0" lang="en-US">
                <a:solidFill>
                  <a:schemeClr val="tx1"/>
                </a:solidFill>
                <a:effectLst/>
                <a:latin typeface="Söhne"/>
              </a:rPr>
              <a:t>Neutrophilic leukocytosis</a:t>
            </a:r>
          </a:p>
          <a:p>
            <a:r>
              <a:rPr b="1" dirty="0" lang="en-US">
                <a:solidFill>
                  <a:schemeClr val="tx1"/>
                </a:solidFill>
                <a:latin typeface="Söhne"/>
              </a:rPr>
              <a:t>2)</a:t>
            </a:r>
            <a:r>
              <a:rPr b="1" dirty="0" i="0" lang="en-US">
                <a:solidFill>
                  <a:schemeClr val="tx1"/>
                </a:solidFill>
                <a:effectLst/>
                <a:latin typeface="Söhne"/>
              </a:rPr>
              <a:t> Monocytic leukocytosis</a:t>
            </a:r>
          </a:p>
          <a:p>
            <a:r>
              <a:rPr b="1" dirty="0" lang="en-US">
                <a:solidFill>
                  <a:schemeClr val="tx1"/>
                </a:solidFill>
                <a:latin typeface="Söhne"/>
              </a:rPr>
              <a:t>3)</a:t>
            </a:r>
            <a:r>
              <a:rPr b="1" dirty="0" i="0" lang="en-US">
                <a:solidFill>
                  <a:schemeClr val="tx1"/>
                </a:solidFill>
                <a:effectLst/>
                <a:latin typeface="Söhne"/>
              </a:rPr>
              <a:t> Lymphocytic leukocytosis</a:t>
            </a:r>
            <a:endParaRPr b="1" dirty="0" lang="en-US">
              <a:solidFill>
                <a:schemeClr val="tx1"/>
              </a:solidFill>
              <a:latin typeface="Söhne"/>
            </a:endParaRPr>
          </a:p>
          <a:p>
            <a:r>
              <a:rPr b="1" dirty="0" lang="en-US">
                <a:solidFill>
                  <a:schemeClr val="tx1"/>
                </a:solidFill>
                <a:latin typeface="Söhne"/>
              </a:rPr>
              <a:t>4) </a:t>
            </a:r>
            <a:r>
              <a:rPr b="1" dirty="0" i="0" lang="en-US">
                <a:solidFill>
                  <a:schemeClr val="tx1"/>
                </a:solidFill>
                <a:effectLst/>
                <a:latin typeface="Söhne"/>
              </a:rPr>
              <a:t>Eosinophilic leukocytosis</a:t>
            </a:r>
          </a:p>
          <a:p>
            <a:r>
              <a:rPr b="1" dirty="0" lang="en-US">
                <a:solidFill>
                  <a:schemeClr val="tx1"/>
                </a:solidFill>
                <a:latin typeface="Söhne"/>
              </a:rPr>
              <a:t>5) Basophilic leukocytosis</a:t>
            </a:r>
            <a:endParaRPr b="1" dirty="0" i="0" lang="en-US">
              <a:solidFill>
                <a:schemeClr val="tx1"/>
              </a:solidFill>
              <a:effectLst/>
              <a:latin typeface="Söhne"/>
            </a:endParaRPr>
          </a:p>
          <a:p>
            <a:r>
              <a:rPr b="1" dirty="0" lang="en-US">
                <a:solidFill>
                  <a:schemeClr val="tx1"/>
                </a:solidFill>
                <a:latin typeface="Söhne"/>
              </a:rPr>
              <a:t>6)</a:t>
            </a:r>
            <a:r>
              <a:rPr b="1" dirty="0" i="0" lang="en-US">
                <a:solidFill>
                  <a:schemeClr val="tx1"/>
                </a:solidFill>
                <a:effectLst/>
                <a:latin typeface="Söhne"/>
              </a:rPr>
              <a:t> physiological leukocytosis !</a:t>
            </a:r>
            <a:endParaRPr b="1" dirty="0" lang="en-US">
              <a:solidFill>
                <a:schemeClr val="tx1"/>
              </a:solidFill>
              <a:latin typeface="Söhne"/>
            </a:endParaRPr>
          </a:p>
          <a:p>
            <a:endParaRPr dirty="0" lang="en-US">
              <a:solidFill>
                <a:schemeClr val="tx1"/>
              </a:solidFill>
              <a:latin typeface="Söhne"/>
            </a:endParaRPr>
          </a:p>
          <a:p>
            <a:endParaRPr dirty="0" lang="en-US">
              <a:solidFill>
                <a:schemeClr val="tx1"/>
              </a:solidFill>
            </a:endParaRPr>
          </a:p>
        </p:txBody>
      </p:sp>
    </p:spTree>
  </p:cSld>
  <p:clrMapOvr>
    <a:overrideClrMapping accent1="accent1" accent2="accent2" accent3="accent3" accent4="accent4" accent5="accent5" accent6="accent6" bg1="dk1" bg2="dk2" tx1="lt1" tx2="lt2"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lastClr="000000" val="windowText"/>
      </a:dk1>
      <a:lt1>
        <a:sysClr lastClr="FFFFFF" val="window"/>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approach for leukocytosis and leukopenia</dc:title>
  <dc:creator>yousof bojoq</dc:creator>
  <cp:lastModifiedBy>yousof bojoq</cp:lastModifiedBy>
  <dcterms:created xsi:type="dcterms:W3CDTF">2023-09-16T09:28:08Z</dcterms:created>
  <dcterms:modified xsi:type="dcterms:W3CDTF">2023-10-05T11:43:35Z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8b0156c41ca841d9a289f2628ae5af0a</vt:lpwstr>
  </property>
</Properties>
</file>