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trictFirstAndLastChars="0" saveSubsetFonts="1">
  <p:sldMasterIdLst>
    <p:sldMasterId id="2147484073" r:id="rId4"/>
    <p:sldMasterId id="2147484305" r:id="rId5"/>
  </p:sldMasterIdLst>
  <p:notesMasterIdLst>
    <p:notesMasterId r:id="rId32"/>
  </p:notesMasterIdLst>
  <p:sldIdLst>
    <p:sldId id="265" r:id="rId6"/>
    <p:sldId id="384" r:id="rId7"/>
    <p:sldId id="381" r:id="rId8"/>
    <p:sldId id="342" r:id="rId9"/>
    <p:sldId id="388" r:id="rId10"/>
    <p:sldId id="314" r:id="rId11"/>
    <p:sldId id="343" r:id="rId12"/>
    <p:sldId id="344" r:id="rId13"/>
    <p:sldId id="389" r:id="rId14"/>
    <p:sldId id="304" r:id="rId15"/>
    <p:sldId id="324" r:id="rId16"/>
    <p:sldId id="346" r:id="rId17"/>
    <p:sldId id="390" r:id="rId18"/>
    <p:sldId id="391" r:id="rId19"/>
    <p:sldId id="355" r:id="rId20"/>
    <p:sldId id="392" r:id="rId21"/>
    <p:sldId id="393" r:id="rId22"/>
    <p:sldId id="394" r:id="rId23"/>
    <p:sldId id="395" r:id="rId24"/>
    <p:sldId id="369" r:id="rId25"/>
    <p:sldId id="370" r:id="rId26"/>
    <p:sldId id="371" r:id="rId27"/>
    <p:sldId id="396" r:id="rId28"/>
    <p:sldId id="375" r:id="rId29"/>
    <p:sldId id="376" r:id="rId30"/>
    <p:sldId id="382" r:id="rId31"/>
  </p:sldIdLst>
  <p:sldSz cx="9144000" cy="6858000" type="screen4x3"/>
  <p:notesSz cx="6858000" cy="9144000"/>
  <p:defaultTextStyle>
    <a:defPPr>
      <a:defRPr lang="ar-SA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0000"/>
    <a:srgbClr val="990000"/>
    <a:srgbClr val="CC0000"/>
    <a:srgbClr val="808080"/>
    <a:srgbClr val="00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EE5295-4D71-43FB-B23A-4CA9033D1ACB}" v="3" dt="2022-03-29T00:03:31.8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592" autoAdjust="0"/>
    <p:restoredTop sz="98992" autoAdjust="0"/>
  </p:normalViewPr>
  <p:slideViewPr>
    <p:cSldViewPr>
      <p:cViewPr varScale="1">
        <p:scale>
          <a:sx n="88" d="100"/>
          <a:sy n="88" d="100"/>
        </p:scale>
        <p:origin x="115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قتيبه خلدون عوض الصرايره" userId="S::120211503347@mutah.edu.jo::d2c25569-d52f-49c8-8300-72db79f66718" providerId="AD" clId="Web-{D6EE5295-4D71-43FB-B23A-4CA9033D1ACB}"/>
    <pc:docChg chg="modSld">
      <pc:chgData name="قتيبه خلدون عوض الصرايره" userId="S::120211503347@mutah.edu.jo::d2c25569-d52f-49c8-8300-72db79f66718" providerId="AD" clId="Web-{D6EE5295-4D71-43FB-B23A-4CA9033D1ACB}" dt="2022-03-29T00:03:31.815" v="2"/>
      <pc:docMkLst>
        <pc:docMk/>
      </pc:docMkLst>
      <pc:sldChg chg="addSp modSp">
        <pc:chgData name="قتيبه خلدون عوض الصرايره" userId="S::120211503347@mutah.edu.jo::d2c25569-d52f-49c8-8300-72db79f66718" providerId="AD" clId="Web-{D6EE5295-4D71-43FB-B23A-4CA9033D1ACB}" dt="2022-03-29T00:03:31.815" v="2"/>
        <pc:sldMkLst>
          <pc:docMk/>
          <pc:sldMk cId="0" sldId="394"/>
        </pc:sldMkLst>
        <pc:spChg chg="add mod">
          <ac:chgData name="قتيبه خلدون عوض الصرايره" userId="S::120211503347@mutah.edu.jo::d2c25569-d52f-49c8-8300-72db79f66718" providerId="AD" clId="Web-{D6EE5295-4D71-43FB-B23A-4CA9033D1ACB}" dt="2022-03-29T00:03:30.908" v="1" actId="1076"/>
          <ac:spMkLst>
            <pc:docMk/>
            <pc:sldMk cId="0" sldId="394"/>
            <ac:spMk id="4" creationId="{66763D88-D015-C3C7-0BC3-FF923BCD96E1}"/>
          </ac:spMkLst>
        </pc:spChg>
        <pc:spChg chg="add">
          <ac:chgData name="قتيبه خلدون عوض الصرايره" userId="S::120211503347@mutah.edu.jo::d2c25569-d52f-49c8-8300-72db79f66718" providerId="AD" clId="Web-{D6EE5295-4D71-43FB-B23A-4CA9033D1ACB}" dt="2022-03-29T00:03:31.815" v="2"/>
          <ac:spMkLst>
            <pc:docMk/>
            <pc:sldMk cId="0" sldId="394"/>
            <ac:spMk id="5" creationId="{B22A227E-9555-BCFA-57D0-91D03A7DA3DE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59230C-0D00-4E2C-A6CB-D3895C865DB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F4C37AE7-79A6-4D6D-8F2E-A95593A29DB5}">
      <dgm:prSet/>
      <dgm:spPr/>
      <dgm:t>
        <a:bodyPr/>
        <a:lstStyle/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Blood 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analysis</a:t>
          </a:r>
        </a:p>
      </dgm:t>
    </dgm:pt>
    <dgm:pt modelId="{986B4175-C374-4B49-9585-D42E13EB9CE8}" type="parTrans" cxnId="{C1585689-DE51-4E67-9D21-72D80ABB42BD}">
      <dgm:prSet/>
      <dgm:spPr/>
      <dgm:t>
        <a:bodyPr/>
        <a:lstStyle/>
        <a:p>
          <a:endParaRPr lang="en-US"/>
        </a:p>
      </dgm:t>
    </dgm:pt>
    <dgm:pt modelId="{F811D688-4229-4D3B-B1CA-DCF56FFBA068}" type="sibTrans" cxnId="{C1585689-DE51-4E67-9D21-72D80ABB42BD}">
      <dgm:prSet/>
      <dgm:spPr/>
      <dgm:t>
        <a:bodyPr/>
        <a:lstStyle/>
        <a:p>
          <a:endParaRPr lang="en-US"/>
        </a:p>
      </dgm:t>
    </dgm:pt>
    <dgm:pt modelId="{F591232A-9294-46D0-B473-8BA5EB6A4849}">
      <dgm:prSet/>
      <dgm:spPr/>
      <dgm:t>
        <a:bodyPr/>
        <a:lstStyle/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</a:rPr>
            <a:t>Chemical analysis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</a:rPr>
            <a:t> of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</a:rPr>
            <a:t>Plasma components</a:t>
          </a:r>
        </a:p>
      </dgm:t>
    </dgm:pt>
    <dgm:pt modelId="{6674F795-6CDE-4F67-BC01-592638F12595}" type="parTrans" cxnId="{ABDEA078-12D5-4C71-9F9E-F1D1731C72E1}">
      <dgm:prSet/>
      <dgm:spPr/>
      <dgm:t>
        <a:bodyPr/>
        <a:lstStyle/>
        <a:p>
          <a:endParaRPr lang="en-US"/>
        </a:p>
      </dgm:t>
    </dgm:pt>
    <dgm:pt modelId="{7F90D5A3-1354-4A14-B0C0-4F9A819B10FA}" type="sibTrans" cxnId="{ABDEA078-12D5-4C71-9F9E-F1D1731C72E1}">
      <dgm:prSet/>
      <dgm:spPr/>
      <dgm:t>
        <a:bodyPr/>
        <a:lstStyle/>
        <a:p>
          <a:endParaRPr lang="en-US"/>
        </a:p>
      </dgm:t>
    </dgm:pt>
    <dgm:pt modelId="{EF994BDF-33BC-4719-A5DA-096D4AD20F86}">
      <dgm:prSet/>
      <dgm:spPr/>
      <dgm:t>
        <a:bodyPr/>
        <a:lstStyle/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ar-JO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endParaRP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</a:rPr>
            <a:t>Cell analysis 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</a:rPr>
            <a:t>CBC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</a:rPr>
            <a:t>(Complete Blood Count)</a:t>
          </a:r>
        </a:p>
      </dgm:t>
    </dgm:pt>
    <dgm:pt modelId="{FEC06E2D-A6D3-4187-BC6F-3EAB4BF06937}" type="parTrans" cxnId="{D4415161-305C-4434-B1DF-CC6CC6769510}">
      <dgm:prSet/>
      <dgm:spPr/>
      <dgm:t>
        <a:bodyPr/>
        <a:lstStyle/>
        <a:p>
          <a:endParaRPr lang="en-US"/>
        </a:p>
      </dgm:t>
    </dgm:pt>
    <dgm:pt modelId="{B00F9260-BD8E-44C4-BC9B-3FE6EC2E2322}" type="sibTrans" cxnId="{D4415161-305C-4434-B1DF-CC6CC6769510}">
      <dgm:prSet/>
      <dgm:spPr/>
      <dgm:t>
        <a:bodyPr/>
        <a:lstStyle/>
        <a:p>
          <a:endParaRPr lang="en-US"/>
        </a:p>
      </dgm:t>
    </dgm:pt>
    <dgm:pt modelId="{B5F52320-BBB8-4C06-90F8-F9C7B6CEB6A7}">
      <dgm:prSet/>
      <dgm:spPr/>
      <dgm:t>
        <a:bodyPr/>
        <a:lstStyle/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ar-JO" b="1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endParaRP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</a:rPr>
            <a:t>Total count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</a:rPr>
            <a:t>(all elements)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ar-JO" b="1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endParaRPr>
        </a:p>
      </dgm:t>
    </dgm:pt>
    <dgm:pt modelId="{8FF7EA50-5E75-44DD-86F6-931B0AB62D38}" type="parTrans" cxnId="{1ED96AC2-DBD8-4C14-8F97-91E2D5BAF634}">
      <dgm:prSet/>
      <dgm:spPr/>
      <dgm:t>
        <a:bodyPr/>
        <a:lstStyle/>
        <a:p>
          <a:endParaRPr lang="en-US"/>
        </a:p>
      </dgm:t>
    </dgm:pt>
    <dgm:pt modelId="{0D07B610-1EEC-41F7-B042-02120647116D}" type="sibTrans" cxnId="{1ED96AC2-DBD8-4C14-8F97-91E2D5BAF634}">
      <dgm:prSet/>
      <dgm:spPr/>
      <dgm:t>
        <a:bodyPr/>
        <a:lstStyle/>
        <a:p>
          <a:endParaRPr lang="en-US"/>
        </a:p>
      </dgm:t>
    </dgm:pt>
    <dgm:pt modelId="{C9C77E8F-28B6-4DAB-8CF3-64C877BA1DF2}">
      <dgm:prSet/>
      <dgm:spPr/>
      <dgm:t>
        <a:bodyPr/>
        <a:lstStyle/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</a:rPr>
            <a:t>Differential count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</a:rPr>
            <a:t>(white cells only)</a:t>
          </a:r>
          <a:endParaRPr kumimoji="0" lang="ar-JO" altLang="ar-JO" b="1" i="0" u="none" strike="noStrike" cap="none" normalizeH="0" baseline="0" dirty="0">
            <a:ln>
              <a:noFill/>
            </a:ln>
            <a:solidFill>
              <a:srgbClr val="FFFF0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863F9E-1E5B-407A-87CD-598574E90F2F}" type="parTrans" cxnId="{425F0052-97B0-48D4-90BE-9BA9E33D5B8B}">
      <dgm:prSet/>
      <dgm:spPr/>
      <dgm:t>
        <a:bodyPr/>
        <a:lstStyle/>
        <a:p>
          <a:endParaRPr lang="en-US"/>
        </a:p>
      </dgm:t>
    </dgm:pt>
    <dgm:pt modelId="{9E220688-9296-48FB-B725-7AD19D326A7B}" type="sibTrans" cxnId="{425F0052-97B0-48D4-90BE-9BA9E33D5B8B}">
      <dgm:prSet/>
      <dgm:spPr/>
      <dgm:t>
        <a:bodyPr/>
        <a:lstStyle/>
        <a:p>
          <a:endParaRPr lang="en-US"/>
        </a:p>
      </dgm:t>
    </dgm:pt>
    <dgm:pt modelId="{A38AB157-8019-41CE-8894-D553ECF18B4E}" type="pres">
      <dgm:prSet presAssocID="{1359230C-0D00-4E2C-A6CB-D3895C865DB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952AEA6-1FC4-4140-86CE-DF85B70E0B47}" type="pres">
      <dgm:prSet presAssocID="{F4C37AE7-79A6-4D6D-8F2E-A95593A29DB5}" presName="hierRoot1" presStyleCnt="0">
        <dgm:presLayoutVars>
          <dgm:hierBranch/>
        </dgm:presLayoutVars>
      </dgm:prSet>
      <dgm:spPr/>
    </dgm:pt>
    <dgm:pt modelId="{4B23D183-5535-4F83-8686-66A68B6A0BC5}" type="pres">
      <dgm:prSet presAssocID="{F4C37AE7-79A6-4D6D-8F2E-A95593A29DB5}" presName="rootComposite1" presStyleCnt="0"/>
      <dgm:spPr/>
    </dgm:pt>
    <dgm:pt modelId="{B179F803-D86F-476B-9DFC-254741E0F06D}" type="pres">
      <dgm:prSet presAssocID="{F4C37AE7-79A6-4D6D-8F2E-A95593A29DB5}" presName="rootText1" presStyleLbl="node0" presStyleIdx="0" presStyleCnt="1">
        <dgm:presLayoutVars>
          <dgm:chPref val="3"/>
        </dgm:presLayoutVars>
      </dgm:prSet>
      <dgm:spPr/>
    </dgm:pt>
    <dgm:pt modelId="{5D96013E-EB5E-4AB2-8DCC-39B2ADB800A1}" type="pres">
      <dgm:prSet presAssocID="{F4C37AE7-79A6-4D6D-8F2E-A95593A29DB5}" presName="rootConnector1" presStyleLbl="node1" presStyleIdx="0" presStyleCnt="0"/>
      <dgm:spPr/>
    </dgm:pt>
    <dgm:pt modelId="{D1AB8583-4461-4528-80EB-556AAF0363FC}" type="pres">
      <dgm:prSet presAssocID="{F4C37AE7-79A6-4D6D-8F2E-A95593A29DB5}" presName="hierChild2" presStyleCnt="0"/>
      <dgm:spPr/>
    </dgm:pt>
    <dgm:pt modelId="{A4A177CA-96FE-427F-B43C-C7C144FA63ED}" type="pres">
      <dgm:prSet presAssocID="{6674F795-6CDE-4F67-BC01-592638F12595}" presName="Name35" presStyleLbl="parChTrans1D2" presStyleIdx="0" presStyleCnt="2"/>
      <dgm:spPr/>
    </dgm:pt>
    <dgm:pt modelId="{703DDC53-6468-40B5-9416-5AAF5F60DFD2}" type="pres">
      <dgm:prSet presAssocID="{F591232A-9294-46D0-B473-8BA5EB6A4849}" presName="hierRoot2" presStyleCnt="0">
        <dgm:presLayoutVars>
          <dgm:hierBranch/>
        </dgm:presLayoutVars>
      </dgm:prSet>
      <dgm:spPr/>
    </dgm:pt>
    <dgm:pt modelId="{AFAE24B8-6897-4079-A914-F0E00251FABB}" type="pres">
      <dgm:prSet presAssocID="{F591232A-9294-46D0-B473-8BA5EB6A4849}" presName="rootComposite" presStyleCnt="0"/>
      <dgm:spPr/>
    </dgm:pt>
    <dgm:pt modelId="{35E68A36-93A7-495D-943B-3114025F4598}" type="pres">
      <dgm:prSet presAssocID="{F591232A-9294-46D0-B473-8BA5EB6A4849}" presName="rootText" presStyleLbl="node2" presStyleIdx="0" presStyleCnt="2">
        <dgm:presLayoutVars>
          <dgm:chPref val="3"/>
        </dgm:presLayoutVars>
      </dgm:prSet>
      <dgm:spPr/>
    </dgm:pt>
    <dgm:pt modelId="{F7097683-2D90-4FDE-AAF4-33741BFB36B7}" type="pres">
      <dgm:prSet presAssocID="{F591232A-9294-46D0-B473-8BA5EB6A4849}" presName="rootConnector" presStyleLbl="node2" presStyleIdx="0" presStyleCnt="2"/>
      <dgm:spPr/>
    </dgm:pt>
    <dgm:pt modelId="{700666C7-BD23-48CD-B1FA-DD32FA95B476}" type="pres">
      <dgm:prSet presAssocID="{F591232A-9294-46D0-B473-8BA5EB6A4849}" presName="hierChild4" presStyleCnt="0"/>
      <dgm:spPr/>
    </dgm:pt>
    <dgm:pt modelId="{97C3C6E4-B534-4BC0-8628-BE2BE2071306}" type="pres">
      <dgm:prSet presAssocID="{F591232A-9294-46D0-B473-8BA5EB6A4849}" presName="hierChild5" presStyleCnt="0"/>
      <dgm:spPr/>
    </dgm:pt>
    <dgm:pt modelId="{D5D632B2-F2D9-4AD5-936E-29A68A5BCF0F}" type="pres">
      <dgm:prSet presAssocID="{FEC06E2D-A6D3-4187-BC6F-3EAB4BF06937}" presName="Name35" presStyleLbl="parChTrans1D2" presStyleIdx="1" presStyleCnt="2"/>
      <dgm:spPr/>
    </dgm:pt>
    <dgm:pt modelId="{C84A210A-C8A3-4B8C-BB7C-94C8941566D5}" type="pres">
      <dgm:prSet presAssocID="{EF994BDF-33BC-4719-A5DA-096D4AD20F86}" presName="hierRoot2" presStyleCnt="0">
        <dgm:presLayoutVars>
          <dgm:hierBranch/>
        </dgm:presLayoutVars>
      </dgm:prSet>
      <dgm:spPr/>
    </dgm:pt>
    <dgm:pt modelId="{2260C681-B94B-45D9-B13B-923A5B369926}" type="pres">
      <dgm:prSet presAssocID="{EF994BDF-33BC-4719-A5DA-096D4AD20F86}" presName="rootComposite" presStyleCnt="0"/>
      <dgm:spPr/>
    </dgm:pt>
    <dgm:pt modelId="{603828EC-B34F-4B78-BFCC-3979457F7A43}" type="pres">
      <dgm:prSet presAssocID="{EF994BDF-33BC-4719-A5DA-096D4AD20F86}" presName="rootText" presStyleLbl="node2" presStyleIdx="1" presStyleCnt="2">
        <dgm:presLayoutVars>
          <dgm:chPref val="3"/>
        </dgm:presLayoutVars>
      </dgm:prSet>
      <dgm:spPr/>
    </dgm:pt>
    <dgm:pt modelId="{3043A202-2C0B-4461-B58A-25E4CFCCEED7}" type="pres">
      <dgm:prSet presAssocID="{EF994BDF-33BC-4719-A5DA-096D4AD20F86}" presName="rootConnector" presStyleLbl="node2" presStyleIdx="1" presStyleCnt="2"/>
      <dgm:spPr/>
    </dgm:pt>
    <dgm:pt modelId="{5BE1D6E5-B1D9-4E2C-9D96-64211B73442E}" type="pres">
      <dgm:prSet presAssocID="{EF994BDF-33BC-4719-A5DA-096D4AD20F86}" presName="hierChild4" presStyleCnt="0"/>
      <dgm:spPr/>
    </dgm:pt>
    <dgm:pt modelId="{277EC429-1536-40DC-B823-468E2040DC0A}" type="pres">
      <dgm:prSet presAssocID="{8FF7EA50-5E75-44DD-86F6-931B0AB62D38}" presName="Name35" presStyleLbl="parChTrans1D3" presStyleIdx="0" presStyleCnt="2"/>
      <dgm:spPr/>
    </dgm:pt>
    <dgm:pt modelId="{46C35F0E-DB24-484E-93A5-FC7F090F284C}" type="pres">
      <dgm:prSet presAssocID="{B5F52320-BBB8-4C06-90F8-F9C7B6CEB6A7}" presName="hierRoot2" presStyleCnt="0">
        <dgm:presLayoutVars>
          <dgm:hierBranch val="r"/>
        </dgm:presLayoutVars>
      </dgm:prSet>
      <dgm:spPr/>
    </dgm:pt>
    <dgm:pt modelId="{5D9CD621-DA5C-4FFA-99AA-CC8B5AA2D21C}" type="pres">
      <dgm:prSet presAssocID="{B5F52320-BBB8-4C06-90F8-F9C7B6CEB6A7}" presName="rootComposite" presStyleCnt="0"/>
      <dgm:spPr/>
    </dgm:pt>
    <dgm:pt modelId="{F297D5DA-0619-44B4-B7D2-FF33AAA5C6D4}" type="pres">
      <dgm:prSet presAssocID="{B5F52320-BBB8-4C06-90F8-F9C7B6CEB6A7}" presName="rootText" presStyleLbl="node3" presStyleIdx="0" presStyleCnt="2">
        <dgm:presLayoutVars>
          <dgm:chPref val="3"/>
        </dgm:presLayoutVars>
      </dgm:prSet>
      <dgm:spPr/>
    </dgm:pt>
    <dgm:pt modelId="{52422AD9-E0FA-43C5-8413-DB8E3E97E17C}" type="pres">
      <dgm:prSet presAssocID="{B5F52320-BBB8-4C06-90F8-F9C7B6CEB6A7}" presName="rootConnector" presStyleLbl="node3" presStyleIdx="0" presStyleCnt="2"/>
      <dgm:spPr/>
    </dgm:pt>
    <dgm:pt modelId="{6E438688-07C2-49B9-B196-E871EECC9BFC}" type="pres">
      <dgm:prSet presAssocID="{B5F52320-BBB8-4C06-90F8-F9C7B6CEB6A7}" presName="hierChild4" presStyleCnt="0"/>
      <dgm:spPr/>
    </dgm:pt>
    <dgm:pt modelId="{C528FD8A-F7E0-41BD-9111-ECDE7C60B118}" type="pres">
      <dgm:prSet presAssocID="{B5F52320-BBB8-4C06-90F8-F9C7B6CEB6A7}" presName="hierChild5" presStyleCnt="0"/>
      <dgm:spPr/>
    </dgm:pt>
    <dgm:pt modelId="{653023A6-30E6-4842-842A-93110818FB71}" type="pres">
      <dgm:prSet presAssocID="{AA863F9E-1E5B-407A-87CD-598574E90F2F}" presName="Name35" presStyleLbl="parChTrans1D3" presStyleIdx="1" presStyleCnt="2"/>
      <dgm:spPr/>
    </dgm:pt>
    <dgm:pt modelId="{FA6141EA-88A3-4313-930B-A6D3581D13A4}" type="pres">
      <dgm:prSet presAssocID="{C9C77E8F-28B6-4DAB-8CF3-64C877BA1DF2}" presName="hierRoot2" presStyleCnt="0">
        <dgm:presLayoutVars>
          <dgm:hierBranch val="r"/>
        </dgm:presLayoutVars>
      </dgm:prSet>
      <dgm:spPr/>
    </dgm:pt>
    <dgm:pt modelId="{399DBC0A-91D6-45D9-9716-D6EC2DC30B3D}" type="pres">
      <dgm:prSet presAssocID="{C9C77E8F-28B6-4DAB-8CF3-64C877BA1DF2}" presName="rootComposite" presStyleCnt="0"/>
      <dgm:spPr/>
    </dgm:pt>
    <dgm:pt modelId="{4217990C-9A6F-4C3F-B485-099F3D79CFB3}" type="pres">
      <dgm:prSet presAssocID="{C9C77E8F-28B6-4DAB-8CF3-64C877BA1DF2}" presName="rootText" presStyleLbl="node3" presStyleIdx="1" presStyleCnt="2">
        <dgm:presLayoutVars>
          <dgm:chPref val="3"/>
        </dgm:presLayoutVars>
      </dgm:prSet>
      <dgm:spPr/>
    </dgm:pt>
    <dgm:pt modelId="{0431D94A-3F2E-40E7-B1EB-9CB6ADEEC9B0}" type="pres">
      <dgm:prSet presAssocID="{C9C77E8F-28B6-4DAB-8CF3-64C877BA1DF2}" presName="rootConnector" presStyleLbl="node3" presStyleIdx="1" presStyleCnt="2"/>
      <dgm:spPr/>
    </dgm:pt>
    <dgm:pt modelId="{BFCD4880-1DED-41BD-A240-E850FFE56933}" type="pres">
      <dgm:prSet presAssocID="{C9C77E8F-28B6-4DAB-8CF3-64C877BA1DF2}" presName="hierChild4" presStyleCnt="0"/>
      <dgm:spPr/>
    </dgm:pt>
    <dgm:pt modelId="{D641915A-03F2-4A7E-B2D1-D274C6B3F629}" type="pres">
      <dgm:prSet presAssocID="{C9C77E8F-28B6-4DAB-8CF3-64C877BA1DF2}" presName="hierChild5" presStyleCnt="0"/>
      <dgm:spPr/>
    </dgm:pt>
    <dgm:pt modelId="{4383A562-80DB-4E2B-A0C4-9513FEBBDEC4}" type="pres">
      <dgm:prSet presAssocID="{EF994BDF-33BC-4719-A5DA-096D4AD20F86}" presName="hierChild5" presStyleCnt="0"/>
      <dgm:spPr/>
    </dgm:pt>
    <dgm:pt modelId="{A07EAB9C-BE29-4BB9-9432-DE2F7365073E}" type="pres">
      <dgm:prSet presAssocID="{F4C37AE7-79A6-4D6D-8F2E-A95593A29DB5}" presName="hierChild3" presStyleCnt="0"/>
      <dgm:spPr/>
    </dgm:pt>
  </dgm:ptLst>
  <dgm:cxnLst>
    <dgm:cxn modelId="{96EA392B-3777-492F-91CD-A8B7D0D4EE02}" type="presOf" srcId="{8FF7EA50-5E75-44DD-86F6-931B0AB62D38}" destId="{277EC429-1536-40DC-B823-468E2040DC0A}" srcOrd="0" destOrd="0" presId="urn:microsoft.com/office/officeart/2005/8/layout/orgChart1"/>
    <dgm:cxn modelId="{BE2E1A2E-5B30-4A2A-99F5-66263B4E302C}" type="presOf" srcId="{C9C77E8F-28B6-4DAB-8CF3-64C877BA1DF2}" destId="{4217990C-9A6F-4C3F-B485-099F3D79CFB3}" srcOrd="0" destOrd="0" presId="urn:microsoft.com/office/officeart/2005/8/layout/orgChart1"/>
    <dgm:cxn modelId="{B3A64F3D-9975-472E-90EA-74AD0576A416}" type="presOf" srcId="{EF994BDF-33BC-4719-A5DA-096D4AD20F86}" destId="{3043A202-2C0B-4461-B58A-25E4CFCCEED7}" srcOrd="1" destOrd="0" presId="urn:microsoft.com/office/officeart/2005/8/layout/orgChart1"/>
    <dgm:cxn modelId="{D4415161-305C-4434-B1DF-CC6CC6769510}" srcId="{F4C37AE7-79A6-4D6D-8F2E-A95593A29DB5}" destId="{EF994BDF-33BC-4719-A5DA-096D4AD20F86}" srcOrd="1" destOrd="0" parTransId="{FEC06E2D-A6D3-4187-BC6F-3EAB4BF06937}" sibTransId="{B00F9260-BD8E-44C4-BC9B-3FE6EC2E2322}"/>
    <dgm:cxn modelId="{DEC27863-9E47-4049-904F-D384F37F1FCE}" type="presOf" srcId="{C9C77E8F-28B6-4DAB-8CF3-64C877BA1DF2}" destId="{0431D94A-3F2E-40E7-B1EB-9CB6ADEEC9B0}" srcOrd="1" destOrd="0" presId="urn:microsoft.com/office/officeart/2005/8/layout/orgChart1"/>
    <dgm:cxn modelId="{BC2ED263-9CD1-48C6-9B4B-2713CA090F2E}" type="presOf" srcId="{F4C37AE7-79A6-4D6D-8F2E-A95593A29DB5}" destId="{B179F803-D86F-476B-9DFC-254741E0F06D}" srcOrd="0" destOrd="0" presId="urn:microsoft.com/office/officeart/2005/8/layout/orgChart1"/>
    <dgm:cxn modelId="{04468B69-F45E-4745-AEE3-9690D8404EA9}" type="presOf" srcId="{1359230C-0D00-4E2C-A6CB-D3895C865DB6}" destId="{A38AB157-8019-41CE-8894-D553ECF18B4E}" srcOrd="0" destOrd="0" presId="urn:microsoft.com/office/officeart/2005/8/layout/orgChart1"/>
    <dgm:cxn modelId="{281CEB71-AA9E-4E19-B830-1F25858FF9BE}" type="presOf" srcId="{F591232A-9294-46D0-B473-8BA5EB6A4849}" destId="{35E68A36-93A7-495D-943B-3114025F4598}" srcOrd="0" destOrd="0" presId="urn:microsoft.com/office/officeart/2005/8/layout/orgChart1"/>
    <dgm:cxn modelId="{425F0052-97B0-48D4-90BE-9BA9E33D5B8B}" srcId="{EF994BDF-33BC-4719-A5DA-096D4AD20F86}" destId="{C9C77E8F-28B6-4DAB-8CF3-64C877BA1DF2}" srcOrd="1" destOrd="0" parTransId="{AA863F9E-1E5B-407A-87CD-598574E90F2F}" sibTransId="{9E220688-9296-48FB-B725-7AD19D326A7B}"/>
    <dgm:cxn modelId="{AEFCAC53-2A06-45DF-ABF9-55C74326CF24}" type="presOf" srcId="{B5F52320-BBB8-4C06-90F8-F9C7B6CEB6A7}" destId="{F297D5DA-0619-44B4-B7D2-FF33AAA5C6D4}" srcOrd="0" destOrd="0" presId="urn:microsoft.com/office/officeart/2005/8/layout/orgChart1"/>
    <dgm:cxn modelId="{ABDEA078-12D5-4C71-9F9E-F1D1731C72E1}" srcId="{F4C37AE7-79A6-4D6D-8F2E-A95593A29DB5}" destId="{F591232A-9294-46D0-B473-8BA5EB6A4849}" srcOrd="0" destOrd="0" parTransId="{6674F795-6CDE-4F67-BC01-592638F12595}" sibTransId="{7F90D5A3-1354-4A14-B0C0-4F9A819B10FA}"/>
    <dgm:cxn modelId="{C1585689-DE51-4E67-9D21-72D80ABB42BD}" srcId="{1359230C-0D00-4E2C-A6CB-D3895C865DB6}" destId="{F4C37AE7-79A6-4D6D-8F2E-A95593A29DB5}" srcOrd="0" destOrd="0" parTransId="{986B4175-C374-4B49-9585-D42E13EB9CE8}" sibTransId="{F811D688-4229-4D3B-B1CA-DCF56FFBA068}"/>
    <dgm:cxn modelId="{44200C8B-6F8D-4081-990D-F87440248DBA}" type="presOf" srcId="{AA863F9E-1E5B-407A-87CD-598574E90F2F}" destId="{653023A6-30E6-4842-842A-93110818FB71}" srcOrd="0" destOrd="0" presId="urn:microsoft.com/office/officeart/2005/8/layout/orgChart1"/>
    <dgm:cxn modelId="{C3E2B78C-2F9C-4557-B042-D627BAA17D81}" type="presOf" srcId="{EF994BDF-33BC-4719-A5DA-096D4AD20F86}" destId="{603828EC-B34F-4B78-BFCC-3979457F7A43}" srcOrd="0" destOrd="0" presId="urn:microsoft.com/office/officeart/2005/8/layout/orgChart1"/>
    <dgm:cxn modelId="{2D710C96-AC7A-47F3-9EBE-BB2C70B7798E}" type="presOf" srcId="{F591232A-9294-46D0-B473-8BA5EB6A4849}" destId="{F7097683-2D90-4FDE-AAF4-33741BFB36B7}" srcOrd="1" destOrd="0" presId="urn:microsoft.com/office/officeart/2005/8/layout/orgChart1"/>
    <dgm:cxn modelId="{C5734EA3-A1F4-4579-8B4F-F6158DB7796E}" type="presOf" srcId="{B5F52320-BBB8-4C06-90F8-F9C7B6CEB6A7}" destId="{52422AD9-E0FA-43C5-8413-DB8E3E97E17C}" srcOrd="1" destOrd="0" presId="urn:microsoft.com/office/officeart/2005/8/layout/orgChart1"/>
    <dgm:cxn modelId="{1ED96AC2-DBD8-4C14-8F97-91E2D5BAF634}" srcId="{EF994BDF-33BC-4719-A5DA-096D4AD20F86}" destId="{B5F52320-BBB8-4C06-90F8-F9C7B6CEB6A7}" srcOrd="0" destOrd="0" parTransId="{8FF7EA50-5E75-44DD-86F6-931B0AB62D38}" sibTransId="{0D07B610-1EEC-41F7-B042-02120647116D}"/>
    <dgm:cxn modelId="{A0B14BC7-5014-4FDB-94E7-056471EFB93B}" type="presOf" srcId="{FEC06E2D-A6D3-4187-BC6F-3EAB4BF06937}" destId="{D5D632B2-F2D9-4AD5-936E-29A68A5BCF0F}" srcOrd="0" destOrd="0" presId="urn:microsoft.com/office/officeart/2005/8/layout/orgChart1"/>
    <dgm:cxn modelId="{5BBBD3DB-9853-46F4-98BF-C034C7CEC8FD}" type="presOf" srcId="{6674F795-6CDE-4F67-BC01-592638F12595}" destId="{A4A177CA-96FE-427F-B43C-C7C144FA63ED}" srcOrd="0" destOrd="0" presId="urn:microsoft.com/office/officeart/2005/8/layout/orgChart1"/>
    <dgm:cxn modelId="{08A3BEDF-234A-40BE-AC15-10F8501FC576}" type="presOf" srcId="{F4C37AE7-79A6-4D6D-8F2E-A95593A29DB5}" destId="{5D96013E-EB5E-4AB2-8DCC-39B2ADB800A1}" srcOrd="1" destOrd="0" presId="urn:microsoft.com/office/officeart/2005/8/layout/orgChart1"/>
    <dgm:cxn modelId="{F6087191-CA5E-4956-83BE-22E8E23582E9}" type="presParOf" srcId="{A38AB157-8019-41CE-8894-D553ECF18B4E}" destId="{E952AEA6-1FC4-4140-86CE-DF85B70E0B47}" srcOrd="0" destOrd="0" presId="urn:microsoft.com/office/officeart/2005/8/layout/orgChart1"/>
    <dgm:cxn modelId="{8FC326FB-7E1D-4448-8FFC-59D6293257AE}" type="presParOf" srcId="{E952AEA6-1FC4-4140-86CE-DF85B70E0B47}" destId="{4B23D183-5535-4F83-8686-66A68B6A0BC5}" srcOrd="0" destOrd="0" presId="urn:microsoft.com/office/officeart/2005/8/layout/orgChart1"/>
    <dgm:cxn modelId="{4E403815-B6A4-4787-ABDA-996551344E87}" type="presParOf" srcId="{4B23D183-5535-4F83-8686-66A68B6A0BC5}" destId="{B179F803-D86F-476B-9DFC-254741E0F06D}" srcOrd="0" destOrd="0" presId="urn:microsoft.com/office/officeart/2005/8/layout/orgChart1"/>
    <dgm:cxn modelId="{0B6AF63C-1520-40BF-9FE0-0E9216D98B86}" type="presParOf" srcId="{4B23D183-5535-4F83-8686-66A68B6A0BC5}" destId="{5D96013E-EB5E-4AB2-8DCC-39B2ADB800A1}" srcOrd="1" destOrd="0" presId="urn:microsoft.com/office/officeart/2005/8/layout/orgChart1"/>
    <dgm:cxn modelId="{3B4F91CC-844E-4B33-A785-78DFD6C67C80}" type="presParOf" srcId="{E952AEA6-1FC4-4140-86CE-DF85B70E0B47}" destId="{D1AB8583-4461-4528-80EB-556AAF0363FC}" srcOrd="1" destOrd="0" presId="urn:microsoft.com/office/officeart/2005/8/layout/orgChart1"/>
    <dgm:cxn modelId="{C033D83C-2B9D-4230-A2BF-39956FE4D0EA}" type="presParOf" srcId="{D1AB8583-4461-4528-80EB-556AAF0363FC}" destId="{A4A177CA-96FE-427F-B43C-C7C144FA63ED}" srcOrd="0" destOrd="0" presId="urn:microsoft.com/office/officeart/2005/8/layout/orgChart1"/>
    <dgm:cxn modelId="{E9DC0E6D-E454-4AEE-9A79-818FCC3E74BD}" type="presParOf" srcId="{D1AB8583-4461-4528-80EB-556AAF0363FC}" destId="{703DDC53-6468-40B5-9416-5AAF5F60DFD2}" srcOrd="1" destOrd="0" presId="urn:microsoft.com/office/officeart/2005/8/layout/orgChart1"/>
    <dgm:cxn modelId="{A1247AA0-4B99-437F-9074-CF7ECA372E59}" type="presParOf" srcId="{703DDC53-6468-40B5-9416-5AAF5F60DFD2}" destId="{AFAE24B8-6897-4079-A914-F0E00251FABB}" srcOrd="0" destOrd="0" presId="urn:microsoft.com/office/officeart/2005/8/layout/orgChart1"/>
    <dgm:cxn modelId="{14F61900-CC3D-4B2C-ADF1-28C25F146DCF}" type="presParOf" srcId="{AFAE24B8-6897-4079-A914-F0E00251FABB}" destId="{35E68A36-93A7-495D-943B-3114025F4598}" srcOrd="0" destOrd="0" presId="urn:microsoft.com/office/officeart/2005/8/layout/orgChart1"/>
    <dgm:cxn modelId="{A8748F1B-A606-4727-B501-851BDA94ADF5}" type="presParOf" srcId="{AFAE24B8-6897-4079-A914-F0E00251FABB}" destId="{F7097683-2D90-4FDE-AAF4-33741BFB36B7}" srcOrd="1" destOrd="0" presId="urn:microsoft.com/office/officeart/2005/8/layout/orgChart1"/>
    <dgm:cxn modelId="{2BD6CBF8-EFD8-47F8-A157-FDA001983704}" type="presParOf" srcId="{703DDC53-6468-40B5-9416-5AAF5F60DFD2}" destId="{700666C7-BD23-48CD-B1FA-DD32FA95B476}" srcOrd="1" destOrd="0" presId="urn:microsoft.com/office/officeart/2005/8/layout/orgChart1"/>
    <dgm:cxn modelId="{77A0F61D-66D5-424D-85D1-177F6C007659}" type="presParOf" srcId="{703DDC53-6468-40B5-9416-5AAF5F60DFD2}" destId="{97C3C6E4-B534-4BC0-8628-BE2BE2071306}" srcOrd="2" destOrd="0" presId="urn:microsoft.com/office/officeart/2005/8/layout/orgChart1"/>
    <dgm:cxn modelId="{1AFB9865-B67C-4767-B50F-3F1FACEE135A}" type="presParOf" srcId="{D1AB8583-4461-4528-80EB-556AAF0363FC}" destId="{D5D632B2-F2D9-4AD5-936E-29A68A5BCF0F}" srcOrd="2" destOrd="0" presId="urn:microsoft.com/office/officeart/2005/8/layout/orgChart1"/>
    <dgm:cxn modelId="{F5092B1D-D48A-454E-8136-CFAC7AB1B9E1}" type="presParOf" srcId="{D1AB8583-4461-4528-80EB-556AAF0363FC}" destId="{C84A210A-C8A3-4B8C-BB7C-94C8941566D5}" srcOrd="3" destOrd="0" presId="urn:microsoft.com/office/officeart/2005/8/layout/orgChart1"/>
    <dgm:cxn modelId="{075296A9-2EB6-4708-9109-BC901936EFF3}" type="presParOf" srcId="{C84A210A-C8A3-4B8C-BB7C-94C8941566D5}" destId="{2260C681-B94B-45D9-B13B-923A5B369926}" srcOrd="0" destOrd="0" presId="urn:microsoft.com/office/officeart/2005/8/layout/orgChart1"/>
    <dgm:cxn modelId="{DB4CADAD-304E-4854-A889-F363B3E2D10C}" type="presParOf" srcId="{2260C681-B94B-45D9-B13B-923A5B369926}" destId="{603828EC-B34F-4B78-BFCC-3979457F7A43}" srcOrd="0" destOrd="0" presId="urn:microsoft.com/office/officeart/2005/8/layout/orgChart1"/>
    <dgm:cxn modelId="{5DDDF60A-F15F-4E91-8CF5-EC7EF1FB3512}" type="presParOf" srcId="{2260C681-B94B-45D9-B13B-923A5B369926}" destId="{3043A202-2C0B-4461-B58A-25E4CFCCEED7}" srcOrd="1" destOrd="0" presId="urn:microsoft.com/office/officeart/2005/8/layout/orgChart1"/>
    <dgm:cxn modelId="{0A83A033-EA6F-4E22-B6A4-FB69BC68F7E3}" type="presParOf" srcId="{C84A210A-C8A3-4B8C-BB7C-94C8941566D5}" destId="{5BE1D6E5-B1D9-4E2C-9D96-64211B73442E}" srcOrd="1" destOrd="0" presId="urn:microsoft.com/office/officeart/2005/8/layout/orgChart1"/>
    <dgm:cxn modelId="{5899FC22-F2CC-45C8-A831-533503094D53}" type="presParOf" srcId="{5BE1D6E5-B1D9-4E2C-9D96-64211B73442E}" destId="{277EC429-1536-40DC-B823-468E2040DC0A}" srcOrd="0" destOrd="0" presId="urn:microsoft.com/office/officeart/2005/8/layout/orgChart1"/>
    <dgm:cxn modelId="{2804435A-8DED-4DEC-9219-7CA85D26E77B}" type="presParOf" srcId="{5BE1D6E5-B1D9-4E2C-9D96-64211B73442E}" destId="{46C35F0E-DB24-484E-93A5-FC7F090F284C}" srcOrd="1" destOrd="0" presId="urn:microsoft.com/office/officeart/2005/8/layout/orgChart1"/>
    <dgm:cxn modelId="{EDD72D7F-1792-4DF7-A2DF-B2D735036BB6}" type="presParOf" srcId="{46C35F0E-DB24-484E-93A5-FC7F090F284C}" destId="{5D9CD621-DA5C-4FFA-99AA-CC8B5AA2D21C}" srcOrd="0" destOrd="0" presId="urn:microsoft.com/office/officeart/2005/8/layout/orgChart1"/>
    <dgm:cxn modelId="{C6240DC3-B121-4EA7-85B3-B5DB7326421B}" type="presParOf" srcId="{5D9CD621-DA5C-4FFA-99AA-CC8B5AA2D21C}" destId="{F297D5DA-0619-44B4-B7D2-FF33AAA5C6D4}" srcOrd="0" destOrd="0" presId="urn:microsoft.com/office/officeart/2005/8/layout/orgChart1"/>
    <dgm:cxn modelId="{E60F6716-182C-430C-9018-A6E357C4168C}" type="presParOf" srcId="{5D9CD621-DA5C-4FFA-99AA-CC8B5AA2D21C}" destId="{52422AD9-E0FA-43C5-8413-DB8E3E97E17C}" srcOrd="1" destOrd="0" presId="urn:microsoft.com/office/officeart/2005/8/layout/orgChart1"/>
    <dgm:cxn modelId="{7984B8A4-35BC-46F2-8A39-EB9011D97A45}" type="presParOf" srcId="{46C35F0E-DB24-484E-93A5-FC7F090F284C}" destId="{6E438688-07C2-49B9-B196-E871EECC9BFC}" srcOrd="1" destOrd="0" presId="urn:microsoft.com/office/officeart/2005/8/layout/orgChart1"/>
    <dgm:cxn modelId="{A311C108-6DB6-4777-80BA-49114A6C134A}" type="presParOf" srcId="{46C35F0E-DB24-484E-93A5-FC7F090F284C}" destId="{C528FD8A-F7E0-41BD-9111-ECDE7C60B118}" srcOrd="2" destOrd="0" presId="urn:microsoft.com/office/officeart/2005/8/layout/orgChart1"/>
    <dgm:cxn modelId="{D245504B-4A8E-4EEE-8765-B62635FEF4E3}" type="presParOf" srcId="{5BE1D6E5-B1D9-4E2C-9D96-64211B73442E}" destId="{653023A6-30E6-4842-842A-93110818FB71}" srcOrd="2" destOrd="0" presId="urn:microsoft.com/office/officeart/2005/8/layout/orgChart1"/>
    <dgm:cxn modelId="{A590F59B-299A-4310-8497-A29A48234EFF}" type="presParOf" srcId="{5BE1D6E5-B1D9-4E2C-9D96-64211B73442E}" destId="{FA6141EA-88A3-4313-930B-A6D3581D13A4}" srcOrd="3" destOrd="0" presId="urn:microsoft.com/office/officeart/2005/8/layout/orgChart1"/>
    <dgm:cxn modelId="{C670109D-8411-4D2E-9515-308255F8C249}" type="presParOf" srcId="{FA6141EA-88A3-4313-930B-A6D3581D13A4}" destId="{399DBC0A-91D6-45D9-9716-D6EC2DC30B3D}" srcOrd="0" destOrd="0" presId="urn:microsoft.com/office/officeart/2005/8/layout/orgChart1"/>
    <dgm:cxn modelId="{814D4906-5751-486E-9242-DC846F721674}" type="presParOf" srcId="{399DBC0A-91D6-45D9-9716-D6EC2DC30B3D}" destId="{4217990C-9A6F-4C3F-B485-099F3D79CFB3}" srcOrd="0" destOrd="0" presId="urn:microsoft.com/office/officeart/2005/8/layout/orgChart1"/>
    <dgm:cxn modelId="{168FD3A2-877A-499E-986B-D30CEC63031B}" type="presParOf" srcId="{399DBC0A-91D6-45D9-9716-D6EC2DC30B3D}" destId="{0431D94A-3F2E-40E7-B1EB-9CB6ADEEC9B0}" srcOrd="1" destOrd="0" presId="urn:microsoft.com/office/officeart/2005/8/layout/orgChart1"/>
    <dgm:cxn modelId="{1CDC329A-12FF-4517-BD01-A1491CC6A371}" type="presParOf" srcId="{FA6141EA-88A3-4313-930B-A6D3581D13A4}" destId="{BFCD4880-1DED-41BD-A240-E850FFE56933}" srcOrd="1" destOrd="0" presId="urn:microsoft.com/office/officeart/2005/8/layout/orgChart1"/>
    <dgm:cxn modelId="{AC25EE0E-CE82-4D51-94D6-7B0B57E81FC4}" type="presParOf" srcId="{FA6141EA-88A3-4313-930B-A6D3581D13A4}" destId="{D641915A-03F2-4A7E-B2D1-D274C6B3F629}" srcOrd="2" destOrd="0" presId="urn:microsoft.com/office/officeart/2005/8/layout/orgChart1"/>
    <dgm:cxn modelId="{21693BA7-253D-454F-9BB8-780B294B17BA}" type="presParOf" srcId="{C84A210A-C8A3-4B8C-BB7C-94C8941566D5}" destId="{4383A562-80DB-4E2B-A0C4-9513FEBBDEC4}" srcOrd="2" destOrd="0" presId="urn:microsoft.com/office/officeart/2005/8/layout/orgChart1"/>
    <dgm:cxn modelId="{E0B9952E-D246-48EB-BFA3-1CE55B0FC698}" type="presParOf" srcId="{E952AEA6-1FC4-4140-86CE-DF85B70E0B47}" destId="{A07EAB9C-BE29-4BB9-9432-DE2F7365073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DD7AD8-D7A3-4F79-BB3A-40C13F4F07F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B4415254-5C17-4B54-B0F4-204C28A90436}">
      <dgm:prSet/>
      <dgm:spPr/>
      <dgm:t>
        <a:bodyPr/>
        <a:lstStyle/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CBC</a:t>
          </a:r>
        </a:p>
      </dgm:t>
    </dgm:pt>
    <dgm:pt modelId="{F81DE694-5CAD-4A8C-A1AD-24F4E0F102C5}" type="parTrans" cxnId="{A1F51ED4-DA0F-4C28-BDD7-8632EC015C0E}">
      <dgm:prSet/>
      <dgm:spPr/>
    </dgm:pt>
    <dgm:pt modelId="{9ED6B4FC-27FE-4389-A03D-6918EC3C3163}" type="sibTrans" cxnId="{A1F51ED4-DA0F-4C28-BDD7-8632EC015C0E}">
      <dgm:prSet/>
      <dgm:spPr/>
    </dgm:pt>
    <dgm:pt modelId="{C8FB9F57-08E4-489D-8073-E73048F1F3CC}">
      <dgm:prSet/>
      <dgm:spPr/>
      <dgm:t>
        <a:bodyPr/>
        <a:lstStyle/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RBCs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(</a:t>
          </a:r>
          <a:r>
            <a:rPr kumimoji="0" lang="en-US" altLang="ar-JO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Red blood cells)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Total count only</a:t>
          </a:r>
        </a:p>
      </dgm:t>
    </dgm:pt>
    <dgm:pt modelId="{D74B3BF0-D03A-4AAB-86F2-BC94D29A1C41}" type="parTrans" cxnId="{4F64A746-8A0A-4CC7-8538-4AB4B383D7D9}">
      <dgm:prSet/>
      <dgm:spPr/>
    </dgm:pt>
    <dgm:pt modelId="{68E25A2C-8E44-4564-AEB2-2BE955DEA508}" type="sibTrans" cxnId="{4F64A746-8A0A-4CC7-8538-4AB4B383D7D9}">
      <dgm:prSet/>
      <dgm:spPr/>
    </dgm:pt>
    <dgm:pt modelId="{10CBA430-5C31-4616-B48E-9F71D7D612E1}">
      <dgm:prSet/>
      <dgm:spPr/>
      <dgm:t>
        <a:bodyPr/>
        <a:lstStyle/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WBCs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(White blood cells)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(leucocytes)</a:t>
          </a:r>
        </a:p>
      </dgm:t>
    </dgm:pt>
    <dgm:pt modelId="{95325F20-A980-4FE2-9931-80B793E60A08}" type="parTrans" cxnId="{C135FB24-E66A-4C09-B94D-8960A993A6A8}">
      <dgm:prSet/>
      <dgm:spPr/>
    </dgm:pt>
    <dgm:pt modelId="{F51741A7-7D84-4917-B15D-62B27D12DFB6}" type="sibTrans" cxnId="{C135FB24-E66A-4C09-B94D-8960A993A6A8}">
      <dgm:prSet/>
      <dgm:spPr/>
    </dgm:pt>
    <dgm:pt modelId="{8BCE20D4-C6F1-4750-B468-EDF8FAB8F6E5}">
      <dgm:prSet/>
      <dgm:spPr/>
      <dgm:t>
        <a:bodyPr/>
        <a:lstStyle/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Total count &amp;</a:t>
          </a:r>
        </a:p>
      </dgm:t>
    </dgm:pt>
    <dgm:pt modelId="{FA5EBB76-001E-4EF2-89EF-D9EC2B1D7001}" type="parTrans" cxnId="{D75A402F-3BE6-43A3-82B8-3C0AC46CC73E}">
      <dgm:prSet/>
      <dgm:spPr/>
    </dgm:pt>
    <dgm:pt modelId="{41837C21-F7C0-4AFD-B2D1-4CE92759B778}" type="sibTrans" cxnId="{D75A402F-3BE6-43A3-82B8-3C0AC46CC73E}">
      <dgm:prSet/>
      <dgm:spPr/>
    </dgm:pt>
    <dgm:pt modelId="{FB83C744-C1E1-4D26-A31C-C5868EBC1CDE}">
      <dgm:prSet/>
      <dgm:spPr/>
      <dgm:t>
        <a:bodyPr/>
        <a:lstStyle/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Differential 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count</a:t>
          </a:r>
        </a:p>
      </dgm:t>
    </dgm:pt>
    <dgm:pt modelId="{F6170613-93BF-4553-B0AB-CB03B0DDBA46}" type="parTrans" cxnId="{5746BD1A-8D14-4BD2-B68B-4C6063A3E5FE}">
      <dgm:prSet/>
      <dgm:spPr/>
    </dgm:pt>
    <dgm:pt modelId="{A1A75AF9-EB88-4257-81AB-1A80CB4DC94F}" type="sibTrans" cxnId="{5746BD1A-8D14-4BD2-B68B-4C6063A3E5FE}">
      <dgm:prSet/>
      <dgm:spPr/>
    </dgm:pt>
    <dgm:pt modelId="{E65A8C9B-BC84-4D83-B6B5-DF54A239111B}">
      <dgm:prSet/>
      <dgm:spPr/>
      <dgm:t>
        <a:bodyPr/>
        <a:lstStyle/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Platelets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(Thrombocytes)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Total count only</a:t>
          </a:r>
        </a:p>
      </dgm:t>
    </dgm:pt>
    <dgm:pt modelId="{E48A4BDD-59AF-4F78-9B41-3D53267CBDE3}" type="parTrans" cxnId="{38512001-BFC7-4C18-8F0E-914B457F0935}">
      <dgm:prSet/>
      <dgm:spPr/>
    </dgm:pt>
    <dgm:pt modelId="{28628D82-E5DB-45C6-B784-02BE44781F89}" type="sibTrans" cxnId="{38512001-BFC7-4C18-8F0E-914B457F0935}">
      <dgm:prSet/>
      <dgm:spPr/>
    </dgm:pt>
    <dgm:pt modelId="{50BBA2B3-495F-4E6A-9829-95EEB3EBAD12}" type="pres">
      <dgm:prSet presAssocID="{64DD7AD8-D7A3-4F79-BB3A-40C13F4F07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A5A6CB2-7352-4154-9735-8DF252D035A2}" type="pres">
      <dgm:prSet presAssocID="{B4415254-5C17-4B54-B0F4-204C28A90436}" presName="hierRoot1" presStyleCnt="0">
        <dgm:presLayoutVars>
          <dgm:hierBranch/>
        </dgm:presLayoutVars>
      </dgm:prSet>
      <dgm:spPr/>
    </dgm:pt>
    <dgm:pt modelId="{6E4CDDE4-10F0-4958-B73D-A5FCD27166FC}" type="pres">
      <dgm:prSet presAssocID="{B4415254-5C17-4B54-B0F4-204C28A90436}" presName="rootComposite1" presStyleCnt="0"/>
      <dgm:spPr/>
    </dgm:pt>
    <dgm:pt modelId="{594C7EA9-B075-4A39-8308-F893710DBD76}" type="pres">
      <dgm:prSet presAssocID="{B4415254-5C17-4B54-B0F4-204C28A90436}" presName="rootText1" presStyleLbl="node0" presStyleIdx="0" presStyleCnt="1">
        <dgm:presLayoutVars>
          <dgm:chPref val="3"/>
        </dgm:presLayoutVars>
      </dgm:prSet>
      <dgm:spPr/>
    </dgm:pt>
    <dgm:pt modelId="{2FFA4942-028F-4E4C-8C1D-BAA2C2A9DBBE}" type="pres">
      <dgm:prSet presAssocID="{B4415254-5C17-4B54-B0F4-204C28A90436}" presName="rootConnector1" presStyleLbl="node1" presStyleIdx="0" presStyleCnt="0"/>
      <dgm:spPr/>
    </dgm:pt>
    <dgm:pt modelId="{716F1A79-E366-442C-9155-33CF495587EF}" type="pres">
      <dgm:prSet presAssocID="{B4415254-5C17-4B54-B0F4-204C28A90436}" presName="hierChild2" presStyleCnt="0"/>
      <dgm:spPr/>
    </dgm:pt>
    <dgm:pt modelId="{77E86C97-8FB1-4EFE-BC56-9ED84555EB35}" type="pres">
      <dgm:prSet presAssocID="{D74B3BF0-D03A-4AAB-86F2-BC94D29A1C41}" presName="Name35" presStyleLbl="parChTrans1D2" presStyleIdx="0" presStyleCnt="3"/>
      <dgm:spPr/>
    </dgm:pt>
    <dgm:pt modelId="{C6D14DAF-336F-4F03-AECC-B46E12FDBB1D}" type="pres">
      <dgm:prSet presAssocID="{C8FB9F57-08E4-489D-8073-E73048F1F3CC}" presName="hierRoot2" presStyleCnt="0">
        <dgm:presLayoutVars>
          <dgm:hierBranch/>
        </dgm:presLayoutVars>
      </dgm:prSet>
      <dgm:spPr/>
    </dgm:pt>
    <dgm:pt modelId="{418A3934-A08C-4DBE-97DB-24801AF5A8EB}" type="pres">
      <dgm:prSet presAssocID="{C8FB9F57-08E4-489D-8073-E73048F1F3CC}" presName="rootComposite" presStyleCnt="0"/>
      <dgm:spPr/>
    </dgm:pt>
    <dgm:pt modelId="{BC8E42DF-D193-406D-A291-64C926F34837}" type="pres">
      <dgm:prSet presAssocID="{C8FB9F57-08E4-489D-8073-E73048F1F3CC}" presName="rootText" presStyleLbl="node2" presStyleIdx="0" presStyleCnt="3">
        <dgm:presLayoutVars>
          <dgm:chPref val="3"/>
        </dgm:presLayoutVars>
      </dgm:prSet>
      <dgm:spPr/>
    </dgm:pt>
    <dgm:pt modelId="{8A2A1B8B-E4DE-44AE-BA37-8448A7C82F8A}" type="pres">
      <dgm:prSet presAssocID="{C8FB9F57-08E4-489D-8073-E73048F1F3CC}" presName="rootConnector" presStyleLbl="node2" presStyleIdx="0" presStyleCnt="3"/>
      <dgm:spPr/>
    </dgm:pt>
    <dgm:pt modelId="{59CEF4C3-25FA-4244-99F3-41CF70B9BC0B}" type="pres">
      <dgm:prSet presAssocID="{C8FB9F57-08E4-489D-8073-E73048F1F3CC}" presName="hierChild4" presStyleCnt="0"/>
      <dgm:spPr/>
    </dgm:pt>
    <dgm:pt modelId="{ACB50159-6B09-4FB8-9094-1ED6AF77FAAD}" type="pres">
      <dgm:prSet presAssocID="{C8FB9F57-08E4-489D-8073-E73048F1F3CC}" presName="hierChild5" presStyleCnt="0"/>
      <dgm:spPr/>
    </dgm:pt>
    <dgm:pt modelId="{6EE646A5-C9E3-4741-9A16-1A5A8D3E17DE}" type="pres">
      <dgm:prSet presAssocID="{95325F20-A980-4FE2-9931-80B793E60A08}" presName="Name35" presStyleLbl="parChTrans1D2" presStyleIdx="1" presStyleCnt="3"/>
      <dgm:spPr/>
    </dgm:pt>
    <dgm:pt modelId="{041D33BE-74DE-40B0-A3D2-1C32F6E9A159}" type="pres">
      <dgm:prSet presAssocID="{10CBA430-5C31-4616-B48E-9F71D7D612E1}" presName="hierRoot2" presStyleCnt="0">
        <dgm:presLayoutVars>
          <dgm:hierBranch/>
        </dgm:presLayoutVars>
      </dgm:prSet>
      <dgm:spPr/>
    </dgm:pt>
    <dgm:pt modelId="{A9F911AB-A853-458F-B5A4-7E552E5A186D}" type="pres">
      <dgm:prSet presAssocID="{10CBA430-5C31-4616-B48E-9F71D7D612E1}" presName="rootComposite" presStyleCnt="0"/>
      <dgm:spPr/>
    </dgm:pt>
    <dgm:pt modelId="{05210636-43E2-4DD8-87B3-EB7146938404}" type="pres">
      <dgm:prSet presAssocID="{10CBA430-5C31-4616-B48E-9F71D7D612E1}" presName="rootText" presStyleLbl="node2" presStyleIdx="1" presStyleCnt="3">
        <dgm:presLayoutVars>
          <dgm:chPref val="3"/>
        </dgm:presLayoutVars>
      </dgm:prSet>
      <dgm:spPr/>
    </dgm:pt>
    <dgm:pt modelId="{827F68C6-98DB-4F4F-B413-87AD5A65FACE}" type="pres">
      <dgm:prSet presAssocID="{10CBA430-5C31-4616-B48E-9F71D7D612E1}" presName="rootConnector" presStyleLbl="node2" presStyleIdx="1" presStyleCnt="3"/>
      <dgm:spPr/>
    </dgm:pt>
    <dgm:pt modelId="{E6CF142E-660B-4CD0-9FA1-C7A32A3BD835}" type="pres">
      <dgm:prSet presAssocID="{10CBA430-5C31-4616-B48E-9F71D7D612E1}" presName="hierChild4" presStyleCnt="0"/>
      <dgm:spPr/>
    </dgm:pt>
    <dgm:pt modelId="{E10977F0-29D2-4522-8717-DFFA4B243ACC}" type="pres">
      <dgm:prSet presAssocID="{FA5EBB76-001E-4EF2-89EF-D9EC2B1D7001}" presName="Name35" presStyleLbl="parChTrans1D3" presStyleIdx="0" presStyleCnt="2"/>
      <dgm:spPr/>
    </dgm:pt>
    <dgm:pt modelId="{A10FFEAC-D90D-4AEC-A2E2-6D40D16BC558}" type="pres">
      <dgm:prSet presAssocID="{8BCE20D4-C6F1-4750-B468-EDF8FAB8F6E5}" presName="hierRoot2" presStyleCnt="0">
        <dgm:presLayoutVars>
          <dgm:hierBranch val="r"/>
        </dgm:presLayoutVars>
      </dgm:prSet>
      <dgm:spPr/>
    </dgm:pt>
    <dgm:pt modelId="{E45B6538-5762-48DF-BD98-180C9354DE7D}" type="pres">
      <dgm:prSet presAssocID="{8BCE20D4-C6F1-4750-B468-EDF8FAB8F6E5}" presName="rootComposite" presStyleCnt="0"/>
      <dgm:spPr/>
    </dgm:pt>
    <dgm:pt modelId="{8CD7CEC9-800A-4D59-8685-A54E857996A5}" type="pres">
      <dgm:prSet presAssocID="{8BCE20D4-C6F1-4750-B468-EDF8FAB8F6E5}" presName="rootText" presStyleLbl="node3" presStyleIdx="0" presStyleCnt="2">
        <dgm:presLayoutVars>
          <dgm:chPref val="3"/>
        </dgm:presLayoutVars>
      </dgm:prSet>
      <dgm:spPr/>
    </dgm:pt>
    <dgm:pt modelId="{E150407E-7FB8-426D-9C72-0DEA3431051C}" type="pres">
      <dgm:prSet presAssocID="{8BCE20D4-C6F1-4750-B468-EDF8FAB8F6E5}" presName="rootConnector" presStyleLbl="node3" presStyleIdx="0" presStyleCnt="2"/>
      <dgm:spPr/>
    </dgm:pt>
    <dgm:pt modelId="{C0756AF8-D5B9-413E-B458-FE97821E2F6C}" type="pres">
      <dgm:prSet presAssocID="{8BCE20D4-C6F1-4750-B468-EDF8FAB8F6E5}" presName="hierChild4" presStyleCnt="0"/>
      <dgm:spPr/>
    </dgm:pt>
    <dgm:pt modelId="{1170B9E4-90B6-4721-83E1-1D7A66F72243}" type="pres">
      <dgm:prSet presAssocID="{8BCE20D4-C6F1-4750-B468-EDF8FAB8F6E5}" presName="hierChild5" presStyleCnt="0"/>
      <dgm:spPr/>
    </dgm:pt>
    <dgm:pt modelId="{C472B37C-601A-428A-81D2-4CDB6F78717A}" type="pres">
      <dgm:prSet presAssocID="{F6170613-93BF-4553-B0AB-CB03B0DDBA46}" presName="Name35" presStyleLbl="parChTrans1D3" presStyleIdx="1" presStyleCnt="2"/>
      <dgm:spPr/>
    </dgm:pt>
    <dgm:pt modelId="{8A7FE7D8-8271-4423-827B-A2FFD49E92FB}" type="pres">
      <dgm:prSet presAssocID="{FB83C744-C1E1-4D26-A31C-C5868EBC1CDE}" presName="hierRoot2" presStyleCnt="0">
        <dgm:presLayoutVars>
          <dgm:hierBranch val="r"/>
        </dgm:presLayoutVars>
      </dgm:prSet>
      <dgm:spPr/>
    </dgm:pt>
    <dgm:pt modelId="{E666E907-F509-4121-BD59-F394AB264051}" type="pres">
      <dgm:prSet presAssocID="{FB83C744-C1E1-4D26-A31C-C5868EBC1CDE}" presName="rootComposite" presStyleCnt="0"/>
      <dgm:spPr/>
    </dgm:pt>
    <dgm:pt modelId="{DBED51E1-47C0-48FC-B534-A7EE897835FC}" type="pres">
      <dgm:prSet presAssocID="{FB83C744-C1E1-4D26-A31C-C5868EBC1CDE}" presName="rootText" presStyleLbl="node3" presStyleIdx="1" presStyleCnt="2">
        <dgm:presLayoutVars>
          <dgm:chPref val="3"/>
        </dgm:presLayoutVars>
      </dgm:prSet>
      <dgm:spPr/>
    </dgm:pt>
    <dgm:pt modelId="{1ADB919C-B8EF-4D06-B9DF-E80D340106EF}" type="pres">
      <dgm:prSet presAssocID="{FB83C744-C1E1-4D26-A31C-C5868EBC1CDE}" presName="rootConnector" presStyleLbl="node3" presStyleIdx="1" presStyleCnt="2"/>
      <dgm:spPr/>
    </dgm:pt>
    <dgm:pt modelId="{04C82317-2B65-4C8E-80AB-F23D89ADB120}" type="pres">
      <dgm:prSet presAssocID="{FB83C744-C1E1-4D26-A31C-C5868EBC1CDE}" presName="hierChild4" presStyleCnt="0"/>
      <dgm:spPr/>
    </dgm:pt>
    <dgm:pt modelId="{730F2174-CADC-4068-82CE-81D2A357F4B9}" type="pres">
      <dgm:prSet presAssocID="{FB83C744-C1E1-4D26-A31C-C5868EBC1CDE}" presName="hierChild5" presStyleCnt="0"/>
      <dgm:spPr/>
    </dgm:pt>
    <dgm:pt modelId="{DF13A355-364A-41A1-AA24-69E57240BC44}" type="pres">
      <dgm:prSet presAssocID="{10CBA430-5C31-4616-B48E-9F71D7D612E1}" presName="hierChild5" presStyleCnt="0"/>
      <dgm:spPr/>
    </dgm:pt>
    <dgm:pt modelId="{592D6A9C-D1B6-42A6-8D47-E92AE8016AE4}" type="pres">
      <dgm:prSet presAssocID="{E48A4BDD-59AF-4F78-9B41-3D53267CBDE3}" presName="Name35" presStyleLbl="parChTrans1D2" presStyleIdx="2" presStyleCnt="3"/>
      <dgm:spPr/>
    </dgm:pt>
    <dgm:pt modelId="{426D1E68-F37F-4AF8-A87B-C2B894F9C155}" type="pres">
      <dgm:prSet presAssocID="{E65A8C9B-BC84-4D83-B6B5-DF54A239111B}" presName="hierRoot2" presStyleCnt="0">
        <dgm:presLayoutVars>
          <dgm:hierBranch/>
        </dgm:presLayoutVars>
      </dgm:prSet>
      <dgm:spPr/>
    </dgm:pt>
    <dgm:pt modelId="{670940E1-4327-489A-A894-A7A4EF76ED6E}" type="pres">
      <dgm:prSet presAssocID="{E65A8C9B-BC84-4D83-B6B5-DF54A239111B}" presName="rootComposite" presStyleCnt="0"/>
      <dgm:spPr/>
    </dgm:pt>
    <dgm:pt modelId="{9F54B9CD-B7A6-49DA-9134-568F3CB55D9C}" type="pres">
      <dgm:prSet presAssocID="{E65A8C9B-BC84-4D83-B6B5-DF54A239111B}" presName="rootText" presStyleLbl="node2" presStyleIdx="2" presStyleCnt="3">
        <dgm:presLayoutVars>
          <dgm:chPref val="3"/>
        </dgm:presLayoutVars>
      </dgm:prSet>
      <dgm:spPr/>
    </dgm:pt>
    <dgm:pt modelId="{6D850178-9BC8-48B8-9685-43C5474A797B}" type="pres">
      <dgm:prSet presAssocID="{E65A8C9B-BC84-4D83-B6B5-DF54A239111B}" presName="rootConnector" presStyleLbl="node2" presStyleIdx="2" presStyleCnt="3"/>
      <dgm:spPr/>
    </dgm:pt>
    <dgm:pt modelId="{562DE8D0-9911-45A6-9A51-1AC259F4AA46}" type="pres">
      <dgm:prSet presAssocID="{E65A8C9B-BC84-4D83-B6B5-DF54A239111B}" presName="hierChild4" presStyleCnt="0"/>
      <dgm:spPr/>
    </dgm:pt>
    <dgm:pt modelId="{35B43767-80D4-4198-9798-6CCDEFC09CEB}" type="pres">
      <dgm:prSet presAssocID="{E65A8C9B-BC84-4D83-B6B5-DF54A239111B}" presName="hierChild5" presStyleCnt="0"/>
      <dgm:spPr/>
    </dgm:pt>
    <dgm:pt modelId="{F91808CB-A229-4049-9630-BFD95470440C}" type="pres">
      <dgm:prSet presAssocID="{B4415254-5C17-4B54-B0F4-204C28A90436}" presName="hierChild3" presStyleCnt="0"/>
      <dgm:spPr/>
    </dgm:pt>
  </dgm:ptLst>
  <dgm:cxnLst>
    <dgm:cxn modelId="{38512001-BFC7-4C18-8F0E-914B457F0935}" srcId="{B4415254-5C17-4B54-B0F4-204C28A90436}" destId="{E65A8C9B-BC84-4D83-B6B5-DF54A239111B}" srcOrd="2" destOrd="0" parTransId="{E48A4BDD-59AF-4F78-9B41-3D53267CBDE3}" sibTransId="{28628D82-E5DB-45C6-B784-02BE44781F89}"/>
    <dgm:cxn modelId="{5746BD1A-8D14-4BD2-B68B-4C6063A3E5FE}" srcId="{10CBA430-5C31-4616-B48E-9F71D7D612E1}" destId="{FB83C744-C1E1-4D26-A31C-C5868EBC1CDE}" srcOrd="1" destOrd="0" parTransId="{F6170613-93BF-4553-B0AB-CB03B0DDBA46}" sibTransId="{A1A75AF9-EB88-4257-81AB-1A80CB4DC94F}"/>
    <dgm:cxn modelId="{C135FB24-E66A-4C09-B94D-8960A993A6A8}" srcId="{B4415254-5C17-4B54-B0F4-204C28A90436}" destId="{10CBA430-5C31-4616-B48E-9F71D7D612E1}" srcOrd="1" destOrd="0" parTransId="{95325F20-A980-4FE2-9931-80B793E60A08}" sibTransId="{F51741A7-7D84-4917-B15D-62B27D12DFB6}"/>
    <dgm:cxn modelId="{E5866029-A05E-414B-A902-2E9465F142A6}" type="presOf" srcId="{C8FB9F57-08E4-489D-8073-E73048F1F3CC}" destId="{8A2A1B8B-E4DE-44AE-BA37-8448A7C82F8A}" srcOrd="1" destOrd="0" presId="urn:microsoft.com/office/officeart/2005/8/layout/orgChart1"/>
    <dgm:cxn modelId="{D75A402F-3BE6-43A3-82B8-3C0AC46CC73E}" srcId="{10CBA430-5C31-4616-B48E-9F71D7D612E1}" destId="{8BCE20D4-C6F1-4750-B468-EDF8FAB8F6E5}" srcOrd="0" destOrd="0" parTransId="{FA5EBB76-001E-4EF2-89EF-D9EC2B1D7001}" sibTransId="{41837C21-F7C0-4AFD-B2D1-4CE92759B778}"/>
    <dgm:cxn modelId="{0DC88C35-1065-4766-BBB7-4E2039700906}" type="presOf" srcId="{E65A8C9B-BC84-4D83-B6B5-DF54A239111B}" destId="{6D850178-9BC8-48B8-9685-43C5474A797B}" srcOrd="1" destOrd="0" presId="urn:microsoft.com/office/officeart/2005/8/layout/orgChart1"/>
    <dgm:cxn modelId="{5014F15D-1097-4432-B135-1C51CC63A58A}" type="presOf" srcId="{B4415254-5C17-4B54-B0F4-204C28A90436}" destId="{2FFA4942-028F-4E4C-8C1D-BAA2C2A9DBBE}" srcOrd="1" destOrd="0" presId="urn:microsoft.com/office/officeart/2005/8/layout/orgChart1"/>
    <dgm:cxn modelId="{2AB9F75F-AD07-4B20-9C2B-ADEC46AF9233}" type="presOf" srcId="{95325F20-A980-4FE2-9931-80B793E60A08}" destId="{6EE646A5-C9E3-4741-9A16-1A5A8D3E17DE}" srcOrd="0" destOrd="0" presId="urn:microsoft.com/office/officeart/2005/8/layout/orgChart1"/>
    <dgm:cxn modelId="{BC1E6C60-8ACA-4894-BC32-CA17F8936BD0}" type="presOf" srcId="{E65A8C9B-BC84-4D83-B6B5-DF54A239111B}" destId="{9F54B9CD-B7A6-49DA-9134-568F3CB55D9C}" srcOrd="0" destOrd="0" presId="urn:microsoft.com/office/officeart/2005/8/layout/orgChart1"/>
    <dgm:cxn modelId="{4F64A746-8A0A-4CC7-8538-4AB4B383D7D9}" srcId="{B4415254-5C17-4B54-B0F4-204C28A90436}" destId="{C8FB9F57-08E4-489D-8073-E73048F1F3CC}" srcOrd="0" destOrd="0" parTransId="{D74B3BF0-D03A-4AAB-86F2-BC94D29A1C41}" sibTransId="{68E25A2C-8E44-4564-AEB2-2BE955DEA508}"/>
    <dgm:cxn modelId="{B97AA24B-31AE-4166-AE44-315007E522AA}" type="presOf" srcId="{E48A4BDD-59AF-4F78-9B41-3D53267CBDE3}" destId="{592D6A9C-D1B6-42A6-8D47-E92AE8016AE4}" srcOrd="0" destOrd="0" presId="urn:microsoft.com/office/officeart/2005/8/layout/orgChart1"/>
    <dgm:cxn modelId="{239AE24C-FE00-4CED-B2BE-B12F617FF919}" type="presOf" srcId="{8BCE20D4-C6F1-4750-B468-EDF8FAB8F6E5}" destId="{E150407E-7FB8-426D-9C72-0DEA3431051C}" srcOrd="1" destOrd="0" presId="urn:microsoft.com/office/officeart/2005/8/layout/orgChart1"/>
    <dgm:cxn modelId="{89DB4B50-D4A6-4DB1-9B91-107B39CBBBD1}" type="presOf" srcId="{C8FB9F57-08E4-489D-8073-E73048F1F3CC}" destId="{BC8E42DF-D193-406D-A291-64C926F34837}" srcOrd="0" destOrd="0" presId="urn:microsoft.com/office/officeart/2005/8/layout/orgChart1"/>
    <dgm:cxn modelId="{D3BDD471-DB0F-4561-97E6-73D13A2A8A7F}" type="presOf" srcId="{8BCE20D4-C6F1-4750-B468-EDF8FAB8F6E5}" destId="{8CD7CEC9-800A-4D59-8685-A54E857996A5}" srcOrd="0" destOrd="0" presId="urn:microsoft.com/office/officeart/2005/8/layout/orgChart1"/>
    <dgm:cxn modelId="{92090472-96AA-4BDA-8556-FE80370E3DB4}" type="presOf" srcId="{10CBA430-5C31-4616-B48E-9F71D7D612E1}" destId="{05210636-43E2-4DD8-87B3-EB7146938404}" srcOrd="0" destOrd="0" presId="urn:microsoft.com/office/officeart/2005/8/layout/orgChart1"/>
    <dgm:cxn modelId="{5822A878-E814-41E8-8C17-D4443BD6DF37}" type="presOf" srcId="{FB83C744-C1E1-4D26-A31C-C5868EBC1CDE}" destId="{1ADB919C-B8EF-4D06-B9DF-E80D340106EF}" srcOrd="1" destOrd="0" presId="urn:microsoft.com/office/officeart/2005/8/layout/orgChart1"/>
    <dgm:cxn modelId="{E4E53488-D062-4D66-B717-C15BBC5AC17D}" type="presOf" srcId="{FB83C744-C1E1-4D26-A31C-C5868EBC1CDE}" destId="{DBED51E1-47C0-48FC-B534-A7EE897835FC}" srcOrd="0" destOrd="0" presId="urn:microsoft.com/office/officeart/2005/8/layout/orgChart1"/>
    <dgm:cxn modelId="{95B1419F-A518-4950-9A30-5AFA0F53AB84}" type="presOf" srcId="{10CBA430-5C31-4616-B48E-9F71D7D612E1}" destId="{827F68C6-98DB-4F4F-B413-87AD5A65FACE}" srcOrd="1" destOrd="0" presId="urn:microsoft.com/office/officeart/2005/8/layout/orgChart1"/>
    <dgm:cxn modelId="{95E71AAB-4952-4527-BC8F-51DFDD6ED8B5}" type="presOf" srcId="{B4415254-5C17-4B54-B0F4-204C28A90436}" destId="{594C7EA9-B075-4A39-8308-F893710DBD76}" srcOrd="0" destOrd="0" presId="urn:microsoft.com/office/officeart/2005/8/layout/orgChart1"/>
    <dgm:cxn modelId="{A1F51ED4-DA0F-4C28-BDD7-8632EC015C0E}" srcId="{64DD7AD8-D7A3-4F79-BB3A-40C13F4F07F8}" destId="{B4415254-5C17-4B54-B0F4-204C28A90436}" srcOrd="0" destOrd="0" parTransId="{F81DE694-5CAD-4A8C-A1AD-24F4E0F102C5}" sibTransId="{9ED6B4FC-27FE-4389-A03D-6918EC3C3163}"/>
    <dgm:cxn modelId="{FBA323D5-2179-43FD-AE7D-C8120C0008E9}" type="presOf" srcId="{FA5EBB76-001E-4EF2-89EF-D9EC2B1D7001}" destId="{E10977F0-29D2-4522-8717-DFFA4B243ACC}" srcOrd="0" destOrd="0" presId="urn:microsoft.com/office/officeart/2005/8/layout/orgChart1"/>
    <dgm:cxn modelId="{8D7CBBE3-B5FF-404C-9260-E2840F4D4F17}" type="presOf" srcId="{F6170613-93BF-4553-B0AB-CB03B0DDBA46}" destId="{C472B37C-601A-428A-81D2-4CDB6F78717A}" srcOrd="0" destOrd="0" presId="urn:microsoft.com/office/officeart/2005/8/layout/orgChart1"/>
    <dgm:cxn modelId="{7AF93CE7-A591-456A-9479-D08462EB11E2}" type="presOf" srcId="{64DD7AD8-D7A3-4F79-BB3A-40C13F4F07F8}" destId="{50BBA2B3-495F-4E6A-9829-95EEB3EBAD12}" srcOrd="0" destOrd="0" presId="urn:microsoft.com/office/officeart/2005/8/layout/orgChart1"/>
    <dgm:cxn modelId="{C54C97E7-CF00-4620-950B-4DCD47F9E71C}" type="presOf" srcId="{D74B3BF0-D03A-4AAB-86F2-BC94D29A1C41}" destId="{77E86C97-8FB1-4EFE-BC56-9ED84555EB35}" srcOrd="0" destOrd="0" presId="urn:microsoft.com/office/officeart/2005/8/layout/orgChart1"/>
    <dgm:cxn modelId="{523D7C61-3FC0-445C-8D9C-2901FE0C1AD1}" type="presParOf" srcId="{50BBA2B3-495F-4E6A-9829-95EEB3EBAD12}" destId="{3A5A6CB2-7352-4154-9735-8DF252D035A2}" srcOrd="0" destOrd="0" presId="urn:microsoft.com/office/officeart/2005/8/layout/orgChart1"/>
    <dgm:cxn modelId="{E8D6DB3F-9272-4127-888D-C3B242EC5F18}" type="presParOf" srcId="{3A5A6CB2-7352-4154-9735-8DF252D035A2}" destId="{6E4CDDE4-10F0-4958-B73D-A5FCD27166FC}" srcOrd="0" destOrd="0" presId="urn:microsoft.com/office/officeart/2005/8/layout/orgChart1"/>
    <dgm:cxn modelId="{5B28BC96-F25F-4A56-8096-08D5E3D1CB5E}" type="presParOf" srcId="{6E4CDDE4-10F0-4958-B73D-A5FCD27166FC}" destId="{594C7EA9-B075-4A39-8308-F893710DBD76}" srcOrd="0" destOrd="0" presId="urn:microsoft.com/office/officeart/2005/8/layout/orgChart1"/>
    <dgm:cxn modelId="{126BEDF0-131C-4110-848A-666C0681ECA8}" type="presParOf" srcId="{6E4CDDE4-10F0-4958-B73D-A5FCD27166FC}" destId="{2FFA4942-028F-4E4C-8C1D-BAA2C2A9DBBE}" srcOrd="1" destOrd="0" presId="urn:microsoft.com/office/officeart/2005/8/layout/orgChart1"/>
    <dgm:cxn modelId="{4EB80696-8D7C-4675-A670-C48AA80DF428}" type="presParOf" srcId="{3A5A6CB2-7352-4154-9735-8DF252D035A2}" destId="{716F1A79-E366-442C-9155-33CF495587EF}" srcOrd="1" destOrd="0" presId="urn:microsoft.com/office/officeart/2005/8/layout/orgChart1"/>
    <dgm:cxn modelId="{B432F797-8BC5-428D-8D2E-1B9CB031BF65}" type="presParOf" srcId="{716F1A79-E366-442C-9155-33CF495587EF}" destId="{77E86C97-8FB1-4EFE-BC56-9ED84555EB35}" srcOrd="0" destOrd="0" presId="urn:microsoft.com/office/officeart/2005/8/layout/orgChart1"/>
    <dgm:cxn modelId="{4FBEDCA6-BB71-4CF7-BD72-DB395321B7F5}" type="presParOf" srcId="{716F1A79-E366-442C-9155-33CF495587EF}" destId="{C6D14DAF-336F-4F03-AECC-B46E12FDBB1D}" srcOrd="1" destOrd="0" presId="urn:microsoft.com/office/officeart/2005/8/layout/orgChart1"/>
    <dgm:cxn modelId="{7961E7BB-BD6D-471D-B97D-45C79A89D92E}" type="presParOf" srcId="{C6D14DAF-336F-4F03-AECC-B46E12FDBB1D}" destId="{418A3934-A08C-4DBE-97DB-24801AF5A8EB}" srcOrd="0" destOrd="0" presId="urn:microsoft.com/office/officeart/2005/8/layout/orgChart1"/>
    <dgm:cxn modelId="{A43B41AD-F116-4AB7-AEAD-B257B21C7583}" type="presParOf" srcId="{418A3934-A08C-4DBE-97DB-24801AF5A8EB}" destId="{BC8E42DF-D193-406D-A291-64C926F34837}" srcOrd="0" destOrd="0" presId="urn:microsoft.com/office/officeart/2005/8/layout/orgChart1"/>
    <dgm:cxn modelId="{0D4DC895-2557-4E5D-9C47-34C1AD829E99}" type="presParOf" srcId="{418A3934-A08C-4DBE-97DB-24801AF5A8EB}" destId="{8A2A1B8B-E4DE-44AE-BA37-8448A7C82F8A}" srcOrd="1" destOrd="0" presId="urn:microsoft.com/office/officeart/2005/8/layout/orgChart1"/>
    <dgm:cxn modelId="{4FEBBA56-E1A7-4512-9950-E3AFAC22577E}" type="presParOf" srcId="{C6D14DAF-336F-4F03-AECC-B46E12FDBB1D}" destId="{59CEF4C3-25FA-4244-99F3-41CF70B9BC0B}" srcOrd="1" destOrd="0" presId="urn:microsoft.com/office/officeart/2005/8/layout/orgChart1"/>
    <dgm:cxn modelId="{3CA1DD21-3C4D-49C2-81F6-7E1D37017C88}" type="presParOf" srcId="{C6D14DAF-336F-4F03-AECC-B46E12FDBB1D}" destId="{ACB50159-6B09-4FB8-9094-1ED6AF77FAAD}" srcOrd="2" destOrd="0" presId="urn:microsoft.com/office/officeart/2005/8/layout/orgChart1"/>
    <dgm:cxn modelId="{B3B30DF1-19DE-4BBC-8DE4-002968307D70}" type="presParOf" srcId="{716F1A79-E366-442C-9155-33CF495587EF}" destId="{6EE646A5-C9E3-4741-9A16-1A5A8D3E17DE}" srcOrd="2" destOrd="0" presId="urn:microsoft.com/office/officeart/2005/8/layout/orgChart1"/>
    <dgm:cxn modelId="{BAB42829-F651-4356-A4B1-9AE63577C64B}" type="presParOf" srcId="{716F1A79-E366-442C-9155-33CF495587EF}" destId="{041D33BE-74DE-40B0-A3D2-1C32F6E9A159}" srcOrd="3" destOrd="0" presId="urn:microsoft.com/office/officeart/2005/8/layout/orgChart1"/>
    <dgm:cxn modelId="{6357DFFB-9CAB-4E4A-9C1D-5FB9CD5E53B3}" type="presParOf" srcId="{041D33BE-74DE-40B0-A3D2-1C32F6E9A159}" destId="{A9F911AB-A853-458F-B5A4-7E552E5A186D}" srcOrd="0" destOrd="0" presId="urn:microsoft.com/office/officeart/2005/8/layout/orgChart1"/>
    <dgm:cxn modelId="{2110ADCC-F3CA-4E6C-9339-EC0BD8164041}" type="presParOf" srcId="{A9F911AB-A853-458F-B5A4-7E552E5A186D}" destId="{05210636-43E2-4DD8-87B3-EB7146938404}" srcOrd="0" destOrd="0" presId="urn:microsoft.com/office/officeart/2005/8/layout/orgChart1"/>
    <dgm:cxn modelId="{991EA4C0-13E8-41C3-AE21-90C84094D9D1}" type="presParOf" srcId="{A9F911AB-A853-458F-B5A4-7E552E5A186D}" destId="{827F68C6-98DB-4F4F-B413-87AD5A65FACE}" srcOrd="1" destOrd="0" presId="urn:microsoft.com/office/officeart/2005/8/layout/orgChart1"/>
    <dgm:cxn modelId="{DBC8DA18-4BB8-41B8-837C-9B855895C2AC}" type="presParOf" srcId="{041D33BE-74DE-40B0-A3D2-1C32F6E9A159}" destId="{E6CF142E-660B-4CD0-9FA1-C7A32A3BD835}" srcOrd="1" destOrd="0" presId="urn:microsoft.com/office/officeart/2005/8/layout/orgChart1"/>
    <dgm:cxn modelId="{DD80BE6B-7760-4F56-BFD6-40315455F5DE}" type="presParOf" srcId="{E6CF142E-660B-4CD0-9FA1-C7A32A3BD835}" destId="{E10977F0-29D2-4522-8717-DFFA4B243ACC}" srcOrd="0" destOrd="0" presId="urn:microsoft.com/office/officeart/2005/8/layout/orgChart1"/>
    <dgm:cxn modelId="{8C13690A-1682-44EC-9E1E-830ADB74B057}" type="presParOf" srcId="{E6CF142E-660B-4CD0-9FA1-C7A32A3BD835}" destId="{A10FFEAC-D90D-4AEC-A2E2-6D40D16BC558}" srcOrd="1" destOrd="0" presId="urn:microsoft.com/office/officeart/2005/8/layout/orgChart1"/>
    <dgm:cxn modelId="{F6EB713C-49FC-4F7C-B3B4-E821A5FDD6AA}" type="presParOf" srcId="{A10FFEAC-D90D-4AEC-A2E2-6D40D16BC558}" destId="{E45B6538-5762-48DF-BD98-180C9354DE7D}" srcOrd="0" destOrd="0" presId="urn:microsoft.com/office/officeart/2005/8/layout/orgChart1"/>
    <dgm:cxn modelId="{DD7BD824-DF71-4431-8AC4-1C17E30C7AC0}" type="presParOf" srcId="{E45B6538-5762-48DF-BD98-180C9354DE7D}" destId="{8CD7CEC9-800A-4D59-8685-A54E857996A5}" srcOrd="0" destOrd="0" presId="urn:microsoft.com/office/officeart/2005/8/layout/orgChart1"/>
    <dgm:cxn modelId="{023696EB-C61D-438D-95E9-53A70CB655A8}" type="presParOf" srcId="{E45B6538-5762-48DF-BD98-180C9354DE7D}" destId="{E150407E-7FB8-426D-9C72-0DEA3431051C}" srcOrd="1" destOrd="0" presId="urn:microsoft.com/office/officeart/2005/8/layout/orgChart1"/>
    <dgm:cxn modelId="{C6AC00F6-D180-4760-9BDE-F725A800D533}" type="presParOf" srcId="{A10FFEAC-D90D-4AEC-A2E2-6D40D16BC558}" destId="{C0756AF8-D5B9-413E-B458-FE97821E2F6C}" srcOrd="1" destOrd="0" presId="urn:microsoft.com/office/officeart/2005/8/layout/orgChart1"/>
    <dgm:cxn modelId="{223CF107-5359-4CAD-9EAB-5FD3301B7C7B}" type="presParOf" srcId="{A10FFEAC-D90D-4AEC-A2E2-6D40D16BC558}" destId="{1170B9E4-90B6-4721-83E1-1D7A66F72243}" srcOrd="2" destOrd="0" presId="urn:microsoft.com/office/officeart/2005/8/layout/orgChart1"/>
    <dgm:cxn modelId="{2B87A3F4-32DE-42E8-B602-BB034CD7FB9B}" type="presParOf" srcId="{E6CF142E-660B-4CD0-9FA1-C7A32A3BD835}" destId="{C472B37C-601A-428A-81D2-4CDB6F78717A}" srcOrd="2" destOrd="0" presId="urn:microsoft.com/office/officeart/2005/8/layout/orgChart1"/>
    <dgm:cxn modelId="{D78A5342-08FF-458D-A1AB-2C7142F42CEB}" type="presParOf" srcId="{E6CF142E-660B-4CD0-9FA1-C7A32A3BD835}" destId="{8A7FE7D8-8271-4423-827B-A2FFD49E92FB}" srcOrd="3" destOrd="0" presId="urn:microsoft.com/office/officeart/2005/8/layout/orgChart1"/>
    <dgm:cxn modelId="{959FDC02-8121-4B1D-8063-12AE2D1A02C4}" type="presParOf" srcId="{8A7FE7D8-8271-4423-827B-A2FFD49E92FB}" destId="{E666E907-F509-4121-BD59-F394AB264051}" srcOrd="0" destOrd="0" presId="urn:microsoft.com/office/officeart/2005/8/layout/orgChart1"/>
    <dgm:cxn modelId="{2B17E7B4-BC5B-43D8-85A1-C331BE9B3BDC}" type="presParOf" srcId="{E666E907-F509-4121-BD59-F394AB264051}" destId="{DBED51E1-47C0-48FC-B534-A7EE897835FC}" srcOrd="0" destOrd="0" presId="urn:microsoft.com/office/officeart/2005/8/layout/orgChart1"/>
    <dgm:cxn modelId="{B189B542-A41C-4CAA-8CCC-54DD521694A7}" type="presParOf" srcId="{E666E907-F509-4121-BD59-F394AB264051}" destId="{1ADB919C-B8EF-4D06-B9DF-E80D340106EF}" srcOrd="1" destOrd="0" presId="urn:microsoft.com/office/officeart/2005/8/layout/orgChart1"/>
    <dgm:cxn modelId="{325C0BB4-996D-4EB2-A753-558003DCBE00}" type="presParOf" srcId="{8A7FE7D8-8271-4423-827B-A2FFD49E92FB}" destId="{04C82317-2B65-4C8E-80AB-F23D89ADB120}" srcOrd="1" destOrd="0" presId="urn:microsoft.com/office/officeart/2005/8/layout/orgChart1"/>
    <dgm:cxn modelId="{6FB464DC-DFE2-4A73-B0EB-461AA56ABC65}" type="presParOf" srcId="{8A7FE7D8-8271-4423-827B-A2FFD49E92FB}" destId="{730F2174-CADC-4068-82CE-81D2A357F4B9}" srcOrd="2" destOrd="0" presId="urn:microsoft.com/office/officeart/2005/8/layout/orgChart1"/>
    <dgm:cxn modelId="{F381BDEE-84FE-4A3A-BFCB-9680B2961BD7}" type="presParOf" srcId="{041D33BE-74DE-40B0-A3D2-1C32F6E9A159}" destId="{DF13A355-364A-41A1-AA24-69E57240BC44}" srcOrd="2" destOrd="0" presId="urn:microsoft.com/office/officeart/2005/8/layout/orgChart1"/>
    <dgm:cxn modelId="{298469AD-E9CE-4942-8A5F-E2E7E7F2B48A}" type="presParOf" srcId="{716F1A79-E366-442C-9155-33CF495587EF}" destId="{592D6A9C-D1B6-42A6-8D47-E92AE8016AE4}" srcOrd="4" destOrd="0" presId="urn:microsoft.com/office/officeart/2005/8/layout/orgChart1"/>
    <dgm:cxn modelId="{6877F1C8-CE74-48D2-9962-946BBD76D5B7}" type="presParOf" srcId="{716F1A79-E366-442C-9155-33CF495587EF}" destId="{426D1E68-F37F-4AF8-A87B-C2B894F9C155}" srcOrd="5" destOrd="0" presId="urn:microsoft.com/office/officeart/2005/8/layout/orgChart1"/>
    <dgm:cxn modelId="{C783A23E-5B6E-42BB-B0F2-0D01460F1360}" type="presParOf" srcId="{426D1E68-F37F-4AF8-A87B-C2B894F9C155}" destId="{670940E1-4327-489A-A894-A7A4EF76ED6E}" srcOrd="0" destOrd="0" presId="urn:microsoft.com/office/officeart/2005/8/layout/orgChart1"/>
    <dgm:cxn modelId="{1AB1FE55-AF93-4AD0-8E71-75F8905ECDA7}" type="presParOf" srcId="{670940E1-4327-489A-A894-A7A4EF76ED6E}" destId="{9F54B9CD-B7A6-49DA-9134-568F3CB55D9C}" srcOrd="0" destOrd="0" presId="urn:microsoft.com/office/officeart/2005/8/layout/orgChart1"/>
    <dgm:cxn modelId="{B9733E17-2178-4239-9409-DC29DA8F8F70}" type="presParOf" srcId="{670940E1-4327-489A-A894-A7A4EF76ED6E}" destId="{6D850178-9BC8-48B8-9685-43C5474A797B}" srcOrd="1" destOrd="0" presId="urn:microsoft.com/office/officeart/2005/8/layout/orgChart1"/>
    <dgm:cxn modelId="{B855EE82-E692-46C1-B5B2-B01C348F62D0}" type="presParOf" srcId="{426D1E68-F37F-4AF8-A87B-C2B894F9C155}" destId="{562DE8D0-9911-45A6-9A51-1AC259F4AA46}" srcOrd="1" destOrd="0" presId="urn:microsoft.com/office/officeart/2005/8/layout/orgChart1"/>
    <dgm:cxn modelId="{D736FCA8-52ED-43A3-BCBA-2D3A63F2391D}" type="presParOf" srcId="{426D1E68-F37F-4AF8-A87B-C2B894F9C155}" destId="{35B43767-80D4-4198-9798-6CCDEFC09CEB}" srcOrd="2" destOrd="0" presId="urn:microsoft.com/office/officeart/2005/8/layout/orgChart1"/>
    <dgm:cxn modelId="{CC136A60-99CF-4A93-BC23-D560AD04C5F5}" type="presParOf" srcId="{3A5A6CB2-7352-4154-9735-8DF252D035A2}" destId="{F91808CB-A229-4049-9630-BFD95470440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3023A6-30E6-4842-842A-93110818FB71}">
      <dsp:nvSpPr>
        <dsp:cNvPr id="0" name=""/>
        <dsp:cNvSpPr/>
      </dsp:nvSpPr>
      <dsp:spPr>
        <a:xfrm>
          <a:off x="4855429" y="3734020"/>
          <a:ext cx="1717796" cy="5962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129"/>
              </a:lnTo>
              <a:lnTo>
                <a:pt x="1717796" y="298129"/>
              </a:lnTo>
              <a:lnTo>
                <a:pt x="1717796" y="59625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7EC429-1536-40DC-B823-468E2040DC0A}">
      <dsp:nvSpPr>
        <dsp:cNvPr id="0" name=""/>
        <dsp:cNvSpPr/>
      </dsp:nvSpPr>
      <dsp:spPr>
        <a:xfrm>
          <a:off x="3137633" y="3734020"/>
          <a:ext cx="1717796" cy="596259"/>
        </a:xfrm>
        <a:custGeom>
          <a:avLst/>
          <a:gdLst/>
          <a:ahLst/>
          <a:cxnLst/>
          <a:rect l="0" t="0" r="0" b="0"/>
          <a:pathLst>
            <a:path>
              <a:moveTo>
                <a:pt x="1717796" y="0"/>
              </a:moveTo>
              <a:lnTo>
                <a:pt x="1717796" y="298129"/>
              </a:lnTo>
              <a:lnTo>
                <a:pt x="0" y="298129"/>
              </a:lnTo>
              <a:lnTo>
                <a:pt x="0" y="59625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D632B2-F2D9-4AD5-936E-29A68A5BCF0F}">
      <dsp:nvSpPr>
        <dsp:cNvPr id="0" name=""/>
        <dsp:cNvSpPr/>
      </dsp:nvSpPr>
      <dsp:spPr>
        <a:xfrm>
          <a:off x="3137633" y="1718094"/>
          <a:ext cx="1717796" cy="5962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129"/>
              </a:lnTo>
              <a:lnTo>
                <a:pt x="1717796" y="298129"/>
              </a:lnTo>
              <a:lnTo>
                <a:pt x="1717796" y="5962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A177CA-96FE-427F-B43C-C7C144FA63ED}">
      <dsp:nvSpPr>
        <dsp:cNvPr id="0" name=""/>
        <dsp:cNvSpPr/>
      </dsp:nvSpPr>
      <dsp:spPr>
        <a:xfrm>
          <a:off x="1419837" y="1718094"/>
          <a:ext cx="1717796" cy="596259"/>
        </a:xfrm>
        <a:custGeom>
          <a:avLst/>
          <a:gdLst/>
          <a:ahLst/>
          <a:cxnLst/>
          <a:rect l="0" t="0" r="0" b="0"/>
          <a:pathLst>
            <a:path>
              <a:moveTo>
                <a:pt x="1717796" y="0"/>
              </a:moveTo>
              <a:lnTo>
                <a:pt x="1717796" y="298129"/>
              </a:lnTo>
              <a:lnTo>
                <a:pt x="0" y="298129"/>
              </a:lnTo>
              <a:lnTo>
                <a:pt x="0" y="5962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79F803-D86F-476B-9DFC-254741E0F06D}">
      <dsp:nvSpPr>
        <dsp:cNvPr id="0" name=""/>
        <dsp:cNvSpPr/>
      </dsp:nvSpPr>
      <dsp:spPr>
        <a:xfrm>
          <a:off x="1717967" y="298428"/>
          <a:ext cx="2839332" cy="14196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sz="2100" b="1" i="0" u="none" strike="noStrike" kern="1200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Blood 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sz="2100" b="1" i="0" u="none" strike="noStrike" kern="1200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analysis</a:t>
          </a:r>
        </a:p>
      </dsp:txBody>
      <dsp:txXfrm>
        <a:off x="1717967" y="298428"/>
        <a:ext cx="2839332" cy="1419666"/>
      </dsp:txXfrm>
    </dsp:sp>
    <dsp:sp modelId="{35E68A36-93A7-495D-943B-3114025F4598}">
      <dsp:nvSpPr>
        <dsp:cNvPr id="0" name=""/>
        <dsp:cNvSpPr/>
      </dsp:nvSpPr>
      <dsp:spPr>
        <a:xfrm>
          <a:off x="170" y="2314354"/>
          <a:ext cx="2839332" cy="14196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sz="2100" b="1" i="0" u="none" strike="noStrike" kern="1200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</a:rPr>
            <a:t>Chemical analysis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sz="2100" b="1" i="0" u="none" strike="noStrike" kern="1200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</a:rPr>
            <a:t> of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sz="2100" b="1" i="0" u="none" strike="noStrike" kern="1200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</a:rPr>
            <a:t>Plasma components</a:t>
          </a:r>
        </a:p>
      </dsp:txBody>
      <dsp:txXfrm>
        <a:off x="170" y="2314354"/>
        <a:ext cx="2839332" cy="1419666"/>
      </dsp:txXfrm>
    </dsp:sp>
    <dsp:sp modelId="{603828EC-B34F-4B78-BFCC-3979457F7A43}">
      <dsp:nvSpPr>
        <dsp:cNvPr id="0" name=""/>
        <dsp:cNvSpPr/>
      </dsp:nvSpPr>
      <dsp:spPr>
        <a:xfrm>
          <a:off x="3435763" y="2314354"/>
          <a:ext cx="2839332" cy="14196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ar-JO" sz="21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endParaRP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sz="2100" b="1" i="0" u="none" strike="noStrike" kern="1200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</a:rPr>
            <a:t>Cell analysis 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sz="2100" b="1" i="0" u="none" strike="noStrike" kern="1200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</a:rPr>
            <a:t>CBC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sz="2100" b="1" i="0" u="none" strike="noStrike" kern="1200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</a:rPr>
            <a:t>(Complete Blood Count)</a:t>
          </a:r>
        </a:p>
      </dsp:txBody>
      <dsp:txXfrm>
        <a:off x="3435763" y="2314354"/>
        <a:ext cx="2839332" cy="1419666"/>
      </dsp:txXfrm>
    </dsp:sp>
    <dsp:sp modelId="{F297D5DA-0619-44B4-B7D2-FF33AAA5C6D4}">
      <dsp:nvSpPr>
        <dsp:cNvPr id="0" name=""/>
        <dsp:cNvSpPr/>
      </dsp:nvSpPr>
      <dsp:spPr>
        <a:xfrm>
          <a:off x="1717967" y="4330280"/>
          <a:ext cx="2839332" cy="14196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ar-JO" sz="2100" b="1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endParaRP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sz="2100" b="1" i="0" u="none" strike="noStrike" kern="1200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</a:rPr>
            <a:t>Total count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sz="2100" b="1" i="0" u="none" strike="noStrike" kern="1200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</a:rPr>
            <a:t>(all elements)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ar-JO" sz="2100" b="1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endParaRPr>
        </a:p>
      </dsp:txBody>
      <dsp:txXfrm>
        <a:off x="1717967" y="4330280"/>
        <a:ext cx="2839332" cy="1419666"/>
      </dsp:txXfrm>
    </dsp:sp>
    <dsp:sp modelId="{4217990C-9A6F-4C3F-B485-099F3D79CFB3}">
      <dsp:nvSpPr>
        <dsp:cNvPr id="0" name=""/>
        <dsp:cNvSpPr/>
      </dsp:nvSpPr>
      <dsp:spPr>
        <a:xfrm>
          <a:off x="5153559" y="4330280"/>
          <a:ext cx="2839332" cy="14196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sz="2100" b="1" i="0" u="none" strike="noStrike" kern="1200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</a:rPr>
            <a:t>Differential count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sz="2100" b="1" i="0" u="none" strike="noStrike" kern="1200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</a:rPr>
            <a:t>(white cells only)</a:t>
          </a:r>
          <a:endParaRPr kumimoji="0" lang="ar-JO" altLang="ar-JO" sz="2100" b="1" i="0" u="none" strike="noStrike" kern="1200" cap="none" normalizeH="0" baseline="0" dirty="0">
            <a:ln>
              <a:noFill/>
            </a:ln>
            <a:solidFill>
              <a:srgbClr val="FFFF0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53559" y="4330280"/>
        <a:ext cx="2839332" cy="14196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2D6A9C-D1B6-42A6-8D47-E92AE8016AE4}">
      <dsp:nvSpPr>
        <dsp:cNvPr id="0" name=""/>
        <dsp:cNvSpPr/>
      </dsp:nvSpPr>
      <dsp:spPr>
        <a:xfrm>
          <a:off x="3852068" y="1448347"/>
          <a:ext cx="2725366" cy="4729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498"/>
              </a:lnTo>
              <a:lnTo>
                <a:pt x="2725366" y="236498"/>
              </a:lnTo>
              <a:lnTo>
                <a:pt x="2725366" y="4729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72B37C-601A-428A-81D2-4CDB6F78717A}">
      <dsp:nvSpPr>
        <dsp:cNvPr id="0" name=""/>
        <dsp:cNvSpPr/>
      </dsp:nvSpPr>
      <dsp:spPr>
        <a:xfrm>
          <a:off x="3852068" y="3047529"/>
          <a:ext cx="1362683" cy="4729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498"/>
              </a:lnTo>
              <a:lnTo>
                <a:pt x="1362683" y="236498"/>
              </a:lnTo>
              <a:lnTo>
                <a:pt x="1362683" y="47299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0977F0-29D2-4522-8717-DFFA4B243ACC}">
      <dsp:nvSpPr>
        <dsp:cNvPr id="0" name=""/>
        <dsp:cNvSpPr/>
      </dsp:nvSpPr>
      <dsp:spPr>
        <a:xfrm>
          <a:off x="2489385" y="3047529"/>
          <a:ext cx="1362683" cy="472997"/>
        </a:xfrm>
        <a:custGeom>
          <a:avLst/>
          <a:gdLst/>
          <a:ahLst/>
          <a:cxnLst/>
          <a:rect l="0" t="0" r="0" b="0"/>
          <a:pathLst>
            <a:path>
              <a:moveTo>
                <a:pt x="1362683" y="0"/>
              </a:moveTo>
              <a:lnTo>
                <a:pt x="1362683" y="236498"/>
              </a:lnTo>
              <a:lnTo>
                <a:pt x="0" y="236498"/>
              </a:lnTo>
              <a:lnTo>
                <a:pt x="0" y="47299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E646A5-C9E3-4741-9A16-1A5A8D3E17DE}">
      <dsp:nvSpPr>
        <dsp:cNvPr id="0" name=""/>
        <dsp:cNvSpPr/>
      </dsp:nvSpPr>
      <dsp:spPr>
        <a:xfrm>
          <a:off x="3806348" y="1448347"/>
          <a:ext cx="91440" cy="4729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29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E86C97-8FB1-4EFE-BC56-9ED84555EB35}">
      <dsp:nvSpPr>
        <dsp:cNvPr id="0" name=""/>
        <dsp:cNvSpPr/>
      </dsp:nvSpPr>
      <dsp:spPr>
        <a:xfrm>
          <a:off x="1126701" y="1448347"/>
          <a:ext cx="2725366" cy="472997"/>
        </a:xfrm>
        <a:custGeom>
          <a:avLst/>
          <a:gdLst/>
          <a:ahLst/>
          <a:cxnLst/>
          <a:rect l="0" t="0" r="0" b="0"/>
          <a:pathLst>
            <a:path>
              <a:moveTo>
                <a:pt x="2725366" y="0"/>
              </a:moveTo>
              <a:lnTo>
                <a:pt x="2725366" y="236498"/>
              </a:lnTo>
              <a:lnTo>
                <a:pt x="0" y="236498"/>
              </a:lnTo>
              <a:lnTo>
                <a:pt x="0" y="4729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4C7EA9-B075-4A39-8308-F893710DBD76}">
      <dsp:nvSpPr>
        <dsp:cNvPr id="0" name=""/>
        <dsp:cNvSpPr/>
      </dsp:nvSpPr>
      <dsp:spPr>
        <a:xfrm>
          <a:off x="2725883" y="322163"/>
          <a:ext cx="2252369" cy="11261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sz="21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CBC</a:t>
          </a:r>
        </a:p>
      </dsp:txBody>
      <dsp:txXfrm>
        <a:off x="2725883" y="322163"/>
        <a:ext cx="2252369" cy="1126184"/>
      </dsp:txXfrm>
    </dsp:sp>
    <dsp:sp modelId="{BC8E42DF-D193-406D-A291-64C926F34837}">
      <dsp:nvSpPr>
        <dsp:cNvPr id="0" name=""/>
        <dsp:cNvSpPr/>
      </dsp:nvSpPr>
      <dsp:spPr>
        <a:xfrm>
          <a:off x="517" y="1921345"/>
          <a:ext cx="2252369" cy="11261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sz="21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RBCs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sz="21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(</a:t>
          </a:r>
          <a:r>
            <a:rPr kumimoji="0" lang="en-US" altLang="ar-JO" sz="21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Red blood cells)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sz="21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Total count only</a:t>
          </a:r>
        </a:p>
      </dsp:txBody>
      <dsp:txXfrm>
        <a:off x="517" y="1921345"/>
        <a:ext cx="2252369" cy="1126184"/>
      </dsp:txXfrm>
    </dsp:sp>
    <dsp:sp modelId="{05210636-43E2-4DD8-87B3-EB7146938404}">
      <dsp:nvSpPr>
        <dsp:cNvPr id="0" name=""/>
        <dsp:cNvSpPr/>
      </dsp:nvSpPr>
      <dsp:spPr>
        <a:xfrm>
          <a:off x="2725883" y="1921345"/>
          <a:ext cx="2252369" cy="11261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sz="21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WBCs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sz="21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(White blood cells)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sz="21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(leucocytes)</a:t>
          </a:r>
        </a:p>
      </dsp:txBody>
      <dsp:txXfrm>
        <a:off x="2725883" y="1921345"/>
        <a:ext cx="2252369" cy="1126184"/>
      </dsp:txXfrm>
    </dsp:sp>
    <dsp:sp modelId="{8CD7CEC9-800A-4D59-8685-A54E857996A5}">
      <dsp:nvSpPr>
        <dsp:cNvPr id="0" name=""/>
        <dsp:cNvSpPr/>
      </dsp:nvSpPr>
      <dsp:spPr>
        <a:xfrm>
          <a:off x="1363200" y="3520527"/>
          <a:ext cx="2252369" cy="11261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sz="21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Total count &amp;</a:t>
          </a:r>
        </a:p>
      </dsp:txBody>
      <dsp:txXfrm>
        <a:off x="1363200" y="3520527"/>
        <a:ext cx="2252369" cy="1126184"/>
      </dsp:txXfrm>
    </dsp:sp>
    <dsp:sp modelId="{DBED51E1-47C0-48FC-B534-A7EE897835FC}">
      <dsp:nvSpPr>
        <dsp:cNvPr id="0" name=""/>
        <dsp:cNvSpPr/>
      </dsp:nvSpPr>
      <dsp:spPr>
        <a:xfrm>
          <a:off x="4088567" y="3520527"/>
          <a:ext cx="2252369" cy="11261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sz="21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Differential 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sz="21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count</a:t>
          </a:r>
        </a:p>
      </dsp:txBody>
      <dsp:txXfrm>
        <a:off x="4088567" y="3520527"/>
        <a:ext cx="2252369" cy="1126184"/>
      </dsp:txXfrm>
    </dsp:sp>
    <dsp:sp modelId="{9F54B9CD-B7A6-49DA-9134-568F3CB55D9C}">
      <dsp:nvSpPr>
        <dsp:cNvPr id="0" name=""/>
        <dsp:cNvSpPr/>
      </dsp:nvSpPr>
      <dsp:spPr>
        <a:xfrm>
          <a:off x="5451250" y="1921345"/>
          <a:ext cx="2252369" cy="11261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sz="21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Platelets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sz="21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(Thrombocytes)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sz="21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Total count only</a:t>
          </a:r>
        </a:p>
      </dsp:txBody>
      <dsp:txXfrm>
        <a:off x="5451250" y="1921345"/>
        <a:ext cx="2252369" cy="11261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>
              <a:defRPr sz="1200"/>
            </a:lvl1pPr>
          </a:lstStyle>
          <a:p>
            <a:pPr>
              <a:defRPr/>
            </a:pPr>
            <a:fld id="{8FAB824A-5BD3-4362-A9D9-754FEAF503E7}" type="datetimeFigureOut">
              <a:rPr lang="ar-SA"/>
              <a:pPr>
                <a:defRPr/>
              </a:pPr>
              <a:t>25/08/1443</a:t>
            </a:fld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>
              <a:defRPr sz="1200"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041F18E0-FD02-44BA-9F34-61AAD7C783CF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1117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594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D8AD1B9-FB35-4DC8-8319-79C8A3D6D1D7}" type="slidenum">
              <a:rPr lang="en-US" altLang="en-US" sz="12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22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83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4F15158-8C92-4747-A79A-E715616D6B4C}" type="slidenum">
              <a:rPr lang="ar-SA" altLang="en-US" sz="1200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26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789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919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2D39D8D-88A6-4267-8E4C-70071AF3B817}" type="slidenum">
              <a:rPr lang="en-US" alt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519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FFBD132-39C4-4683-92BF-AB9D4E30254A}" type="slidenum">
              <a:rPr lang="en-US" alt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807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5543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Hemocytometer= counting chamber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ADD5EE0-8CEA-4DDF-90DB-963CA89827DD}" type="slidenum">
              <a:rPr lang="en-US" alt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12</a:t>
            </a:fld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305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3219134-BD28-4B7D-921C-CCC67D0DBDE6}" type="slidenum">
              <a:rPr lang="en-US" alt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15</a:t>
            </a:fld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000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18BF864-F04F-4BBF-A010-5C54B9ED2F55}" type="slidenum">
              <a:rPr lang="en-US" altLang="en-US" sz="12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20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50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9EA796B-4D14-475E-8B4E-1EA8ECA0496E}" type="slidenum">
              <a:rPr lang="en-US" altLang="en-US" sz="12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21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21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54D06B8-0B6D-439E-978C-2BCF797FB626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5440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E89328F-D000-479D-89F3-94EC57EDF1BF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3070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EEA4500-EC5C-41EF-A3EB-37351AE7F289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42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D5AB3E2-1792-4963-9B91-C30C52A6C627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9352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4B25C62-EA13-4919-B243-FF72C8A2EF7C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2074044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EG"/>
              <a:t>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SALWA M.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D80077C-D8C9-4242-886A-0390D306511F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9312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BD0D9-9803-4AA3-BB2A-03283C33A4FC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0214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62437-1DC2-4A5C-A40F-E7DF6BFA0CD2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3473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E33A1-D2D3-4F0D-96B5-94A5C85B5020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7877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32879-4299-45E6-9B9C-8527A6DAA70B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8214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84EA2-5BF3-43DC-B22B-4DBA65DCA5A2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0951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F904D59-B163-4E62-AE22-5088E00D3CD1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48150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A44BC-5909-4421-B800-DAD18718E1B2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20562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087C4-79F2-4186-B077-38CC197541B5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3732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284F8-9F58-46D0-9B41-6515DE35839E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8347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941E2-2806-46B2-AEBF-4C9EA2ECB88D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04387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7C957-53A1-4823-8620-8180D6183ED4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12173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9E997-376B-4677-B942-9D607C9CEC92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54554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6C00F-5501-47FA-82B5-70FA3578F797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20294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519EB-9F92-4B89-801A-0CB6AC7B4921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1850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0F366-C8E3-4601-BA4D-3CE046E3D290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3110441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90600" y="1828800"/>
            <a:ext cx="7772400" cy="4114800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EG"/>
              <a:t>2016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SALWA M.              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835F2-F7E7-4C4E-9E68-EA54C6152774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3627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67AE3C3-5A4E-4E1E-AF8A-2F939632F990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0977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650888A-6613-4461-80FD-6C8FDDCF9DB2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7057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F081631-F1DB-43AC-BCE9-7292519CE571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165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B7856B5-6609-4BAE-A14C-82064020B4EC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1879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F01FCAD-7CA3-4C3D-91F9-7FE4067F57C9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547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AE443D9-25A1-47D8-9918-EC3256A0CC50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9854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09041C7-DDEA-44E4-9F21-D84C9619629A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5753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0BFA8BC-F811-4E15-91D3-17B217AB83A4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5" r:id="rId1"/>
    <p:sldLayoutId id="2147485026" r:id="rId2"/>
    <p:sldLayoutId id="2147485027" r:id="rId3"/>
    <p:sldLayoutId id="2147485028" r:id="rId4"/>
    <p:sldLayoutId id="2147485029" r:id="rId5"/>
    <p:sldLayoutId id="2147485030" r:id="rId6"/>
    <p:sldLayoutId id="2147485031" r:id="rId7"/>
    <p:sldLayoutId id="2147485032" r:id="rId8"/>
    <p:sldLayoutId id="2147485033" r:id="rId9"/>
    <p:sldLayoutId id="2147485034" r:id="rId10"/>
    <p:sldLayoutId id="2147485035" r:id="rId11"/>
    <p:sldLayoutId id="2147485036" r:id="rId12"/>
    <p:sldLayoutId id="2147485037" r:id="rId13"/>
    <p:sldLayoutId id="214748503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 eaLnBrk="1" hangingPunct="1">
              <a:defRPr sz="900">
                <a:solidFill>
                  <a:prstClr val="black">
                    <a:tint val="75000"/>
                  </a:prstClr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 eaLnBrk="1" hangingPunct="1">
              <a:defRPr sz="900">
                <a:solidFill>
                  <a:prstClr val="black">
                    <a:tint val="75000"/>
                  </a:prstClr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1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EB6D24B-A257-4FFF-8DBE-F910639CB7A9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39" r:id="rId1"/>
    <p:sldLayoutId id="2147485040" r:id="rId2"/>
    <p:sldLayoutId id="2147485041" r:id="rId3"/>
    <p:sldLayoutId id="2147485042" r:id="rId4"/>
    <p:sldLayoutId id="2147485043" r:id="rId5"/>
    <p:sldLayoutId id="2147485044" r:id="rId6"/>
    <p:sldLayoutId id="2147485045" r:id="rId7"/>
    <p:sldLayoutId id="2147485046" r:id="rId8"/>
    <p:sldLayoutId id="2147485047" r:id="rId9"/>
    <p:sldLayoutId id="2147485048" r:id="rId10"/>
    <p:sldLayoutId id="2147485049" r:id="rId11"/>
    <p:sldLayoutId id="2147485050" r:id="rId12"/>
    <p:sldLayoutId id="2147485051" r:id="rId13"/>
    <p:sldLayoutId id="2147485052" r:id="rId14"/>
    <p:sldLayoutId id="2147485053" r:id="rId15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emf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Alex Computer\Pictures\blood&amp; lymph\91871-034-DA6BA0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4813"/>
            <a:ext cx="7991475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676400"/>
            <a:ext cx="7772400" cy="2743200"/>
          </a:xfrm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en-US" altLang="en-US" sz="5000">
                <a:cs typeface="Arial" panose="020B0604020202020204" pitchFamily="34" charset="0"/>
              </a:rPr>
              <a:t>.</a:t>
            </a:r>
          </a:p>
        </p:txBody>
      </p:sp>
      <p:sp>
        <p:nvSpPr>
          <p:cNvPr id="35844" name="Rectangle 8"/>
          <p:cNvSpPr>
            <a:spLocks noChangeArrowheads="1"/>
          </p:cNvSpPr>
          <p:nvPr/>
        </p:nvSpPr>
        <p:spPr bwMode="auto">
          <a:xfrm>
            <a:off x="990600" y="-87313"/>
            <a:ext cx="6119813" cy="1200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rtl="1"/>
            <a:r>
              <a:rPr kumimoji="1" lang="en-US" altLang="en-US" sz="7200" b="1"/>
              <a:t>Blood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7791450" cy="1223962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Arial Black" panose="020B0A04020102020204" pitchFamily="34" charset="0"/>
              </a:rPr>
              <a:t>Complete blood count (CBC)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idx="1"/>
          </p:nvPr>
        </p:nvSpPr>
        <p:spPr>
          <a:xfrm>
            <a:off x="242888" y="1125538"/>
            <a:ext cx="8605837" cy="56165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I-Total count :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the total number of blood elements (RBCs,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WBCs,or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Platelets) per cubic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millimeter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Cubic millimeter=micro liter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Measured by 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Hemocytometer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Monotype Sorts" pitchFamily="2" charset="2"/>
              <a:buNone/>
              <a:defRPr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automatic counter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II-Differential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leucocytic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count</a:t>
            </a:r>
            <a:endParaRPr lang="en-US" sz="24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percentage of each type of leucocytes to the total count</a:t>
            </a:r>
          </a:p>
          <a:p>
            <a:pPr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Done by blood film.</a:t>
            </a:r>
          </a:p>
          <a:p>
            <a:pPr>
              <a:buFontTx/>
              <a:buNone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automatic counter</a:t>
            </a:r>
          </a:p>
          <a:p>
            <a:pPr>
              <a:buFont typeface="Monotype Sorts" pitchFamily="2" charset="2"/>
              <a:buNone/>
              <a:defRPr/>
            </a:pPr>
            <a:endParaRPr lang="en-US" b="1" i="1" u="sng" dirty="0"/>
          </a:p>
          <a:p>
            <a:pPr marL="0" indent="0">
              <a:buFont typeface="Monotype Sorts" pitchFamily="2" charset="2"/>
              <a:buNone/>
              <a:defRPr/>
            </a:pPr>
            <a:endParaRPr lang="en-US" dirty="0"/>
          </a:p>
          <a:p>
            <a:pPr>
              <a:buFont typeface="Monotype Sorts" pitchFamily="2" charset="2"/>
              <a:buNone/>
              <a:defRPr/>
            </a:pPr>
            <a:endParaRPr lang="en-US" dirty="0"/>
          </a:p>
        </p:txBody>
      </p:sp>
      <p:pic>
        <p:nvPicPr>
          <p:cNvPr id="48132" name="Picture 6" descr="pipets_P3032311_md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13" y="1989138"/>
            <a:ext cx="1358900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7" descr="countgrid[1]"/>
          <p:cNvPicPr>
            <a:picLocks noChangeAspect="1" noChangeArrowheads="1"/>
          </p:cNvPicPr>
          <p:nvPr/>
        </p:nvPicPr>
        <p:blipFill>
          <a:blip r:embed="rId4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3" b="4968"/>
          <a:stretch>
            <a:fillRect/>
          </a:stretch>
        </p:blipFill>
        <p:spPr bwMode="auto">
          <a:xfrm>
            <a:off x="7261225" y="2457450"/>
            <a:ext cx="16129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25" y="3068638"/>
            <a:ext cx="5603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4964113"/>
            <a:ext cx="2879725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Rectangle 4"/>
          <p:cNvSpPr>
            <a:spLocks noGrp="1" noChangeArrowheads="1"/>
          </p:cNvSpPr>
          <p:nvPr>
            <p:ph type="title"/>
          </p:nvPr>
        </p:nvSpPr>
        <p:spPr>
          <a:xfrm>
            <a:off x="963613" y="188913"/>
            <a:ext cx="7772400" cy="1143000"/>
          </a:xfrm>
        </p:spPr>
        <p:txBody>
          <a:bodyPr/>
          <a:lstStyle/>
          <a:p>
            <a:r>
              <a:rPr lang="en-US" altLang="en-US" sz="2800" b="1">
                <a:latin typeface="Arial Black" panose="020B0A04020102020204" pitchFamily="34" charset="0"/>
                <a:cs typeface="Times New Roman" panose="02020603050405020304" pitchFamily="18" charset="0"/>
              </a:rPr>
              <a:t>Complete blood count (CBC)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989013" y="1557338"/>
          <a:ext cx="7704137" cy="4968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807218" y="188640"/>
            <a:ext cx="7716890" cy="792162"/>
          </a:xfr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>
                <a:latin typeface="Arial Black" pitchFamily="34" charset="0"/>
              </a:rPr>
              <a:t>Blood cell count=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Arial Black" pitchFamily="34" charset="0"/>
              </a:rPr>
              <a:t>CBC</a:t>
            </a:r>
            <a:endParaRPr lang="en-US" sz="2800" b="1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13" y="1219200"/>
            <a:ext cx="4459287" cy="55499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Manual method= Conventional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hemocytometer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counting chamber.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Electronic method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automated hematology analyzer.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Monotype Sorts" pitchFamily="2" charset="2"/>
              <a:buNone/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Monotype Sorts" pitchFamily="2" charset="2"/>
              <a:buNone/>
              <a:defRPr/>
            </a:pPr>
            <a:r>
              <a:rPr lang="en-US" sz="2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RBC count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4.5-5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million/mm</a:t>
            </a:r>
            <a:r>
              <a:rPr lang="en-US" sz="20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in female          </a:t>
            </a:r>
          </a:p>
          <a:p>
            <a:pPr>
              <a:buFontTx/>
              <a:buNone/>
              <a:defRPr/>
            </a:pPr>
            <a:r>
              <a:rPr lang="en-US" sz="2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leukocytic count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4,000-11,000/mm</a:t>
            </a:r>
            <a:r>
              <a:rPr lang="en-US" sz="20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2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Platelet count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250,000- 350,000/mm</a:t>
            </a:r>
            <a:r>
              <a:rPr lang="en-US" sz="20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  <a:defRPr/>
            </a:pPr>
            <a:endParaRPr lang="en-US" sz="2000" baseline="30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Differential leukocytic count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Examination of blood film</a:t>
            </a:r>
          </a:p>
          <a:p>
            <a:pPr>
              <a:buFont typeface="Monotype Sorts" pitchFamily="2" charset="2"/>
              <a:buNone/>
              <a:defRPr/>
            </a:pPr>
            <a:endParaRPr lang="en-US" sz="20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80" name="AutoShape 2" descr="http://www.google.com.eg/url?source=imgres&amp;ct=img&amp;q=http://ebulfin.myby.co.uk/apls.tk/assets/images/fibrinmesh.jpg&amp;sa=X&amp;ei=C4sVTYGAHNS7jAeO2fD2BQ&amp;ved=0CAQQ8wc4AQ&amp;usg=AFQjCNGEjJJizRbjj_tiySQhX5PVHPztCw"/>
          <p:cNvSpPr>
            <a:spLocks noChangeAspect="1" noChangeArrowheads="1"/>
          </p:cNvSpPr>
          <p:nvPr/>
        </p:nvSpPr>
        <p:spPr bwMode="auto">
          <a:xfrm>
            <a:off x="1588" y="-3349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50181" name="Picture 3" descr="C:\Users\Alex Computer\Pictures\blood&amp; lymph\220px-Hemocytometer_with_gloved_ha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19200"/>
            <a:ext cx="2768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5" descr="C:\Users\Alex Computer\Pictures\blood&amp; lymph\220px-Haemocytometer_Gri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63" y="5410200"/>
            <a:ext cx="1793875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2" descr="http://www.news-medical.net/image.axd?picture=2011%2f11%2fABX+Pentra+60+Hematology+Blood+Analyz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357563"/>
            <a:ext cx="24384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388" y="333375"/>
            <a:ext cx="8678862" cy="1325563"/>
          </a:xfrm>
        </p:spPr>
        <p:txBody>
          <a:bodyPr/>
          <a:lstStyle/>
          <a:p>
            <a:pPr algn="ctr">
              <a:defRPr/>
            </a:pPr>
            <a:r>
              <a:rPr kumimoji="1" lang="en-US" sz="2800" kern="0" dirty="0">
                <a:solidFill>
                  <a:srgbClr val="402000"/>
                </a:solidFill>
                <a:latin typeface="Arial Black" pitchFamily="34" charset="0"/>
              </a:rPr>
              <a:t>Red Blood </a:t>
            </a:r>
            <a:r>
              <a:rPr kumimoji="1" lang="en-US" sz="2800" kern="0" dirty="0">
                <a:solidFill>
                  <a:srgbClr val="402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corpuscles</a:t>
            </a:r>
            <a:r>
              <a:rPr kumimoji="1" lang="en-US" sz="2800" kern="0" dirty="0">
                <a:solidFill>
                  <a:srgbClr val="402000"/>
                </a:solidFill>
                <a:latin typeface="Arial Black" pitchFamily="34" charset="0"/>
              </a:rPr>
              <a:t> </a:t>
            </a:r>
            <a:br>
              <a:rPr kumimoji="1" lang="en-US" sz="2800" kern="0" dirty="0">
                <a:solidFill>
                  <a:srgbClr val="402000"/>
                </a:solidFill>
                <a:latin typeface="Antique Olive Compact" pitchFamily="34" charset="0"/>
              </a:rPr>
            </a:br>
            <a:r>
              <a:rPr kumimoji="1" lang="en-US" sz="2800" kern="0" dirty="0">
                <a:solidFill>
                  <a:srgbClr val="402000"/>
                </a:solidFill>
                <a:latin typeface="Antique Olive Compact" pitchFamily="34" charset="0"/>
              </a:rPr>
              <a:t>=</a:t>
            </a:r>
            <a:r>
              <a:rPr kumimoji="1" lang="en-US" sz="2800" kern="0" dirty="0" err="1">
                <a:solidFill>
                  <a:srgbClr val="402000"/>
                </a:solidFill>
                <a:latin typeface="Arial Black" pitchFamily="34" charset="0"/>
              </a:rPr>
              <a:t>Erythro</a:t>
            </a:r>
            <a:r>
              <a:rPr kumimoji="1" lang="en-US" sz="2800" kern="0" dirty="0">
                <a:solidFill>
                  <a:srgbClr val="402000"/>
                </a:solidFill>
                <a:latin typeface="Arial Black" pitchFamily="34" charset="0"/>
              </a:rPr>
              <a:t>/</a:t>
            </a:r>
            <a:r>
              <a:rPr kumimoji="1" lang="en-US" sz="2800" kern="0" dirty="0" err="1">
                <a:solidFill>
                  <a:srgbClr val="402000"/>
                </a:solidFill>
                <a:latin typeface="Arial Black" pitchFamily="34" charset="0"/>
              </a:rPr>
              <a:t>cytes</a:t>
            </a:r>
            <a:br>
              <a:rPr lang="ar-EG" sz="2800" dirty="0">
                <a:latin typeface="Arial Black" pitchFamily="34" charset="0"/>
              </a:rPr>
            </a:br>
            <a:endParaRPr lang="ar-JO" sz="28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07950" y="2060575"/>
            <a:ext cx="4102100" cy="4681538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solidFill>
                  <a:prstClr val="black"/>
                </a:solidFill>
                <a:latin typeface="Arial Black" pitchFamily="34" charset="0"/>
                <a:ea typeface="+mj-ea"/>
                <a:cs typeface="Times New Roman" pitchFamily="18" charset="0"/>
              </a:rPr>
              <a:t>Blood cell</a:t>
            </a:r>
          </a:p>
          <a:p>
            <a:pPr marL="514350" indent="-514350">
              <a:buFont typeface="Times New Roman" pitchFamily="18" charset="0"/>
              <a:buAutoNum type="arabicPeriod"/>
              <a:defRPr/>
            </a:pP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or Differential count </a:t>
            </a:r>
          </a:p>
          <a:p>
            <a:pPr marL="514350" indent="-514350">
              <a:buFont typeface="Times New Roman" pitchFamily="18" charset="0"/>
              <a:buAutoNum type="arabicPeriod"/>
              <a:defRPr/>
            </a:pP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Shape &amp; size </a:t>
            </a:r>
          </a:p>
          <a:p>
            <a:pPr marL="514350" indent="-514350">
              <a:buFont typeface="Times New Roman" pitchFamily="18" charset="0"/>
              <a:buAutoNum type="arabicPeriod"/>
              <a:defRPr/>
            </a:pP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 (nucleus + granules)</a:t>
            </a:r>
          </a:p>
          <a:p>
            <a:pPr marL="514350" indent="-514350">
              <a:buFont typeface="Times New Roman" pitchFamily="18" charset="0"/>
              <a:buAutoNum type="arabicPeriod"/>
              <a:defRPr/>
            </a:pP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 </a:t>
            </a:r>
          </a:p>
          <a:p>
            <a:pPr marL="514350" indent="-514350">
              <a:buFont typeface="Times New Roman" pitchFamily="18" charset="0"/>
              <a:buAutoNum type="arabicPeriod"/>
              <a:defRPr/>
            </a:pP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 span </a:t>
            </a:r>
          </a:p>
          <a:p>
            <a:pPr marL="514350" indent="-514350">
              <a:buFont typeface="Times New Roman" pitchFamily="18" charset="0"/>
              <a:buAutoNum type="arabicPeriod"/>
              <a:defRPr/>
            </a:pP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Abnormalities </a:t>
            </a:r>
          </a:p>
          <a:p>
            <a:pPr>
              <a:defRPr/>
            </a:pPr>
            <a:endParaRPr lang="ar-JO" dirty="0"/>
          </a:p>
        </p:txBody>
      </p:sp>
      <p:pic>
        <p:nvPicPr>
          <p:cNvPr id="52228" name="Picture 2" descr="C:\Users\Alex Computer\Pictures\blood&amp; lymph\Blood-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916113"/>
            <a:ext cx="4248150" cy="3816350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sz="quarter"/>
          </p:nvPr>
        </p:nvSpPr>
        <p:spPr>
          <a:xfrm>
            <a:off x="468313" y="-17145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kumimoji="1" lang="en-US" sz="2800" kern="0" dirty="0">
                <a:solidFill>
                  <a:srgbClr val="402000"/>
                </a:solidFill>
                <a:latin typeface="Arial Black" pitchFamily="34" charset="0"/>
              </a:rPr>
              <a:t>Red Blood </a:t>
            </a:r>
            <a:r>
              <a:rPr kumimoji="1" lang="en-US" sz="2800" kern="0" dirty="0">
                <a:solidFill>
                  <a:srgbClr val="402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corpuscles</a:t>
            </a:r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51520" y="764705"/>
            <a:ext cx="4248472" cy="1853901"/>
          </a:xfrm>
        </p:spPr>
        <p:txBody>
          <a:bodyPr/>
          <a:lstStyle/>
          <a:p>
            <a:pPr>
              <a:buFont typeface="Monotype Sorts" pitchFamily="2" charset="2"/>
              <a:buNone/>
              <a:defRPr/>
            </a:pPr>
            <a:r>
              <a:rPr lang="en-US" sz="2000" u="sng" dirty="0">
                <a:solidFill>
                  <a:srgbClr val="660033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Normal RBCs total  count:</a:t>
            </a:r>
            <a:endParaRPr lang="en-US" sz="2000" u="sng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males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Webdings" pitchFamily="18" charset="2"/>
              </a:rPr>
              <a:t>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ebdings" pitchFamily="18" charset="2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5- 5.5 millions </a:t>
            </a:r>
            <a:r>
              <a:rPr lang="en-US" sz="2000" b="1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mm</a:t>
            </a:r>
            <a:r>
              <a:rPr lang="en-US" sz="20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blood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females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Webdings" pitchFamily="18" charset="2"/>
              </a:rPr>
              <a:t>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ebdings" pitchFamily="18" charset="2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4.5-5 millions </a:t>
            </a:r>
            <a:r>
              <a:rPr lang="en-US" sz="2000" b="1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mm</a:t>
            </a:r>
            <a:r>
              <a:rPr lang="en-US" sz="20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blood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107504" y="2623839"/>
            <a:ext cx="4464496" cy="4005064"/>
          </a:xfrm>
        </p:spPr>
        <p:txBody>
          <a:bodyPr/>
          <a:lstStyle/>
          <a:p>
            <a:pPr>
              <a:defRPr/>
            </a:pPr>
            <a:r>
              <a:rPr lang="en-US" sz="2400" u="sng" dirty="0">
                <a:solidFill>
                  <a:srgbClr val="660033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LM of RBCs: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sz="2000" b="1" u="sng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Shape: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Biconcave discs. </a:t>
            </a:r>
            <a:endParaRPr lang="en-US" sz="2000" b="1" u="sng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Mature RBCs are membrane- bound corpuscle. 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b="1" u="sng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Size: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Diameter 7.5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m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20000"/>
              </a:spcBef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-Thickness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1 m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000" b="1" u="sng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Nucleus: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Anucleate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sz="2000" b="1" u="sng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Cytoplasm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33%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corpuscular volume is 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Hemoglobin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heme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“Fe”+ Globin ‘protein’</a:t>
            </a:r>
            <a:endParaRPr lang="en-US" sz="20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  <a:defRPr/>
            </a:pPr>
            <a:endParaRPr lang="en-US" sz="2000" b="1" i="1" u="sng" dirty="0">
              <a:solidFill>
                <a:schemeClr val="bg1">
                  <a:lumMod val="10000"/>
                </a:schemeClr>
              </a:solidFill>
              <a:sym typeface="Symbol" pitchFamily="18" charset="2"/>
            </a:endParaRPr>
          </a:p>
          <a:p>
            <a:pPr eaLnBrk="1" hangingPunct="1">
              <a:buFont typeface="Monotype Sorts" pitchFamily="2" charset="2"/>
              <a:buNone/>
              <a:defRPr/>
            </a:pPr>
            <a:endParaRPr lang="en-US" sz="2000" dirty="0">
              <a:solidFill>
                <a:srgbClr val="FF0000"/>
              </a:solidFill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en-US" sz="2000" dirty="0">
              <a:latin typeface="Arial Black" panose="020B0A04020102020204" pitchFamily="34" charset="0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en-US" sz="2000" b="1" i="1" u="sng" dirty="0">
              <a:solidFill>
                <a:schemeClr val="bg1">
                  <a:lumMod val="10000"/>
                </a:schemeClr>
              </a:solidFill>
              <a:sym typeface="Symbol" pitchFamily="18" charset="2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i="1" dirty="0">
                <a:sym typeface="Symbol" pitchFamily="18" charset="2"/>
              </a:rPr>
              <a:t>-</a:t>
            </a:r>
            <a:endParaRPr lang="en-US" sz="2000" dirty="0"/>
          </a:p>
          <a:p>
            <a:pPr>
              <a:defRPr/>
            </a:pPr>
            <a:endParaRPr lang="ar-JO" dirty="0"/>
          </a:p>
        </p:txBody>
      </p:sp>
      <p:pic>
        <p:nvPicPr>
          <p:cNvPr id="53253" name="Picture 2" descr="http://www.kcse-online.info/kcse/biology/2008-01-22_103742.gi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" t="6250" r="50299" b="6250"/>
          <a:stretch>
            <a:fillRect/>
          </a:stretch>
        </p:blipFill>
        <p:spPr>
          <a:xfrm>
            <a:off x="4572000" y="1628775"/>
            <a:ext cx="2087563" cy="1979613"/>
          </a:xfrm>
          <a:noFill/>
        </p:spPr>
      </p:pic>
      <p:pic>
        <p:nvPicPr>
          <p:cNvPr id="53254" name="Picture 4" descr="http://www.pathologystudent.com/wp-content/uploads/2009/05/normal-blood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628775"/>
            <a:ext cx="2232025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2" descr="C:\Users\Alex Computer\Pictures\blood&amp; lymph\red_blood_cell_size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3789363"/>
            <a:ext cx="4033837" cy="2735262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22238" y="38100"/>
            <a:ext cx="4032250" cy="8572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800" u="sng" dirty="0">
                <a:solidFill>
                  <a:srgbClr val="660033"/>
                </a:solidFill>
                <a:latin typeface="Arial Black" pitchFamily="34" charset="0"/>
                <a:ea typeface="+mn-ea"/>
                <a:cs typeface="+mn-cs"/>
              </a:rPr>
              <a:t>EM picture of RBCs:</a:t>
            </a:r>
            <a:br>
              <a:rPr lang="en-US" sz="2800" dirty="0">
                <a:solidFill>
                  <a:srgbClr val="660033"/>
                </a:solidFill>
                <a:latin typeface="Arial Black" pitchFamily="34" charset="0"/>
                <a:ea typeface="+mn-ea"/>
                <a:cs typeface="+mn-cs"/>
              </a:rPr>
            </a:br>
            <a:endParaRPr lang="en-US" sz="2800" dirty="0">
              <a:solidFill>
                <a:srgbClr val="660033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-6350" y="709613"/>
            <a:ext cx="5435600" cy="5334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No</a:t>
            </a:r>
            <a:r>
              <a:rPr lang="en-US" sz="2400" dirty="0">
                <a:cs typeface="+mj-cs"/>
              </a:rPr>
              <a:t> nucleus,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No</a:t>
            </a:r>
            <a:r>
              <a:rPr lang="en-US" sz="2400" dirty="0">
                <a:cs typeface="+mj-cs"/>
              </a:rPr>
              <a:t> typical organelles.</a:t>
            </a:r>
          </a:p>
          <a:p>
            <a:pPr eaLnBrk="1" hangingPunct="1">
              <a:defRPr/>
            </a:pPr>
            <a:r>
              <a:rPr lang="en-US" sz="2400" dirty="0">
                <a:cs typeface="+mj-cs"/>
              </a:rPr>
              <a:t>Only few mitochondria </a:t>
            </a:r>
          </a:p>
          <a:p>
            <a:pPr eaLnBrk="1" hangingPunct="1">
              <a:defRPr/>
            </a:pPr>
            <a:r>
              <a:rPr lang="en-US" sz="2400" dirty="0" err="1">
                <a:cs typeface="+mj-cs"/>
              </a:rPr>
              <a:t>subplasmalemmal</a:t>
            </a:r>
            <a:r>
              <a:rPr lang="en-US" sz="2400" dirty="0">
                <a:cs typeface="+mj-cs"/>
              </a:rPr>
              <a:t> </a:t>
            </a:r>
            <a:r>
              <a:rPr lang="en-US" sz="2400" dirty="0">
                <a:solidFill>
                  <a:srgbClr val="FF0000"/>
                </a:solidFill>
                <a:cs typeface="+mj-cs"/>
              </a:rPr>
              <a:t>cytoskeleton  ( actin, </a:t>
            </a:r>
            <a:r>
              <a:rPr lang="en-US" sz="2400" dirty="0" err="1">
                <a:solidFill>
                  <a:srgbClr val="FF0000"/>
                </a:solidFill>
                <a:cs typeface="+mj-cs"/>
              </a:rPr>
              <a:t>spectrin</a:t>
            </a:r>
            <a:r>
              <a:rPr lang="en-US" sz="2400" dirty="0">
                <a:solidFill>
                  <a:srgbClr val="FF0000"/>
                </a:solidFill>
                <a:cs typeface="+mj-cs"/>
              </a:rPr>
              <a:t> &amp; </a:t>
            </a:r>
            <a:r>
              <a:rPr lang="en-US" sz="2400" dirty="0" err="1">
                <a:solidFill>
                  <a:srgbClr val="FF0000"/>
                </a:solidFill>
                <a:cs typeface="+mj-cs"/>
              </a:rPr>
              <a:t>ankyrin</a:t>
            </a:r>
            <a:r>
              <a:rPr lang="en-US" sz="2400" dirty="0">
                <a:solidFill>
                  <a:srgbClr val="FF0000"/>
                </a:solidFill>
                <a:cs typeface="+mj-cs"/>
              </a:rPr>
              <a:t>) </a:t>
            </a:r>
            <a:r>
              <a:rPr lang="en-US" sz="2400" dirty="0">
                <a:cs typeface="+mj-cs"/>
              </a:rPr>
              <a:t>responsible for the flexibility of RBCs.</a:t>
            </a:r>
          </a:p>
          <a:p>
            <a:pPr eaLnBrk="1" hangingPunct="1">
              <a:defRPr/>
            </a:pP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Glycocalyx</a:t>
            </a:r>
            <a:endParaRPr lang="en-US" sz="2400" b="1" dirty="0">
              <a:solidFill>
                <a:schemeClr val="bg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eaLnBrk="1" hangingPunct="1">
              <a:buFont typeface="Monotype Sorts" pitchFamily="2" charset="2"/>
              <a:buNone/>
              <a:defRPr/>
            </a:pPr>
            <a:r>
              <a:rPr lang="en-US" sz="2400" dirty="0">
                <a:cs typeface="+mj-cs"/>
              </a:rPr>
              <a:t>responsible for the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ABO/ Rh </a:t>
            </a:r>
            <a:r>
              <a:rPr lang="en-US" sz="2400" dirty="0">
                <a:cs typeface="+mj-cs"/>
              </a:rPr>
              <a:t>blood group.</a:t>
            </a:r>
          </a:p>
          <a:p>
            <a:pPr>
              <a:defRPr/>
            </a:pPr>
            <a:r>
              <a:rPr lang="en-US" altLang="en-US" sz="2400" u="sng" dirty="0">
                <a:solidFill>
                  <a:srgbClr val="FF0000"/>
                </a:solidFill>
                <a:latin typeface="Arial Black" pitchFamily="34" charset="0"/>
                <a:cs typeface="+mj-cs"/>
              </a:rPr>
              <a:t>Function of RBCs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sz="2400" dirty="0">
                <a:solidFill>
                  <a:srgbClr val="660033"/>
                </a:solidFill>
                <a:latin typeface="Arial Black" pitchFamily="34" charset="0"/>
                <a:cs typeface="+mj-cs"/>
              </a:rPr>
              <a:t>Carry O2&amp; CO2</a:t>
            </a:r>
          </a:p>
          <a:p>
            <a:pPr>
              <a:defRPr/>
            </a:pPr>
            <a:endParaRPr lang="ar-EG" altLang="en-US" sz="2400" dirty="0">
              <a:solidFill>
                <a:srgbClr val="660033"/>
              </a:solidFill>
              <a:latin typeface="Arial Black" pitchFamily="34" charset="0"/>
              <a:cs typeface="+mj-cs"/>
            </a:endParaRPr>
          </a:p>
          <a:p>
            <a:pPr>
              <a:defRPr/>
            </a:pPr>
            <a:endParaRPr lang="en-US" sz="2400" dirty="0"/>
          </a:p>
        </p:txBody>
      </p:sp>
      <p:pic>
        <p:nvPicPr>
          <p:cNvPr id="54276" name="Picture 4" descr="http://iffwww.iff.kfa-juelich.de/~fedosov/images/rb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75" y="188913"/>
            <a:ext cx="377190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6" descr="https://classconnection.s3.amazonaws.com/81/flashcards/741081/png/s132051855848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8"/>
          <a:stretch>
            <a:fillRect/>
          </a:stretch>
        </p:blipFill>
        <p:spPr bwMode="auto">
          <a:xfrm>
            <a:off x="5305425" y="2228850"/>
            <a:ext cx="376555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8" descr="https://smithlhhsb122.wikispaces.com/file/view/11-8_bloodtypes.png/473780846/404x304/11-8_bloodtyp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75" y="4941888"/>
            <a:ext cx="37719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3" descr="C:\Users\Alex Computer\Pictures\blood&amp; lymph\1944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" r="3510" b="6818"/>
          <a:stretch>
            <a:fillRect/>
          </a:stretch>
        </p:blipFill>
        <p:spPr bwMode="auto">
          <a:xfrm>
            <a:off x="2952750" y="4941888"/>
            <a:ext cx="2346325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0" name="Picture 4" descr="C:\Users\Alex Computer\Pictures\blood&amp; lymph\Causes-of-Anemi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4513263"/>
            <a:ext cx="2746375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07950" y="476250"/>
            <a:ext cx="3886200" cy="4351338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sz="2200" u="sng" dirty="0">
                <a:solidFill>
                  <a:srgbClr val="660033"/>
                </a:solidFill>
                <a:latin typeface="Arial Black" pitchFamily="34" charset="0"/>
              </a:rPr>
              <a:t>2- </a:t>
            </a:r>
            <a:r>
              <a:rPr lang="en-US" sz="2200" u="sng" dirty="0">
                <a:solidFill>
                  <a:srgbClr val="660033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life span</a:t>
            </a:r>
            <a:r>
              <a:rPr lang="en-US" sz="2200" u="sng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defRPr/>
            </a:pPr>
            <a:r>
              <a:rPr lang="en-US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100-120 days</a:t>
            </a:r>
          </a:p>
          <a:p>
            <a:pPr>
              <a:defRPr/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removed by </a:t>
            </a:r>
            <a:r>
              <a:rPr lang="en-US" sz="2200" b="1" u="sng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Macrophages</a:t>
            </a:r>
            <a:r>
              <a:rPr lang="en-US" sz="22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spleen and liver sinusoids.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139952" y="404664"/>
            <a:ext cx="4824536" cy="6336704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n w="18415" cmpd="sng">
                  <a:solidFill>
                    <a:srgbClr val="4472C4">
                      <a:lumMod val="75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>Adaptation to function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prstClr val="black"/>
                </a:solidFill>
                <a:latin typeface="Calibri Light"/>
              </a:rPr>
              <a:t>1-</a:t>
            </a:r>
            <a:r>
              <a:rPr lang="en-US" sz="2400" dirty="0">
                <a:solidFill>
                  <a:srgbClr val="C00000"/>
                </a:solidFill>
                <a:latin typeface="Calibri Light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▲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surface area.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▲amount of HB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(no nucleus/ organelles)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▲ ▲ HB at the periphery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 selective permeability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 carbonic anhydrase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 ▲ flexibility to squeeze without damage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 </a:t>
            </a:r>
            <a:r>
              <a:rPr lang="en-US" sz="2400" b="1" dirty="0" err="1">
                <a:solidFill>
                  <a:prstClr val="white">
                    <a:lumMod val="1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Glycocalyx</a:t>
            </a:r>
            <a:endParaRPr lang="en-US" sz="2400" b="1" dirty="0">
              <a:solidFill>
                <a:prstClr val="white">
                  <a:lumMod val="1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800" dirty="0">
              <a:ln w="18415" cmpd="sng">
                <a:solidFill>
                  <a:srgbClr val="4472C4">
                    <a:lumMod val="75000"/>
                  </a:srgbClr>
                </a:solidFill>
                <a:prstDash val="solid"/>
              </a:ln>
              <a:solidFill>
                <a:prstClr val="black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  <a:p>
            <a:pPr>
              <a:defRPr/>
            </a:pPr>
            <a:endParaRPr lang="ar-JO" sz="2800" dirty="0"/>
          </a:p>
        </p:txBody>
      </p:sp>
      <p:pic>
        <p:nvPicPr>
          <p:cNvPr id="56324" name="Picture 3" descr="C:\Users\Alex Computer\Pictures\blood&amp; lymph\1769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5094288"/>
            <a:ext cx="2236787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4" descr="21_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781300"/>
            <a:ext cx="3781425" cy="388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sz="quarter"/>
          </p:nvPr>
        </p:nvSpPr>
        <p:spPr>
          <a:xfrm>
            <a:off x="467544" y="116632"/>
            <a:ext cx="8229600" cy="936104"/>
          </a:xfrm>
        </p:spPr>
        <p:txBody>
          <a:bodyPr/>
          <a:lstStyle/>
          <a:p>
            <a:pPr algn="ctr">
              <a:defRPr/>
            </a:pPr>
            <a:r>
              <a:rPr lang="en-US" sz="2800" b="1" dirty="0">
                <a:ln w="900" cmpd="sng">
                  <a:solidFill>
                    <a:srgbClr val="5B9BD5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5B9BD5">
                      <a:satMod val="190000"/>
                      <a:tint val="100000"/>
                      <a:alpha val="74000"/>
                    </a:srgbClr>
                  </a:innerShdw>
                </a:effectLst>
                <a:latin typeface="Arial Black" panose="020B0A04020102020204" pitchFamily="34" charset="0"/>
              </a:rPr>
              <a:t>Abnormalities of RBCs</a:t>
            </a:r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-8642" y="1124744"/>
            <a:ext cx="4580641" cy="3277886"/>
          </a:xfrm>
        </p:spPr>
        <p:txBody>
          <a:bodyPr/>
          <a:lstStyle/>
          <a:p>
            <a:pPr>
              <a:defRPr/>
            </a:pPr>
            <a:r>
              <a:rPr lang="en-US" sz="2000" b="1" dirty="0">
                <a:ln w="900" cmpd="sng">
                  <a:solidFill>
                    <a:srgbClr val="5B9BD5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101600" dist="76200" dir="5400000">
                    <a:srgbClr val="5B9BD5">
                      <a:satMod val="190000"/>
                      <a:tint val="100000"/>
                      <a:alpha val="74000"/>
                    </a:srgbClr>
                  </a:innerShdw>
                </a:effectLst>
                <a:latin typeface="Arial Black" panose="020B0A04020102020204" pitchFamily="34" charset="0"/>
                <a:ea typeface="+mj-ea"/>
                <a:cs typeface="+mj-cs"/>
              </a:rPr>
              <a:t>Abnormalities of RBCs in number</a:t>
            </a:r>
          </a:p>
          <a:p>
            <a:pPr marL="342900" indent="-342900" defTabSz="914400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800" b="1" dirty="0" err="1">
                <a:solidFill>
                  <a:prstClr val="black"/>
                </a:solidFill>
                <a:latin typeface="Arial Black" panose="020B0A04020102020204" pitchFamily="34" charset="0"/>
              </a:rPr>
              <a:t>Anaemia</a:t>
            </a:r>
            <a:r>
              <a:rPr lang="en-US" sz="1800" b="1" dirty="0">
                <a:solidFill>
                  <a:prstClr val="black"/>
                </a:solidFill>
                <a:latin typeface="Arial Black" panose="020B0A04020102020204" pitchFamily="34" charset="0"/>
              </a:rPr>
              <a:t>:</a:t>
            </a:r>
            <a:r>
              <a:rPr lang="en-US" sz="1800" dirty="0">
                <a:solidFill>
                  <a:prstClr val="black"/>
                </a:solidFill>
                <a:latin typeface="Arial Black" panose="020B0A04020102020204" pitchFamily="34" charset="0"/>
              </a:rPr>
              <a:t> </a:t>
            </a:r>
          </a:p>
          <a:p>
            <a:pPr marL="342900" indent="-342900" defTabSz="914400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b="1" dirty="0">
                <a:solidFill>
                  <a:prstClr val="black"/>
                </a:solidFill>
              </a:rPr>
              <a:t>decrease</a:t>
            </a:r>
            <a:r>
              <a:rPr lang="en-US" sz="1800" dirty="0">
                <a:solidFill>
                  <a:prstClr val="black"/>
                </a:solidFill>
              </a:rPr>
              <a:t> in the total number of RBCs.</a:t>
            </a:r>
          </a:p>
          <a:p>
            <a:pPr marL="342900" indent="-342900" defTabSz="914400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800" b="1" dirty="0" err="1">
                <a:solidFill>
                  <a:srgbClr val="000000"/>
                </a:solidFill>
                <a:latin typeface="Arial Black" panose="020B0A04020102020204" pitchFamily="34" charset="0"/>
              </a:rPr>
              <a:t>Polycythaemia</a:t>
            </a:r>
            <a:r>
              <a:rPr lang="en-US" sz="1800" b="1" dirty="0">
                <a:solidFill>
                  <a:srgbClr val="000000"/>
                </a:solidFill>
                <a:latin typeface="Arial Black" panose="020B0A04020102020204" pitchFamily="34" charset="0"/>
              </a:rPr>
              <a:t>:</a:t>
            </a:r>
            <a:r>
              <a:rPr lang="en-US" sz="180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</a:p>
          <a:p>
            <a:pPr marL="342900" indent="-342900" defTabSz="914400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 increase 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in the total number of RBCs.</a:t>
            </a:r>
            <a:endParaRPr lang="en-US" sz="1800" b="1" u="sng" kern="0" dirty="0">
              <a:solidFill>
                <a:srgbClr val="000000"/>
              </a:solidFill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sz="1800" b="1" u="sng" kern="0" dirty="0">
                <a:solidFill>
                  <a:srgbClr val="000000"/>
                </a:solidFill>
                <a:latin typeface="Arial Black" panose="020B0A04020102020204" pitchFamily="34" charset="0"/>
              </a:rPr>
              <a:t>Causes:  </a:t>
            </a:r>
            <a:r>
              <a:rPr lang="en-US" sz="1800" b="1" kern="0" dirty="0">
                <a:solidFill>
                  <a:srgbClr val="000000"/>
                </a:solidFill>
                <a:latin typeface="Arial"/>
              </a:rPr>
              <a:t>(decreased oxygen tension)</a:t>
            </a:r>
            <a:endParaRPr lang="en-US" sz="1800" kern="0" dirty="0">
              <a:solidFill>
                <a:srgbClr val="000000"/>
              </a:solidFill>
              <a:latin typeface="Arial"/>
            </a:endParaRPr>
          </a:p>
          <a:p>
            <a:pPr marL="0" indent="0" defTabSz="9144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sz="1800" b="1" kern="0" dirty="0">
                <a:solidFill>
                  <a:srgbClr val="000000"/>
                </a:solidFill>
                <a:latin typeface="Arial Black" panose="020B0A04020102020204" pitchFamily="34" charset="0"/>
              </a:rPr>
              <a:t>Physiological: </a:t>
            </a:r>
            <a:r>
              <a:rPr lang="en-US" sz="1800" kern="0" dirty="0">
                <a:solidFill>
                  <a:srgbClr val="000000"/>
                </a:solidFill>
                <a:latin typeface="Arial"/>
              </a:rPr>
              <a:t>newborns ,high altitude </a:t>
            </a:r>
          </a:p>
          <a:p>
            <a:pPr marL="0" indent="0" defTabSz="9144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sz="1800" b="1" kern="0" dirty="0">
                <a:solidFill>
                  <a:srgbClr val="000000"/>
                </a:solidFill>
                <a:latin typeface="Arial Black" panose="020B0A04020102020204" pitchFamily="34" charset="0"/>
              </a:rPr>
              <a:t>Pathological: </a:t>
            </a:r>
            <a:r>
              <a:rPr lang="en-US" sz="1800" kern="0" dirty="0">
                <a:solidFill>
                  <a:srgbClr val="000000"/>
                </a:solidFill>
                <a:latin typeface="Arial"/>
              </a:rPr>
              <a:t>chronic lung and heart diseases.</a:t>
            </a:r>
          </a:p>
          <a:p>
            <a:pPr>
              <a:defRPr/>
            </a:pPr>
            <a:endParaRPr lang="ar-JO" sz="2000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4499992" y="1052736"/>
            <a:ext cx="4644008" cy="3096344"/>
          </a:xfrm>
        </p:spPr>
        <p:txBody>
          <a:bodyPr/>
          <a:lstStyle/>
          <a:p>
            <a:pPr>
              <a:defRPr/>
            </a:pPr>
            <a:r>
              <a:rPr lang="en-US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Abnormalities of RBCs in size</a:t>
            </a:r>
          </a:p>
          <a:p>
            <a:pPr eaLnBrk="1" hangingPunct="1">
              <a:defRPr/>
            </a:pPr>
            <a:r>
              <a:rPr lang="en-US" altLang="en-US" sz="2400" b="1" dirty="0" err="1">
                <a:solidFill>
                  <a:srgbClr val="FF0000"/>
                </a:solidFill>
                <a:cs typeface="Arial" pitchFamily="34" charset="0"/>
              </a:rPr>
              <a:t>Microcytosis</a:t>
            </a:r>
            <a:r>
              <a:rPr lang="en-US" altLang="en-US" sz="2400" dirty="0">
                <a:cs typeface="Arial" pitchFamily="34" charset="0"/>
              </a:rPr>
              <a:t>: 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en-US" sz="2400" dirty="0">
                <a:cs typeface="Arial" pitchFamily="34" charset="0"/>
              </a:rPr>
              <a:t> diameter of RBCs is </a:t>
            </a:r>
            <a:r>
              <a:rPr lang="en-US" altLang="en-US" sz="2400" b="1" dirty="0">
                <a:solidFill>
                  <a:srgbClr val="002060"/>
                </a:solidFill>
                <a:cs typeface="Arial" pitchFamily="34" charset="0"/>
              </a:rPr>
              <a:t>less than 6</a:t>
            </a:r>
            <a:r>
              <a:rPr lang="en-US" altLang="en-US" sz="2400" b="1" dirty="0">
                <a:solidFill>
                  <a:srgbClr val="002060"/>
                </a:solidFill>
                <a:cs typeface="Arial" pitchFamily="34" charset="0"/>
                <a:sym typeface="Symbol" pitchFamily="18" charset="2"/>
              </a:rPr>
              <a:t>m</a:t>
            </a:r>
            <a:r>
              <a:rPr lang="en-US" altLang="en-US" sz="2400" dirty="0">
                <a:cs typeface="Arial" pitchFamily="34" charset="0"/>
              </a:rPr>
              <a:t>. </a:t>
            </a:r>
            <a:r>
              <a:rPr lang="en-US" altLang="en-US" sz="2400" dirty="0">
                <a:solidFill>
                  <a:srgbClr val="FF0000"/>
                </a:solidFill>
                <a:cs typeface="Arial" pitchFamily="34" charset="0"/>
              </a:rPr>
              <a:t>(Microcytic </a:t>
            </a:r>
            <a:r>
              <a:rPr lang="en-US" altLang="en-US" sz="2400" dirty="0" err="1">
                <a:solidFill>
                  <a:srgbClr val="FF0000"/>
                </a:solidFill>
                <a:cs typeface="Arial" pitchFamily="34" charset="0"/>
              </a:rPr>
              <a:t>anaemia</a:t>
            </a:r>
            <a:r>
              <a:rPr lang="en-US" altLang="en-US" sz="2400" dirty="0">
                <a:solidFill>
                  <a:srgbClr val="FF0000"/>
                </a:solidFill>
                <a:cs typeface="Arial" pitchFamily="34" charset="0"/>
              </a:rPr>
              <a:t>)</a:t>
            </a:r>
            <a:endParaRPr lang="en-US" altLang="en-US" sz="2400" dirty="0">
              <a:cs typeface="Arial" pitchFamily="34" charset="0"/>
            </a:endParaRPr>
          </a:p>
          <a:p>
            <a:pPr eaLnBrk="1" hangingPunct="1">
              <a:defRPr/>
            </a:pPr>
            <a:r>
              <a:rPr lang="en-US" altLang="en-US" sz="2400" b="1" dirty="0" err="1">
                <a:solidFill>
                  <a:srgbClr val="FF0000"/>
                </a:solidFill>
                <a:cs typeface="Arial" pitchFamily="34" charset="0"/>
              </a:rPr>
              <a:t>Macrocytosis</a:t>
            </a:r>
            <a:r>
              <a:rPr lang="en-US" altLang="en-US" sz="2400" dirty="0">
                <a:cs typeface="Arial" pitchFamily="34" charset="0"/>
              </a:rPr>
              <a:t>: 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en-US" sz="2400" dirty="0">
                <a:cs typeface="Arial" pitchFamily="34" charset="0"/>
              </a:rPr>
              <a:t>diameter of RBCs is </a:t>
            </a:r>
            <a:r>
              <a:rPr lang="en-US" altLang="en-US" sz="2400" b="1" dirty="0">
                <a:solidFill>
                  <a:srgbClr val="002060"/>
                </a:solidFill>
                <a:cs typeface="Arial" pitchFamily="34" charset="0"/>
              </a:rPr>
              <a:t>more </a:t>
            </a:r>
            <a:r>
              <a:rPr lang="en-US" altLang="en-US" sz="2400" b="1" dirty="0">
                <a:solidFill>
                  <a:srgbClr val="FF0000"/>
                </a:solidFill>
                <a:cs typeface="Arial" pitchFamily="34" charset="0"/>
              </a:rPr>
              <a:t>than 9</a:t>
            </a:r>
            <a:r>
              <a:rPr lang="en-US" altLang="en-US" sz="2400" b="1" dirty="0">
                <a:solidFill>
                  <a:srgbClr val="FF0000"/>
                </a:solidFill>
                <a:cs typeface="Arial" pitchFamily="34" charset="0"/>
                <a:sym typeface="Symbol" pitchFamily="18" charset="2"/>
              </a:rPr>
              <a:t>m</a:t>
            </a:r>
            <a:r>
              <a:rPr lang="en-US" altLang="en-US" sz="2400" b="1" dirty="0">
                <a:solidFill>
                  <a:srgbClr val="FF0000"/>
                </a:solidFill>
                <a:cs typeface="Arial" pitchFamily="34" charset="0"/>
              </a:rPr>
              <a:t>.</a:t>
            </a:r>
            <a:r>
              <a:rPr lang="en-US" altLang="en-US" sz="2400" dirty="0">
                <a:solidFill>
                  <a:srgbClr val="FF0000"/>
                </a:solidFill>
                <a:cs typeface="Arial" pitchFamily="34" charset="0"/>
              </a:rPr>
              <a:t> (Macrocytic </a:t>
            </a:r>
            <a:r>
              <a:rPr lang="en-US" altLang="en-US" sz="2400" dirty="0" err="1">
                <a:solidFill>
                  <a:srgbClr val="FF0000"/>
                </a:solidFill>
                <a:cs typeface="Arial" pitchFamily="34" charset="0"/>
              </a:rPr>
              <a:t>anaemia</a:t>
            </a:r>
            <a:r>
              <a:rPr lang="en-US" altLang="en-US" sz="2400" dirty="0">
                <a:solidFill>
                  <a:srgbClr val="008000"/>
                </a:solidFill>
                <a:cs typeface="Arial" pitchFamily="34" charset="0"/>
              </a:rPr>
              <a:t>)</a:t>
            </a:r>
            <a:endParaRPr lang="en-US" altLang="en-US" sz="2400" b="1" dirty="0">
              <a:solidFill>
                <a:srgbClr val="FF0000"/>
              </a:solidFill>
              <a:cs typeface="Arial" pitchFamily="34" charset="0"/>
            </a:endParaRPr>
          </a:p>
          <a:p>
            <a:pPr>
              <a:defRPr/>
            </a:pPr>
            <a:r>
              <a:rPr lang="en-US" altLang="en-US" sz="2400" b="1" dirty="0" err="1">
                <a:solidFill>
                  <a:srgbClr val="FF0000"/>
                </a:solidFill>
                <a:cs typeface="Arial" pitchFamily="34" charset="0"/>
              </a:rPr>
              <a:t>Anisocytosis</a:t>
            </a:r>
            <a:r>
              <a:rPr lang="en-US" altLang="en-US" sz="2400" b="1" dirty="0">
                <a:solidFill>
                  <a:srgbClr val="FF0000"/>
                </a:solidFill>
                <a:cs typeface="Arial" pitchFamily="34" charset="0"/>
              </a:rPr>
              <a:t>?? Variable size </a:t>
            </a:r>
          </a:p>
          <a:p>
            <a:pPr>
              <a:defRPr/>
            </a:pPr>
            <a:endParaRPr lang="en-US" altLang="en-US" sz="1800" b="1" dirty="0">
              <a:solidFill>
                <a:srgbClr val="FF0000"/>
              </a:solidFill>
              <a:cs typeface="Arial" pitchFamily="34" charset="0"/>
            </a:endParaRPr>
          </a:p>
          <a:p>
            <a:pPr>
              <a:defRPr/>
            </a:pPr>
            <a:endParaRPr lang="ar-JO" dirty="0"/>
          </a:p>
        </p:txBody>
      </p:sp>
      <p:pic>
        <p:nvPicPr>
          <p:cNvPr id="57349" name="Picture 6" descr="http://www.mustreadstuff.com/wp-content/uploads/2009/10/Microscopic-Images-from-Inside-the-Human-Body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4508500"/>
            <a:ext cx="2735263" cy="1808163"/>
          </a:xfrm>
          <a:noFill/>
        </p:spPr>
      </p:pic>
      <p:pic>
        <p:nvPicPr>
          <p:cNvPr id="57350" name="Picture 2" descr="http://3.bp.blogspot.com/-ZDIEhwLx6F8/UfJ98RWmN9I/AAAAAAAAAk0/BEP3UgxTAW8/s1600/Microcytic+hypochromic+red+cells+in+iron+deficiency+anemia.+Red+cells+are+hypochromic.png"/>
          <p:cNvPicPr>
            <a:picLocks noChangeAspect="1" noChangeArrowheads="1"/>
          </p:cNvPicPr>
          <p:nvPr/>
        </p:nvPicPr>
        <p:blipFill>
          <a:blip r:embed="rId3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402138"/>
            <a:ext cx="2452688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Picture 6" descr="http://homepage.vghtpe.gov.tw/~hemaonco/oldsite/hema/hema/BM/18-2-2.jp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437063"/>
            <a:ext cx="2716212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sz="quarter"/>
          </p:nvPr>
        </p:nvSpPr>
        <p:spPr>
          <a:xfrm>
            <a:off x="24199" y="41275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Abnormalities of RBCs in shape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179388" y="1289050"/>
            <a:ext cx="4686300" cy="525938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rgbClr val="C00000"/>
                </a:solidFill>
                <a:cs typeface="Arial" pitchFamily="34" charset="0"/>
              </a:rPr>
              <a:t>1- </a:t>
            </a:r>
            <a:r>
              <a:rPr lang="en-US" sz="2400" b="1" dirty="0" err="1">
                <a:solidFill>
                  <a:srgbClr val="C00000"/>
                </a:solidFill>
                <a:cs typeface="+mj-cs"/>
              </a:rPr>
              <a:t>Rouleaux</a:t>
            </a:r>
            <a:r>
              <a:rPr lang="en-US" sz="2400" b="1" dirty="0">
                <a:solidFill>
                  <a:srgbClr val="C00000"/>
                </a:solidFill>
                <a:cs typeface="+mj-cs"/>
              </a:rPr>
              <a:t> formation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rgbClr val="C00000"/>
                </a:solidFill>
                <a:cs typeface="+mj-cs"/>
              </a:rPr>
              <a:t>In slow circulation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rgbClr val="C00000"/>
                </a:solidFill>
                <a:cs typeface="+mj-cs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j-cs"/>
              </a:rPr>
              <a:t>2-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+mj-cs"/>
              </a:rPr>
              <a:t>Poikilocytosis</a:t>
            </a:r>
            <a:endParaRPr lang="ar-EG" sz="2000" dirty="0">
              <a:cs typeface="+mj-cs"/>
            </a:endParaRPr>
          </a:p>
          <a:p>
            <a:pPr marL="0" indent="0">
              <a:defRPr/>
            </a:pPr>
            <a:r>
              <a:rPr lang="en-US" sz="2400" dirty="0">
                <a:solidFill>
                  <a:srgbClr val="C00000"/>
                </a:solidFill>
                <a:cs typeface="+mj-cs"/>
              </a:rPr>
              <a:t>Variable in shape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rgbClr val="C00000"/>
                </a:solidFill>
                <a:cs typeface="+mj-cs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2400" b="1" dirty="0">
                <a:latin typeface="Times New Roman" pitchFamily="18" charset="0"/>
                <a:cs typeface="+mj-cs"/>
              </a:rPr>
              <a:t>3- In hypertonic solution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2800" dirty="0">
                <a:solidFill>
                  <a:srgbClr val="C00000"/>
                </a:solidFill>
                <a:latin typeface="Arial" pitchFamily="34" charset="0"/>
                <a:cs typeface="+mj-cs"/>
              </a:rPr>
              <a:t>►</a:t>
            </a:r>
            <a:r>
              <a:rPr lang="en-US" altLang="en-US" sz="2000" b="1" dirty="0">
                <a:solidFill>
                  <a:srgbClr val="C00000"/>
                </a:solidFill>
                <a:latin typeface="Arial" pitchFamily="34" charset="0"/>
                <a:cs typeface="+mj-cs"/>
              </a:rPr>
              <a:t>echinocytes(crenation)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2000" b="1" dirty="0">
              <a:solidFill>
                <a:srgbClr val="C00000"/>
              </a:solidFill>
              <a:latin typeface="Arial" pitchFamily="34" charset="0"/>
              <a:cs typeface="+mj-cs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2400" b="1" dirty="0">
                <a:latin typeface="Times New Roman" pitchFamily="18" charset="0"/>
                <a:cs typeface="+mj-cs"/>
              </a:rPr>
              <a:t>4- In hypotonic solution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2400" dirty="0">
                <a:solidFill>
                  <a:srgbClr val="C00000"/>
                </a:solidFill>
                <a:latin typeface="Arial" pitchFamily="34" charset="0"/>
                <a:cs typeface="+mj-cs"/>
              </a:rPr>
              <a:t>►</a:t>
            </a:r>
            <a:r>
              <a:rPr lang="en-US" altLang="en-US" sz="2400" b="1" dirty="0">
                <a:solidFill>
                  <a:srgbClr val="C00000"/>
                </a:solidFill>
                <a:latin typeface="Arial" pitchFamily="34" charset="0"/>
                <a:cs typeface="+mj-cs"/>
              </a:rPr>
              <a:t>Ghosts</a:t>
            </a:r>
            <a:endParaRPr lang="en-US" altLang="en-US" sz="2400" b="1" dirty="0">
              <a:solidFill>
                <a:srgbClr val="C00000"/>
              </a:solidFill>
              <a:latin typeface="Times New Roman" pitchFamily="18" charset="0"/>
              <a:cs typeface="+mj-cs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defRPr/>
            </a:pPr>
            <a:endParaRPr lang="en-US" sz="2400" dirty="0">
              <a:solidFill>
                <a:srgbClr val="C00000"/>
              </a:solidFill>
              <a:cs typeface="Arial" pitchFamily="34" charset="0"/>
            </a:endParaRPr>
          </a:p>
          <a:p>
            <a:pPr marL="0" indent="0">
              <a:defRPr/>
            </a:pPr>
            <a:endParaRPr lang="en-US" sz="2400" b="1" dirty="0">
              <a:solidFill>
                <a:srgbClr val="C00000"/>
              </a:solidFill>
              <a:cs typeface="Arial" pitchFamily="34" charset="0"/>
            </a:endParaRPr>
          </a:p>
        </p:txBody>
      </p:sp>
      <p:pic>
        <p:nvPicPr>
          <p:cNvPr id="58372" name="Picture 2" descr="http://image1.masterfile.com/em_w/05/99/23/679-05992378em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1" t="3799" r="14667" b="8789"/>
          <a:stretch>
            <a:fillRect/>
          </a:stretch>
        </p:blipFill>
        <p:spPr>
          <a:xfrm>
            <a:off x="6886575" y="1057275"/>
            <a:ext cx="2095500" cy="2189163"/>
          </a:xfrm>
          <a:noFill/>
        </p:spPr>
      </p:pic>
      <p:pic>
        <p:nvPicPr>
          <p:cNvPr id="58373" name="Picture 2" descr="http://www.medicine.mcgill.ca/physio/vlab/bloodlab/images/09imag/rouleaux_for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5" t="48215"/>
          <a:stretch>
            <a:fillRect/>
          </a:stretch>
        </p:blipFill>
        <p:spPr bwMode="auto">
          <a:xfrm>
            <a:off x="4140200" y="1052513"/>
            <a:ext cx="2632075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2" descr="http://ahdc.vet.cornell.edu/clinpath/modules/rbcmorph/images/n-goat.jpg"/>
          <p:cNvPicPr>
            <a:picLocks noChangeAspect="1" noChangeArrowheads="1"/>
          </p:cNvPicPr>
          <p:nvPr/>
        </p:nvPicPr>
        <p:blipFill>
          <a:blip r:embed="rId4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492375"/>
            <a:ext cx="2662238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2" descr="http://www.pathologystudent.com/wp-content/uploads/2013/10/Unknown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25" y="3698875"/>
            <a:ext cx="2528888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6" name="Picture 4" descr="http://static.wixstatic.com/media/d45876_dc4a2f2ae0874dafa4092df6a0ece730.jpg_srz_920_555_85_22_0.50_1.20_0.00_jpg_srz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25" y="4878388"/>
            <a:ext cx="2662238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مستطيل 11"/>
          <p:cNvSpPr/>
          <p:nvPr/>
        </p:nvSpPr>
        <p:spPr>
          <a:xfrm>
            <a:off x="3679825" y="2673350"/>
            <a:ext cx="360363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2</a:t>
            </a:r>
            <a:endParaRPr lang="ar-JO" dirty="0">
              <a:solidFill>
                <a:schemeClr val="tx1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6483350" y="3698875"/>
            <a:ext cx="28892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3</a:t>
            </a:r>
            <a:endParaRPr lang="ar-JO" dirty="0">
              <a:solidFill>
                <a:schemeClr val="tx1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3778250" y="4986338"/>
            <a:ext cx="360363" cy="314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4</a:t>
            </a:r>
            <a:endParaRPr lang="ar-JO" dirty="0">
              <a:solidFill>
                <a:schemeClr val="tx1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8388350" y="1341438"/>
            <a:ext cx="431800" cy="361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  <a:endParaRPr lang="ar-JO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763D88-D015-C3C7-0BC3-FF923BCD96E1}"/>
              </a:ext>
            </a:extLst>
          </p:cNvPr>
          <p:cNvSpPr txBox="1"/>
          <p:nvPr/>
        </p:nvSpPr>
        <p:spPr>
          <a:xfrm>
            <a:off x="3200400" y="3286664"/>
            <a:ext cx="2743200" cy="457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2A227E-9555-BCFA-57D0-91D03A7DA3DE}"/>
              </a:ext>
            </a:extLst>
          </p:cNvPr>
          <p:cNvSpPr txBox="1"/>
          <p:nvPr/>
        </p:nvSpPr>
        <p:spPr>
          <a:xfrm>
            <a:off x="3343275" y="3343275"/>
            <a:ext cx="2743200" cy="457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98425" y="115888"/>
            <a:ext cx="3886200" cy="1008062"/>
          </a:xfrm>
        </p:spPr>
        <p:txBody>
          <a:bodyPr/>
          <a:lstStyle/>
          <a:p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Sickle Cell Anemia (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abnormal </a:t>
            </a:r>
            <a:r>
              <a:rPr lang="en-US" altLang="en-US" b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Hemoglobin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ar-JO" alt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716463" y="188913"/>
            <a:ext cx="4319587" cy="6553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400" b="1" dirty="0">
                <a:latin typeface="Arial Black" pitchFamily="34" charset="0"/>
                <a:cs typeface="Tahoma" pitchFamily="34" charset="0"/>
              </a:rPr>
              <a:t>Reticulocytes</a:t>
            </a:r>
          </a:p>
          <a:p>
            <a:pPr algn="ctr"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immature RBCs</a:t>
            </a:r>
            <a:endParaRPr lang="en-US" sz="2400" b="1" dirty="0">
              <a:latin typeface="Arial Black" pitchFamily="34" charset="0"/>
              <a:cs typeface="Tahoma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Reticulocytes represent 1% of all RBCs in normal blood film.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80000"/>
              </a:lnSpc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Nucleated</a:t>
            </a:r>
          </a:p>
          <a:p>
            <a:pPr marL="457200" indent="-457200">
              <a:lnSpc>
                <a:spcPct val="80000"/>
              </a:lnSpc>
              <a:defRPr/>
            </a:pP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differ than mature RBCs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31838" lvl="1" indent="-457200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slightly larger (8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m).</a:t>
            </a:r>
          </a:p>
          <a:p>
            <a:pPr marL="731838" lvl="1" indent="-457200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Cytoplasm contains remnants of ribosomes.</a:t>
            </a:r>
          </a:p>
          <a:p>
            <a:pPr marL="731838" lvl="1" indent="-457200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staining with </a:t>
            </a: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cresyl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blue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 a reticulate pattern. 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80000"/>
              </a:lnSpc>
              <a:defRPr/>
            </a:pP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Clinical significance:</a:t>
            </a:r>
          </a:p>
          <a:p>
            <a:pPr marL="457200" indent="-457200" eaLnBrk="1" hangingPunct="1"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 increase in this percentage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indicates an 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accelerated rate of erythropoiesis.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compensate for anemia or hemorrhage.</a:t>
            </a:r>
          </a:p>
          <a:p>
            <a:pPr marL="457200" indent="-457200">
              <a:lnSpc>
                <a:spcPct val="80000"/>
              </a:lnSpc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sz="2400" b="1" dirty="0">
              <a:latin typeface="Arial Black" pitchFamily="34" charset="0"/>
              <a:cs typeface="Tahoma" pitchFamily="34" charset="0"/>
            </a:endParaRPr>
          </a:p>
        </p:txBody>
      </p:sp>
      <p:pic>
        <p:nvPicPr>
          <p:cNvPr id="59396" name="Picture 2" descr="anemia sick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082675"/>
            <a:ext cx="2063750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1096963"/>
            <a:ext cx="2103438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4"/>
          <p:cNvPicPr>
            <a:picLocks noChangeAspect="1" noChangeArrowheads="1"/>
          </p:cNvPicPr>
          <p:nvPr/>
        </p:nvPicPr>
        <p:blipFill>
          <a:blip r:embed="rId4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3465513"/>
            <a:ext cx="454501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sz="3600" b="1">
                <a:latin typeface="Arial Black" panose="020B0A04020102020204" pitchFamily="34" charset="0"/>
                <a:cs typeface="Times New Roman" panose="02020603050405020304" pitchFamily="18" charset="0"/>
              </a:rPr>
              <a:t>Connective Tissue</a:t>
            </a:r>
            <a:endParaRPr lang="en-US" altLang="en-US" sz="3600" b="1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891" name="AutoShape 4"/>
          <p:cNvSpPr>
            <a:spLocks noChangeArrowheads="1"/>
          </p:cNvSpPr>
          <p:nvPr/>
        </p:nvSpPr>
        <p:spPr bwMode="auto">
          <a:xfrm rot="2663711">
            <a:off x="2646363" y="1341438"/>
            <a:ext cx="485775" cy="1008062"/>
          </a:xfrm>
          <a:prstGeom prst="downArrow">
            <a:avLst>
              <a:gd name="adj1" fmla="val 49676"/>
              <a:gd name="adj2" fmla="val 4893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rtl="1" eaLnBrk="1" hangingPunct="1"/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7892" name="AutoShape 6"/>
          <p:cNvSpPr>
            <a:spLocks noChangeArrowheads="1"/>
          </p:cNvSpPr>
          <p:nvPr/>
        </p:nvSpPr>
        <p:spPr bwMode="auto">
          <a:xfrm rot="-2891332">
            <a:off x="6101556" y="1342232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rtl="1" eaLnBrk="1" hangingPunct="1"/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7893" name="Text Box 7"/>
          <p:cNvSpPr txBox="1">
            <a:spLocks noChangeArrowheads="1"/>
          </p:cNvSpPr>
          <p:nvPr/>
        </p:nvSpPr>
        <p:spPr bwMode="auto">
          <a:xfrm>
            <a:off x="752475" y="2336800"/>
            <a:ext cx="2312988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GB" altLang="en-US" sz="2800" b="1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C.T. proper</a:t>
            </a:r>
            <a:endParaRPr lang="en-US" altLang="en-US" sz="2800" b="1">
              <a:solidFill>
                <a:srgbClr val="0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7894" name="Text Box 8"/>
          <p:cNvSpPr txBox="1">
            <a:spLocks noChangeArrowheads="1"/>
          </p:cNvSpPr>
          <p:nvPr/>
        </p:nvSpPr>
        <p:spPr bwMode="auto">
          <a:xfrm>
            <a:off x="5746750" y="2336800"/>
            <a:ext cx="280035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GB" altLang="en-US" sz="2800" b="1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modified C.T</a:t>
            </a:r>
            <a:r>
              <a:rPr lang="en-GB" altLang="en-US" sz="3200" b="1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.</a:t>
            </a:r>
            <a:endParaRPr lang="en-US" altLang="en-US" sz="3200" b="1">
              <a:solidFill>
                <a:srgbClr val="0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4343" name="Text Box 9"/>
          <p:cNvSpPr txBox="1">
            <a:spLocks noChangeArrowheads="1"/>
          </p:cNvSpPr>
          <p:nvPr/>
        </p:nvSpPr>
        <p:spPr bwMode="auto">
          <a:xfrm>
            <a:off x="614363" y="3073400"/>
            <a:ext cx="28003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indent="0" algn="just" eaLnBrk="1" hangingPunct="1">
              <a:defRPr/>
            </a:pPr>
            <a:r>
              <a:rPr lang="en-GB" altLang="en-US" b="1" dirty="0">
                <a:solidFill>
                  <a:prstClr val="black"/>
                </a:solidFill>
              </a:rPr>
              <a:t>1. Loose C.T.</a:t>
            </a:r>
            <a:endParaRPr lang="ar-JO" altLang="en-US" b="1" dirty="0">
              <a:solidFill>
                <a:prstClr val="black"/>
              </a:solidFill>
            </a:endParaRPr>
          </a:p>
          <a:p>
            <a:pPr marL="0" indent="0" algn="just" eaLnBrk="1" hangingPunct="1">
              <a:defRPr/>
            </a:pPr>
            <a:r>
              <a:rPr lang="en-GB" altLang="en-US" b="1" dirty="0">
                <a:solidFill>
                  <a:prstClr val="black"/>
                </a:solidFill>
                <a:cs typeface="+mn-cs"/>
              </a:rPr>
              <a:t>2. Adipose C.T. </a:t>
            </a:r>
          </a:p>
          <a:p>
            <a:pPr marL="0" indent="0" algn="just" eaLnBrk="1" hangingPunct="1">
              <a:defRPr/>
            </a:pPr>
            <a:r>
              <a:rPr lang="en-GB" altLang="en-US" b="1" dirty="0">
                <a:solidFill>
                  <a:prstClr val="black"/>
                </a:solidFill>
                <a:cs typeface="+mn-cs"/>
              </a:rPr>
              <a:t>3. Reticular C.T.</a:t>
            </a:r>
          </a:p>
          <a:p>
            <a:pPr marL="0" indent="0" algn="just" eaLnBrk="1" hangingPunct="1">
              <a:defRPr/>
            </a:pPr>
            <a:r>
              <a:rPr lang="en-GB" altLang="en-US" b="1" dirty="0">
                <a:solidFill>
                  <a:prstClr val="black"/>
                </a:solidFill>
              </a:rPr>
              <a:t>4. Dense C.T. </a:t>
            </a:r>
          </a:p>
          <a:p>
            <a:pPr marL="0" indent="0" algn="just" eaLnBrk="1" hangingPunct="1">
              <a:defRPr/>
            </a:pPr>
            <a:r>
              <a:rPr lang="en-GB" altLang="en-US" b="1" dirty="0">
                <a:solidFill>
                  <a:prstClr val="black"/>
                </a:solidFill>
              </a:rPr>
              <a:t>5. Elastic C.T.</a:t>
            </a:r>
          </a:p>
          <a:p>
            <a:pPr marL="0" indent="0" algn="just" eaLnBrk="1" hangingPunct="1">
              <a:defRPr/>
            </a:pPr>
            <a:r>
              <a:rPr lang="en-GB" altLang="en-US" b="1" dirty="0">
                <a:solidFill>
                  <a:prstClr val="black"/>
                </a:solidFill>
              </a:rPr>
              <a:t>6. Mucoid C.T.</a:t>
            </a:r>
          </a:p>
        </p:txBody>
      </p:sp>
      <p:sp>
        <p:nvSpPr>
          <p:cNvPr id="37896" name="Line 10"/>
          <p:cNvSpPr>
            <a:spLocks noChangeShapeType="1"/>
          </p:cNvSpPr>
          <p:nvPr/>
        </p:nvSpPr>
        <p:spPr bwMode="auto">
          <a:xfrm flipH="1">
            <a:off x="5818188" y="2898775"/>
            <a:ext cx="1201737" cy="8159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14345" name="Line 11"/>
          <p:cNvSpPr>
            <a:spLocks noChangeShapeType="1"/>
          </p:cNvSpPr>
          <p:nvPr/>
        </p:nvSpPr>
        <p:spPr bwMode="auto">
          <a:xfrm>
            <a:off x="7019925" y="2925763"/>
            <a:ext cx="936625" cy="5762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ar-EG" sz="180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37898" name="Text Box 12"/>
          <p:cNvSpPr txBox="1">
            <a:spLocks noChangeArrowheads="1"/>
          </p:cNvSpPr>
          <p:nvPr/>
        </p:nvSpPr>
        <p:spPr bwMode="auto">
          <a:xfrm>
            <a:off x="4352925" y="3716338"/>
            <a:ext cx="1828800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GB" altLang="en-US" b="1">
                <a:solidFill>
                  <a:srgbClr val="000000"/>
                </a:solidFill>
                <a:cs typeface="Arial" panose="020B0604020202020204" pitchFamily="34" charset="0"/>
              </a:rPr>
              <a:t>Fluid nature</a:t>
            </a:r>
            <a:endParaRPr lang="en-US" altLang="en-US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7899" name="Text Box 13"/>
          <p:cNvSpPr txBox="1">
            <a:spLocks noChangeArrowheads="1"/>
          </p:cNvSpPr>
          <p:nvPr/>
        </p:nvSpPr>
        <p:spPr bwMode="auto">
          <a:xfrm>
            <a:off x="6540500" y="3597275"/>
            <a:ext cx="2622550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GB" altLang="en-US" b="1">
                <a:solidFill>
                  <a:srgbClr val="000000"/>
                </a:solidFill>
                <a:cs typeface="Arial" panose="020B0604020202020204" pitchFamily="34" charset="0"/>
              </a:rPr>
              <a:t>Solid nature</a:t>
            </a:r>
          </a:p>
          <a:p>
            <a:pPr algn="just" eaLnBrk="1" hangingPunct="1"/>
            <a:r>
              <a:rPr lang="en-GB" altLang="en-US" b="1">
                <a:solidFill>
                  <a:srgbClr val="000000"/>
                </a:solidFill>
                <a:cs typeface="Arial" panose="020B0604020202020204" pitchFamily="34" charset="0"/>
              </a:rPr>
              <a:t>(supporting C.T. )</a:t>
            </a:r>
            <a:endParaRPr lang="en-US" altLang="en-US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7900" name="Text Box 15"/>
          <p:cNvSpPr txBox="1">
            <a:spLocks noChangeArrowheads="1"/>
          </p:cNvSpPr>
          <p:nvPr/>
        </p:nvSpPr>
        <p:spPr bwMode="auto">
          <a:xfrm>
            <a:off x="4508302" y="4165600"/>
            <a:ext cx="1416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GB" altLang="en-US" sz="3200" b="1" dirty="0">
                <a:solidFill>
                  <a:srgbClr val="0563C1"/>
                </a:solidFill>
                <a:cs typeface="Arial" panose="020B0604020202020204" pitchFamily="34" charset="0"/>
              </a:rPr>
              <a:t> </a:t>
            </a:r>
            <a:r>
              <a:rPr lang="en-GB" altLang="en-US" sz="3200" b="1" dirty="0">
                <a:solidFill>
                  <a:srgbClr val="000000"/>
                </a:solidFill>
                <a:cs typeface="Arial" panose="020B0604020202020204" pitchFamily="34" charset="0"/>
              </a:rPr>
              <a:t>Blood </a:t>
            </a:r>
          </a:p>
        </p:txBody>
      </p:sp>
      <p:sp>
        <p:nvSpPr>
          <p:cNvPr id="37901" name="Text Box 28"/>
          <p:cNvSpPr txBox="1">
            <a:spLocks noChangeArrowheads="1"/>
          </p:cNvSpPr>
          <p:nvPr/>
        </p:nvSpPr>
        <p:spPr bwMode="auto">
          <a:xfrm>
            <a:off x="7667625" y="38608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rtl="1" eaLnBrk="1" hangingPunct="1"/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7902" name="Text Box 29"/>
          <p:cNvSpPr txBox="1">
            <a:spLocks noChangeArrowheads="1"/>
          </p:cNvSpPr>
          <p:nvPr/>
        </p:nvSpPr>
        <p:spPr bwMode="auto">
          <a:xfrm>
            <a:off x="6602413" y="4457700"/>
            <a:ext cx="23145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3200" b="1">
                <a:solidFill>
                  <a:srgbClr val="000000"/>
                </a:solidFill>
                <a:cs typeface="Arial" panose="020B0604020202020204" pitchFamily="34" charset="0"/>
              </a:rPr>
              <a:t>Cartilage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3200" b="1">
                <a:solidFill>
                  <a:srgbClr val="000000"/>
                </a:solidFill>
                <a:cs typeface="Arial" panose="020B0604020202020204" pitchFamily="34" charset="0"/>
              </a:rPr>
              <a:t>Bone</a:t>
            </a:r>
            <a:endParaRPr lang="en-US" altLang="en-US" sz="32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5" descr="megakaryocyte"/>
          <p:cNvPicPr>
            <a:picLocks noChangeAspect="1" noChangeArrowheads="1"/>
          </p:cNvPicPr>
          <p:nvPr/>
        </p:nvPicPr>
        <p:blipFill>
          <a:blip r:embed="rId3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152650"/>
            <a:ext cx="2619375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152400" y="188640"/>
            <a:ext cx="7819408" cy="792162"/>
          </a:xfr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noAutofit/>
          </a:bodyPr>
          <a:lstStyle/>
          <a:p>
            <a:pPr>
              <a:defRPr/>
            </a:pPr>
            <a:r>
              <a:rPr lang="en-US" sz="3600" b="1" dirty="0">
                <a:ln w="38100">
                  <a:solidFill>
                    <a:srgbClr val="D61C98"/>
                  </a:solidFill>
                  <a:prstDash val="solid"/>
                </a:ln>
                <a:latin typeface="Arial Black" pitchFamily="34" charset="0"/>
              </a:rPr>
              <a:t>BLOOD PLATELETS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>
          <a:xfrm>
            <a:off x="152400" y="1148770"/>
            <a:ext cx="5571728" cy="570923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megakaryocyte in the bone marrow.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 Platelet Count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250,000-350,000/ mm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200-400,000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(L. M)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Non-nucleated bodies,</a:t>
            </a:r>
          </a:p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2-4microns,central granular portion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granulomere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&amp;peripheral clear zone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hyalomere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  <a:defRPr/>
            </a:pPr>
            <a:endParaRPr lang="en-US" sz="20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2400" b="1" baseline="30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Cell fragments of megakaryocyte.</a:t>
            </a:r>
            <a:endParaRPr lang="en-US" sz="24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2400" b="1" baseline="30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Thrombocytes.</a:t>
            </a:r>
          </a:p>
          <a:p>
            <a:pPr>
              <a:lnSpc>
                <a:spcPct val="80000"/>
              </a:lnSpc>
              <a:defRPr/>
            </a:pPr>
            <a:r>
              <a:rPr lang="en-US" sz="2400" b="1" baseline="300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Thromboplastids</a:t>
            </a:r>
            <a:endParaRPr lang="en-US" sz="20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en-US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LM picture </a:t>
            </a:r>
          </a:p>
          <a:p>
            <a:pPr>
              <a:defRPr/>
            </a:pP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Shape: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Anucleate, biconvex discs.</a:t>
            </a:r>
          </a:p>
          <a:p>
            <a:pPr>
              <a:defRPr/>
            </a:pP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Diameter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:2-3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endParaRPr lang="en-US" sz="20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0421" name="Picture 8" descr="http://t2.gstatic.com/images?q=tbn:ANd9GcRO0QlUuWRlKHvb7aGYjayYzQB9btTQDsd-oUmT8PuLu6mwjJdFJ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8" r="26379"/>
          <a:stretch>
            <a:fillRect/>
          </a:stretch>
        </p:blipFill>
        <p:spPr bwMode="auto">
          <a:xfrm>
            <a:off x="5291138" y="1643063"/>
            <a:ext cx="69850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Content Placeholder 2"/>
          <p:cNvSpPr txBox="1">
            <a:spLocks/>
          </p:cNvSpPr>
          <p:nvPr/>
        </p:nvSpPr>
        <p:spPr bwMode="auto">
          <a:xfrm>
            <a:off x="25400" y="4149725"/>
            <a:ext cx="434340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3200">
              <a:solidFill>
                <a:srgbClr val="402000"/>
              </a:solidFill>
            </a:endParaRPr>
          </a:p>
        </p:txBody>
      </p:sp>
      <p:pic>
        <p:nvPicPr>
          <p:cNvPr id="60423" name="Picture 2" descr="http://www.vet.uga.edu/vpp/archives/ivcvm/1999/phillips/fig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508500"/>
            <a:ext cx="2606675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0424" name="Group 12"/>
          <p:cNvGrpSpPr>
            <a:grpSpLocks/>
          </p:cNvGrpSpPr>
          <p:nvPr/>
        </p:nvGrpSpPr>
        <p:grpSpPr bwMode="auto">
          <a:xfrm>
            <a:off x="6542088" y="0"/>
            <a:ext cx="2416175" cy="2106613"/>
            <a:chOff x="4608319" y="1295400"/>
            <a:chExt cx="4230881" cy="3429000"/>
          </a:xfrm>
        </p:grpSpPr>
        <p:pic>
          <p:nvPicPr>
            <p:cNvPr id="60425" name="Picture 2" descr="https://my.bpcc.edu/content/blgy225/Cardiovascular/Megakaryocyte%20diagram%202.jpg"/>
            <p:cNvPicPr>
              <a:picLocks noChangeAspect="1" noChangeArrowheads="1"/>
            </p:cNvPicPr>
            <p:nvPr/>
          </p:nvPicPr>
          <p:blipFill>
            <a:blip r:embed="rId6">
              <a:lum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319" y="1295400"/>
              <a:ext cx="4230881" cy="342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rc 10"/>
            <p:cNvSpPr/>
            <p:nvPr/>
          </p:nvSpPr>
          <p:spPr>
            <a:xfrm rot="10800000">
              <a:off x="5945410" y="2135208"/>
              <a:ext cx="2740899" cy="2131819"/>
            </a:xfrm>
            <a:prstGeom prst="arc">
              <a:avLst/>
            </a:prstGeom>
            <a:ln w="762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402000"/>
                </a:solidFill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Content Placeholder 2"/>
          <p:cNvSpPr>
            <a:spLocks noGrp="1"/>
          </p:cNvSpPr>
          <p:nvPr>
            <p:ph idx="1"/>
          </p:nvPr>
        </p:nvSpPr>
        <p:spPr>
          <a:xfrm>
            <a:off x="238125" y="1130300"/>
            <a:ext cx="3962400" cy="5334000"/>
          </a:xfrm>
          <a:solidFill>
            <a:schemeClr val="bg1"/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en-US" sz="2800" b="1" u="sng">
                <a:cs typeface="Arial" panose="020B0604020202020204" pitchFamily="34" charset="0"/>
              </a:rPr>
              <a:t>LM picture </a:t>
            </a:r>
            <a:endParaRPr lang="en-US" altLang="en-US" sz="2800">
              <a:cs typeface="Arial" panose="020B0604020202020204" pitchFamily="34" charset="0"/>
            </a:endParaRPr>
          </a:p>
          <a:p>
            <a:r>
              <a:rPr lang="en-US" altLang="en-US" sz="2800" b="1">
                <a:cs typeface="Arial" panose="020B0604020202020204" pitchFamily="34" charset="0"/>
              </a:rPr>
              <a:t>Granulomere</a:t>
            </a:r>
            <a:r>
              <a:rPr lang="en-US" altLang="en-US" sz="2800">
                <a:cs typeface="Arial" panose="020B0604020202020204" pitchFamily="34" charset="0"/>
              </a:rPr>
              <a:t>,granular central region</a:t>
            </a:r>
          </a:p>
          <a:p>
            <a:endParaRPr lang="en-US" altLang="en-US" sz="2800">
              <a:cs typeface="Arial" panose="020B0604020202020204" pitchFamily="34" charset="0"/>
            </a:endParaRPr>
          </a:p>
          <a:p>
            <a:r>
              <a:rPr lang="en-US" altLang="en-US" sz="2800">
                <a:cs typeface="Arial" panose="020B0604020202020204" pitchFamily="34" charset="0"/>
              </a:rPr>
              <a:t> </a:t>
            </a:r>
            <a:r>
              <a:rPr lang="en-US" altLang="en-US" sz="2800" b="1">
                <a:cs typeface="Arial" panose="020B0604020202020204" pitchFamily="34" charset="0"/>
              </a:rPr>
              <a:t>Hyalomere </a:t>
            </a:r>
            <a:r>
              <a:rPr lang="en-US" altLang="en-US" sz="2800">
                <a:cs typeface="Arial" panose="020B0604020202020204" pitchFamily="34" charset="0"/>
              </a:rPr>
              <a:t>at the periphery, there is a pale basophilic zone</a:t>
            </a:r>
          </a:p>
        </p:txBody>
      </p:sp>
      <p:pic>
        <p:nvPicPr>
          <p:cNvPr id="6246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4205288"/>
            <a:ext cx="2828925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88900" y="119296"/>
            <a:ext cx="8229600" cy="79216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>
                <a:ln w="38100">
                  <a:solidFill>
                    <a:srgbClr val="D61C98"/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BLOOD PLATELETS</a:t>
            </a:r>
            <a:endParaRPr lang="en-US" sz="3600" b="1" dirty="0">
              <a:ln w="38100">
                <a:solidFill>
                  <a:srgbClr val="D61C98"/>
                </a:solidFill>
                <a:prstDash val="solid"/>
              </a:ln>
              <a:solidFill>
                <a:srgbClr val="402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2469" name="Picture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9" r="22855" b="67511"/>
          <a:stretch>
            <a:fillRect/>
          </a:stretch>
        </p:blipFill>
        <p:spPr bwMode="auto">
          <a:xfrm>
            <a:off x="6715125" y="1169988"/>
            <a:ext cx="2300288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638" y="3500438"/>
            <a:ext cx="4600575" cy="309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1" name="Picture 6"/>
          <p:cNvPicPr>
            <a:picLocks noChangeAspect="1" noChangeArrowheads="1"/>
          </p:cNvPicPr>
          <p:nvPr/>
        </p:nvPicPr>
        <p:blipFill>
          <a:blip r:embed="rId6">
            <a:lum bright="-4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6" t="57582" r="52783" b="25751"/>
          <a:stretch>
            <a:fillRect/>
          </a:stretch>
        </p:blipFill>
        <p:spPr bwMode="auto">
          <a:xfrm>
            <a:off x="4503738" y="1138238"/>
            <a:ext cx="208915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Content Placeholder 2"/>
          <p:cNvSpPr>
            <a:spLocks noGrp="1"/>
          </p:cNvSpPr>
          <p:nvPr>
            <p:ph idx="1"/>
          </p:nvPr>
        </p:nvSpPr>
        <p:spPr>
          <a:xfrm>
            <a:off x="107950" y="920750"/>
            <a:ext cx="5111750" cy="5562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EM: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Shape:</a:t>
            </a:r>
          </a:p>
          <a:p>
            <a:pPr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Irregular. 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Pseudopodia. 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Platelet membrane: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▲▲glycoprotein coat for:</a:t>
            </a:r>
          </a:p>
          <a:p>
            <a:pPr>
              <a:defRPr/>
            </a:pPr>
            <a:r>
              <a:rPr lang="en-US" sz="2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Adhesion </a:t>
            </a:r>
          </a:p>
          <a:p>
            <a:pPr>
              <a:defRPr/>
            </a:pPr>
            <a:r>
              <a:rPr lang="en-US" sz="2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Aggregation </a:t>
            </a:r>
          </a:p>
          <a:p>
            <a:pPr>
              <a:defRPr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Hyalomere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&amp;granulomere</a:t>
            </a:r>
            <a:endParaRPr lang="en-US" sz="2400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2400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4515" name="Picture 3" descr="C:\Users\Alex Computer\Pictures\blood&amp; lymph\P2560043-Blood_platelets-SP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88" y="838200"/>
            <a:ext cx="27940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57200" y="46038"/>
            <a:ext cx="8229600" cy="79216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>
                <a:ln w="38100">
                  <a:solidFill>
                    <a:srgbClr val="D61C98"/>
                  </a:solidFill>
                  <a:prstDash val="solid"/>
                </a:ln>
                <a:solidFill>
                  <a:srgbClr val="402000"/>
                </a:solidFill>
                <a:latin typeface="Arial Black" pitchFamily="34" charset="0"/>
              </a:rPr>
              <a:t>BLOOD PLATELETS</a:t>
            </a:r>
          </a:p>
        </p:txBody>
      </p:sp>
      <p:pic>
        <p:nvPicPr>
          <p:cNvPr id="64517" name="Picture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1"/>
          <a:stretch>
            <a:fillRect/>
          </a:stretch>
        </p:blipFill>
        <p:spPr bwMode="auto">
          <a:xfrm>
            <a:off x="5435600" y="3429000"/>
            <a:ext cx="3278188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07504" y="1825624"/>
            <a:ext cx="4536504" cy="4915743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en-US" sz="2400" dirty="0">
                <a:ln w="38100">
                  <a:solidFill>
                    <a:srgbClr val="996633">
                      <a:lumMod val="40000"/>
                      <a:lumOff val="60000"/>
                    </a:srgbClr>
                  </a:solidFill>
                  <a:prstDash val="solid"/>
                </a:ln>
                <a:latin typeface="Arial Black" pitchFamily="34" charset="0"/>
              </a:rPr>
              <a:t>Platelet </a:t>
            </a:r>
            <a:r>
              <a:rPr lang="en-US" sz="2400" dirty="0" err="1">
                <a:ln w="38100">
                  <a:solidFill>
                    <a:srgbClr val="996633">
                      <a:lumMod val="40000"/>
                      <a:lumOff val="60000"/>
                    </a:srgbClr>
                  </a:solidFill>
                  <a:prstDash val="solid"/>
                </a:ln>
                <a:latin typeface="Arial Black" pitchFamily="34" charset="0"/>
              </a:rPr>
              <a:t>granulomere</a:t>
            </a:r>
            <a:br>
              <a:rPr lang="en-US" b="1" dirty="0">
                <a:ln w="38100">
                  <a:solidFill>
                    <a:srgbClr val="996633">
                      <a:lumMod val="40000"/>
                      <a:lumOff val="60000"/>
                    </a:srgb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</a:br>
            <a:r>
              <a:rPr lang="en-US" sz="2000" dirty="0"/>
              <a:t>few </a:t>
            </a: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mitochondria &amp; ribosomes.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000" dirty="0"/>
              <a:t>scattered </a:t>
            </a: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glycogen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/>
              <a:t>particles.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000" dirty="0"/>
              <a:t> types of granules: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Alpha 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lang="el-GR" sz="2000" b="1" dirty="0">
                <a:solidFill>
                  <a:srgbClr val="FF0000"/>
                </a:solidFill>
                <a:latin typeface="Arial"/>
                <a:cs typeface="Arial"/>
              </a:rPr>
              <a:t>α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granules: </a:t>
            </a:r>
          </a:p>
          <a:p>
            <a:pPr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Large.</a:t>
            </a:r>
          </a:p>
          <a:p>
            <a:pPr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Abundant.</a:t>
            </a:r>
          </a:p>
          <a:p>
            <a:pPr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PD-GF,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coagulation factors.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Delta granules: </a:t>
            </a:r>
          </a:p>
          <a:p>
            <a:pPr>
              <a:defRPr/>
            </a:pPr>
            <a:r>
              <a:rPr lang="en-US" sz="2000" dirty="0"/>
              <a:t>Medium (size, no.)</a:t>
            </a:r>
          </a:p>
          <a:p>
            <a:pPr>
              <a:defRPr/>
            </a:pPr>
            <a:r>
              <a:rPr lang="en-US" sz="2000" dirty="0">
                <a:latin typeface="Arial Black" panose="020B0A04020102020204" pitchFamily="34" charset="0"/>
              </a:rPr>
              <a:t>ATP, ADP, serotonin.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Lambda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lang="el-GR" sz="2000" b="1" dirty="0">
                <a:solidFill>
                  <a:srgbClr val="FF0000"/>
                </a:solidFill>
                <a:latin typeface="Arial"/>
                <a:cs typeface="Arial"/>
              </a:rPr>
              <a:t>λ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granules</a:t>
            </a:r>
            <a:r>
              <a:rPr lang="en-US" sz="2000" dirty="0">
                <a:solidFill>
                  <a:srgbClr val="FF0000"/>
                </a:solidFill>
              </a:rPr>
              <a:t>: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2000" dirty="0">
                <a:latin typeface="Arial Black" panose="020B0A04020102020204" pitchFamily="34" charset="0"/>
              </a:rPr>
              <a:t>hydrolytic enzymes.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>
              <a:defRPr/>
            </a:pPr>
            <a:endParaRPr lang="ar-JO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4335338" cy="4699719"/>
          </a:xfrm>
        </p:spPr>
        <p:txBody>
          <a:bodyPr/>
          <a:lstStyle/>
          <a:p>
            <a:pPr>
              <a:defRPr/>
            </a:pPr>
            <a:r>
              <a:rPr lang="en-US" sz="2400" b="1" dirty="0">
                <a:ln w="38100">
                  <a:solidFill>
                    <a:srgbClr val="996633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402000"/>
                </a:solidFill>
                <a:latin typeface="Arial Black" pitchFamily="34" charset="0"/>
              </a:rPr>
              <a:t>Platelet </a:t>
            </a:r>
            <a:r>
              <a:rPr lang="en-US" sz="2400" b="1" dirty="0" err="1">
                <a:ln w="38100">
                  <a:solidFill>
                    <a:srgbClr val="996633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402000"/>
                </a:solidFill>
                <a:latin typeface="Arial Black" pitchFamily="34" charset="0"/>
              </a:rPr>
              <a:t>hyalomere</a:t>
            </a:r>
            <a:endParaRPr lang="en-US" sz="2400" b="1" dirty="0">
              <a:ln w="38100">
                <a:solidFill>
                  <a:srgbClr val="996633">
                    <a:lumMod val="40000"/>
                    <a:lumOff val="60000"/>
                  </a:srgbClr>
                </a:solidFill>
                <a:prstDash val="solid"/>
              </a:ln>
              <a:solidFill>
                <a:srgbClr val="402000"/>
              </a:solidFill>
              <a:latin typeface="Arial Black" pitchFamily="34" charset="0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402000"/>
                </a:solidFill>
                <a:latin typeface="Times New Roman"/>
              </a:rPr>
              <a:t>Electron- lucent.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402000"/>
                </a:solidFill>
                <a:latin typeface="Times New Roman"/>
              </a:rPr>
              <a:t>Lacks organelles. 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402000"/>
                </a:solidFill>
                <a:latin typeface="Times New Roman"/>
              </a:rPr>
              <a:t>It contains: 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circumferential bundle of 10-15 microtubules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►</a:t>
            </a:r>
            <a:r>
              <a:rPr lang="en-US" sz="2400" dirty="0">
                <a:solidFill>
                  <a:srgbClr val="402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►</a:t>
            </a:r>
            <a:r>
              <a:rPr lang="en-US" sz="2400" dirty="0">
                <a:solidFill>
                  <a:srgbClr val="402000"/>
                </a:solidFill>
              </a:rPr>
              <a:t> </a:t>
            </a:r>
            <a:r>
              <a:rPr lang="en-US" sz="2400" b="1" u="sng" dirty="0">
                <a:solidFill>
                  <a:srgbClr val="CC0099"/>
                </a:solidFill>
                <a:latin typeface="Times New Roman"/>
              </a:rPr>
              <a:t>discoid shape</a:t>
            </a:r>
            <a:endParaRPr lang="en-US" sz="2400" b="1" dirty="0">
              <a:solidFill>
                <a:srgbClr val="402000"/>
              </a:solidFill>
              <a:latin typeface="Times New Roman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Actin &amp; myosin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►</a:t>
            </a:r>
            <a:r>
              <a:rPr lang="en-US" sz="2400" dirty="0">
                <a:solidFill>
                  <a:srgbClr val="402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►</a:t>
            </a:r>
            <a:r>
              <a:rPr lang="en-US" sz="2400" dirty="0">
                <a:solidFill>
                  <a:srgbClr val="402000"/>
                </a:solidFill>
                <a:latin typeface="Times New Roman"/>
              </a:rPr>
              <a:t> </a:t>
            </a:r>
            <a:r>
              <a:rPr lang="en-US" sz="2400" b="1" u="sng" dirty="0">
                <a:solidFill>
                  <a:srgbClr val="CC0099"/>
                </a:solidFill>
                <a:latin typeface="Times New Roman"/>
              </a:rPr>
              <a:t>motility + clot retraction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Canalicular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system + tubular system. </a:t>
            </a:r>
            <a:endParaRPr lang="en-US" sz="2400" dirty="0">
              <a:solidFill>
                <a:srgbClr val="402000"/>
              </a:solidFill>
              <a:latin typeface="Times New Roman"/>
            </a:endParaRPr>
          </a:p>
          <a:p>
            <a:pPr>
              <a:defRPr/>
            </a:pPr>
            <a:endParaRPr lang="ar-JO" dirty="0"/>
          </a:p>
        </p:txBody>
      </p:sp>
      <p:pic>
        <p:nvPicPr>
          <p:cNvPr id="66564" name="Picture 2" descr="sm_platelet"/>
          <p:cNvPicPr>
            <a:picLocks noChangeAspect="1" noChangeArrowheads="1"/>
          </p:cNvPicPr>
          <p:nvPr/>
        </p:nvPicPr>
        <p:blipFill>
          <a:blip r:embed="rId2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38" y="19050"/>
            <a:ext cx="2198687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27000"/>
            <a:ext cx="216058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4" descr="http://2.bp.blogspot.com/-rnknhbYbUyI/UUMimM9HQEI/AAAAAAAAAOE/gSi1R_SVEX0/s1600/Picture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7000"/>
            <a:ext cx="3816350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58800" y="117389"/>
            <a:ext cx="8333680" cy="7921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ln w="38100">
                  <a:solidFill>
                    <a:srgbClr val="D61C98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PLATELET FUNCTION</a:t>
            </a:r>
          </a:p>
        </p:txBody>
      </p:sp>
      <p:pic>
        <p:nvPicPr>
          <p:cNvPr id="67587" name="Picture 6" descr="http://t3.gstatic.com/images?q=tbn:ANd9GcQSSKNkn-qIcr3X78GtdtsV7zXJT6zaHxsImFGprr8P-bnJIgHkKuj0YrH4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947738"/>
            <a:ext cx="4287837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Content Placeholder 2"/>
          <p:cNvSpPr txBox="1">
            <a:spLocks/>
          </p:cNvSpPr>
          <p:nvPr/>
        </p:nvSpPr>
        <p:spPr bwMode="auto">
          <a:xfrm>
            <a:off x="250825" y="1125538"/>
            <a:ext cx="42068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000">
                <a:solidFill>
                  <a:srgbClr val="402000"/>
                </a:solidFill>
                <a:cs typeface="Times New Roman" panose="02020603050405020304" pitchFamily="18" charset="0"/>
              </a:rPr>
              <a:t>At sites of injury of BVs: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rgbClr val="002060"/>
                </a:solidFill>
                <a:cs typeface="Times New Roman" panose="02020603050405020304" pitchFamily="18" charset="0"/>
              </a:rPr>
              <a:t>Platelet adhesion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rgbClr val="002060"/>
                </a:solidFill>
                <a:cs typeface="Times New Roman" panose="02020603050405020304" pitchFamily="18" charset="0"/>
              </a:rPr>
              <a:t>Platelet aggregation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rgbClr val="002060"/>
                </a:solidFill>
                <a:cs typeface="Times New Roman" panose="02020603050405020304" pitchFamily="18" charset="0"/>
              </a:rPr>
              <a:t>Thrombus formation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rgbClr val="002060"/>
                </a:solidFill>
                <a:cs typeface="Times New Roman" panose="02020603050405020304" pitchFamily="18" charset="0"/>
              </a:rPr>
              <a:t>Clot retraction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rgbClr val="002060"/>
                </a:solidFill>
                <a:cs typeface="Times New Roman" panose="02020603050405020304" pitchFamily="18" charset="0"/>
              </a:rPr>
              <a:t>Clot removal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cs typeface="Times New Roman" panose="02020603050405020304" pitchFamily="18" charset="0"/>
              </a:rPr>
              <a:t>Functions of platelets</a:t>
            </a:r>
            <a:endParaRPr lang="en-US" altLang="en-US" sz="200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Platelet aggregation-→white thrombus</a:t>
            </a:r>
          </a:p>
          <a:p>
            <a: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Local blood coagulation-→ red thrombus</a:t>
            </a:r>
          </a:p>
          <a:p>
            <a: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Serotonin → Vaso-constristriction</a:t>
            </a:r>
          </a:p>
          <a:p>
            <a: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00"/>
                </a:solidFill>
                <a:cs typeface="Times New Roman" panose="02020603050405020304" pitchFamily="18" charset="0"/>
              </a:rPr>
              <a:t>Clot retraction 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→ by microfilaments</a:t>
            </a:r>
          </a:p>
          <a:p>
            <a: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Clot removal→ by </a:t>
            </a:r>
            <a:r>
              <a:rPr lang="en-US" altLang="en-US" sz="2000" b="1">
                <a:solidFill>
                  <a:srgbClr val="000000"/>
                </a:solidFill>
                <a:cs typeface="Times New Roman" panose="02020603050405020304" pitchFamily="18" charset="0"/>
              </a:rPr>
              <a:t>proteolytic enzymes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3200">
              <a:solidFill>
                <a:srgbClr val="402000"/>
              </a:solidFill>
            </a:endParaRPr>
          </a:p>
        </p:txBody>
      </p:sp>
      <p:pic>
        <p:nvPicPr>
          <p:cNvPr id="67589" name="Picture 2" descr="http://vet.uga.edu/ivcvm/courses/VPAT5200/01_circulation/hemostasis/images/pl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3727450"/>
            <a:ext cx="4330700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1075"/>
            <a:ext cx="4716463" cy="4527550"/>
          </a:xfrm>
        </p:spPr>
        <p:txBody>
          <a:bodyPr/>
          <a:lstStyle/>
          <a:p>
            <a:pPr algn="ctr">
              <a:defRPr/>
            </a:pPr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Thrombocytopenia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▼ ▼ ▼</a:t>
            </a:r>
          </a:p>
          <a:p>
            <a:pPr>
              <a:buClr>
                <a:srgbClr val="CE9964"/>
              </a:buClr>
              <a:buFont typeface="Monotype Sorts" pitchFamily="2" charset="2"/>
              <a:buNone/>
              <a:defRPr/>
            </a:pPr>
            <a:r>
              <a:rPr lang="en-US" sz="2800" b="1" dirty="0">
                <a:solidFill>
                  <a:srgbClr val="402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Thrombocytopenia (</a:t>
            </a:r>
            <a:r>
              <a:rPr lang="en-US" sz="2800" b="1" dirty="0" err="1">
                <a:solidFill>
                  <a:srgbClr val="402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purpura</a:t>
            </a:r>
            <a:r>
              <a:rPr lang="en-US" sz="2800" b="1" u="sng" dirty="0">
                <a:solidFill>
                  <a:srgbClr val="402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defRPr/>
            </a:pP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Thrombocythemia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▲ ▲ ▲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Thrombasthenia</a:t>
            </a:r>
          </a:p>
          <a:p>
            <a:pPr>
              <a:buFont typeface="Monotype Sorts" pitchFamily="2" charset="2"/>
              <a:buNone/>
              <a:defRPr/>
            </a:pPr>
            <a:endParaRPr lang="ar-EG" b="1" dirty="0">
              <a:solidFill>
                <a:srgbClr val="CC0099"/>
              </a:solidFill>
            </a:endParaRPr>
          </a:p>
        </p:txBody>
      </p:sp>
      <p:pic>
        <p:nvPicPr>
          <p:cNvPr id="68611" name="Picture 2" descr="http://www.primehealthchannel.com/wp-content/uploads/2011/06/petechiae-and-purpu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828675"/>
            <a:ext cx="3467100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2" name="Picture 5" descr="http://ak9.picdn.net/shutterstock/videos/2902318/preview/stock-footage-clogged-artery-low-angle-digital-animation-with-platelets-and-cholesterol-plaq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789363"/>
            <a:ext cx="367982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46038"/>
            <a:ext cx="8229600" cy="7921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ln w="38100">
                  <a:solidFill>
                    <a:srgbClr val="D61C98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PLATELET ABNORMALITY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76200"/>
          <a:ext cx="8991600" cy="679139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642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6" marB="4571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RBCs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SimHei" pitchFamily="49" charset="-122"/>
                          <a:ea typeface="SimHei" pitchFamily="49" charset="-122"/>
                        </a:rPr>
                        <a:t>Red blood corpuscle 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SimHei" pitchFamily="49" charset="-122"/>
                        <a:ea typeface="SimHei" pitchFamily="49" charset="-122"/>
                      </a:endParaRPr>
                    </a:p>
                    <a:p>
                      <a:r>
                        <a:rPr kumimoji="0" lang="en-GB" alt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Erythrocytes – Greek: “Red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Platelets</a:t>
                      </a:r>
                    </a:p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Thrombocytes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Thromboplastides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T="45716" marB="4571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548">
                <a:tc>
                  <a:txBody>
                    <a:bodyPr/>
                    <a:lstStyle/>
                    <a:p>
                      <a:r>
                        <a:rPr lang="en-US" sz="1800" dirty="0"/>
                        <a:t>Number 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200" b="1" i="1" u="sng" dirty="0">
                          <a:solidFill>
                            <a:schemeClr val="tx1"/>
                          </a:solidFill>
                        </a:rPr>
                        <a:t>males</a:t>
                      </a:r>
                      <a:r>
                        <a:rPr lang="en-US" sz="1200" b="1" u="sng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is 5 - 5.5 millions / mm</a:t>
                      </a:r>
                      <a:r>
                        <a:rPr lang="en-US" sz="1200" b="1" baseline="30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>
                        <a:defRPr/>
                      </a:pPr>
                      <a:r>
                        <a:rPr lang="en-US" sz="1200" b="1" i="1" u="sng" dirty="0">
                          <a:solidFill>
                            <a:schemeClr val="tx1"/>
                          </a:solidFill>
                        </a:rPr>
                        <a:t>females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 it is 4.5-5 millions / mm</a:t>
                      </a:r>
                      <a:r>
                        <a:rPr lang="en-US" sz="1200" b="1" baseline="30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 blood.</a:t>
                      </a:r>
                    </a:p>
                    <a:p>
                      <a:endParaRPr lang="en-US" sz="1200" b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250,000-350,000/mm</a:t>
                      </a:r>
                      <a:r>
                        <a:rPr lang="en-US" altLang="en-US" sz="1200" b="1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en-US" sz="1200" b="1" baseline="3000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33">
                <a:tc>
                  <a:txBody>
                    <a:bodyPr/>
                    <a:lstStyle/>
                    <a:p>
                      <a:r>
                        <a:rPr lang="en-US" sz="1800" dirty="0"/>
                        <a:t>Size 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>
                          <a:latin typeface="SimHei" pitchFamily="49" charset="-122"/>
                          <a:ea typeface="SimHei" pitchFamily="49" charset="-122"/>
                        </a:rPr>
                        <a:t>7.5-8.5 um</a:t>
                      </a:r>
                      <a:endParaRPr lang="en-US" sz="1200" b="1" dirty="0"/>
                    </a:p>
                    <a:p>
                      <a:r>
                        <a:rPr lang="en-US" altLang="en-US" sz="1200" b="1" dirty="0" err="1"/>
                        <a:t>Macrocytes</a:t>
                      </a:r>
                      <a:r>
                        <a:rPr lang="en-US" altLang="en-US" sz="1200" b="1" dirty="0"/>
                        <a:t> &gt; 9 µm, </a:t>
                      </a:r>
                    </a:p>
                    <a:p>
                      <a:r>
                        <a:rPr lang="en-US" altLang="en-US" sz="1200" b="1" dirty="0" err="1"/>
                        <a:t>Microcytes</a:t>
                      </a:r>
                      <a:r>
                        <a:rPr lang="en-US" altLang="en-US" sz="1200" b="1" dirty="0"/>
                        <a:t> &lt; 6 µm </a:t>
                      </a:r>
                    </a:p>
                    <a:p>
                      <a:r>
                        <a:rPr lang="en-US" altLang="en-US" sz="1200" b="1" dirty="0"/>
                        <a:t>Anisocytosis = variation in </a:t>
                      </a:r>
                      <a:r>
                        <a:rPr lang="en-US" altLang="en-US" sz="1200" b="1" dirty="0" err="1"/>
                        <a:t>si</a:t>
                      </a:r>
                      <a:endParaRPr lang="en-US" sz="1200" b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altLang="en-US" sz="1200" b="1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3m</a:t>
                      </a:r>
                      <a:r>
                        <a:rPr lang="en-GB" altLang="en-US" sz="1200" b="1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b="1" dirty="0"/>
                        <a:t>2-5 µm diameter</a:t>
                      </a:r>
                    </a:p>
                    <a:p>
                      <a:endParaRPr lang="en-US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9089">
                <a:tc>
                  <a:txBody>
                    <a:bodyPr/>
                    <a:lstStyle/>
                    <a:p>
                      <a:r>
                        <a:rPr lang="en-US" sz="1800" dirty="0"/>
                        <a:t>Shape 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zh-CN" sz="1200" b="1" dirty="0">
                          <a:solidFill>
                            <a:schemeClr val="tx1"/>
                          </a:solidFill>
                          <a:latin typeface="SimHei" pitchFamily="49" charset="-122"/>
                          <a:ea typeface="SimHei" pitchFamily="49" charset="-122"/>
                        </a:rPr>
                        <a:t>biconcave disc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b="1" dirty="0"/>
                        <a:t>Biconvex </a:t>
                      </a:r>
                    </a:p>
                    <a:p>
                      <a:endParaRPr lang="en-US" sz="1200" b="1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9089">
                <a:tc>
                  <a:txBody>
                    <a:bodyPr/>
                    <a:lstStyle/>
                    <a:p>
                      <a:r>
                        <a:rPr lang="en-US" sz="1800" dirty="0"/>
                        <a:t>Structure 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>
                          <a:solidFill>
                            <a:schemeClr val="tx1"/>
                          </a:solidFill>
                          <a:latin typeface="SimHei" pitchFamily="49" charset="-122"/>
                          <a:ea typeface="SimHei" pitchFamily="49" charset="-122"/>
                        </a:rPr>
                        <a:t>no nuclei&amp; other organelles </a:t>
                      </a:r>
                    </a:p>
                    <a:p>
                      <a:r>
                        <a:rPr lang="en-US" sz="1200" b="1" dirty="0"/>
                        <a:t>Bag  of  </a:t>
                      </a:r>
                      <a:r>
                        <a:rPr lang="en-GB" altLang="en-US" sz="1200" b="1" dirty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a:t>Haemoglobin 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altLang="en-US" sz="1200" b="1" dirty="0"/>
                        <a:t>Fragments of megakaryocyte Non-nucleated </a:t>
                      </a:r>
                    </a:p>
                    <a:p>
                      <a:endParaRPr lang="en-US" sz="1200" b="1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0743">
                <a:tc>
                  <a:txBody>
                    <a:bodyPr/>
                    <a:lstStyle/>
                    <a:p>
                      <a:r>
                        <a:rPr lang="en-US" sz="1800" dirty="0"/>
                        <a:t>Life span 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100-120 days.. </a:t>
                      </a:r>
                    </a:p>
                    <a:p>
                      <a:endParaRPr lang="en-US" sz="1200" b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altLang="en-US" sz="1200" b="1" dirty="0"/>
                        <a:t>Life span 10 days in blood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71559">
                <a:tc>
                  <a:txBody>
                    <a:bodyPr/>
                    <a:lstStyle/>
                    <a:p>
                      <a:r>
                        <a:rPr lang="en-US" sz="1800" dirty="0"/>
                        <a:t>Function 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Carry O2 &amp; Co2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altLang="en-US" sz="1200" b="1" dirty="0"/>
                        <a:t>- the process of thrombus formation (blood clotting) in response to any vascular endothelial injury to prevent excessive blood loss. </a:t>
                      </a:r>
                    </a:p>
                    <a:p>
                      <a:r>
                        <a:rPr lang="en-US" altLang="en-US" sz="1200" b="1" dirty="0"/>
                        <a:t>- clot retraction and removal of the blood clot after healing of the vessel wall to re-establish the flow of the blood. 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2933">
                <a:tc>
                  <a:txBody>
                    <a:bodyPr/>
                    <a:lstStyle/>
                    <a:p>
                      <a:r>
                        <a:rPr lang="en-US" sz="1800" dirty="0"/>
                        <a:t>Abnormality 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200" b="1" i="0" dirty="0">
                          <a:solidFill>
                            <a:schemeClr val="tx1"/>
                          </a:solidFill>
                        </a:rPr>
                        <a:t>Polycythaemia: i.e. increase in the total number of R.B.Cs.</a:t>
                      </a:r>
                    </a:p>
                    <a:p>
                      <a:pPr>
                        <a:defRPr/>
                      </a:pPr>
                      <a:r>
                        <a:rPr lang="en-US" sz="1200" b="1" i="0" dirty="0" err="1">
                          <a:solidFill>
                            <a:schemeClr val="tx1"/>
                          </a:solidFill>
                        </a:rPr>
                        <a:t>Anaemia</a:t>
                      </a:r>
                      <a:r>
                        <a:rPr lang="en-US" sz="1200" b="1" i="0" dirty="0">
                          <a:solidFill>
                            <a:schemeClr val="tx1"/>
                          </a:solidFill>
                        </a:rPr>
                        <a:t>:  i.e. decrease in the total number of R.B.Cs.</a:t>
                      </a:r>
                    </a:p>
                    <a:p>
                      <a:pPr>
                        <a:defRPr/>
                      </a:pPr>
                      <a:r>
                        <a:rPr lang="en-US" altLang="en-US" sz="1200" b="1" i="0" dirty="0">
                          <a:solidFill>
                            <a:schemeClr val="tx1"/>
                          </a:solidFill>
                        </a:rPr>
                        <a:t>Sickle Cell Anemia </a:t>
                      </a:r>
                      <a:endParaRPr lang="en-US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INCREASE                Thrombosis</a:t>
                      </a:r>
                      <a:r>
                        <a:rPr lang="en-US" sz="1200" b="1" baseline="0" dirty="0"/>
                        <a:t> </a:t>
                      </a:r>
                    </a:p>
                    <a:p>
                      <a:endParaRPr lang="en-US" sz="1200" b="1" baseline="0" dirty="0"/>
                    </a:p>
                    <a:p>
                      <a:r>
                        <a:rPr lang="en-US" sz="1200" b="1" baseline="0" dirty="0"/>
                        <a:t>Decrease                      Bleeding </a:t>
                      </a:r>
                      <a:endParaRPr lang="en-US" sz="1200" b="1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967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700213"/>
            <a:ext cx="1727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73" name="Picture 2" descr="rbc n pl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989138"/>
            <a:ext cx="18288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74" name="Right Arrow 2"/>
          <p:cNvSpPr>
            <a:spLocks noChangeArrowheads="1"/>
          </p:cNvSpPr>
          <p:nvPr/>
        </p:nvSpPr>
        <p:spPr bwMode="auto">
          <a:xfrm>
            <a:off x="6610350" y="6127750"/>
            <a:ext cx="457200" cy="215900"/>
          </a:xfrm>
          <a:prstGeom prst="rightArrow">
            <a:avLst>
              <a:gd name="adj1" fmla="val 50000"/>
              <a:gd name="adj2" fmla="val 5003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9675" name="Right Arrow 5"/>
          <p:cNvSpPr>
            <a:spLocks noChangeArrowheads="1"/>
          </p:cNvSpPr>
          <p:nvPr/>
        </p:nvSpPr>
        <p:spPr bwMode="auto">
          <a:xfrm>
            <a:off x="6562725" y="6524625"/>
            <a:ext cx="504825" cy="161925"/>
          </a:xfrm>
          <a:prstGeom prst="rightArrow">
            <a:avLst>
              <a:gd name="adj1" fmla="val 50000"/>
              <a:gd name="adj2" fmla="val 4981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7772400" cy="1628775"/>
          </a:xfrm>
        </p:spPr>
        <p:txBody>
          <a:bodyPr/>
          <a:lstStyle/>
          <a:p>
            <a:r>
              <a:rPr lang="en-US" altLang="en-US" sz="240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Blood</a:t>
            </a:r>
            <a:br>
              <a:rPr lang="en-US" altLang="en-US" sz="240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en-US" altLang="en-US" sz="2400">
                <a:latin typeface="Arial Black" panose="020B0A04020102020204" pitchFamily="34" charset="0"/>
                <a:cs typeface="Times New Roman" panose="02020603050405020304" pitchFamily="18" charset="0"/>
              </a:rPr>
              <a:t>Modified type of CT</a:t>
            </a:r>
            <a:br>
              <a:rPr lang="en-US" altLang="en-US" sz="2400"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en-US" altLang="en-US" sz="2400">
                <a:latin typeface="Arial Black" panose="020B0A04020102020204" pitchFamily="34" charset="0"/>
                <a:cs typeface="Times New Roman" panose="02020603050405020304" pitchFamily="18" charset="0"/>
              </a:rPr>
              <a:t>Mesodermal in origin </a:t>
            </a:r>
            <a:br>
              <a:rPr lang="en-US" altLang="en-US" sz="3200">
                <a:latin typeface="Arial Black" panose="020B0A04020102020204" pitchFamily="34" charset="0"/>
                <a:cs typeface="Times New Roman" panose="02020603050405020304" pitchFamily="18" charset="0"/>
              </a:rPr>
            </a:br>
            <a:endParaRPr lang="en-US" altLang="en-US" sz="320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431925"/>
            <a:ext cx="7772400" cy="4344988"/>
          </a:xfrm>
        </p:spPr>
        <p:txBody>
          <a:bodyPr/>
          <a:lstStyle/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Considered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modified connective tissue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because it contains:</a:t>
            </a:r>
          </a:p>
          <a:p>
            <a:pPr lvl="2"/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cells</a:t>
            </a:r>
          </a:p>
          <a:p>
            <a:pPr lvl="2"/>
            <a:r>
              <a:rPr lang="en-US" alt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liquid ground substance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called plasma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2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dissolved protein fibers. </a:t>
            </a:r>
          </a:p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Adult has ~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5.5 -6 L</a:t>
            </a:r>
          </a:p>
          <a:p>
            <a:pPr lvl="1"/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Circulate in </a:t>
            </a: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CVS</a:t>
            </a:r>
          </a:p>
          <a:p>
            <a:pPr lvl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Blood formation = hematopoiesis  </a:t>
            </a:r>
          </a:p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Consists of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liquid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cellular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components by a machine called a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centrifuge.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21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8915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519" y="188640"/>
            <a:ext cx="7886700" cy="1325563"/>
          </a:xfrm>
        </p:spPr>
        <p:txBody>
          <a:bodyPr/>
          <a:lstStyle/>
          <a:p>
            <a:pPr defTabSz="914400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400" b="1" dirty="0">
                <a:ln w="12700">
                  <a:solidFill>
                    <a:srgbClr val="44546A">
                      <a:lumMod val="5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BLOOD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79388" y="1412875"/>
            <a:ext cx="3886200" cy="4351338"/>
          </a:xfrm>
        </p:spPr>
        <p:txBody>
          <a:bodyPr/>
          <a:lstStyle/>
          <a:p>
            <a:pPr>
              <a:defRPr/>
            </a:pPr>
            <a:r>
              <a:rPr lang="en-US" sz="2400" b="1" dirty="0">
                <a:cs typeface="Times New Roman" pitchFamily="18" charset="0"/>
              </a:rPr>
              <a:t>1-Formed Blood elements </a:t>
            </a:r>
          </a:p>
          <a:p>
            <a:pPr>
              <a:defRPr/>
            </a:pPr>
            <a:r>
              <a:rPr lang="en-US" sz="2400" b="1" dirty="0">
                <a:cs typeface="Times New Roman" pitchFamily="18" charset="0"/>
              </a:rPr>
              <a:t>Cells : </a:t>
            </a:r>
            <a:r>
              <a:rPr lang="en-US" sz="24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45% </a:t>
            </a:r>
          </a:p>
          <a:p>
            <a:pPr>
              <a:defRPr/>
            </a:pPr>
            <a:r>
              <a:rPr lang="en-US" sz="24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Originate in the red bone marrow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Plasma:  </a:t>
            </a:r>
            <a:r>
              <a:rPr lang="en-US" sz="28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55%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sz="2800" b="1" dirty="0">
              <a:solidFill>
                <a:srgbClr val="CC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2800" b="1" dirty="0">
                <a:solidFill>
                  <a:srgbClr val="000000"/>
                </a:solidFill>
                <a:latin typeface="Arial Black" pitchFamily="34" charset="0"/>
                <a:cs typeface="Arial" pitchFamily="34" charset="0"/>
              </a:rPr>
              <a:t>3-No aberrant fibers.</a:t>
            </a:r>
            <a:endParaRPr lang="ar-EG" altLang="en-US" sz="2400" b="1" dirty="0">
              <a:solidFill>
                <a:srgbClr val="000000"/>
              </a:solidFill>
              <a:latin typeface="Arial Black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sz="2800" b="1" dirty="0">
              <a:solidFill>
                <a:srgbClr val="CC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en-US" sz="2400" b="1" dirty="0">
              <a:solidFill>
                <a:srgbClr val="CC00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>
              <a:defRPr/>
            </a:pPr>
            <a:endParaRPr lang="ar-JO" dirty="0"/>
          </a:p>
        </p:txBody>
      </p:sp>
      <p:pic>
        <p:nvPicPr>
          <p:cNvPr id="40964" name="Picture 2" descr="C:\Users\Alex Computer\Pictures\blood&amp; lymph\91871-034-DA6BA0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1412875"/>
            <a:ext cx="4478337" cy="5111750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01153149"/>
              </p:ext>
            </p:extLst>
          </p:nvPr>
        </p:nvGraphicFramePr>
        <p:xfrm>
          <a:off x="971550" y="333375"/>
          <a:ext cx="7993063" cy="604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3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0B1BE26-D7F1-42E3-883D-76794D7731DF}" type="slidenum">
              <a:rPr lang="ar-SA" altLang="en-US" sz="1400" smtClean="0">
                <a:solidFill>
                  <a:schemeClr val="bg2"/>
                </a:solidFill>
              </a:rPr>
              <a:pPr/>
              <a:t>6</a:t>
            </a:fld>
            <a:endParaRPr lang="en-US" altLang="en-US" sz="140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988" y="1219200"/>
            <a:ext cx="4994275" cy="5257800"/>
          </a:xfrm>
        </p:spPr>
        <p:txBody>
          <a:bodyPr>
            <a:normAutofit/>
          </a:bodyPr>
          <a:lstStyle/>
          <a:p>
            <a:pPr>
              <a:buFont typeface="Monotype Sorts" pitchFamily="2" charset="2"/>
              <a:buNone/>
              <a:defRPr/>
            </a:pP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55% of blood volume: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92%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sz="24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organic substances: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7 %</a:t>
            </a:r>
            <a:r>
              <a:rPr lang="en-US" sz="24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plasma proteins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(albumin, globulin, prothrombin and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fibrinogen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Hormones &amp; enzymes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defRPr/>
            </a:pPr>
            <a:r>
              <a:rPr lang="en-US" sz="24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inorganic salts 1% 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Bicarbonates, phosphates &amp; calcium)</a:t>
            </a:r>
          </a:p>
          <a:p>
            <a:pPr marL="0" indent="0">
              <a:buFontTx/>
              <a:buNone/>
              <a:defRPr/>
            </a:pPr>
            <a:endParaRPr lang="en-US" sz="2800" dirty="0"/>
          </a:p>
        </p:txBody>
      </p:sp>
      <p:pic>
        <p:nvPicPr>
          <p:cNvPr id="49154" name="Picture 2" descr="http://mage.giantmicrobes.com/media/catalog/product/p/l/plasma-title.jpg"/>
          <p:cNvPicPr>
            <a:picLocks noChangeAspect="1" noChangeArrowheads="1"/>
          </p:cNvPicPr>
          <p:nvPr/>
        </p:nvPicPr>
        <p:blipFill>
          <a:blip r:embed="rId3"/>
          <a:srcRect b="30667"/>
          <a:stretch>
            <a:fillRect/>
          </a:stretch>
        </p:blipFill>
        <p:spPr bwMode="auto">
          <a:xfrm>
            <a:off x="4802188" y="228600"/>
            <a:ext cx="3571875" cy="99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012" name="Picture 4" descr="http://img3.wikia.nocookie.net/__cb20140411221536/halo/images/archive/c/c6/20140628164540!Blood_plasma-6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86"/>
          <a:stretch>
            <a:fillRect/>
          </a:stretch>
        </p:blipFill>
        <p:spPr bwMode="auto">
          <a:xfrm>
            <a:off x="6303963" y="1933575"/>
            <a:ext cx="2727325" cy="4438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1"/>
          <p:cNvSpPr>
            <a:spLocks noChangeArrowheads="1"/>
          </p:cNvSpPr>
          <p:nvPr/>
        </p:nvSpPr>
        <p:spPr bwMode="auto">
          <a:xfrm>
            <a:off x="7161213" y="5570538"/>
            <a:ext cx="506412" cy="3143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rtl="1"/>
            <a:r>
              <a:rPr lang="en-US" altLang="en-US" sz="1200"/>
              <a:t>44%</a:t>
            </a:r>
            <a:endParaRPr lang="ar-EG" altLang="en-US" sz="1200"/>
          </a:p>
        </p:txBody>
      </p:sp>
      <p:sp>
        <p:nvSpPr>
          <p:cNvPr id="43014" name="Rectangle 3"/>
          <p:cNvSpPr>
            <a:spLocks noChangeArrowheads="1"/>
          </p:cNvSpPr>
          <p:nvPr/>
        </p:nvSpPr>
        <p:spPr bwMode="auto">
          <a:xfrm>
            <a:off x="6786563" y="5975350"/>
            <a:ext cx="1150937" cy="3968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rtl="1"/>
            <a:r>
              <a:rPr lang="en-US" altLang="en-US" sz="1400"/>
              <a:t>hematocrite</a:t>
            </a:r>
            <a:endParaRPr lang="ar-EG" altLang="en-US" sz="1400"/>
          </a:p>
        </p:txBody>
      </p:sp>
      <p:sp>
        <p:nvSpPr>
          <p:cNvPr id="43015" name="Rectangle 4"/>
          <p:cNvSpPr>
            <a:spLocks noChangeArrowheads="1"/>
          </p:cNvSpPr>
          <p:nvPr/>
        </p:nvSpPr>
        <p:spPr bwMode="auto">
          <a:xfrm>
            <a:off x="5508625" y="4362450"/>
            <a:ext cx="890588" cy="3952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rtl="1"/>
            <a:r>
              <a:rPr lang="en-US" altLang="en-US" sz="1200"/>
              <a:t>Buffy coat</a:t>
            </a:r>
            <a:endParaRPr lang="ar-EG" altLang="en-US" sz="120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0" y="317500"/>
            <a:ext cx="9036050" cy="639763"/>
          </a:xfr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The Blood Film= Smear</a:t>
            </a:r>
            <a:endParaRPr lang="en-US" altLang="en-US" sz="360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5059" name="Picture 2" descr="how 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652963"/>
            <a:ext cx="4945063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2" descr="C:\Ross TextCD\Ross\data\images\jpg\c09blood\09_001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4" t="10001" r="15714" b="25999"/>
          <a:stretch>
            <a:fillRect/>
          </a:stretch>
        </p:blipFill>
        <p:spPr bwMode="auto">
          <a:xfrm>
            <a:off x="5364163" y="4076700"/>
            <a:ext cx="3295650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263650" y="957263"/>
            <a:ext cx="7467600" cy="685800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anchor="ctr">
            <a:normAutofit fontScale="975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7030A0"/>
                </a:solidFill>
                <a:ea typeface="+mj-ea"/>
                <a:cs typeface="Times New Roman" panose="02020603050405020304" pitchFamily="18" charset="0"/>
              </a:rPr>
              <a:t>Preparation of blood for laboratory study</a:t>
            </a:r>
            <a:endParaRPr lang="en-US" sz="3200" dirty="0">
              <a:solidFill>
                <a:srgbClr val="7030A0"/>
              </a:solidFill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5062" name="Picture 4" descr="http://www.mtu.edu/research/archives/magazine/images/2011/image32782-sco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739900"/>
            <a:ext cx="3224213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مستطيل 1"/>
          <p:cNvSpPr>
            <a:spLocks noChangeArrowheads="1"/>
          </p:cNvSpPr>
          <p:nvPr/>
        </p:nvSpPr>
        <p:spPr bwMode="auto">
          <a:xfrm>
            <a:off x="107950" y="1782763"/>
            <a:ext cx="5227638" cy="280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Why do we do a blood film ?</a:t>
            </a:r>
          </a:p>
          <a:p>
            <a:pPr>
              <a:lnSpc>
                <a:spcPct val="90000"/>
              </a:lnSpc>
              <a:spcBef>
                <a:spcPts val="750"/>
              </a:spcBef>
              <a:defRPr/>
            </a:pPr>
            <a:r>
              <a:rPr lang="en-US" altLang="en-US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1.To study blood elements.</a:t>
            </a:r>
          </a:p>
          <a:p>
            <a:pPr>
              <a:lnSpc>
                <a:spcPct val="90000"/>
              </a:lnSpc>
              <a:spcBef>
                <a:spcPts val="750"/>
              </a:spcBef>
              <a:defRPr/>
            </a:pPr>
            <a:r>
              <a:rPr lang="en-US" altLang="en-US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2.To make differential </a:t>
            </a:r>
            <a:r>
              <a:rPr lang="en-US" altLang="en-US" sz="18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leucocytic</a:t>
            </a:r>
            <a:r>
              <a:rPr lang="en-US" altLang="en-US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 count.</a:t>
            </a:r>
          </a:p>
          <a:p>
            <a:pPr>
              <a:lnSpc>
                <a:spcPct val="90000"/>
              </a:lnSpc>
              <a:spcBef>
                <a:spcPts val="750"/>
              </a:spcBef>
              <a:defRPr/>
            </a:pPr>
            <a:r>
              <a:rPr lang="en-US" altLang="en-US" sz="1800" b="1" u="sng" dirty="0">
                <a:solidFill>
                  <a:srgbClr val="000000"/>
                </a:solidFill>
                <a:cs typeface="Times New Roman" panose="02020603050405020304" pitchFamily="18" charset="0"/>
              </a:rPr>
              <a:t>Steps :</a:t>
            </a:r>
          </a:p>
          <a:p>
            <a: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Put  a small drop of blood</a:t>
            </a:r>
          </a:p>
          <a:p>
            <a: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Spread into a thin film</a:t>
            </a:r>
          </a:p>
          <a:p>
            <a: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Stain with Leishman or Giemsa stain</a:t>
            </a:r>
          </a:p>
          <a:p>
            <a:pPr marL="0" indent="0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altLang="en-US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(methylene blue +eosin)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عنوان 1"/>
          <p:cNvSpPr>
            <a:spLocks noGrp="1"/>
          </p:cNvSpPr>
          <p:nvPr>
            <p:ph type="title"/>
          </p:nvPr>
        </p:nvSpPr>
        <p:spPr>
          <a:xfrm>
            <a:off x="0" y="115888"/>
            <a:ext cx="7886700" cy="1325562"/>
          </a:xfrm>
        </p:spPr>
        <p:txBody>
          <a:bodyPr/>
          <a:lstStyle/>
          <a:p>
            <a:r>
              <a:rPr lang="en-US" altLang="en-US" sz="3600" b="1">
                <a:solidFill>
                  <a:srgbClr val="0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Blood film</a:t>
            </a:r>
            <a:endParaRPr lang="ar-JO" altLang="en-US"/>
          </a:p>
        </p:txBody>
      </p:sp>
      <p:sp>
        <p:nvSpPr>
          <p:cNvPr id="47107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79388" y="1412875"/>
            <a:ext cx="5184775" cy="4764088"/>
          </a:xfrm>
        </p:spPr>
        <p:txBody>
          <a:bodyPr/>
          <a:lstStyle/>
          <a:p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do we do a blood film ?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1.To study blood elements.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2.To make differential leucocytic count.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Steps :</a:t>
            </a:r>
          </a:p>
          <a:p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  a small drop of blood</a:t>
            </a:r>
          </a:p>
          <a:p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Spread into a thin film</a:t>
            </a:r>
          </a:p>
          <a:p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Stain with Leishman or Giemsa stain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(methylene blue +eosin)</a:t>
            </a:r>
          </a:p>
          <a:p>
            <a:endParaRPr lang="en-US" altLang="en-US" sz="2400">
              <a:solidFill>
                <a:srgbClr val="FF0000"/>
              </a:solidFill>
              <a:cs typeface="Arial" panose="020B0604020202020204" pitchFamily="34" charset="0"/>
            </a:endParaRPr>
          </a:p>
          <a:p>
            <a:endParaRPr lang="ar-JO" alt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364163" y="4337050"/>
            <a:ext cx="3744912" cy="2520950"/>
          </a:xfrm>
        </p:spPr>
        <p:txBody>
          <a:bodyPr/>
          <a:lstStyle/>
          <a:p>
            <a:pPr marL="0" indent="0" defTabSz="91440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Stains of blood film </a:t>
            </a:r>
          </a:p>
          <a:p>
            <a:pPr marL="0" indent="0" defTabSz="91440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Giemsa’s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Leishman’s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defTabSz="91440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methylene blue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+ eosin</a:t>
            </a:r>
          </a:p>
          <a:p>
            <a:pPr marL="0" indent="0" defTabSz="91440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►basophilic 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(violet)</a:t>
            </a:r>
          </a:p>
          <a:p>
            <a:pPr marL="0" indent="0" defTabSz="91440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eosinophilic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(pink)</a:t>
            </a:r>
          </a:p>
          <a:p>
            <a:pPr marL="0" indent="0" defTabSz="91440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azurophilic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(red purple)</a:t>
            </a:r>
          </a:p>
          <a:p>
            <a:pPr>
              <a:defRPr/>
            </a:pPr>
            <a:endParaRPr lang="ar-JO" dirty="0"/>
          </a:p>
        </p:txBody>
      </p:sp>
      <p:pic>
        <p:nvPicPr>
          <p:cNvPr id="47109" name="Picture 2" descr="http://library.med.utah.edu/WebPath/jpeg5/HEME100.jpg"/>
          <p:cNvPicPr>
            <a:picLocks noChangeAspect="1" noChangeArrowheads="1"/>
          </p:cNvPicPr>
          <p:nvPr/>
        </p:nvPicPr>
        <p:blipFill>
          <a:blip r:embed="rId2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15888"/>
            <a:ext cx="3024188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0281blood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2138363"/>
            <a:ext cx="3024188" cy="19383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6F85BD0D362FE4498F457B21D75D702E" ma:contentTypeVersion="6" ma:contentTypeDescription="إنشاء مستند جديد." ma:contentTypeScope="" ma:versionID="9b124233e63f67e44f85119a22790d21">
  <xsd:schema xmlns:xsd="http://www.w3.org/2001/XMLSchema" xmlns:xs="http://www.w3.org/2001/XMLSchema" xmlns:p="http://schemas.microsoft.com/office/2006/metadata/properties" xmlns:ns2="1f03ce4d-2404-4236-8700-bd01b623a4ab" xmlns:ns3="a433687a-ae5f-44a0-9b01-062828d2e892" targetNamespace="http://schemas.microsoft.com/office/2006/metadata/properties" ma:root="true" ma:fieldsID="37552270dba4e89d8859184047e8162e" ns2:_="" ns3:_="">
    <xsd:import namespace="1f03ce4d-2404-4236-8700-bd01b623a4ab"/>
    <xsd:import namespace="a433687a-ae5f-44a0-9b01-062828d2e8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03ce4d-2404-4236-8700-bd01b623a4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33687a-ae5f-44a0-9b01-062828d2e89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تمت مشاركته مع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مشتركة مع تفاصيل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8BAD9E-7AEE-45B1-ACEF-973B775081B2}"/>
</file>

<file path=customXml/itemProps2.xml><?xml version="1.0" encoding="utf-8"?>
<ds:datastoreItem xmlns:ds="http://schemas.openxmlformats.org/officeDocument/2006/customXml" ds:itemID="{5EA7F04E-6461-46FA-A0EF-755A002BD4E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FC9DA5F-9AB6-444A-8B77-546FDA29543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3716</TotalTime>
  <Words>1223</Words>
  <Application>Microsoft Office PowerPoint</Application>
  <PresentationFormat>On-screen Show (4:3)</PresentationFormat>
  <Paragraphs>333</Paragraphs>
  <Slides>26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1_Default Design</vt:lpstr>
      <vt:lpstr>1_Office Theme</vt:lpstr>
      <vt:lpstr>PowerPoint Presentation</vt:lpstr>
      <vt:lpstr>Connective Tissue</vt:lpstr>
      <vt:lpstr>Blood Modified type of CT Mesodermal in origin  </vt:lpstr>
      <vt:lpstr>PowerPoint Presentation</vt:lpstr>
      <vt:lpstr>BLOOD</vt:lpstr>
      <vt:lpstr>PowerPoint Presentation</vt:lpstr>
      <vt:lpstr>PowerPoint Presentation</vt:lpstr>
      <vt:lpstr>The Blood Film= Smear</vt:lpstr>
      <vt:lpstr>Blood film</vt:lpstr>
      <vt:lpstr>Complete blood count (CBC)</vt:lpstr>
      <vt:lpstr>Complete blood count (CBC)</vt:lpstr>
      <vt:lpstr>Blood cell count=CBC</vt:lpstr>
      <vt:lpstr>Red Blood corpuscles  =Erythro/cytes </vt:lpstr>
      <vt:lpstr>Red Blood corpuscles</vt:lpstr>
      <vt:lpstr>EM picture of RBCs: </vt:lpstr>
      <vt:lpstr>PowerPoint Presentation</vt:lpstr>
      <vt:lpstr>Abnormalities of RBCs</vt:lpstr>
      <vt:lpstr>Abnormalities of RBCs in shape</vt:lpstr>
      <vt:lpstr>PowerPoint Presentation</vt:lpstr>
      <vt:lpstr>BLOOD PLATELETS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A-O-F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</dc:title>
  <dc:creator>MoOdi</dc:creator>
  <cp:lastModifiedBy>Windows User</cp:lastModifiedBy>
  <cp:revision>237</cp:revision>
  <dcterms:created xsi:type="dcterms:W3CDTF">2005-02-07T23:40:02Z</dcterms:created>
  <dcterms:modified xsi:type="dcterms:W3CDTF">2022-03-29T00:03:36Z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0x0101006F85BD0D362FE4498F457B21D75D702E</vt:lpwstr>
  </property>
</Properties>
</file>