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sldIdLst>
    <p:sldId id="947" r:id="rId3"/>
    <p:sldId id="1021" r:id="rId4"/>
    <p:sldId id="1006" r:id="rId5"/>
    <p:sldId id="948" r:id="rId6"/>
    <p:sldId id="949" r:id="rId7"/>
    <p:sldId id="950" r:id="rId8"/>
    <p:sldId id="1007" r:id="rId9"/>
    <p:sldId id="951" r:id="rId10"/>
    <p:sldId id="1008" r:id="rId11"/>
    <p:sldId id="963" r:id="rId12"/>
    <p:sldId id="965" r:id="rId13"/>
    <p:sldId id="966" r:id="rId14"/>
    <p:sldId id="967" r:id="rId15"/>
    <p:sldId id="968" r:id="rId16"/>
    <p:sldId id="1009" r:id="rId17"/>
    <p:sldId id="970" r:id="rId18"/>
    <p:sldId id="969" r:id="rId19"/>
    <p:sldId id="1011" r:id="rId20"/>
    <p:sldId id="1010" r:id="rId21"/>
    <p:sldId id="971" r:id="rId22"/>
    <p:sldId id="972" r:id="rId23"/>
    <p:sldId id="1012" r:id="rId24"/>
    <p:sldId id="1013" r:id="rId25"/>
    <p:sldId id="973" r:id="rId26"/>
    <p:sldId id="1014" r:id="rId27"/>
    <p:sldId id="1015" r:id="rId28"/>
    <p:sldId id="974" r:id="rId29"/>
    <p:sldId id="975" r:id="rId30"/>
    <p:sldId id="976" r:id="rId31"/>
    <p:sldId id="977" r:id="rId32"/>
    <p:sldId id="1016" r:id="rId33"/>
    <p:sldId id="979" r:id="rId34"/>
    <p:sldId id="980" r:id="rId35"/>
    <p:sldId id="991" r:id="rId36"/>
    <p:sldId id="982" r:id="rId37"/>
    <p:sldId id="984" r:id="rId38"/>
    <p:sldId id="986" r:id="rId39"/>
    <p:sldId id="959" r:id="rId40"/>
    <p:sldId id="962" r:id="rId41"/>
    <p:sldId id="1017" r:id="rId42"/>
    <p:sldId id="994" r:id="rId43"/>
    <p:sldId id="996" r:id="rId44"/>
    <p:sldId id="1000" r:id="rId45"/>
    <p:sldId id="1001" r:id="rId46"/>
    <p:sldId id="1003" r:id="rId47"/>
    <p:sldId id="955" r:id="rId48"/>
    <p:sldId id="961" r:id="rId49"/>
    <p:sldId id="1018" r:id="rId50"/>
    <p:sldId id="956" r:id="rId51"/>
    <p:sldId id="1025" r:id="rId52"/>
    <p:sldId id="960" r:id="rId53"/>
    <p:sldId id="1019" r:id="rId54"/>
    <p:sldId id="1020" r:id="rId55"/>
    <p:sldId id="1022" r:id="rId56"/>
    <p:sldId id="1023" r:id="rId57"/>
    <p:sldId id="1024" r:id="rId5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50021"/>
    <a:srgbClr val="3333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294" autoAdjust="0"/>
    <p:restoredTop sz="94660"/>
  </p:normalViewPr>
  <p:slideViewPr>
    <p:cSldViewPr snapToGrid="0" showGuides="1">
      <p:cViewPr>
        <p:scale>
          <a:sx n="70" d="100"/>
          <a:sy n="70" d="100"/>
        </p:scale>
        <p:origin x="-840" y="-18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61"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7197F27-D5A2-4C24-943A-3078B269D380}" type="datetimeFigureOut">
              <a:rPr lang="en-US" smtClean="0"/>
              <a:t>1/24/2023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4ACA5D-C3A7-4914-B4A9-6FFDFA8524A6}" type="slidenum">
              <a:rPr lang="en-US" smtClean="0"/>
              <a:t>‹#›</a:t>
            </a:fld>
            <a:endParaRPr lang="en-US"/>
          </a:p>
        </p:txBody>
      </p:sp>
    </p:spTree>
    <p:extLst>
      <p:ext uri="{BB962C8B-B14F-4D97-AF65-F5344CB8AC3E}">
        <p14:creationId xmlns:p14="http://schemas.microsoft.com/office/powerpoint/2010/main" val="35870569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7197F27-D5A2-4C24-943A-3078B269D380}" type="datetimeFigureOut">
              <a:rPr lang="en-US" smtClean="0"/>
              <a:t>1/24/2023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4ACA5D-C3A7-4914-B4A9-6FFDFA8524A6}" type="slidenum">
              <a:rPr lang="en-US" smtClean="0"/>
              <a:t>‹#›</a:t>
            </a:fld>
            <a:endParaRPr lang="en-US"/>
          </a:p>
        </p:txBody>
      </p:sp>
    </p:spTree>
    <p:extLst>
      <p:ext uri="{BB962C8B-B14F-4D97-AF65-F5344CB8AC3E}">
        <p14:creationId xmlns:p14="http://schemas.microsoft.com/office/powerpoint/2010/main" val="16292041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7197F27-D5A2-4C24-943A-3078B269D380}" type="datetimeFigureOut">
              <a:rPr lang="en-US" smtClean="0"/>
              <a:t>1/24/2023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4ACA5D-C3A7-4914-B4A9-6FFDFA8524A6}" type="slidenum">
              <a:rPr lang="en-US" smtClean="0"/>
              <a:t>‹#›</a:t>
            </a:fld>
            <a:endParaRPr lang="en-US"/>
          </a:p>
        </p:txBody>
      </p:sp>
    </p:spTree>
    <p:extLst>
      <p:ext uri="{BB962C8B-B14F-4D97-AF65-F5344CB8AC3E}">
        <p14:creationId xmlns:p14="http://schemas.microsoft.com/office/powerpoint/2010/main" val="11461037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22916921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9538730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374829967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04800" y="1981200"/>
            <a:ext cx="41910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41910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6897869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93039191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74915204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76684158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431677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7197F27-D5A2-4C24-943A-3078B269D380}" type="datetimeFigureOut">
              <a:rPr lang="en-US" smtClean="0"/>
              <a:t>1/24/2023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4ACA5D-C3A7-4914-B4A9-6FFDFA8524A6}" type="slidenum">
              <a:rPr lang="en-US" smtClean="0"/>
              <a:t>‹#›</a:t>
            </a:fld>
            <a:endParaRPr lang="en-US"/>
          </a:p>
        </p:txBody>
      </p:sp>
    </p:spTree>
    <p:extLst>
      <p:ext uri="{BB962C8B-B14F-4D97-AF65-F5344CB8AC3E}">
        <p14:creationId xmlns:p14="http://schemas.microsoft.com/office/powerpoint/2010/main" val="140446542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84045920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35150728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3700" y="533400"/>
            <a:ext cx="2171700" cy="5715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28600" y="533400"/>
            <a:ext cx="6362700" cy="5715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87971400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228600" y="533400"/>
            <a:ext cx="8686800" cy="800100"/>
          </a:xfrm>
        </p:spPr>
        <p:txBody>
          <a:bodyPr/>
          <a:lstStyle/>
          <a:p>
            <a:r>
              <a:rPr lang="en-US"/>
              <a:t>Click to edit Master title style</a:t>
            </a:r>
          </a:p>
        </p:txBody>
      </p:sp>
      <p:sp>
        <p:nvSpPr>
          <p:cNvPr id="3" name="Table Placeholder 2"/>
          <p:cNvSpPr>
            <a:spLocks noGrp="1"/>
          </p:cNvSpPr>
          <p:nvPr>
            <p:ph type="tbl" idx="1"/>
          </p:nvPr>
        </p:nvSpPr>
        <p:spPr>
          <a:xfrm>
            <a:off x="304800" y="1981200"/>
            <a:ext cx="8534400" cy="4267200"/>
          </a:xfrm>
        </p:spPr>
        <p:txBody>
          <a:bodyPr/>
          <a:lstStyle/>
          <a:p>
            <a:pPr lvl="0"/>
            <a:r>
              <a:rPr lang="en-US" noProof="0"/>
              <a:t>Click icon to add table</a:t>
            </a:r>
          </a:p>
        </p:txBody>
      </p:sp>
    </p:spTree>
    <p:extLst>
      <p:ext uri="{BB962C8B-B14F-4D97-AF65-F5344CB8AC3E}">
        <p14:creationId xmlns:p14="http://schemas.microsoft.com/office/powerpoint/2010/main" val="30709594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7197F27-D5A2-4C24-943A-3078B269D380}" type="datetimeFigureOut">
              <a:rPr lang="en-US" smtClean="0"/>
              <a:t>1/24/2023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4ACA5D-C3A7-4914-B4A9-6FFDFA8524A6}" type="slidenum">
              <a:rPr lang="en-US" smtClean="0"/>
              <a:t>‹#›</a:t>
            </a:fld>
            <a:endParaRPr lang="en-US"/>
          </a:p>
        </p:txBody>
      </p:sp>
    </p:spTree>
    <p:extLst>
      <p:ext uri="{BB962C8B-B14F-4D97-AF65-F5344CB8AC3E}">
        <p14:creationId xmlns:p14="http://schemas.microsoft.com/office/powerpoint/2010/main" val="22198660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7197F27-D5A2-4C24-943A-3078B269D380}" type="datetimeFigureOut">
              <a:rPr lang="en-US" smtClean="0"/>
              <a:t>1/24/2023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4ACA5D-C3A7-4914-B4A9-6FFDFA8524A6}" type="slidenum">
              <a:rPr lang="en-US" smtClean="0"/>
              <a:t>‹#›</a:t>
            </a:fld>
            <a:endParaRPr lang="en-US"/>
          </a:p>
        </p:txBody>
      </p:sp>
    </p:spTree>
    <p:extLst>
      <p:ext uri="{BB962C8B-B14F-4D97-AF65-F5344CB8AC3E}">
        <p14:creationId xmlns:p14="http://schemas.microsoft.com/office/powerpoint/2010/main" val="42923026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7197F27-D5A2-4C24-943A-3078B269D380}" type="datetimeFigureOut">
              <a:rPr lang="en-US" smtClean="0"/>
              <a:t>1/24/2023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14ACA5D-C3A7-4914-B4A9-6FFDFA8524A6}" type="slidenum">
              <a:rPr lang="en-US" smtClean="0"/>
              <a:t>‹#›</a:t>
            </a:fld>
            <a:endParaRPr lang="en-US"/>
          </a:p>
        </p:txBody>
      </p:sp>
    </p:spTree>
    <p:extLst>
      <p:ext uri="{BB962C8B-B14F-4D97-AF65-F5344CB8AC3E}">
        <p14:creationId xmlns:p14="http://schemas.microsoft.com/office/powerpoint/2010/main" val="29990949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7197F27-D5A2-4C24-943A-3078B269D380}" type="datetimeFigureOut">
              <a:rPr lang="en-US" smtClean="0"/>
              <a:t>1/24/2023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14ACA5D-C3A7-4914-B4A9-6FFDFA8524A6}" type="slidenum">
              <a:rPr lang="en-US" smtClean="0"/>
              <a:t>‹#›</a:t>
            </a:fld>
            <a:endParaRPr lang="en-US"/>
          </a:p>
        </p:txBody>
      </p:sp>
    </p:spTree>
    <p:extLst>
      <p:ext uri="{BB962C8B-B14F-4D97-AF65-F5344CB8AC3E}">
        <p14:creationId xmlns:p14="http://schemas.microsoft.com/office/powerpoint/2010/main" val="28400694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197F27-D5A2-4C24-943A-3078B269D380}" type="datetimeFigureOut">
              <a:rPr lang="en-US" smtClean="0"/>
              <a:t>1/24/2023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14ACA5D-C3A7-4914-B4A9-6FFDFA8524A6}" type="slidenum">
              <a:rPr lang="en-US" smtClean="0"/>
              <a:t>‹#›</a:t>
            </a:fld>
            <a:endParaRPr lang="en-US"/>
          </a:p>
        </p:txBody>
      </p:sp>
    </p:spTree>
    <p:extLst>
      <p:ext uri="{BB962C8B-B14F-4D97-AF65-F5344CB8AC3E}">
        <p14:creationId xmlns:p14="http://schemas.microsoft.com/office/powerpoint/2010/main" val="9086593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7197F27-D5A2-4C24-943A-3078B269D380}" type="datetimeFigureOut">
              <a:rPr lang="en-US" smtClean="0"/>
              <a:t>1/24/2023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4ACA5D-C3A7-4914-B4A9-6FFDFA8524A6}" type="slidenum">
              <a:rPr lang="en-US" smtClean="0"/>
              <a:t>‹#›</a:t>
            </a:fld>
            <a:endParaRPr lang="en-US"/>
          </a:p>
        </p:txBody>
      </p:sp>
    </p:spTree>
    <p:extLst>
      <p:ext uri="{BB962C8B-B14F-4D97-AF65-F5344CB8AC3E}">
        <p14:creationId xmlns:p14="http://schemas.microsoft.com/office/powerpoint/2010/main" val="1338271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7197F27-D5A2-4C24-943A-3078B269D380}" type="datetimeFigureOut">
              <a:rPr lang="en-US" smtClean="0"/>
              <a:t>1/24/2023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4ACA5D-C3A7-4914-B4A9-6FFDFA8524A6}" type="slidenum">
              <a:rPr lang="en-US" smtClean="0"/>
              <a:t>‹#›</a:t>
            </a:fld>
            <a:endParaRPr lang="en-US"/>
          </a:p>
        </p:txBody>
      </p:sp>
    </p:spTree>
    <p:extLst>
      <p:ext uri="{BB962C8B-B14F-4D97-AF65-F5344CB8AC3E}">
        <p14:creationId xmlns:p14="http://schemas.microsoft.com/office/powerpoint/2010/main" val="27071039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197F27-D5A2-4C24-943A-3078B269D380}" type="datetimeFigureOut">
              <a:rPr lang="en-US" smtClean="0"/>
              <a:t>1/24/2023</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4ACA5D-C3A7-4914-B4A9-6FFDFA8524A6}" type="slidenum">
              <a:rPr lang="en-US" smtClean="0"/>
              <a:t>‹#›</a:t>
            </a:fld>
            <a:endParaRPr lang="en-US"/>
          </a:p>
        </p:txBody>
      </p:sp>
    </p:spTree>
    <p:extLst>
      <p:ext uri="{BB962C8B-B14F-4D97-AF65-F5344CB8AC3E}">
        <p14:creationId xmlns:p14="http://schemas.microsoft.com/office/powerpoint/2010/main" val="361577108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28600" y="533400"/>
            <a:ext cx="8686800" cy="800100"/>
          </a:xfrm>
          <a:prstGeom prst="rect">
            <a:avLst/>
          </a:prstGeom>
          <a:noFill/>
          <a:ln w="38100">
            <a:solidFill>
              <a:srgbClr val="333399"/>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a:r>
              <a:rPr lang="en-US" altLang="en-US"/>
              <a:t>Click to edit Master title style</a:t>
            </a:r>
          </a:p>
        </p:txBody>
      </p:sp>
      <p:sp>
        <p:nvSpPr>
          <p:cNvPr id="1027" name="Rectangle 3"/>
          <p:cNvSpPr>
            <a:spLocks noGrp="1" noChangeArrowheads="1"/>
          </p:cNvSpPr>
          <p:nvPr>
            <p:ph type="body" idx="1"/>
          </p:nvPr>
        </p:nvSpPr>
        <p:spPr bwMode="auto">
          <a:xfrm>
            <a:off x="304800" y="1981200"/>
            <a:ext cx="8534400" cy="426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extLst>
      <p:ext uri="{BB962C8B-B14F-4D97-AF65-F5344CB8AC3E}">
        <p14:creationId xmlns:p14="http://schemas.microsoft.com/office/powerpoint/2010/main" val="874587177"/>
      </p:ext>
    </p:extLst>
  </p:cSld>
  <p:clrMap bg1="dk2" tx1="lt1" bg2="dk1"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xStyles>
    <p:titleStyle>
      <a:lvl1pPr algn="ctr" rtl="0" eaLnBrk="0" fontAlgn="base" hangingPunct="0">
        <a:spcBef>
          <a:spcPct val="0"/>
        </a:spcBef>
        <a:spcAft>
          <a:spcPct val="0"/>
        </a:spcAft>
        <a:defRPr sz="4400" b="1">
          <a:solidFill>
            <a:schemeClr val="tx2"/>
          </a:solidFill>
          <a:latin typeface="+mj-lt"/>
          <a:ea typeface="+mj-ea"/>
          <a:cs typeface="+mj-cs"/>
        </a:defRPr>
      </a:lvl1pPr>
      <a:lvl2pPr algn="ctr" rtl="0" eaLnBrk="0" fontAlgn="base" hangingPunct="0">
        <a:spcBef>
          <a:spcPct val="0"/>
        </a:spcBef>
        <a:spcAft>
          <a:spcPct val="0"/>
        </a:spcAft>
        <a:defRPr sz="4400" b="1">
          <a:solidFill>
            <a:schemeClr val="tx2"/>
          </a:solidFill>
          <a:latin typeface="Helvetica" pitchFamily="34" charset="0"/>
        </a:defRPr>
      </a:lvl2pPr>
      <a:lvl3pPr algn="ctr" rtl="0" eaLnBrk="0" fontAlgn="base" hangingPunct="0">
        <a:spcBef>
          <a:spcPct val="0"/>
        </a:spcBef>
        <a:spcAft>
          <a:spcPct val="0"/>
        </a:spcAft>
        <a:defRPr sz="4400" b="1">
          <a:solidFill>
            <a:schemeClr val="tx2"/>
          </a:solidFill>
          <a:latin typeface="Helvetica" pitchFamily="34" charset="0"/>
        </a:defRPr>
      </a:lvl3pPr>
      <a:lvl4pPr algn="ctr" rtl="0" eaLnBrk="0" fontAlgn="base" hangingPunct="0">
        <a:spcBef>
          <a:spcPct val="0"/>
        </a:spcBef>
        <a:spcAft>
          <a:spcPct val="0"/>
        </a:spcAft>
        <a:defRPr sz="4400" b="1">
          <a:solidFill>
            <a:schemeClr val="tx2"/>
          </a:solidFill>
          <a:latin typeface="Helvetica" pitchFamily="34" charset="0"/>
        </a:defRPr>
      </a:lvl4pPr>
      <a:lvl5pPr algn="ctr" rtl="0" eaLnBrk="0" fontAlgn="base" hangingPunct="0">
        <a:spcBef>
          <a:spcPct val="0"/>
        </a:spcBef>
        <a:spcAft>
          <a:spcPct val="0"/>
        </a:spcAft>
        <a:defRPr sz="4400" b="1">
          <a:solidFill>
            <a:schemeClr val="tx2"/>
          </a:solidFill>
          <a:latin typeface="Helvetica" pitchFamily="34" charset="0"/>
        </a:defRPr>
      </a:lvl5pPr>
      <a:lvl6pPr marL="457200" algn="ctr" rtl="0" eaLnBrk="1" fontAlgn="base" hangingPunct="1">
        <a:spcBef>
          <a:spcPct val="0"/>
        </a:spcBef>
        <a:spcAft>
          <a:spcPct val="0"/>
        </a:spcAft>
        <a:defRPr sz="4400" b="1">
          <a:solidFill>
            <a:schemeClr val="tx2"/>
          </a:solidFill>
          <a:latin typeface="Helvetica" pitchFamily="34" charset="0"/>
        </a:defRPr>
      </a:lvl6pPr>
      <a:lvl7pPr marL="914400" algn="ctr" rtl="0" eaLnBrk="1" fontAlgn="base" hangingPunct="1">
        <a:spcBef>
          <a:spcPct val="0"/>
        </a:spcBef>
        <a:spcAft>
          <a:spcPct val="0"/>
        </a:spcAft>
        <a:defRPr sz="4400" b="1">
          <a:solidFill>
            <a:schemeClr val="tx2"/>
          </a:solidFill>
          <a:latin typeface="Helvetica" pitchFamily="34" charset="0"/>
        </a:defRPr>
      </a:lvl7pPr>
      <a:lvl8pPr marL="1371600" algn="ctr" rtl="0" eaLnBrk="1" fontAlgn="base" hangingPunct="1">
        <a:spcBef>
          <a:spcPct val="0"/>
        </a:spcBef>
        <a:spcAft>
          <a:spcPct val="0"/>
        </a:spcAft>
        <a:defRPr sz="4400" b="1">
          <a:solidFill>
            <a:schemeClr val="tx2"/>
          </a:solidFill>
          <a:latin typeface="Helvetica" pitchFamily="34" charset="0"/>
        </a:defRPr>
      </a:lvl8pPr>
      <a:lvl9pPr marL="1828800" algn="ctr" rtl="0" eaLnBrk="1" fontAlgn="base" hangingPunct="1">
        <a:spcBef>
          <a:spcPct val="0"/>
        </a:spcBef>
        <a:spcAft>
          <a:spcPct val="0"/>
        </a:spcAft>
        <a:defRPr sz="4400" b="1">
          <a:solidFill>
            <a:schemeClr val="tx2"/>
          </a:solidFill>
          <a:latin typeface="Helvetica" pitchFamily="34" charset="0"/>
        </a:defRPr>
      </a:lvl9pPr>
    </p:titleStyle>
    <p:bodyStyle>
      <a:lvl1pPr marL="342900" indent="-342900" algn="l" rtl="0" eaLnBrk="0" fontAlgn="base" hangingPunct="0">
        <a:spcBef>
          <a:spcPct val="20000"/>
        </a:spcBef>
        <a:spcAft>
          <a:spcPct val="0"/>
        </a:spcAft>
        <a:buClr>
          <a:srgbClr val="CC0000"/>
        </a:buClr>
        <a:buChar char="•"/>
        <a:defRPr sz="3600" b="1">
          <a:solidFill>
            <a:schemeClr val="tx1"/>
          </a:solidFill>
          <a:latin typeface="+mn-lt"/>
          <a:ea typeface="+mn-ea"/>
          <a:cs typeface="+mn-cs"/>
        </a:defRPr>
      </a:lvl1pPr>
      <a:lvl2pPr marL="742950" indent="-285750" algn="l" rtl="0" eaLnBrk="0" fontAlgn="base" hangingPunct="0">
        <a:spcBef>
          <a:spcPct val="20000"/>
        </a:spcBef>
        <a:spcAft>
          <a:spcPct val="0"/>
        </a:spcAft>
        <a:buClr>
          <a:srgbClr val="CC0000"/>
        </a:buClr>
        <a:buChar char="–"/>
        <a:defRPr sz="3200" b="1">
          <a:solidFill>
            <a:schemeClr val="tx1"/>
          </a:solidFill>
          <a:latin typeface="+mn-lt"/>
        </a:defRPr>
      </a:lvl2pPr>
      <a:lvl3pPr marL="1143000" indent="-228600" algn="l" rtl="0" eaLnBrk="0" fontAlgn="base" hangingPunct="0">
        <a:spcBef>
          <a:spcPct val="20000"/>
        </a:spcBef>
        <a:spcAft>
          <a:spcPct val="0"/>
        </a:spcAft>
        <a:buClr>
          <a:srgbClr val="CC0000"/>
        </a:buClr>
        <a:buChar char="•"/>
        <a:defRPr sz="2800" b="1">
          <a:solidFill>
            <a:schemeClr val="tx1"/>
          </a:solidFill>
          <a:latin typeface="+mn-lt"/>
        </a:defRPr>
      </a:lvl3pPr>
      <a:lvl4pPr marL="1600200" indent="-228600" algn="l" rtl="0" eaLnBrk="0" fontAlgn="base" hangingPunct="0">
        <a:spcBef>
          <a:spcPct val="20000"/>
        </a:spcBef>
        <a:spcAft>
          <a:spcPct val="0"/>
        </a:spcAft>
        <a:buClr>
          <a:srgbClr val="CC0000"/>
        </a:buClr>
        <a:buChar char="–"/>
        <a:defRPr sz="2400" b="1">
          <a:solidFill>
            <a:schemeClr val="tx1"/>
          </a:solidFill>
          <a:latin typeface="+mn-lt"/>
        </a:defRPr>
      </a:lvl4pPr>
      <a:lvl5pPr marL="2057400" indent="-228600" algn="l" rtl="0" eaLnBrk="0" fontAlgn="base" hangingPunct="0">
        <a:spcBef>
          <a:spcPct val="20000"/>
        </a:spcBef>
        <a:spcAft>
          <a:spcPct val="0"/>
        </a:spcAft>
        <a:buClr>
          <a:srgbClr val="CC0000"/>
        </a:buClr>
        <a:buChar char="»"/>
        <a:defRPr sz="2400" b="1">
          <a:solidFill>
            <a:schemeClr val="tx1"/>
          </a:solidFill>
          <a:latin typeface="+mn-lt"/>
        </a:defRPr>
      </a:lvl5pPr>
      <a:lvl6pPr marL="2514600" indent="-228600" algn="l" rtl="0" eaLnBrk="1" fontAlgn="base" hangingPunct="1">
        <a:spcBef>
          <a:spcPct val="20000"/>
        </a:spcBef>
        <a:spcAft>
          <a:spcPct val="0"/>
        </a:spcAft>
        <a:buClr>
          <a:srgbClr val="CC0000"/>
        </a:buClr>
        <a:buChar char="»"/>
        <a:defRPr sz="2400" b="1">
          <a:solidFill>
            <a:schemeClr val="tx1"/>
          </a:solidFill>
          <a:latin typeface="+mn-lt"/>
        </a:defRPr>
      </a:lvl6pPr>
      <a:lvl7pPr marL="2971800" indent="-228600" algn="l" rtl="0" eaLnBrk="1" fontAlgn="base" hangingPunct="1">
        <a:spcBef>
          <a:spcPct val="20000"/>
        </a:spcBef>
        <a:spcAft>
          <a:spcPct val="0"/>
        </a:spcAft>
        <a:buClr>
          <a:srgbClr val="CC0000"/>
        </a:buClr>
        <a:buChar char="»"/>
        <a:defRPr sz="2400" b="1">
          <a:solidFill>
            <a:schemeClr val="tx1"/>
          </a:solidFill>
          <a:latin typeface="+mn-lt"/>
        </a:defRPr>
      </a:lvl7pPr>
      <a:lvl8pPr marL="3429000" indent="-228600" algn="l" rtl="0" eaLnBrk="1" fontAlgn="base" hangingPunct="1">
        <a:spcBef>
          <a:spcPct val="20000"/>
        </a:spcBef>
        <a:spcAft>
          <a:spcPct val="0"/>
        </a:spcAft>
        <a:buClr>
          <a:srgbClr val="CC0000"/>
        </a:buClr>
        <a:buChar char="»"/>
        <a:defRPr sz="2400" b="1">
          <a:solidFill>
            <a:schemeClr val="tx1"/>
          </a:solidFill>
          <a:latin typeface="+mn-lt"/>
        </a:defRPr>
      </a:lvl8pPr>
      <a:lvl9pPr marL="3886200" indent="-228600" algn="l" rtl="0" eaLnBrk="1" fontAlgn="base" hangingPunct="1">
        <a:spcBef>
          <a:spcPct val="20000"/>
        </a:spcBef>
        <a:spcAft>
          <a:spcPct val="0"/>
        </a:spcAft>
        <a:buClr>
          <a:srgbClr val="CC0000"/>
        </a:buClr>
        <a:buChar char="»"/>
        <a:defRPr sz="2400"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1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7.xml"/></Relationships>
</file>

<file path=ppt/slides/_rels/slide4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7.xml"/></Relationships>
</file>

<file path=ppt/slides/_rels/slide4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7.xml"/></Relationships>
</file>

<file path=ppt/slides/_rels/slide4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7C3C98F-5E93-4B62-97C5-773E02BC48E1}"/>
              </a:ext>
            </a:extLst>
          </p:cNvPr>
          <p:cNvSpPr>
            <a:spLocks noGrp="1"/>
          </p:cNvSpPr>
          <p:nvPr>
            <p:ph type="title"/>
          </p:nvPr>
        </p:nvSpPr>
        <p:spPr>
          <a:xfrm>
            <a:off x="669701" y="2206401"/>
            <a:ext cx="7868992" cy="1446550"/>
          </a:xfrm>
        </p:spPr>
        <p:txBody>
          <a:bodyPr/>
          <a:lstStyle/>
          <a:p>
            <a:r>
              <a:rPr lang="en-US" dirty="0"/>
              <a:t>Hypertension in Pregnancy</a:t>
            </a:r>
          </a:p>
        </p:txBody>
      </p:sp>
      <p:sp>
        <p:nvSpPr>
          <p:cNvPr id="3" name="Rectangle 2"/>
          <p:cNvSpPr/>
          <p:nvPr/>
        </p:nvSpPr>
        <p:spPr>
          <a:xfrm>
            <a:off x="5831789" y="6001657"/>
            <a:ext cx="3262433" cy="646331"/>
          </a:xfrm>
          <a:prstGeom prst="rect">
            <a:avLst/>
          </a:prstGeom>
        </p:spPr>
        <p:txBody>
          <a:bodyPr wrap="none">
            <a:spAutoFit/>
          </a:bodyPr>
          <a:lstStyle/>
          <a:p>
            <a:pPr algn="ctr"/>
            <a:r>
              <a:rPr lang="en-US" b="1" dirty="0" smtClean="0"/>
              <a:t>Malek Al Qasem , MD</a:t>
            </a:r>
          </a:p>
          <a:p>
            <a:pPr algn="ctr"/>
            <a:r>
              <a:rPr lang="en-US" b="1" dirty="0" smtClean="0"/>
              <a:t>Maternal and Fetal Medicine</a:t>
            </a:r>
            <a:endParaRPr lang="en-US" b="1" dirty="0"/>
          </a:p>
        </p:txBody>
      </p:sp>
    </p:spTree>
    <p:extLst>
      <p:ext uri="{BB962C8B-B14F-4D97-AF65-F5344CB8AC3E}">
        <p14:creationId xmlns:p14="http://schemas.microsoft.com/office/powerpoint/2010/main" val="20107689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Gestational hypertension</a:t>
            </a:r>
            <a:endParaRPr lang="en-US" dirty="0"/>
          </a:p>
        </p:txBody>
      </p:sp>
      <p:sp>
        <p:nvSpPr>
          <p:cNvPr id="3" name="Rectangle 2"/>
          <p:cNvSpPr/>
          <p:nvPr/>
        </p:nvSpPr>
        <p:spPr>
          <a:xfrm>
            <a:off x="211232" y="2224246"/>
            <a:ext cx="8765343" cy="1384995"/>
          </a:xfrm>
          <a:prstGeom prst="rect">
            <a:avLst/>
          </a:prstGeom>
          <a:ln w="38100">
            <a:solidFill>
              <a:srgbClr val="A50021"/>
            </a:solidFill>
          </a:ln>
        </p:spPr>
        <p:txBody>
          <a:bodyPr wrap="square">
            <a:spAutoFit/>
          </a:bodyPr>
          <a:lstStyle/>
          <a:p>
            <a:r>
              <a:rPr lang="en-US" sz="2800" b="1" dirty="0" smtClean="0"/>
              <a:t>Hypertension  after 20 weeks of gestation with </a:t>
            </a:r>
            <a:r>
              <a:rPr lang="en-US" sz="2800" b="1" u="sng" dirty="0" smtClean="0"/>
              <a:t>no</a:t>
            </a:r>
            <a:r>
              <a:rPr lang="en-US" sz="2800" b="1" dirty="0" smtClean="0"/>
              <a:t> proteinuria</a:t>
            </a:r>
          </a:p>
          <a:p>
            <a:r>
              <a:rPr lang="en-US" sz="2800" b="1" dirty="0" smtClean="0"/>
              <a:t>High BP&gt;=140/90  in 2 reading 4 hours apart</a:t>
            </a:r>
          </a:p>
        </p:txBody>
      </p:sp>
    </p:spTree>
    <p:extLst>
      <p:ext uri="{BB962C8B-B14F-4D97-AF65-F5344CB8AC3E}">
        <p14:creationId xmlns:p14="http://schemas.microsoft.com/office/powerpoint/2010/main" val="138629807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1604" y="355545"/>
            <a:ext cx="4507607" cy="769441"/>
          </a:xfrm>
        </p:spPr>
        <p:txBody>
          <a:bodyPr/>
          <a:lstStyle/>
          <a:p>
            <a:r>
              <a:rPr lang="en-US" dirty="0" smtClean="0"/>
              <a:t>Preeclampsia</a:t>
            </a:r>
            <a:endParaRPr lang="en-US" dirty="0"/>
          </a:p>
        </p:txBody>
      </p:sp>
      <p:sp>
        <p:nvSpPr>
          <p:cNvPr id="3" name="Rectangle 2"/>
          <p:cNvSpPr/>
          <p:nvPr/>
        </p:nvSpPr>
        <p:spPr>
          <a:xfrm>
            <a:off x="257577" y="2204314"/>
            <a:ext cx="8435662" cy="2677656"/>
          </a:xfrm>
          <a:prstGeom prst="rect">
            <a:avLst/>
          </a:prstGeom>
          <a:ln w="38100">
            <a:solidFill>
              <a:srgbClr val="A50021"/>
            </a:solidFill>
          </a:ln>
        </p:spPr>
        <p:txBody>
          <a:bodyPr wrap="square">
            <a:spAutoFit/>
          </a:bodyPr>
          <a:lstStyle/>
          <a:p>
            <a:pPr marL="342900" indent="-342900">
              <a:buClr>
                <a:srgbClr val="A50021"/>
              </a:buClr>
              <a:buFont typeface="Arial" pitchFamily="34" charset="0"/>
              <a:buChar char="•"/>
            </a:pPr>
            <a:r>
              <a:rPr lang="en-US" sz="2800" b="1" dirty="0"/>
              <a:t>M</a:t>
            </a:r>
            <a:r>
              <a:rPr lang="en-US" sz="2800" b="1" dirty="0" smtClean="0"/>
              <a:t>ultisystem </a:t>
            </a:r>
            <a:r>
              <a:rPr lang="en-US" sz="2800" b="1" dirty="0"/>
              <a:t>syndrome </a:t>
            </a:r>
            <a:r>
              <a:rPr lang="en-US" sz="2800" b="1" dirty="0" smtClean="0"/>
              <a:t>developing during </a:t>
            </a:r>
            <a:r>
              <a:rPr lang="en-US" sz="2800" b="1" dirty="0"/>
              <a:t>the second half of </a:t>
            </a:r>
            <a:r>
              <a:rPr lang="en-US" sz="2800" b="1" dirty="0" smtClean="0"/>
              <a:t>pregnancy</a:t>
            </a:r>
          </a:p>
          <a:p>
            <a:pPr marL="342900" indent="-342900">
              <a:buClr>
                <a:srgbClr val="A50021"/>
              </a:buClr>
              <a:buFont typeface="Arial" pitchFamily="34" charset="0"/>
              <a:buChar char="•"/>
            </a:pPr>
            <a:endParaRPr lang="en-US" sz="2800" b="1" dirty="0" smtClean="0"/>
          </a:p>
          <a:p>
            <a:pPr marL="342900" indent="-342900">
              <a:buClr>
                <a:srgbClr val="A50021"/>
              </a:buClr>
              <a:buFont typeface="Arial" pitchFamily="34" charset="0"/>
              <a:buChar char="•"/>
            </a:pPr>
            <a:r>
              <a:rPr lang="en-US" sz="2800" b="1" dirty="0" smtClean="0"/>
              <a:t>characterized </a:t>
            </a:r>
            <a:r>
              <a:rPr lang="en-US" sz="2800" b="1" dirty="0"/>
              <a:t>by hypertension and proteinuria </a:t>
            </a:r>
            <a:r>
              <a:rPr lang="en-US" sz="2800" b="1" u="sng" dirty="0" smtClean="0"/>
              <a:t>OR</a:t>
            </a:r>
            <a:r>
              <a:rPr lang="en-US" sz="2800" b="1" dirty="0" smtClean="0"/>
              <a:t> </a:t>
            </a:r>
            <a:r>
              <a:rPr lang="en-US" sz="2800" b="1" dirty="0"/>
              <a:t>in the absence of proteinuria the finding of maternal organ </a:t>
            </a:r>
            <a:r>
              <a:rPr lang="en-US" sz="2800" b="1" dirty="0" smtClean="0"/>
              <a:t>dysfunction</a:t>
            </a:r>
            <a:endParaRPr lang="en-US" sz="2800" b="1" dirty="0"/>
          </a:p>
        </p:txBody>
      </p:sp>
    </p:spTree>
    <p:extLst>
      <p:ext uri="{BB962C8B-B14F-4D97-AF65-F5344CB8AC3E}">
        <p14:creationId xmlns:p14="http://schemas.microsoft.com/office/powerpoint/2010/main" val="230616273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1730"/>
            <a:ext cx="8686800" cy="1323439"/>
          </a:xfrm>
        </p:spPr>
        <p:txBody>
          <a:bodyPr/>
          <a:lstStyle/>
          <a:p>
            <a:r>
              <a:rPr lang="en-US" sz="4000" dirty="0" smtClean="0"/>
              <a:t>Preeclampsia superimposed </a:t>
            </a:r>
            <a:r>
              <a:rPr lang="en-US" sz="4000" dirty="0"/>
              <a:t>on </a:t>
            </a:r>
            <a:r>
              <a:rPr lang="en-US" sz="4000" dirty="0" smtClean="0"/>
              <a:t>chronic hypertension </a:t>
            </a:r>
            <a:endParaRPr lang="en-US" sz="4000" dirty="0"/>
          </a:p>
        </p:txBody>
      </p:sp>
      <p:sp>
        <p:nvSpPr>
          <p:cNvPr id="3" name="Rectangle 2"/>
          <p:cNvSpPr/>
          <p:nvPr/>
        </p:nvSpPr>
        <p:spPr>
          <a:xfrm>
            <a:off x="257577" y="2551837"/>
            <a:ext cx="8615967" cy="1938992"/>
          </a:xfrm>
          <a:prstGeom prst="rect">
            <a:avLst/>
          </a:prstGeom>
          <a:ln w="38100">
            <a:solidFill>
              <a:srgbClr val="A50021"/>
            </a:solidFill>
          </a:ln>
        </p:spPr>
        <p:txBody>
          <a:bodyPr wrap="square">
            <a:spAutoFit/>
          </a:bodyPr>
          <a:lstStyle/>
          <a:p>
            <a:r>
              <a:rPr lang="en-US" sz="2400" b="1" dirty="0" smtClean="0"/>
              <a:t>PET </a:t>
            </a:r>
            <a:r>
              <a:rPr lang="en-US" sz="2400" b="1" dirty="0"/>
              <a:t>superimposed on chronic hypertension </a:t>
            </a:r>
            <a:r>
              <a:rPr lang="en-US" sz="2400" b="1" dirty="0" smtClean="0"/>
              <a:t>:</a:t>
            </a:r>
          </a:p>
          <a:p>
            <a:r>
              <a:rPr lang="en-US" sz="2400" b="1" dirty="0"/>
              <a:t>H</a:t>
            </a:r>
            <a:r>
              <a:rPr lang="en-US" sz="2400" b="1" dirty="0" smtClean="0"/>
              <a:t>istory </a:t>
            </a:r>
            <a:r>
              <a:rPr lang="en-US" sz="2400" b="1" dirty="0"/>
              <a:t>of hypertension before conception </a:t>
            </a:r>
          </a:p>
          <a:p>
            <a:r>
              <a:rPr lang="en-US" sz="2400" b="1" dirty="0" smtClean="0"/>
              <a:t> </a:t>
            </a:r>
            <a:r>
              <a:rPr lang="en-US" sz="2400" b="1" dirty="0"/>
              <a:t>the presence of hypertension before 20 </a:t>
            </a:r>
            <a:r>
              <a:rPr lang="en-US" sz="2400" b="1" dirty="0" smtClean="0"/>
              <a:t>weeks </a:t>
            </a:r>
          </a:p>
          <a:p>
            <a:r>
              <a:rPr lang="en-US" sz="2400" b="1" dirty="0" smtClean="0"/>
              <a:t>Gestation and  </a:t>
            </a:r>
            <a:r>
              <a:rPr lang="en-US" sz="2400" b="1" dirty="0"/>
              <a:t>proteinuria </a:t>
            </a:r>
            <a:r>
              <a:rPr lang="en-US" sz="2400" b="1" u="sng" dirty="0" smtClean="0"/>
              <a:t>OR</a:t>
            </a:r>
            <a:r>
              <a:rPr lang="en-US" sz="2400" b="1" dirty="0" smtClean="0"/>
              <a:t> </a:t>
            </a:r>
            <a:r>
              <a:rPr lang="en-US" sz="2400" b="1" dirty="0"/>
              <a:t>maternal organ dysfunction should develop after 20 </a:t>
            </a:r>
            <a:r>
              <a:rPr lang="en-US" sz="2400" b="1" dirty="0" smtClean="0"/>
              <a:t>weeks gestation</a:t>
            </a:r>
            <a:endParaRPr lang="en-US" sz="2400" b="1" dirty="0"/>
          </a:p>
        </p:txBody>
      </p:sp>
    </p:spTree>
    <p:extLst>
      <p:ext uri="{BB962C8B-B14F-4D97-AF65-F5344CB8AC3E}">
        <p14:creationId xmlns:p14="http://schemas.microsoft.com/office/powerpoint/2010/main" val="85591004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82029"/>
            <a:ext cx="8686800" cy="769441"/>
          </a:xfrm>
        </p:spPr>
        <p:txBody>
          <a:bodyPr/>
          <a:lstStyle/>
          <a:p>
            <a:r>
              <a:rPr lang="en-US" dirty="0"/>
              <a:t>Maternal organ </a:t>
            </a:r>
            <a:r>
              <a:rPr lang="en-US" dirty="0" smtClean="0"/>
              <a:t>dysfunction</a:t>
            </a:r>
            <a:endParaRPr lang="en-US" dirty="0"/>
          </a:p>
        </p:txBody>
      </p:sp>
      <p:sp>
        <p:nvSpPr>
          <p:cNvPr id="3" name="Rectangle 2"/>
          <p:cNvSpPr/>
          <p:nvPr/>
        </p:nvSpPr>
        <p:spPr>
          <a:xfrm>
            <a:off x="228600" y="1796055"/>
            <a:ext cx="8623300" cy="3477875"/>
          </a:xfrm>
          <a:prstGeom prst="rect">
            <a:avLst/>
          </a:prstGeom>
          <a:ln w="38100">
            <a:solidFill>
              <a:srgbClr val="A50021"/>
            </a:solidFill>
          </a:ln>
        </p:spPr>
        <p:txBody>
          <a:bodyPr wrap="square">
            <a:spAutoFit/>
          </a:bodyPr>
          <a:lstStyle/>
          <a:p>
            <a:pPr marL="342900" indent="-342900">
              <a:buClr>
                <a:srgbClr val="A50021"/>
              </a:buClr>
              <a:buFont typeface="Arial" pitchFamily="34" charset="0"/>
              <a:buChar char="•"/>
            </a:pPr>
            <a:r>
              <a:rPr lang="en-US" sz="2000" b="1" dirty="0"/>
              <a:t>Renal insufficiency – serum creatinine </a:t>
            </a:r>
            <a:r>
              <a:rPr lang="en-US" sz="2000" b="1" dirty="0" smtClean="0"/>
              <a:t>≥ 90 </a:t>
            </a:r>
            <a:r>
              <a:rPr lang="el-GR" sz="2000" b="1" dirty="0"/>
              <a:t>μ</a:t>
            </a:r>
            <a:r>
              <a:rPr lang="en-US" sz="2000" b="1" dirty="0" err="1" smtClean="0"/>
              <a:t>mol</a:t>
            </a:r>
            <a:r>
              <a:rPr lang="en-US" sz="2000" b="1" dirty="0" smtClean="0"/>
              <a:t>/L or 1,04 mg/dl </a:t>
            </a:r>
          </a:p>
          <a:p>
            <a:pPr marL="342900" indent="-342900">
              <a:buClr>
                <a:srgbClr val="A50021"/>
              </a:buClr>
              <a:buFont typeface="Arial" pitchFamily="34" charset="0"/>
              <a:buChar char="•"/>
            </a:pPr>
            <a:r>
              <a:rPr lang="en-US" sz="2000" b="1" dirty="0" smtClean="0"/>
              <a:t>Hepatic </a:t>
            </a:r>
            <a:r>
              <a:rPr lang="en-US" sz="2000" b="1" dirty="0"/>
              <a:t>dysfunction – high serum hepatic transaminase levels (≥2 times the upper limit of normal) and / or severe persistent upper abdominal pain unresponsive to </a:t>
            </a:r>
            <a:r>
              <a:rPr lang="en-US" sz="2000" b="1" dirty="0" smtClean="0"/>
              <a:t>medication</a:t>
            </a:r>
          </a:p>
          <a:p>
            <a:pPr marL="342900" indent="-342900">
              <a:buClr>
                <a:srgbClr val="A50021"/>
              </a:buClr>
              <a:buFont typeface="Arial" pitchFamily="34" charset="0"/>
              <a:buChar char="•"/>
            </a:pPr>
            <a:r>
              <a:rPr lang="en-US" sz="2000" b="1" dirty="0" smtClean="0"/>
              <a:t>Neurological </a:t>
            </a:r>
            <a:r>
              <a:rPr lang="en-US" sz="2000" b="1" dirty="0"/>
              <a:t>complications - eclampsia, stroke, confusion, hyperreflexia accompanied by clonus, severe headache accompanied by hyperreflexia, blindness or persistent visual </a:t>
            </a:r>
            <a:r>
              <a:rPr lang="en-US" sz="2000" b="1" dirty="0" err="1" smtClean="0"/>
              <a:t>scotomata</a:t>
            </a:r>
            <a:endParaRPr lang="en-US" sz="2000" b="1" dirty="0" smtClean="0"/>
          </a:p>
          <a:p>
            <a:pPr marL="342900" indent="-342900">
              <a:buClr>
                <a:srgbClr val="A50021"/>
              </a:buClr>
              <a:buFont typeface="Arial" pitchFamily="34" charset="0"/>
              <a:buChar char="•"/>
            </a:pPr>
            <a:r>
              <a:rPr lang="en-US" sz="2000" b="1" dirty="0" smtClean="0"/>
              <a:t>Hematological </a:t>
            </a:r>
            <a:r>
              <a:rPr lang="en-US" sz="2000" b="1" dirty="0"/>
              <a:t>complications - platelet count &lt;</a:t>
            </a:r>
            <a:r>
              <a:rPr lang="en-US" sz="2000" b="1" dirty="0" smtClean="0"/>
              <a:t>100,000/</a:t>
            </a:r>
            <a:r>
              <a:rPr lang="en-US" sz="2000" b="1" dirty="0" err="1" smtClean="0"/>
              <a:t>dL</a:t>
            </a:r>
            <a:endParaRPr lang="en-US" sz="2000" b="1" dirty="0" smtClean="0"/>
          </a:p>
          <a:p>
            <a:pPr marL="342900" indent="-342900">
              <a:buClr>
                <a:srgbClr val="A50021"/>
              </a:buClr>
              <a:buFont typeface="Arial" pitchFamily="34" charset="0"/>
              <a:buChar char="•"/>
            </a:pPr>
            <a:r>
              <a:rPr lang="en-US" sz="2000" b="1" dirty="0"/>
              <a:t>D</a:t>
            </a:r>
            <a:r>
              <a:rPr lang="en-US" sz="2000" b="1" dirty="0" smtClean="0"/>
              <a:t>isseminated </a:t>
            </a:r>
            <a:r>
              <a:rPr lang="en-US" sz="2000" b="1" dirty="0"/>
              <a:t>intravascular coagulation (DIC) or </a:t>
            </a:r>
            <a:r>
              <a:rPr lang="en-US" sz="2000" b="1" dirty="0" smtClean="0"/>
              <a:t>hemolysis</a:t>
            </a:r>
          </a:p>
          <a:p>
            <a:pPr marL="342900" indent="-342900">
              <a:buClr>
                <a:srgbClr val="A50021"/>
              </a:buClr>
              <a:buFont typeface="Arial" pitchFamily="34" charset="0"/>
              <a:buChar char="•"/>
            </a:pPr>
            <a:r>
              <a:rPr lang="en-US" sz="2000" b="1" dirty="0" smtClean="0"/>
              <a:t>Pulmonary edema </a:t>
            </a:r>
            <a:endParaRPr lang="en-US" sz="2000" b="1" dirty="0"/>
          </a:p>
        </p:txBody>
      </p:sp>
    </p:spTree>
    <p:extLst>
      <p:ext uri="{BB962C8B-B14F-4D97-AF65-F5344CB8AC3E}">
        <p14:creationId xmlns:p14="http://schemas.microsoft.com/office/powerpoint/2010/main" val="24978438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2092" y="381000"/>
            <a:ext cx="5499816" cy="800100"/>
          </a:xfrm>
        </p:spPr>
        <p:txBody>
          <a:bodyPr/>
          <a:lstStyle/>
          <a:p>
            <a:r>
              <a:rPr lang="en-US" dirty="0"/>
              <a:t>Prevalence</a:t>
            </a:r>
          </a:p>
        </p:txBody>
      </p:sp>
      <p:pic>
        <p:nvPicPr>
          <p:cNvPr id="1026" name="Picture 2"/>
          <p:cNvPicPr>
            <a:picLocks noChangeAspect="1" noChangeArrowheads="1"/>
          </p:cNvPicPr>
          <p:nvPr/>
        </p:nvPicPr>
        <p:blipFill>
          <a:blip r:embed="rId2">
            <a:extLst>
              <a:ext uri="{BEBA8EAE-BF5A-486C-A8C5-ECC9F3942E4B}">
                <a14:imgProps xmlns:a14="http://schemas.microsoft.com/office/drawing/2010/main">
                  <a14:imgLayer r:embed="rId3">
                    <a14:imgEffect>
                      <a14:backgroundRemoval t="2092" b="89958" l="9653" r="89961">
                        <a14:foregroundMark x1="40927" y1="24268" x2="40927" y2="24268"/>
                        <a14:foregroundMark x1="34363" y1="30544" x2="34363" y2="30544"/>
                        <a14:foregroundMark x1="34363" y1="30544" x2="34363" y2="30544"/>
                        <a14:foregroundMark x1="34363" y1="30544" x2="34363" y2="30544"/>
                        <a14:foregroundMark x1="34363" y1="30544" x2="34363" y2="30544"/>
                        <a14:foregroundMark x1="34363" y1="30544" x2="34363" y2="30544"/>
                        <a14:foregroundMark x1="27799" y1="38494" x2="27799" y2="38494"/>
                        <a14:foregroundMark x1="50193" y1="3766" x2="50193" y2="3766"/>
                        <a14:foregroundMark x1="38224" y1="9205" x2="38224" y2="9205"/>
                        <a14:foregroundMark x1="44015" y1="5439" x2="44015" y2="5439"/>
                        <a14:foregroundMark x1="37452" y1="7113" x2="37452" y2="7113"/>
                        <a14:foregroundMark x1="20077" y1="72803" x2="20077" y2="72803"/>
                        <a14:foregroundMark x1="72587" y1="81172" x2="72587" y2="81172"/>
                        <a14:foregroundMark x1="83012" y1="71130" x2="83012" y2="71130"/>
                        <a14:foregroundMark x1="49807" y1="48117" x2="49807" y2="48117"/>
                        <a14:foregroundMark x1="49807" y1="47699" x2="20077" y2="71548"/>
                        <a14:foregroundMark x1="49807" y1="49791" x2="48649" y2="87866"/>
                        <a14:foregroundMark x1="50193" y1="48954" x2="20077" y2="19247"/>
                        <a14:foregroundMark x1="49035" y1="48954" x2="11197" y2="42259"/>
                        <a14:foregroundMark x1="50193" y1="50628" x2="75290" y2="79498"/>
                        <a14:backgroundMark x1="20463" y1="19247" x2="20463" y2="19247"/>
                        <a14:backgroundMark x1="11197" y1="42259" x2="11197" y2="42259"/>
                        <a14:backgroundMark x1="75676" y1="81172" x2="75676" y2="81172"/>
                      </a14:backgroundRemoval>
                    </a14:imgEffect>
                  </a14:imgLayer>
                </a14:imgProps>
              </a:ext>
              <a:ext uri="{28A0092B-C50C-407E-A947-70E740481C1C}">
                <a14:useLocalDpi xmlns:a14="http://schemas.microsoft.com/office/drawing/2010/main" val="0"/>
              </a:ext>
            </a:extLst>
          </a:blip>
          <a:srcRect/>
          <a:stretch>
            <a:fillRect/>
          </a:stretch>
        </p:blipFill>
        <p:spPr bwMode="auto">
          <a:xfrm>
            <a:off x="5118100" y="1766714"/>
            <a:ext cx="3873500" cy="37899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ectangle 2"/>
          <p:cNvSpPr/>
          <p:nvPr/>
        </p:nvSpPr>
        <p:spPr>
          <a:xfrm>
            <a:off x="253285" y="1760461"/>
            <a:ext cx="4572000" cy="3046988"/>
          </a:xfrm>
          <a:prstGeom prst="rect">
            <a:avLst/>
          </a:prstGeom>
          <a:ln w="38100">
            <a:solidFill>
              <a:srgbClr val="A50021"/>
            </a:solidFill>
          </a:ln>
        </p:spPr>
        <p:txBody>
          <a:bodyPr>
            <a:spAutoFit/>
          </a:bodyPr>
          <a:lstStyle/>
          <a:p>
            <a:pPr marL="342900" indent="-342900">
              <a:buClr>
                <a:srgbClr val="A50021"/>
              </a:buClr>
              <a:buFont typeface="Arial" pitchFamily="34" charset="0"/>
              <a:buChar char="•"/>
            </a:pPr>
            <a:r>
              <a:rPr lang="en-US" sz="2400" b="1" dirty="0"/>
              <a:t> I</a:t>
            </a:r>
            <a:r>
              <a:rPr lang="en-US" sz="2400" b="1" dirty="0" smtClean="0"/>
              <a:t>n </a:t>
            </a:r>
            <a:r>
              <a:rPr lang="en-US" sz="2400" b="1" dirty="0"/>
              <a:t>2-5% of </a:t>
            </a:r>
            <a:r>
              <a:rPr lang="en-US" sz="2400" b="1" dirty="0" smtClean="0"/>
              <a:t>pregnancies</a:t>
            </a:r>
          </a:p>
          <a:p>
            <a:pPr marL="342900" indent="-342900">
              <a:buClr>
                <a:srgbClr val="A50021"/>
              </a:buClr>
              <a:buFont typeface="Arial" pitchFamily="34" charset="0"/>
              <a:buChar char="•"/>
            </a:pPr>
            <a:r>
              <a:rPr lang="en-US" sz="2400" b="1" dirty="0" smtClean="0"/>
              <a:t>The </a:t>
            </a:r>
            <a:r>
              <a:rPr lang="en-US" sz="2400" b="1" dirty="0"/>
              <a:t>rate depends on the </a:t>
            </a:r>
            <a:r>
              <a:rPr lang="en-US" sz="2400" b="1" dirty="0" smtClean="0"/>
              <a:t>demographic characteristics </a:t>
            </a:r>
            <a:r>
              <a:rPr lang="en-US" sz="2400" b="1" dirty="0"/>
              <a:t>of the population </a:t>
            </a:r>
            <a:r>
              <a:rPr lang="en-US" sz="2400" b="1" dirty="0" smtClean="0"/>
              <a:t>in </a:t>
            </a:r>
            <a:r>
              <a:rPr lang="en-US" sz="2400" b="1" dirty="0"/>
              <a:t>Black women the rate is 2-3 times higher than in White </a:t>
            </a:r>
            <a:r>
              <a:rPr lang="en-US" sz="2400" b="1" dirty="0" smtClean="0"/>
              <a:t>women</a:t>
            </a:r>
            <a:endParaRPr lang="en-US" sz="2400" b="1" dirty="0"/>
          </a:p>
          <a:p>
            <a:endParaRPr lang="en-US" sz="2400" b="1" dirty="0"/>
          </a:p>
        </p:txBody>
      </p:sp>
      <p:sp>
        <p:nvSpPr>
          <p:cNvPr id="4" name="Rectangle 3"/>
          <p:cNvSpPr/>
          <p:nvPr/>
        </p:nvSpPr>
        <p:spPr>
          <a:xfrm>
            <a:off x="405685" y="5427703"/>
            <a:ext cx="8585915" cy="1200329"/>
          </a:xfrm>
          <a:prstGeom prst="rect">
            <a:avLst/>
          </a:prstGeom>
          <a:ln w="57150">
            <a:solidFill>
              <a:srgbClr val="A50021"/>
            </a:solidFill>
          </a:ln>
        </p:spPr>
        <p:txBody>
          <a:bodyPr wrap="square">
            <a:spAutoFit/>
          </a:bodyPr>
          <a:lstStyle/>
          <a:p>
            <a:r>
              <a:rPr lang="en-US" sz="2400" b="1" dirty="0"/>
              <a:t>In one third of the cases the condition leads to delivery at &lt;37 weeks’ gestation (preterm PE) and in two thirds delivery occurs at ≥37 weeks (term PE)</a:t>
            </a:r>
          </a:p>
        </p:txBody>
      </p:sp>
    </p:spTree>
    <p:extLst>
      <p:ext uri="{BB962C8B-B14F-4D97-AF65-F5344CB8AC3E}">
        <p14:creationId xmlns:p14="http://schemas.microsoft.com/office/powerpoint/2010/main" val="36296084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33285"/>
            <a:ext cx="8686800" cy="1200329"/>
          </a:xfrm>
        </p:spPr>
        <p:txBody>
          <a:bodyPr/>
          <a:lstStyle/>
          <a:p>
            <a:r>
              <a:rPr lang="en-US" sz="3600" dirty="0"/>
              <a:t>M</a:t>
            </a:r>
            <a:r>
              <a:rPr lang="en-US" sz="3600" dirty="0" smtClean="0"/>
              <a:t>aternal complications of Preeclampsia </a:t>
            </a:r>
            <a:endParaRPr lang="en-US" sz="3600" dirty="0"/>
          </a:p>
        </p:txBody>
      </p:sp>
      <p:sp>
        <p:nvSpPr>
          <p:cNvPr id="3" name="Rectangle 2"/>
          <p:cNvSpPr/>
          <p:nvPr/>
        </p:nvSpPr>
        <p:spPr>
          <a:xfrm>
            <a:off x="215900" y="2136339"/>
            <a:ext cx="8636000" cy="4524315"/>
          </a:xfrm>
          <a:prstGeom prst="rect">
            <a:avLst/>
          </a:prstGeom>
          <a:ln w="38100">
            <a:solidFill>
              <a:srgbClr val="A50021"/>
            </a:solidFill>
          </a:ln>
        </p:spPr>
        <p:txBody>
          <a:bodyPr wrap="square">
            <a:spAutoFit/>
          </a:bodyPr>
          <a:lstStyle/>
          <a:p>
            <a:pPr marL="342900" indent="-342900">
              <a:buClr>
                <a:srgbClr val="A50021"/>
              </a:buClr>
              <a:buFont typeface="Arial" pitchFamily="34" charset="0"/>
              <a:buChar char="•"/>
            </a:pPr>
            <a:r>
              <a:rPr lang="en-US" sz="2400" b="1" dirty="0" smtClean="0"/>
              <a:t>Eclampsia </a:t>
            </a:r>
            <a:r>
              <a:rPr lang="en-US" sz="2400" b="1" dirty="0"/>
              <a:t>(convulsions or coma in a woman with </a:t>
            </a:r>
            <a:r>
              <a:rPr lang="en-US" sz="2400" b="1" dirty="0" smtClean="0"/>
              <a:t>PE</a:t>
            </a:r>
            <a:r>
              <a:rPr lang="en-US" sz="2400" b="1" dirty="0"/>
              <a:t>T</a:t>
            </a:r>
            <a:endParaRPr lang="en-US" sz="2400" b="1" dirty="0" smtClean="0"/>
          </a:p>
          <a:p>
            <a:pPr marL="342900" indent="-342900">
              <a:buClr>
                <a:srgbClr val="A50021"/>
              </a:buClr>
              <a:buFont typeface="Arial" pitchFamily="34" charset="0"/>
              <a:buChar char="•"/>
            </a:pPr>
            <a:r>
              <a:rPr lang="en-US" sz="2400" b="1" dirty="0"/>
              <a:t>B</a:t>
            </a:r>
            <a:r>
              <a:rPr lang="en-US" sz="2400" b="1" dirty="0" smtClean="0"/>
              <a:t>rain </a:t>
            </a:r>
            <a:r>
              <a:rPr lang="en-US" sz="2400" b="1" dirty="0"/>
              <a:t>hemorrhage or </a:t>
            </a:r>
            <a:r>
              <a:rPr lang="en-US" sz="2400" b="1" dirty="0" smtClean="0"/>
              <a:t>stroke</a:t>
            </a:r>
          </a:p>
          <a:p>
            <a:pPr marL="342900" indent="-342900">
              <a:buClr>
                <a:srgbClr val="A50021"/>
              </a:buClr>
              <a:buFont typeface="Arial" pitchFamily="34" charset="0"/>
              <a:buChar char="•"/>
            </a:pPr>
            <a:r>
              <a:rPr lang="en-US" sz="2400" b="1" dirty="0"/>
              <a:t>D</a:t>
            </a:r>
            <a:r>
              <a:rPr lang="en-US" sz="2400" b="1" dirty="0" smtClean="0"/>
              <a:t>isseminated </a:t>
            </a:r>
            <a:r>
              <a:rPr lang="en-US" sz="2400" b="1" dirty="0"/>
              <a:t>intravascular coagulation (DIC) </a:t>
            </a:r>
          </a:p>
          <a:p>
            <a:pPr marL="342900" indent="-342900">
              <a:buClr>
                <a:srgbClr val="A50021"/>
              </a:buClr>
              <a:buFont typeface="Arial" pitchFamily="34" charset="0"/>
              <a:buChar char="•"/>
            </a:pPr>
            <a:r>
              <a:rPr lang="en-US" sz="2400" b="1" dirty="0" smtClean="0"/>
              <a:t>HELLP </a:t>
            </a:r>
            <a:r>
              <a:rPr lang="en-US" sz="2400" b="1" dirty="0"/>
              <a:t>syndrome (Hemolysis, Elevated Liver enzymes and Low Platelets</a:t>
            </a:r>
            <a:r>
              <a:rPr lang="en-US" sz="2400" b="1" dirty="0" smtClean="0"/>
              <a:t>)</a:t>
            </a:r>
          </a:p>
          <a:p>
            <a:pPr marL="342900" indent="-342900">
              <a:buClr>
                <a:srgbClr val="A50021"/>
              </a:buClr>
              <a:buFont typeface="Arial" pitchFamily="34" charset="0"/>
              <a:buChar char="•"/>
            </a:pPr>
            <a:r>
              <a:rPr lang="en-US" sz="2400" b="1" dirty="0" smtClean="0"/>
              <a:t>Other </a:t>
            </a:r>
            <a:r>
              <a:rPr lang="en-US" sz="2400" b="1" dirty="0"/>
              <a:t>severe complications </a:t>
            </a:r>
            <a:r>
              <a:rPr lang="en-US" sz="2400" b="1" dirty="0" smtClean="0"/>
              <a:t>include:</a:t>
            </a:r>
          </a:p>
          <a:p>
            <a:pPr>
              <a:buClr>
                <a:srgbClr val="A50021"/>
              </a:buClr>
            </a:pPr>
            <a:r>
              <a:rPr lang="en-US" sz="2400" b="1" dirty="0"/>
              <a:t> </a:t>
            </a:r>
            <a:r>
              <a:rPr lang="en-US" sz="2400" b="1" dirty="0" smtClean="0"/>
              <a:t>                                         Brain edema</a:t>
            </a:r>
          </a:p>
          <a:p>
            <a:pPr>
              <a:buClr>
                <a:srgbClr val="A50021"/>
              </a:buClr>
            </a:pPr>
            <a:r>
              <a:rPr lang="en-US" sz="2400" b="1" dirty="0" smtClean="0"/>
              <a:t>                                          Blindness</a:t>
            </a:r>
          </a:p>
          <a:p>
            <a:pPr>
              <a:buClr>
                <a:srgbClr val="A50021"/>
              </a:buClr>
            </a:pPr>
            <a:r>
              <a:rPr lang="en-US" sz="2400" b="1" dirty="0" smtClean="0"/>
              <a:t>                                          Renal failure</a:t>
            </a:r>
          </a:p>
          <a:p>
            <a:pPr>
              <a:buClr>
                <a:srgbClr val="A50021"/>
              </a:buClr>
            </a:pPr>
            <a:r>
              <a:rPr lang="en-US" sz="2400" b="1" dirty="0" smtClean="0"/>
              <a:t>                                          Hepatic failure</a:t>
            </a:r>
          </a:p>
          <a:p>
            <a:pPr>
              <a:buClr>
                <a:srgbClr val="A50021"/>
              </a:buClr>
            </a:pPr>
            <a:r>
              <a:rPr lang="en-US" sz="2400" b="1" dirty="0" smtClean="0"/>
              <a:t>                                          Pulmonary edema</a:t>
            </a:r>
          </a:p>
          <a:p>
            <a:pPr>
              <a:buClr>
                <a:srgbClr val="A50021"/>
              </a:buClr>
            </a:pPr>
            <a:r>
              <a:rPr lang="en-US" sz="2400" b="1" dirty="0" smtClean="0"/>
              <a:t>                                          Death </a:t>
            </a:r>
            <a:endParaRPr lang="en-US" sz="2400" b="1" dirty="0"/>
          </a:p>
        </p:txBody>
      </p:sp>
    </p:spTree>
    <p:extLst>
      <p:ext uri="{BB962C8B-B14F-4D97-AF65-F5344CB8AC3E}">
        <p14:creationId xmlns:p14="http://schemas.microsoft.com/office/powerpoint/2010/main" val="22072970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2500" y="332829"/>
            <a:ext cx="7594600" cy="769441"/>
          </a:xfrm>
        </p:spPr>
        <p:txBody>
          <a:bodyPr/>
          <a:lstStyle/>
          <a:p>
            <a:r>
              <a:rPr lang="en-US" dirty="0"/>
              <a:t>Long term </a:t>
            </a:r>
            <a:r>
              <a:rPr lang="en-US" dirty="0" smtClean="0"/>
              <a:t>complications</a:t>
            </a:r>
            <a:endParaRPr lang="en-US" dirty="0"/>
          </a:p>
        </p:txBody>
      </p:sp>
      <p:sp>
        <p:nvSpPr>
          <p:cNvPr id="3" name="Rectangle 2"/>
          <p:cNvSpPr/>
          <p:nvPr/>
        </p:nvSpPr>
        <p:spPr>
          <a:xfrm>
            <a:off x="1066800" y="2188339"/>
            <a:ext cx="7620000" cy="2677656"/>
          </a:xfrm>
          <a:prstGeom prst="rect">
            <a:avLst/>
          </a:prstGeom>
          <a:ln w="38100">
            <a:solidFill>
              <a:srgbClr val="A50021"/>
            </a:solidFill>
          </a:ln>
        </p:spPr>
        <p:txBody>
          <a:bodyPr wrap="square">
            <a:spAutoFit/>
          </a:bodyPr>
          <a:lstStyle/>
          <a:p>
            <a:r>
              <a:rPr lang="en-US" sz="2800" b="1" dirty="0" smtClean="0"/>
              <a:t>Doubling </a:t>
            </a:r>
            <a:r>
              <a:rPr lang="en-US" sz="2800" b="1" dirty="0"/>
              <a:t>in lifetime risk of cardiovascular disease (CVD</a:t>
            </a:r>
            <a:r>
              <a:rPr lang="en-US" sz="2800" b="1" dirty="0" smtClean="0"/>
              <a:t>)</a:t>
            </a:r>
          </a:p>
          <a:p>
            <a:r>
              <a:rPr lang="en-US" sz="2800" b="1" dirty="0" smtClean="0"/>
              <a:t>Including: Hypertension</a:t>
            </a:r>
          </a:p>
          <a:p>
            <a:r>
              <a:rPr lang="en-US" sz="2800" b="1" dirty="0"/>
              <a:t> </a:t>
            </a:r>
            <a:r>
              <a:rPr lang="en-US" sz="2800" b="1" dirty="0" smtClean="0"/>
              <a:t>                 Ischemic </a:t>
            </a:r>
            <a:r>
              <a:rPr lang="en-US" sz="2800" b="1" dirty="0"/>
              <a:t>heart </a:t>
            </a:r>
            <a:r>
              <a:rPr lang="en-US" sz="2800" b="1" dirty="0" smtClean="0"/>
              <a:t>disease</a:t>
            </a:r>
          </a:p>
          <a:p>
            <a:r>
              <a:rPr lang="en-US" sz="2800" b="1" dirty="0" smtClean="0"/>
              <a:t>                  Stroke </a:t>
            </a:r>
          </a:p>
          <a:p>
            <a:r>
              <a:rPr lang="en-US" sz="2800" b="1" dirty="0"/>
              <a:t> </a:t>
            </a:r>
            <a:r>
              <a:rPr lang="en-US" sz="2800" b="1" dirty="0" smtClean="0"/>
              <a:t>                 Death </a:t>
            </a:r>
            <a:r>
              <a:rPr lang="en-US" sz="2800" b="1" dirty="0"/>
              <a:t>from </a:t>
            </a:r>
            <a:r>
              <a:rPr lang="en-US" sz="2800" b="1" dirty="0" smtClean="0"/>
              <a:t>CVD</a:t>
            </a:r>
            <a:endParaRPr lang="en-US" sz="2800" b="1" dirty="0"/>
          </a:p>
        </p:txBody>
      </p:sp>
    </p:spTree>
    <p:extLst>
      <p:ext uri="{BB962C8B-B14F-4D97-AF65-F5344CB8AC3E}">
        <p14:creationId xmlns:p14="http://schemas.microsoft.com/office/powerpoint/2010/main" val="357288716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79600" y="218529"/>
            <a:ext cx="6400800" cy="769441"/>
          </a:xfrm>
        </p:spPr>
        <p:txBody>
          <a:bodyPr/>
          <a:lstStyle/>
          <a:p>
            <a:r>
              <a:rPr lang="af-ZA" dirty="0" smtClean="0"/>
              <a:t>Fetal complications </a:t>
            </a:r>
            <a:endParaRPr lang="en-US" dirty="0"/>
          </a:p>
        </p:txBody>
      </p:sp>
      <p:sp>
        <p:nvSpPr>
          <p:cNvPr id="4" name="Rectangle 3"/>
          <p:cNvSpPr/>
          <p:nvPr/>
        </p:nvSpPr>
        <p:spPr>
          <a:xfrm>
            <a:off x="495300" y="1623621"/>
            <a:ext cx="8331200" cy="4524315"/>
          </a:xfrm>
          <a:prstGeom prst="rect">
            <a:avLst/>
          </a:prstGeom>
          <a:ln w="38100">
            <a:solidFill>
              <a:srgbClr val="A50021"/>
            </a:solidFill>
          </a:ln>
        </p:spPr>
        <p:txBody>
          <a:bodyPr wrap="square">
            <a:spAutoFit/>
          </a:bodyPr>
          <a:lstStyle/>
          <a:p>
            <a:pPr marL="342900" indent="-342900">
              <a:buClr>
                <a:srgbClr val="A50021"/>
              </a:buClr>
              <a:buFont typeface="Arial" pitchFamily="34" charset="0"/>
              <a:buChar char="•"/>
            </a:pPr>
            <a:r>
              <a:rPr lang="en-US" sz="2400" b="1" dirty="0" smtClean="0"/>
              <a:t>Reduced blood supply to the placenta</a:t>
            </a:r>
          </a:p>
          <a:p>
            <a:pPr marL="342900" indent="-342900">
              <a:buClr>
                <a:srgbClr val="A50021"/>
              </a:buClr>
              <a:buFont typeface="Arial" pitchFamily="34" charset="0"/>
              <a:buChar char="•"/>
            </a:pPr>
            <a:r>
              <a:rPr lang="en-US" sz="2400" b="1" dirty="0"/>
              <a:t>I</a:t>
            </a:r>
            <a:r>
              <a:rPr lang="en-US" sz="2400" b="1" dirty="0" smtClean="0"/>
              <a:t>mpairment in fetal growth oxygenation and increased risk of stillbirth</a:t>
            </a:r>
          </a:p>
          <a:p>
            <a:pPr marL="342900" indent="-342900">
              <a:buClr>
                <a:srgbClr val="A50021"/>
              </a:buClr>
              <a:buFont typeface="Arial" pitchFamily="34" charset="0"/>
              <a:buChar char="•"/>
            </a:pPr>
            <a:r>
              <a:rPr lang="en-US" sz="2400" b="1" dirty="0"/>
              <a:t>P</a:t>
            </a:r>
            <a:r>
              <a:rPr lang="en-US" sz="2400" b="1" dirty="0" smtClean="0"/>
              <a:t>remature delivery for maternal and / or fetal indications </a:t>
            </a:r>
          </a:p>
          <a:p>
            <a:pPr marL="342900" indent="-342900">
              <a:buClr>
                <a:srgbClr val="A50021"/>
              </a:buClr>
              <a:buFont typeface="Arial" pitchFamily="34" charset="0"/>
              <a:buChar char="•"/>
            </a:pPr>
            <a:r>
              <a:rPr lang="en-US" sz="2400" b="1" dirty="0"/>
              <a:t>B</a:t>
            </a:r>
            <a:r>
              <a:rPr lang="en-US" sz="2400" b="1" dirty="0" smtClean="0"/>
              <a:t>abies are subjected to the additional risks arising from prematurity: - neonatal death</a:t>
            </a:r>
          </a:p>
          <a:p>
            <a:pPr>
              <a:buClr>
                <a:srgbClr val="A50021"/>
              </a:buClr>
            </a:pPr>
            <a:r>
              <a:rPr lang="en-US" sz="2400" b="1" dirty="0"/>
              <a:t> </a:t>
            </a:r>
            <a:r>
              <a:rPr lang="en-US" sz="2400" b="1" dirty="0" smtClean="0"/>
              <a:t>                                   -brain hemorrhage </a:t>
            </a:r>
          </a:p>
          <a:p>
            <a:pPr>
              <a:buClr>
                <a:srgbClr val="A50021"/>
              </a:buClr>
            </a:pPr>
            <a:r>
              <a:rPr lang="en-US" sz="2400" b="1" dirty="0" smtClean="0"/>
              <a:t>                                    -seizures</a:t>
            </a:r>
          </a:p>
          <a:p>
            <a:pPr>
              <a:buClr>
                <a:srgbClr val="A50021"/>
              </a:buClr>
            </a:pPr>
            <a:r>
              <a:rPr lang="en-US" sz="2400" b="1" dirty="0" smtClean="0"/>
              <a:t>                                    -respiratory and feeding difficulties, jaundice, retinopathy, and prolonged hospitalization</a:t>
            </a:r>
            <a:endParaRPr lang="en-US" sz="2400" b="1" dirty="0"/>
          </a:p>
        </p:txBody>
      </p:sp>
    </p:spTree>
    <p:extLst>
      <p:ext uri="{BB962C8B-B14F-4D97-AF65-F5344CB8AC3E}">
        <p14:creationId xmlns:p14="http://schemas.microsoft.com/office/powerpoint/2010/main" val="105113492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175713"/>
            <a:ext cx="8686800" cy="3477875"/>
          </a:xfrm>
        </p:spPr>
        <p:txBody>
          <a:bodyPr/>
          <a:lstStyle/>
          <a:p>
            <a:r>
              <a:rPr lang="en-US" dirty="0" err="1" smtClean="0"/>
              <a:t>PEt</a:t>
            </a:r>
            <a:r>
              <a:rPr lang="en-US" dirty="0" smtClean="0"/>
              <a:t> </a:t>
            </a:r>
            <a:r>
              <a:rPr lang="en-US" dirty="0"/>
              <a:t>and eclampsia are implicated in about 25% of stillbirths and neonatal deaths and 15% of growth restricted neonates</a:t>
            </a:r>
          </a:p>
        </p:txBody>
      </p:sp>
    </p:spTree>
    <p:extLst>
      <p:ext uri="{BB962C8B-B14F-4D97-AF65-F5344CB8AC3E}">
        <p14:creationId xmlns:p14="http://schemas.microsoft.com/office/powerpoint/2010/main" val="268439647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1700" y="533400"/>
            <a:ext cx="7543800" cy="800100"/>
          </a:xfrm>
        </p:spPr>
        <p:txBody>
          <a:bodyPr/>
          <a:lstStyle/>
          <a:p>
            <a:r>
              <a:rPr lang="af-ZA" dirty="0" smtClean="0"/>
              <a:t>Childhood compications </a:t>
            </a:r>
            <a:endParaRPr lang="en-US" dirty="0"/>
          </a:p>
        </p:txBody>
      </p:sp>
      <p:sp>
        <p:nvSpPr>
          <p:cNvPr id="4" name="Rectangle 3"/>
          <p:cNvSpPr/>
          <p:nvPr/>
        </p:nvSpPr>
        <p:spPr>
          <a:xfrm>
            <a:off x="273850" y="2154886"/>
            <a:ext cx="8281115" cy="3416320"/>
          </a:xfrm>
          <a:prstGeom prst="rect">
            <a:avLst/>
          </a:prstGeom>
          <a:ln w="38100">
            <a:solidFill>
              <a:srgbClr val="A50021"/>
            </a:solidFill>
          </a:ln>
        </p:spPr>
        <p:txBody>
          <a:bodyPr wrap="square">
            <a:spAutoFit/>
          </a:bodyPr>
          <a:lstStyle/>
          <a:p>
            <a:r>
              <a:rPr lang="en-US" sz="2400" b="1" dirty="0"/>
              <a:t>Children exposed to PE before </a:t>
            </a:r>
            <a:r>
              <a:rPr lang="en-US" sz="2400" b="1" dirty="0" smtClean="0"/>
              <a:t>birth compared </a:t>
            </a:r>
            <a:r>
              <a:rPr lang="en-US" sz="2400" b="1" dirty="0"/>
              <a:t>to those born after normal </a:t>
            </a:r>
            <a:r>
              <a:rPr lang="en-US" sz="2400" b="1" dirty="0" smtClean="0"/>
              <a:t>pregnancy have</a:t>
            </a:r>
          </a:p>
          <a:p>
            <a:pPr marL="342900" indent="-342900">
              <a:buClr>
                <a:srgbClr val="A50021"/>
              </a:buClr>
              <a:buFont typeface="Arial" pitchFamily="34" charset="0"/>
              <a:buChar char="•"/>
            </a:pPr>
            <a:r>
              <a:rPr lang="en-US" sz="2400" b="1" dirty="0" smtClean="0"/>
              <a:t> </a:t>
            </a:r>
            <a:r>
              <a:rPr lang="en-US" sz="2400" b="1" dirty="0"/>
              <a:t>a doubling in risk of cerebral </a:t>
            </a:r>
            <a:r>
              <a:rPr lang="en-US" sz="2400" b="1" dirty="0" smtClean="0"/>
              <a:t>palsy</a:t>
            </a:r>
          </a:p>
          <a:p>
            <a:pPr>
              <a:buClr>
                <a:srgbClr val="A50021"/>
              </a:buClr>
            </a:pPr>
            <a:r>
              <a:rPr lang="en-US" sz="2400" b="1" dirty="0"/>
              <a:t>(</a:t>
            </a:r>
            <a:r>
              <a:rPr lang="en-US" sz="2400" b="1" dirty="0" smtClean="0"/>
              <a:t> </a:t>
            </a:r>
            <a:r>
              <a:rPr lang="en-US" sz="2400" b="1" dirty="0"/>
              <a:t>this risk is mediated through premature </a:t>
            </a:r>
            <a:r>
              <a:rPr lang="en-US" sz="2400" b="1" dirty="0" smtClean="0"/>
              <a:t>birth</a:t>
            </a:r>
          </a:p>
          <a:p>
            <a:pPr>
              <a:buClr>
                <a:srgbClr val="A50021"/>
              </a:buClr>
            </a:pPr>
            <a:r>
              <a:rPr lang="en-US" sz="2400" b="1" dirty="0" smtClean="0"/>
              <a:t>growth </a:t>
            </a:r>
            <a:r>
              <a:rPr lang="en-US" sz="2400" b="1" dirty="0"/>
              <a:t>restriction or </a:t>
            </a:r>
            <a:r>
              <a:rPr lang="en-US" sz="2400" b="1" dirty="0" smtClean="0"/>
              <a:t>both)</a:t>
            </a:r>
          </a:p>
          <a:p>
            <a:pPr marL="342900" indent="-342900">
              <a:buClr>
                <a:srgbClr val="A50021"/>
              </a:buClr>
              <a:buFont typeface="Arial" pitchFamily="34" charset="0"/>
              <a:buChar char="•"/>
            </a:pPr>
            <a:r>
              <a:rPr lang="en-US" sz="2400" b="1" dirty="0"/>
              <a:t>H</a:t>
            </a:r>
            <a:r>
              <a:rPr lang="en-US" sz="2400" b="1" dirty="0" smtClean="0"/>
              <a:t>igher </a:t>
            </a:r>
            <a:r>
              <a:rPr lang="en-US" sz="2400" b="1" dirty="0"/>
              <a:t>blood pressure </a:t>
            </a:r>
          </a:p>
          <a:p>
            <a:pPr marL="342900" indent="-342900">
              <a:buClr>
                <a:srgbClr val="A50021"/>
              </a:buClr>
              <a:buFont typeface="Arial" pitchFamily="34" charset="0"/>
              <a:buChar char="•"/>
            </a:pPr>
            <a:r>
              <a:rPr lang="en-US" sz="2400" b="1" dirty="0" smtClean="0"/>
              <a:t>Body </a:t>
            </a:r>
            <a:r>
              <a:rPr lang="en-US" sz="2400" b="1" dirty="0"/>
              <a:t>mass index </a:t>
            </a:r>
            <a:endParaRPr lang="en-US" sz="2400" b="1" dirty="0" smtClean="0"/>
          </a:p>
          <a:p>
            <a:pPr marL="342900" indent="-342900">
              <a:buClr>
                <a:srgbClr val="A50021"/>
              </a:buClr>
              <a:buFont typeface="Arial" pitchFamily="34" charset="0"/>
              <a:buChar char="•"/>
            </a:pPr>
            <a:r>
              <a:rPr lang="en-US" sz="2400" b="1" dirty="0"/>
              <a:t>I</a:t>
            </a:r>
            <a:r>
              <a:rPr lang="en-US" sz="2400" b="1" dirty="0" smtClean="0"/>
              <a:t>ncreased </a:t>
            </a:r>
            <a:r>
              <a:rPr lang="en-US" sz="2400" b="1" dirty="0"/>
              <a:t>risk for </a:t>
            </a:r>
            <a:r>
              <a:rPr lang="en-US" sz="2400" b="1" dirty="0" smtClean="0"/>
              <a:t>CVD</a:t>
            </a:r>
          </a:p>
          <a:p>
            <a:pPr marL="342900" indent="-342900">
              <a:buClr>
                <a:srgbClr val="A50021"/>
              </a:buClr>
              <a:buFont typeface="Arial" pitchFamily="34" charset="0"/>
              <a:buChar char="•"/>
            </a:pPr>
            <a:r>
              <a:rPr lang="en-US" sz="2400" b="1" dirty="0"/>
              <a:t>D</a:t>
            </a:r>
            <a:r>
              <a:rPr lang="en-US" sz="2400" b="1" dirty="0" smtClean="0"/>
              <a:t>iabetes </a:t>
            </a:r>
            <a:r>
              <a:rPr lang="en-US" sz="2400" b="1" dirty="0"/>
              <a:t>in adult </a:t>
            </a:r>
            <a:r>
              <a:rPr lang="en-US" sz="2400" b="1" dirty="0" smtClean="0"/>
              <a:t>life</a:t>
            </a:r>
            <a:endParaRPr lang="en-US" sz="2400" b="1" dirty="0"/>
          </a:p>
        </p:txBody>
      </p:sp>
    </p:spTree>
    <p:extLst>
      <p:ext uri="{BB962C8B-B14F-4D97-AF65-F5344CB8AC3E}">
        <p14:creationId xmlns:p14="http://schemas.microsoft.com/office/powerpoint/2010/main" val="39471405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37732" y="478809"/>
            <a:ext cx="5500048" cy="800100"/>
          </a:xfrm>
        </p:spPr>
        <p:txBody>
          <a:bodyPr/>
          <a:lstStyle/>
          <a:p>
            <a:r>
              <a:rPr lang="en-US" dirty="0"/>
              <a:t>Introduction</a:t>
            </a:r>
          </a:p>
        </p:txBody>
      </p:sp>
      <p:sp>
        <p:nvSpPr>
          <p:cNvPr id="3" name="Rectangle 2"/>
          <p:cNvSpPr/>
          <p:nvPr/>
        </p:nvSpPr>
        <p:spPr>
          <a:xfrm>
            <a:off x="627798" y="2657874"/>
            <a:ext cx="7983940" cy="1815882"/>
          </a:xfrm>
          <a:prstGeom prst="rect">
            <a:avLst/>
          </a:prstGeom>
          <a:ln w="38100">
            <a:solidFill>
              <a:srgbClr val="A50021"/>
            </a:solidFill>
          </a:ln>
        </p:spPr>
        <p:txBody>
          <a:bodyPr wrap="square">
            <a:spAutoFit/>
          </a:bodyPr>
          <a:lstStyle/>
          <a:p>
            <a:pPr marL="457200" indent="-457200">
              <a:buClr>
                <a:srgbClr val="A50021"/>
              </a:buClr>
              <a:buFont typeface="Arial" pitchFamily="34" charset="0"/>
              <a:buChar char="•"/>
            </a:pPr>
            <a:r>
              <a:rPr lang="en-US" sz="2800" b="1" dirty="0"/>
              <a:t>Hypertensive disorders of pregnancy are one of the leading causes of maternal </a:t>
            </a:r>
            <a:r>
              <a:rPr lang="en-US" sz="2800" b="1" dirty="0" smtClean="0"/>
              <a:t>mortality</a:t>
            </a:r>
            <a:endParaRPr lang="en-US" sz="2800" b="1" dirty="0"/>
          </a:p>
          <a:p>
            <a:pPr marL="457200" indent="-457200">
              <a:buClr>
                <a:srgbClr val="A50021"/>
              </a:buClr>
              <a:buFont typeface="Arial" pitchFamily="34" charset="0"/>
              <a:buChar char="•"/>
            </a:pPr>
            <a:r>
              <a:rPr lang="en-US" sz="2800" b="1" dirty="0"/>
              <a:t>Worldwide: 50,000 women die each </a:t>
            </a:r>
            <a:r>
              <a:rPr lang="en-US" sz="2800" b="1" dirty="0" smtClean="0"/>
              <a:t>year</a:t>
            </a:r>
            <a:endParaRPr lang="en-US" sz="2800" b="1" dirty="0"/>
          </a:p>
        </p:txBody>
      </p:sp>
    </p:spTree>
    <p:extLst>
      <p:ext uri="{BB962C8B-B14F-4D97-AF65-F5344CB8AC3E}">
        <p14:creationId xmlns:p14="http://schemas.microsoft.com/office/powerpoint/2010/main" val="4389929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51100" y="190500"/>
            <a:ext cx="4356100" cy="1142442"/>
          </a:xfrm>
        </p:spPr>
        <p:txBody>
          <a:bodyPr/>
          <a:lstStyle/>
          <a:p>
            <a:r>
              <a:rPr lang="en-US" dirty="0" smtClean="0"/>
              <a:t/>
            </a:r>
            <a:br>
              <a:rPr lang="en-US" dirty="0" smtClean="0"/>
            </a:br>
            <a:r>
              <a:rPr lang="en-US" sz="3600" dirty="0" smtClean="0"/>
              <a:t>Pathogenesis</a:t>
            </a:r>
            <a:r>
              <a:rPr lang="en-US" dirty="0"/>
              <a:t/>
            </a:r>
            <a:br>
              <a:rPr lang="en-US" dirty="0"/>
            </a:br>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86425" y="1434542"/>
            <a:ext cx="3046256" cy="50380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497983" y="1591412"/>
            <a:ext cx="4572000" cy="4832092"/>
          </a:xfrm>
          <a:prstGeom prst="rect">
            <a:avLst/>
          </a:prstGeom>
          <a:ln w="38100">
            <a:solidFill>
              <a:srgbClr val="A50021"/>
            </a:solidFill>
          </a:ln>
        </p:spPr>
        <p:txBody>
          <a:bodyPr>
            <a:spAutoFit/>
          </a:bodyPr>
          <a:lstStyle/>
          <a:p>
            <a:pPr marL="457200" indent="-457200">
              <a:buClr>
                <a:srgbClr val="A50021"/>
              </a:buClr>
              <a:buFont typeface="Arial" pitchFamily="34" charset="0"/>
              <a:buChar char="•"/>
            </a:pPr>
            <a:r>
              <a:rPr lang="en-US" sz="2800" b="1" dirty="0"/>
              <a:t>In </a:t>
            </a:r>
            <a:r>
              <a:rPr lang="en-US" sz="2800" b="1" dirty="0" smtClean="0"/>
              <a:t>pregnancy </a:t>
            </a:r>
            <a:r>
              <a:rPr lang="en-US" sz="2800" b="1" dirty="0"/>
              <a:t>the blastocyst implants into the </a:t>
            </a:r>
            <a:r>
              <a:rPr lang="en-US" sz="2800" b="1" dirty="0" smtClean="0"/>
              <a:t>maternal endometrium</a:t>
            </a:r>
          </a:p>
          <a:p>
            <a:pPr marL="457200" indent="-457200">
              <a:buClr>
                <a:srgbClr val="A50021"/>
              </a:buClr>
              <a:buFont typeface="Arial" pitchFamily="34" charset="0"/>
              <a:buChar char="•"/>
            </a:pPr>
            <a:r>
              <a:rPr lang="en-US" sz="2800" b="1" dirty="0" smtClean="0"/>
              <a:t>The </a:t>
            </a:r>
            <a:r>
              <a:rPr lang="en-US" sz="2800" b="1" dirty="0"/>
              <a:t>outer layer of the blastocyst develops into the </a:t>
            </a:r>
            <a:r>
              <a:rPr lang="en-US" sz="2800" b="1" dirty="0" smtClean="0"/>
              <a:t>trophoblast</a:t>
            </a:r>
          </a:p>
          <a:p>
            <a:pPr marL="457200" indent="-457200">
              <a:buClr>
                <a:srgbClr val="A50021"/>
              </a:buClr>
              <a:buFont typeface="Arial" pitchFamily="34" charset="0"/>
              <a:buChar char="•"/>
            </a:pPr>
            <a:r>
              <a:rPr lang="en-US" sz="2800" b="1" dirty="0" smtClean="0"/>
              <a:t>This differentiates </a:t>
            </a:r>
            <a:r>
              <a:rPr lang="en-US" sz="2800" b="1" dirty="0"/>
              <a:t>into villous trophoblasts </a:t>
            </a:r>
            <a:r>
              <a:rPr lang="en-US" sz="2800" b="1" dirty="0" smtClean="0"/>
              <a:t>and </a:t>
            </a:r>
            <a:r>
              <a:rPr lang="en-US" sz="2800" b="1" dirty="0" err="1" smtClean="0"/>
              <a:t>extravillous</a:t>
            </a:r>
            <a:r>
              <a:rPr lang="en-US" sz="2800" b="1" dirty="0" smtClean="0"/>
              <a:t> trophoblasts</a:t>
            </a:r>
          </a:p>
        </p:txBody>
      </p:sp>
    </p:spTree>
    <p:extLst>
      <p:ext uri="{BB962C8B-B14F-4D97-AF65-F5344CB8AC3E}">
        <p14:creationId xmlns:p14="http://schemas.microsoft.com/office/powerpoint/2010/main" val="386341218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99246" y="1939514"/>
            <a:ext cx="8474298" cy="1938992"/>
          </a:xfrm>
          <a:prstGeom prst="rect">
            <a:avLst/>
          </a:prstGeom>
          <a:ln w="38100">
            <a:solidFill>
              <a:srgbClr val="333399"/>
            </a:solidFill>
          </a:ln>
        </p:spPr>
        <p:txBody>
          <a:bodyPr wrap="square">
            <a:spAutoFit/>
          </a:bodyPr>
          <a:lstStyle/>
          <a:p>
            <a:pPr marL="342900" indent="-342900">
              <a:buClr>
                <a:srgbClr val="A50021"/>
              </a:buClr>
              <a:buFont typeface="Arial" pitchFamily="34" charset="0"/>
              <a:buChar char="•"/>
            </a:pPr>
            <a:r>
              <a:rPr lang="en-US" sz="2400" b="1" dirty="0"/>
              <a:t> </a:t>
            </a:r>
            <a:r>
              <a:rPr lang="en-US" sz="2400" b="1" dirty="0" smtClean="0"/>
              <a:t>Villous </a:t>
            </a:r>
            <a:r>
              <a:rPr lang="en-US" sz="2400" b="1" dirty="0"/>
              <a:t>trophoblasts </a:t>
            </a:r>
            <a:r>
              <a:rPr lang="en-US" sz="2400" b="1" dirty="0" smtClean="0"/>
              <a:t>give </a:t>
            </a:r>
            <a:r>
              <a:rPr lang="en-US" sz="2400" b="1" dirty="0"/>
              <a:t>rise to chorionic villi that transport nutrients and oxygen between the fetus and the mother </a:t>
            </a:r>
            <a:endParaRPr lang="en-US" sz="2400" b="1" dirty="0" smtClean="0"/>
          </a:p>
          <a:p>
            <a:pPr marL="342900" indent="-342900">
              <a:buClr>
                <a:srgbClr val="A50021"/>
              </a:buClr>
              <a:buFont typeface="Arial" pitchFamily="34" charset="0"/>
              <a:buChar char="•"/>
            </a:pPr>
            <a:r>
              <a:rPr lang="en-US" sz="2400" b="1" dirty="0"/>
              <a:t>E</a:t>
            </a:r>
            <a:r>
              <a:rPr lang="en-US" sz="2400" b="1" dirty="0" smtClean="0"/>
              <a:t>xtravillous trophoblasts which </a:t>
            </a:r>
            <a:r>
              <a:rPr lang="en-US" sz="2400" b="1" dirty="0"/>
              <a:t>invade and transform the spiral </a:t>
            </a:r>
            <a:r>
              <a:rPr lang="en-US" sz="2400" b="1" dirty="0" smtClean="0"/>
              <a:t>arteries</a:t>
            </a:r>
          </a:p>
        </p:txBody>
      </p:sp>
    </p:spTree>
    <p:extLst>
      <p:ext uri="{BB962C8B-B14F-4D97-AF65-F5344CB8AC3E}">
        <p14:creationId xmlns:p14="http://schemas.microsoft.com/office/powerpoint/2010/main" val="24395906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8600" y="411857"/>
            <a:ext cx="3683000" cy="2677656"/>
          </a:xfrm>
          <a:prstGeom prst="rect">
            <a:avLst/>
          </a:prstGeom>
          <a:ln w="38100">
            <a:solidFill>
              <a:srgbClr val="A50021"/>
            </a:solidFill>
          </a:ln>
        </p:spPr>
        <p:txBody>
          <a:bodyPr wrap="square">
            <a:spAutoFit/>
          </a:bodyPr>
          <a:lstStyle/>
          <a:p>
            <a:r>
              <a:rPr lang="en-US" sz="2400" b="1" dirty="0"/>
              <a:t>T</a:t>
            </a:r>
            <a:r>
              <a:rPr lang="en-US" sz="2400" b="1" dirty="0" smtClean="0"/>
              <a:t>he </a:t>
            </a:r>
            <a:r>
              <a:rPr lang="en-US" sz="2400" b="1" dirty="0"/>
              <a:t>trophoblasts replace the endothelial lining and destroy the </a:t>
            </a:r>
            <a:r>
              <a:rPr lang="en-US" sz="2400" b="1" dirty="0" err="1"/>
              <a:t>musculoelastic</a:t>
            </a:r>
            <a:r>
              <a:rPr lang="en-US" sz="2400" b="1" dirty="0"/>
              <a:t> tissue in the walls of the spiral arteries </a:t>
            </a:r>
            <a:endParaRPr lang="en-US" sz="2400" b="1" dirty="0" smtClean="0"/>
          </a:p>
          <a:p>
            <a:endParaRPr lang="en-US" sz="2400" b="1" dirty="0"/>
          </a:p>
        </p:txBody>
      </p:sp>
      <p:sp>
        <p:nvSpPr>
          <p:cNvPr id="4" name="Right Arrow 3"/>
          <p:cNvSpPr/>
          <p:nvPr/>
        </p:nvSpPr>
        <p:spPr bwMode="auto">
          <a:xfrm>
            <a:off x="4292600" y="1522085"/>
            <a:ext cx="1778000" cy="457200"/>
          </a:xfrm>
          <a:prstGeom prst="rightArrow">
            <a:avLst/>
          </a:prstGeom>
          <a:noFill/>
          <a:ln w="38100" cap="flat" cmpd="sng" algn="ctr">
            <a:solidFill>
              <a:srgbClr val="A5002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sp>
        <p:nvSpPr>
          <p:cNvPr id="5" name="Rectangle 4"/>
          <p:cNvSpPr/>
          <p:nvPr/>
        </p:nvSpPr>
        <p:spPr>
          <a:xfrm>
            <a:off x="6400800" y="411857"/>
            <a:ext cx="2400300" cy="3477875"/>
          </a:xfrm>
          <a:prstGeom prst="rect">
            <a:avLst/>
          </a:prstGeom>
          <a:ln w="38100">
            <a:solidFill>
              <a:srgbClr val="A50021"/>
            </a:solidFill>
          </a:ln>
        </p:spPr>
        <p:txBody>
          <a:bodyPr wrap="square">
            <a:spAutoFit/>
          </a:bodyPr>
          <a:lstStyle/>
          <a:p>
            <a:r>
              <a:rPr lang="en-US" sz="2000" b="1" dirty="0" smtClean="0"/>
              <a:t>so </a:t>
            </a:r>
            <a:r>
              <a:rPr lang="en-US" sz="2000" b="1" dirty="0"/>
              <a:t>that they are converted from tortuous narrow muscular vessels into large non-muscular channels thereby increasing maternal blood flow to the placenta</a:t>
            </a:r>
          </a:p>
        </p:txBody>
      </p:sp>
      <p:sp>
        <p:nvSpPr>
          <p:cNvPr id="6" name="Rectangle 5"/>
          <p:cNvSpPr/>
          <p:nvPr/>
        </p:nvSpPr>
        <p:spPr>
          <a:xfrm>
            <a:off x="584200" y="4002187"/>
            <a:ext cx="7899400" cy="2677656"/>
          </a:xfrm>
          <a:prstGeom prst="rect">
            <a:avLst/>
          </a:prstGeom>
          <a:ln w="38100">
            <a:solidFill>
              <a:srgbClr val="333399"/>
            </a:solidFill>
          </a:ln>
        </p:spPr>
        <p:txBody>
          <a:bodyPr wrap="square">
            <a:spAutoFit/>
          </a:bodyPr>
          <a:lstStyle/>
          <a:p>
            <a:r>
              <a:rPr lang="en-US" sz="2400" b="1" dirty="0"/>
              <a:t>This physiological process occurs in two </a:t>
            </a:r>
            <a:r>
              <a:rPr lang="en-US" sz="2400" b="1" dirty="0" smtClean="0"/>
              <a:t>stages:</a:t>
            </a:r>
          </a:p>
          <a:p>
            <a:pPr marL="342900" indent="-342900">
              <a:buClr>
                <a:srgbClr val="A50021"/>
              </a:buClr>
              <a:buFont typeface="Arial" pitchFamily="34" charset="0"/>
              <a:buChar char="•"/>
            </a:pPr>
            <a:r>
              <a:rPr lang="en-US" sz="2400" b="1" dirty="0"/>
              <a:t>T</a:t>
            </a:r>
            <a:r>
              <a:rPr lang="en-US" sz="2400" b="1" dirty="0" smtClean="0"/>
              <a:t>he </a:t>
            </a:r>
            <a:r>
              <a:rPr lang="en-US" sz="2400" b="1" dirty="0"/>
              <a:t>first wave of trophoblastic invasion involves the spiral arteries in the decidua (endometrium of pregnancy) and starts at 8 weeks of </a:t>
            </a:r>
            <a:r>
              <a:rPr lang="en-US" sz="2400" b="1" dirty="0" smtClean="0"/>
              <a:t>gestation</a:t>
            </a:r>
          </a:p>
          <a:p>
            <a:pPr marL="342900" indent="-342900">
              <a:buClr>
                <a:srgbClr val="A50021"/>
              </a:buClr>
              <a:buFont typeface="Arial" pitchFamily="34" charset="0"/>
              <a:buChar char="•"/>
            </a:pPr>
            <a:r>
              <a:rPr lang="en-US" sz="2400" b="1" dirty="0"/>
              <a:t>T</a:t>
            </a:r>
            <a:r>
              <a:rPr lang="en-US" sz="2400" b="1" dirty="0" smtClean="0"/>
              <a:t>he </a:t>
            </a:r>
            <a:r>
              <a:rPr lang="en-US" sz="2400" b="1" dirty="0"/>
              <a:t>second involves the spiral arteries in the inner third of the myometrium and occurs at 14-18 </a:t>
            </a:r>
            <a:r>
              <a:rPr lang="en-US" sz="2400" b="1" dirty="0" smtClean="0"/>
              <a:t>weeks</a:t>
            </a:r>
            <a:endParaRPr lang="en-US" sz="2400" b="1" dirty="0"/>
          </a:p>
        </p:txBody>
      </p:sp>
    </p:spTree>
    <p:extLst>
      <p:ext uri="{BB962C8B-B14F-4D97-AF65-F5344CB8AC3E}">
        <p14:creationId xmlns:p14="http://schemas.microsoft.com/office/powerpoint/2010/main" val="30309048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 y="598378"/>
            <a:ext cx="8686800" cy="3108543"/>
          </a:xfrm>
        </p:spPr>
        <p:txBody>
          <a:bodyPr/>
          <a:lstStyle/>
          <a:p>
            <a:r>
              <a:rPr lang="en-US" sz="2800" dirty="0"/>
              <a:t>In </a:t>
            </a:r>
            <a:r>
              <a:rPr lang="en-US" sz="2800" dirty="0" err="1" smtClean="0"/>
              <a:t>PEt</a:t>
            </a:r>
            <a:r>
              <a:rPr lang="en-US" sz="2800" dirty="0" smtClean="0"/>
              <a:t>             the </a:t>
            </a:r>
            <a:r>
              <a:rPr lang="en-US" sz="2800" dirty="0"/>
              <a:t>physiologic process of placentation is </a:t>
            </a:r>
            <a:r>
              <a:rPr lang="en-US" sz="2800" dirty="0" smtClean="0"/>
              <a:t>impaired</a:t>
            </a:r>
            <a:br>
              <a:rPr lang="en-US" sz="2800" dirty="0" smtClean="0"/>
            </a:br>
            <a:r>
              <a:rPr lang="en-US" sz="2800" dirty="0" smtClean="0"/>
              <a:t> </a:t>
            </a:r>
            <a:r>
              <a:rPr lang="en-US" sz="2800" dirty="0"/>
              <a:t>There is trophoblastic invasion in 50-70% of spiral </a:t>
            </a:r>
            <a:r>
              <a:rPr lang="en-US" sz="2800" dirty="0" smtClean="0"/>
              <a:t>arteries</a:t>
            </a:r>
            <a:br>
              <a:rPr lang="en-US" sz="2800" dirty="0" smtClean="0"/>
            </a:br>
            <a:r>
              <a:rPr lang="en-US" sz="2800" dirty="0" smtClean="0"/>
              <a:t> does </a:t>
            </a:r>
            <a:r>
              <a:rPr lang="en-US" sz="2800" dirty="0"/>
              <a:t>not extend into the myometrial </a:t>
            </a:r>
            <a:r>
              <a:rPr lang="en-US" sz="2800" dirty="0" smtClean="0"/>
              <a:t>segments</a:t>
            </a:r>
            <a:br>
              <a:rPr lang="en-US" sz="2800" dirty="0" smtClean="0"/>
            </a:br>
            <a:r>
              <a:rPr lang="en-US" sz="2800" dirty="0" smtClean="0"/>
              <a:t> </a:t>
            </a:r>
            <a:r>
              <a:rPr lang="en-US" sz="2800" dirty="0"/>
              <a:t>and is confined to the decidual part of the </a:t>
            </a:r>
            <a:r>
              <a:rPr lang="en-US" sz="2800" dirty="0" smtClean="0"/>
              <a:t>vessels</a:t>
            </a:r>
            <a:endParaRPr lang="en-US" sz="2800" dirty="0"/>
          </a:p>
        </p:txBody>
      </p:sp>
      <p:sp>
        <p:nvSpPr>
          <p:cNvPr id="3" name="Right Arrow 2"/>
          <p:cNvSpPr/>
          <p:nvPr/>
        </p:nvSpPr>
        <p:spPr bwMode="auto">
          <a:xfrm>
            <a:off x="2121408" y="672084"/>
            <a:ext cx="978408" cy="484632"/>
          </a:xfrm>
          <a:prstGeom prst="rightArrow">
            <a:avLst/>
          </a:prstGeom>
          <a:noFill/>
          <a:ln w="38100" cap="flat" cmpd="sng" algn="ctr">
            <a:solidFill>
              <a:srgbClr val="333399"/>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sp>
        <p:nvSpPr>
          <p:cNvPr id="4" name="Rectangle 3"/>
          <p:cNvSpPr/>
          <p:nvPr/>
        </p:nvSpPr>
        <p:spPr>
          <a:xfrm>
            <a:off x="101600" y="3976638"/>
            <a:ext cx="8737600" cy="2308324"/>
          </a:xfrm>
          <a:prstGeom prst="rect">
            <a:avLst/>
          </a:prstGeom>
          <a:ln w="38100">
            <a:solidFill>
              <a:srgbClr val="A50021"/>
            </a:solidFill>
          </a:ln>
        </p:spPr>
        <p:txBody>
          <a:bodyPr wrap="square">
            <a:spAutoFit/>
          </a:bodyPr>
          <a:lstStyle/>
          <a:p>
            <a:pPr marL="342900" indent="-342900">
              <a:buClr>
                <a:srgbClr val="A50021"/>
              </a:buClr>
              <a:buFont typeface="Arial" pitchFamily="34" charset="0"/>
              <a:buChar char="•"/>
            </a:pPr>
            <a:r>
              <a:rPr lang="en-US" sz="2400" b="1" dirty="0"/>
              <a:t>The spiral arteries are less dilated than the normally transformed arteries and the blood supply the placenta is </a:t>
            </a:r>
            <a:r>
              <a:rPr lang="en-US" sz="2400" b="1" dirty="0" smtClean="0"/>
              <a:t>reduced</a:t>
            </a:r>
          </a:p>
          <a:p>
            <a:pPr marL="342900" indent="-342900">
              <a:buClr>
                <a:srgbClr val="A50021"/>
              </a:buClr>
              <a:buFont typeface="Arial" pitchFamily="34" charset="0"/>
              <a:buChar char="•"/>
            </a:pPr>
            <a:r>
              <a:rPr lang="en-US" sz="2400" b="1" dirty="0" smtClean="0"/>
              <a:t>The </a:t>
            </a:r>
            <a:r>
              <a:rPr lang="en-US" sz="2400" b="1" dirty="0"/>
              <a:t>reason why in some pregnancies there is failed placentation is unknown but genetic and immunological reasons may be </a:t>
            </a:r>
            <a:r>
              <a:rPr lang="en-US" sz="2400" b="1" dirty="0" smtClean="0"/>
              <a:t>implicated</a:t>
            </a:r>
            <a:endParaRPr lang="en-US" sz="2400" b="1" dirty="0"/>
          </a:p>
        </p:txBody>
      </p:sp>
    </p:spTree>
    <p:extLst>
      <p:ext uri="{BB962C8B-B14F-4D97-AF65-F5344CB8AC3E}">
        <p14:creationId xmlns:p14="http://schemas.microsoft.com/office/powerpoint/2010/main" val="14820536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1266" y="1591506"/>
            <a:ext cx="8783392" cy="4401205"/>
          </a:xfrm>
          <a:prstGeom prst="rect">
            <a:avLst/>
          </a:prstGeom>
          <a:ln w="38100">
            <a:solidFill>
              <a:srgbClr val="A50021"/>
            </a:solidFill>
          </a:ln>
        </p:spPr>
        <p:txBody>
          <a:bodyPr wrap="square">
            <a:spAutoFit/>
          </a:bodyPr>
          <a:lstStyle/>
          <a:p>
            <a:r>
              <a:rPr lang="en-US" sz="2800" b="1" dirty="0"/>
              <a:t>Reduced perfusion of the placenta causes oxidative stress  </a:t>
            </a:r>
            <a:r>
              <a:rPr lang="en-US" sz="2800" b="1" dirty="0" smtClean="0"/>
              <a:t>                   release </a:t>
            </a:r>
            <a:r>
              <a:rPr lang="en-US" sz="2800" b="1" dirty="0"/>
              <a:t>of trophoblast-derived factors </a:t>
            </a:r>
            <a:r>
              <a:rPr lang="en-US" sz="2800" b="1" dirty="0" smtClean="0"/>
              <a:t>                       enter </a:t>
            </a:r>
            <a:r>
              <a:rPr lang="en-US" sz="2800" b="1" dirty="0"/>
              <a:t>the maternal circulation and cause endothelial cell damage </a:t>
            </a:r>
            <a:r>
              <a:rPr lang="en-US" sz="2800" b="1" dirty="0" smtClean="0"/>
              <a:t>in:</a:t>
            </a:r>
          </a:p>
          <a:p>
            <a:r>
              <a:rPr lang="en-US" sz="2800" b="1" dirty="0" smtClean="0"/>
              <a:t> The kidney</a:t>
            </a:r>
          </a:p>
          <a:p>
            <a:r>
              <a:rPr lang="en-US" sz="2800" b="1" dirty="0" smtClean="0"/>
              <a:t> liver</a:t>
            </a:r>
          </a:p>
          <a:p>
            <a:r>
              <a:rPr lang="en-US" sz="2800" b="1" dirty="0" smtClean="0"/>
              <a:t> </a:t>
            </a:r>
            <a:r>
              <a:rPr lang="en-US" sz="2800" b="1" dirty="0"/>
              <a:t>brain and placenta </a:t>
            </a:r>
            <a:endParaRPr lang="en-US" sz="2800" b="1" dirty="0" smtClean="0"/>
          </a:p>
          <a:p>
            <a:r>
              <a:rPr lang="en-US" sz="2800" b="1" dirty="0" smtClean="0"/>
              <a:t>** </a:t>
            </a:r>
            <a:r>
              <a:rPr lang="en-US" sz="2800" b="1" dirty="0"/>
              <a:t>exaggerated inflammatory response which underlines many of the changes observed in </a:t>
            </a:r>
            <a:r>
              <a:rPr lang="en-US" sz="2800" b="1" dirty="0" smtClean="0"/>
              <a:t>PE</a:t>
            </a:r>
            <a:endParaRPr lang="en-US" sz="2800" b="1" dirty="0"/>
          </a:p>
        </p:txBody>
      </p:sp>
      <p:sp>
        <p:nvSpPr>
          <p:cNvPr id="4" name="Right Arrow 3"/>
          <p:cNvSpPr/>
          <p:nvPr/>
        </p:nvSpPr>
        <p:spPr bwMode="auto">
          <a:xfrm>
            <a:off x="3136900" y="2197100"/>
            <a:ext cx="1765300" cy="304800"/>
          </a:xfrm>
          <a:prstGeom prst="rightArrow">
            <a:avLst/>
          </a:prstGeom>
          <a:noFill/>
          <a:ln w="38100" cap="flat" cmpd="sng" algn="ctr">
            <a:solidFill>
              <a:srgbClr val="A5002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sp>
        <p:nvSpPr>
          <p:cNvPr id="5" name="Right Arrow 4"/>
          <p:cNvSpPr/>
          <p:nvPr/>
        </p:nvSpPr>
        <p:spPr bwMode="auto">
          <a:xfrm>
            <a:off x="5067300" y="2616200"/>
            <a:ext cx="2057400" cy="228600"/>
          </a:xfrm>
          <a:prstGeom prst="rightArrow">
            <a:avLst/>
          </a:prstGeom>
          <a:noFill/>
          <a:ln w="38100" cap="flat" cmpd="sng" algn="ctr">
            <a:solidFill>
              <a:srgbClr val="A5002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spTree>
    <p:extLst>
      <p:ext uri="{BB962C8B-B14F-4D97-AF65-F5344CB8AC3E}">
        <p14:creationId xmlns:p14="http://schemas.microsoft.com/office/powerpoint/2010/main" val="229535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52400" y="1403846"/>
            <a:ext cx="8788400" cy="3416320"/>
          </a:xfrm>
          <a:prstGeom prst="rect">
            <a:avLst/>
          </a:prstGeom>
          <a:ln w="38100">
            <a:solidFill>
              <a:srgbClr val="333399"/>
            </a:solidFill>
          </a:ln>
        </p:spPr>
        <p:txBody>
          <a:bodyPr wrap="square">
            <a:spAutoFit/>
          </a:bodyPr>
          <a:lstStyle/>
          <a:p>
            <a:r>
              <a:rPr lang="en-US" sz="2400" b="1" dirty="0"/>
              <a:t>Placental-derived factors released in response to stress include </a:t>
            </a:r>
            <a:r>
              <a:rPr lang="en-US" sz="2400" b="1" dirty="0" smtClean="0"/>
              <a:t>:</a:t>
            </a:r>
          </a:p>
          <a:p>
            <a:r>
              <a:rPr lang="en-US" sz="2400" b="1" dirty="0" smtClean="0"/>
              <a:t>the </a:t>
            </a:r>
            <a:r>
              <a:rPr lang="en-US" sz="2400" b="1" dirty="0"/>
              <a:t>anti-</a:t>
            </a:r>
            <a:r>
              <a:rPr lang="en-US" sz="2400" b="1" dirty="0" err="1"/>
              <a:t>angiogenic</a:t>
            </a:r>
            <a:r>
              <a:rPr lang="en-US" sz="2400" b="1" dirty="0"/>
              <a:t> protein </a:t>
            </a:r>
            <a:r>
              <a:rPr lang="en-US" sz="2400" b="1" dirty="0" smtClean="0"/>
              <a:t>sFLT1( </a:t>
            </a:r>
            <a:r>
              <a:rPr lang="en-US" sz="2400" b="1" dirty="0"/>
              <a:t>which is increased in </a:t>
            </a:r>
            <a:r>
              <a:rPr lang="en-US" sz="2400" b="1" dirty="0" err="1" smtClean="0"/>
              <a:t>PEt</a:t>
            </a:r>
            <a:r>
              <a:rPr lang="en-US" sz="2400" b="1" dirty="0" smtClean="0"/>
              <a:t>) </a:t>
            </a:r>
            <a:r>
              <a:rPr lang="en-US" sz="2400" b="1" dirty="0"/>
              <a:t>whereas the circulating concentration of the </a:t>
            </a:r>
            <a:r>
              <a:rPr lang="en-US" sz="2400" b="1" dirty="0" err="1"/>
              <a:t>angiogenic</a:t>
            </a:r>
            <a:r>
              <a:rPr lang="en-US" sz="2400" b="1" dirty="0"/>
              <a:t> placental growth </a:t>
            </a:r>
            <a:r>
              <a:rPr lang="en-US" sz="2400" b="1" dirty="0" err="1"/>
              <a:t>factot</a:t>
            </a:r>
            <a:r>
              <a:rPr lang="en-US" sz="2400" b="1" dirty="0"/>
              <a:t> (</a:t>
            </a:r>
            <a:r>
              <a:rPr lang="en-US" sz="2400" b="1" dirty="0" err="1"/>
              <a:t>PlGF</a:t>
            </a:r>
            <a:r>
              <a:rPr lang="en-US" sz="2400" b="1" dirty="0"/>
              <a:t>) is reduced in </a:t>
            </a:r>
            <a:r>
              <a:rPr lang="en-US" sz="2400" b="1" dirty="0" smtClean="0"/>
              <a:t>PE </a:t>
            </a:r>
            <a:r>
              <a:rPr lang="en-US" sz="2400" b="1" dirty="0"/>
              <a:t>This </a:t>
            </a:r>
            <a:r>
              <a:rPr lang="en-US" sz="2400" b="1" dirty="0" err="1"/>
              <a:t>angiogenic</a:t>
            </a:r>
            <a:r>
              <a:rPr lang="en-US" sz="2400" b="1" dirty="0"/>
              <a:t> imbalance results in increased maternal vascular inflammation and generalized endothelial </a:t>
            </a:r>
            <a:r>
              <a:rPr lang="en-US" sz="2400" b="1" dirty="0" smtClean="0"/>
              <a:t>dysfunction</a:t>
            </a:r>
            <a:endParaRPr lang="en-US" sz="2400" b="1" dirty="0"/>
          </a:p>
          <a:p>
            <a:endParaRPr lang="en-US" sz="2400" b="1" dirty="0"/>
          </a:p>
        </p:txBody>
      </p:sp>
    </p:spTree>
    <p:extLst>
      <p:ext uri="{BB962C8B-B14F-4D97-AF65-F5344CB8AC3E}">
        <p14:creationId xmlns:p14="http://schemas.microsoft.com/office/powerpoint/2010/main" val="272405997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46100" y="1620441"/>
            <a:ext cx="8051800" cy="3539430"/>
          </a:xfrm>
          <a:prstGeom prst="rect">
            <a:avLst/>
          </a:prstGeom>
          <a:ln w="38100">
            <a:solidFill>
              <a:srgbClr val="333399"/>
            </a:solidFill>
          </a:ln>
        </p:spPr>
        <p:txBody>
          <a:bodyPr wrap="square">
            <a:spAutoFit/>
          </a:bodyPr>
          <a:lstStyle/>
          <a:p>
            <a:pPr marL="457200" indent="-457200">
              <a:buClr>
                <a:srgbClr val="A50021"/>
              </a:buClr>
              <a:buFont typeface="Arial" pitchFamily="34" charset="0"/>
              <a:buChar char="•"/>
            </a:pPr>
            <a:r>
              <a:rPr lang="en-US" sz="2800" b="1" dirty="0"/>
              <a:t>In </a:t>
            </a:r>
            <a:r>
              <a:rPr lang="en-US" sz="2800" b="1" dirty="0" smtClean="0"/>
              <a:t>preterm </a:t>
            </a:r>
            <a:r>
              <a:rPr lang="en-US" sz="2800" b="1" dirty="0" err="1" smtClean="0"/>
              <a:t>PEt</a:t>
            </a:r>
            <a:r>
              <a:rPr lang="en-US" sz="2800" b="1" dirty="0" smtClean="0"/>
              <a:t> </a:t>
            </a:r>
            <a:r>
              <a:rPr lang="en-US" sz="2800" b="1" dirty="0"/>
              <a:t>which is </a:t>
            </a:r>
            <a:r>
              <a:rPr lang="en-US" sz="2800" b="1" dirty="0" smtClean="0"/>
              <a:t>characterized </a:t>
            </a:r>
            <a:r>
              <a:rPr lang="en-US" sz="2800" b="1" dirty="0"/>
              <a:t>by impaired </a:t>
            </a:r>
            <a:r>
              <a:rPr lang="en-US" sz="2800" b="1" dirty="0" smtClean="0"/>
              <a:t>placentation</a:t>
            </a:r>
          </a:p>
          <a:p>
            <a:pPr marL="457200" indent="-457200">
              <a:buClr>
                <a:srgbClr val="A50021"/>
              </a:buClr>
              <a:buFont typeface="Arial" pitchFamily="34" charset="0"/>
              <a:buChar char="•"/>
            </a:pPr>
            <a:r>
              <a:rPr lang="en-US" sz="2800" b="1" dirty="0" smtClean="0"/>
              <a:t>In </a:t>
            </a:r>
            <a:r>
              <a:rPr lang="en-US" sz="2800" b="1" dirty="0"/>
              <a:t>term </a:t>
            </a:r>
            <a:r>
              <a:rPr lang="en-US" sz="2800" b="1" dirty="0" err="1" smtClean="0"/>
              <a:t>PEt</a:t>
            </a:r>
            <a:r>
              <a:rPr lang="en-US" sz="2800" b="1" dirty="0" smtClean="0"/>
              <a:t> </a:t>
            </a:r>
            <a:r>
              <a:rPr lang="en-US" sz="2800" b="1" dirty="0"/>
              <a:t>placentation is usually </a:t>
            </a:r>
            <a:r>
              <a:rPr lang="en-US" sz="2800" b="1" dirty="0" smtClean="0"/>
              <a:t>normal</a:t>
            </a:r>
          </a:p>
          <a:p>
            <a:pPr marL="457200" indent="-457200">
              <a:buClr>
                <a:srgbClr val="A50021"/>
              </a:buClr>
              <a:buFont typeface="Arial" pitchFamily="34" charset="0"/>
              <a:buChar char="•"/>
            </a:pPr>
            <a:r>
              <a:rPr lang="en-US" sz="2800" b="1" dirty="0" smtClean="0"/>
              <a:t> </a:t>
            </a:r>
            <a:r>
              <a:rPr lang="en-US" sz="2800" b="1" dirty="0"/>
              <a:t>In women with medical disorders, such as chronic hypertension, there is endothelial dysfunction even before </a:t>
            </a:r>
            <a:r>
              <a:rPr lang="en-US" sz="2800" b="1" dirty="0" smtClean="0"/>
              <a:t>pregnancy in </a:t>
            </a:r>
            <a:r>
              <a:rPr lang="en-US" sz="2800" b="1" dirty="0"/>
              <a:t>such cases PE can develop in the absence or lower degree of impaired </a:t>
            </a:r>
            <a:r>
              <a:rPr lang="en-US" sz="2800" b="1" dirty="0" smtClean="0"/>
              <a:t>placentation</a:t>
            </a:r>
            <a:endParaRPr lang="en-US" sz="2800" b="1" dirty="0"/>
          </a:p>
        </p:txBody>
      </p:sp>
    </p:spTree>
    <p:extLst>
      <p:ext uri="{BB962C8B-B14F-4D97-AF65-F5344CB8AC3E}">
        <p14:creationId xmlns:p14="http://schemas.microsoft.com/office/powerpoint/2010/main" val="114573003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13150"/>
            <a:ext cx="8686800" cy="830997"/>
          </a:xfrm>
        </p:spPr>
        <p:txBody>
          <a:bodyPr/>
          <a:lstStyle/>
          <a:p>
            <a:r>
              <a:rPr lang="en-US" sz="2400" dirty="0" smtClean="0"/>
              <a:t>Impaired trophoblastic invasion of the maternal spiral arteries</a:t>
            </a:r>
            <a:endParaRPr lang="en-US" sz="2400" dirty="0"/>
          </a:p>
        </p:txBody>
      </p:sp>
      <p:sp>
        <p:nvSpPr>
          <p:cNvPr id="6" name="Down Arrow 5"/>
          <p:cNvSpPr/>
          <p:nvPr/>
        </p:nvSpPr>
        <p:spPr bwMode="auto">
          <a:xfrm>
            <a:off x="4267200" y="1092200"/>
            <a:ext cx="444500" cy="647700"/>
          </a:xfrm>
          <a:prstGeom prst="downArrow">
            <a:avLst/>
          </a:prstGeom>
          <a:noFill/>
          <a:ln w="38100" cap="flat" cmpd="sng" algn="ctr">
            <a:solidFill>
              <a:srgbClr val="333399"/>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sp>
        <p:nvSpPr>
          <p:cNvPr id="7" name="Rectangle 6"/>
          <p:cNvSpPr/>
          <p:nvPr/>
        </p:nvSpPr>
        <p:spPr bwMode="auto">
          <a:xfrm>
            <a:off x="2730500" y="1752600"/>
            <a:ext cx="3263900" cy="571500"/>
          </a:xfrm>
          <a:prstGeom prst="rect">
            <a:avLst/>
          </a:prstGeom>
          <a:noFill/>
          <a:ln w="38100" cap="flat" cmpd="sng" algn="ctr">
            <a:solidFill>
              <a:srgbClr val="333399"/>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5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Helvetica" pitchFamily="34" charset="0"/>
              </a:rPr>
              <a:t>Placental hypoxia</a:t>
            </a:r>
          </a:p>
        </p:txBody>
      </p:sp>
      <p:sp>
        <p:nvSpPr>
          <p:cNvPr id="8" name="Down Arrow 7"/>
          <p:cNvSpPr/>
          <p:nvPr/>
        </p:nvSpPr>
        <p:spPr bwMode="auto">
          <a:xfrm>
            <a:off x="4184650" y="2387600"/>
            <a:ext cx="495300" cy="660400"/>
          </a:xfrm>
          <a:prstGeom prst="downArrow">
            <a:avLst/>
          </a:prstGeom>
          <a:noFill/>
          <a:ln w="38100" cap="flat" cmpd="sng" algn="ctr">
            <a:solidFill>
              <a:srgbClr val="333399"/>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sp>
        <p:nvSpPr>
          <p:cNvPr id="9" name="Rectangle 8"/>
          <p:cNvSpPr/>
          <p:nvPr/>
        </p:nvSpPr>
        <p:spPr bwMode="auto">
          <a:xfrm>
            <a:off x="223838" y="3048000"/>
            <a:ext cx="8742362" cy="673100"/>
          </a:xfrm>
          <a:prstGeom prst="rect">
            <a:avLst/>
          </a:prstGeom>
          <a:noFill/>
          <a:ln w="38100" cap="flat" cmpd="sng" algn="ctr">
            <a:solidFill>
              <a:srgbClr val="333399"/>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5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Helvetica" pitchFamily="34" charset="0"/>
              </a:rPr>
              <a:t>Release of trophoblast factors into the</a:t>
            </a:r>
            <a:r>
              <a:rPr kumimoji="0" lang="en-US" sz="2000" b="1" i="0" u="none" strike="noStrike" cap="none" normalizeH="0" dirty="0" smtClean="0">
                <a:ln>
                  <a:noFill/>
                </a:ln>
                <a:solidFill>
                  <a:schemeClr val="tx1"/>
                </a:solidFill>
                <a:effectLst/>
                <a:latin typeface="Helvetica" pitchFamily="34" charset="0"/>
              </a:rPr>
              <a:t> maternal circulation</a:t>
            </a:r>
            <a:endParaRPr kumimoji="0" lang="en-US" sz="2000" b="1" i="0" u="none" strike="noStrike" cap="none" normalizeH="0" baseline="0" dirty="0" smtClean="0">
              <a:ln>
                <a:noFill/>
              </a:ln>
              <a:solidFill>
                <a:schemeClr val="tx1"/>
              </a:solidFill>
              <a:effectLst/>
              <a:latin typeface="Helvetica" pitchFamily="34" charset="0"/>
            </a:endParaRPr>
          </a:p>
        </p:txBody>
      </p:sp>
      <p:sp>
        <p:nvSpPr>
          <p:cNvPr id="10" name="Down Arrow 9"/>
          <p:cNvSpPr/>
          <p:nvPr/>
        </p:nvSpPr>
        <p:spPr bwMode="auto">
          <a:xfrm>
            <a:off x="4168775" y="3840956"/>
            <a:ext cx="527050" cy="711200"/>
          </a:xfrm>
          <a:prstGeom prst="downArrow">
            <a:avLst/>
          </a:prstGeom>
          <a:noFill/>
          <a:ln w="38100" cap="flat" cmpd="sng" algn="ctr">
            <a:solidFill>
              <a:srgbClr val="333399"/>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sp>
        <p:nvSpPr>
          <p:cNvPr id="11" name="Rectangle 10"/>
          <p:cNvSpPr/>
          <p:nvPr/>
        </p:nvSpPr>
        <p:spPr bwMode="auto">
          <a:xfrm>
            <a:off x="1562100" y="4659314"/>
            <a:ext cx="6680200" cy="393700"/>
          </a:xfrm>
          <a:prstGeom prst="rect">
            <a:avLst/>
          </a:prstGeom>
          <a:noFill/>
          <a:ln w="38100" cap="flat" cmpd="sng" algn="ctr">
            <a:solidFill>
              <a:srgbClr val="333399"/>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Helvetica" pitchFamily="34" charset="0"/>
              </a:rPr>
              <a:t>Platelet</a:t>
            </a:r>
            <a:r>
              <a:rPr kumimoji="0" lang="en-US" sz="2000" b="1" i="0" u="none" strike="noStrike" cap="none" normalizeH="0" dirty="0" smtClean="0">
                <a:ln>
                  <a:noFill/>
                </a:ln>
                <a:solidFill>
                  <a:schemeClr val="tx1"/>
                </a:solidFill>
                <a:effectLst/>
                <a:latin typeface="Helvetica" pitchFamily="34" charset="0"/>
              </a:rPr>
              <a:t> and endothelial cell activation and damage</a:t>
            </a:r>
            <a:endParaRPr kumimoji="0" lang="en-US" sz="2000" b="1" i="0" u="none" strike="noStrike" cap="none" normalizeH="0" baseline="0" dirty="0" smtClean="0">
              <a:ln>
                <a:noFill/>
              </a:ln>
              <a:solidFill>
                <a:schemeClr val="tx1"/>
              </a:solidFill>
              <a:effectLst/>
              <a:latin typeface="Helvetica" pitchFamily="34" charset="0"/>
            </a:endParaRPr>
          </a:p>
        </p:txBody>
      </p:sp>
      <p:sp>
        <p:nvSpPr>
          <p:cNvPr id="12" name="Down Arrow 11"/>
          <p:cNvSpPr/>
          <p:nvPr/>
        </p:nvSpPr>
        <p:spPr bwMode="auto">
          <a:xfrm>
            <a:off x="4267200" y="5168901"/>
            <a:ext cx="520700" cy="711200"/>
          </a:xfrm>
          <a:prstGeom prst="downArrow">
            <a:avLst/>
          </a:prstGeom>
          <a:noFill/>
          <a:ln w="38100" cap="flat" cmpd="sng" algn="ctr">
            <a:solidFill>
              <a:srgbClr val="333399"/>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sp>
        <p:nvSpPr>
          <p:cNvPr id="13" name="Rectangle 12"/>
          <p:cNvSpPr/>
          <p:nvPr/>
        </p:nvSpPr>
        <p:spPr bwMode="auto">
          <a:xfrm>
            <a:off x="2366962" y="5880100"/>
            <a:ext cx="4841875" cy="736600"/>
          </a:xfrm>
          <a:prstGeom prst="rect">
            <a:avLst/>
          </a:prstGeom>
          <a:noFill/>
          <a:ln w="38100" cap="flat" cmpd="sng" algn="ctr">
            <a:solidFill>
              <a:srgbClr val="333399"/>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5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Helvetica" pitchFamily="34" charset="0"/>
              </a:rPr>
              <a:t>Clinical symptoms of preeclampsia</a:t>
            </a:r>
          </a:p>
        </p:txBody>
      </p:sp>
    </p:spTree>
    <p:extLst>
      <p:ext uri="{BB962C8B-B14F-4D97-AF65-F5344CB8AC3E}">
        <p14:creationId xmlns:p14="http://schemas.microsoft.com/office/powerpoint/2010/main" val="33757989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1"/>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2"/>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11" grpId="0" animBg="1"/>
      <p:bldP spid="12" grpId="0" animBg="1"/>
      <p:bldP spid="13"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Prevention of preeclampsia</a:t>
            </a:r>
          </a:p>
        </p:txBody>
      </p:sp>
      <p:sp>
        <p:nvSpPr>
          <p:cNvPr id="3" name="Rectangle 2"/>
          <p:cNvSpPr/>
          <p:nvPr/>
        </p:nvSpPr>
        <p:spPr>
          <a:xfrm>
            <a:off x="152400" y="1779560"/>
            <a:ext cx="8547100" cy="4524315"/>
          </a:xfrm>
          <a:prstGeom prst="rect">
            <a:avLst/>
          </a:prstGeom>
          <a:ln w="38100">
            <a:solidFill>
              <a:srgbClr val="A50021"/>
            </a:solidFill>
          </a:ln>
        </p:spPr>
        <p:txBody>
          <a:bodyPr wrap="square">
            <a:spAutoFit/>
          </a:bodyPr>
          <a:lstStyle/>
          <a:p>
            <a:pPr marL="342900" indent="-342900">
              <a:buClr>
                <a:srgbClr val="A50021"/>
              </a:buClr>
              <a:buFont typeface="Arial" pitchFamily="34" charset="0"/>
              <a:buChar char="•"/>
            </a:pPr>
            <a:r>
              <a:rPr lang="en-US" sz="2400" b="1" dirty="0"/>
              <a:t>In 1543 BC the Egyptians used extracts from the willow tree for pain </a:t>
            </a:r>
            <a:r>
              <a:rPr lang="en-US" sz="2400" b="1" dirty="0" smtClean="0"/>
              <a:t>relief</a:t>
            </a:r>
          </a:p>
          <a:p>
            <a:pPr marL="342900" indent="-342900">
              <a:buClr>
                <a:srgbClr val="A50021"/>
              </a:buClr>
              <a:buFont typeface="Arial" pitchFamily="34" charset="0"/>
              <a:buChar char="•"/>
            </a:pPr>
            <a:r>
              <a:rPr lang="en-US" sz="2400" b="1" dirty="0" smtClean="0"/>
              <a:t>In </a:t>
            </a:r>
            <a:r>
              <a:rPr lang="en-US" sz="2400" b="1" dirty="0"/>
              <a:t>400 BC Hippocrates used powder made from the bark and leaves of the willow tree for headaches, pains and </a:t>
            </a:r>
            <a:r>
              <a:rPr lang="en-US" sz="2400" b="1" dirty="0" smtClean="0"/>
              <a:t>fevers</a:t>
            </a:r>
          </a:p>
          <a:p>
            <a:pPr marL="342900" indent="-342900">
              <a:buClr>
                <a:srgbClr val="A50021"/>
              </a:buClr>
              <a:buFont typeface="Arial" pitchFamily="34" charset="0"/>
              <a:buChar char="•"/>
            </a:pPr>
            <a:r>
              <a:rPr lang="en-US" sz="2400" b="1" dirty="0" smtClean="0"/>
              <a:t>In </a:t>
            </a:r>
            <a:r>
              <a:rPr lang="en-US" sz="2400" b="1" dirty="0"/>
              <a:t>1828 Johann Buchner at the University of Munich, extracted the active ingredient of the willow plant and called it </a:t>
            </a:r>
            <a:r>
              <a:rPr lang="en-US" sz="2400" b="1" dirty="0" err="1"/>
              <a:t>salicin</a:t>
            </a:r>
            <a:r>
              <a:rPr lang="en-US" sz="2400" b="1" dirty="0"/>
              <a:t> (Latin term for </a:t>
            </a:r>
            <a:r>
              <a:rPr lang="en-US" sz="2400" b="1" dirty="0" smtClean="0"/>
              <a:t>willow)</a:t>
            </a:r>
          </a:p>
          <a:p>
            <a:pPr marL="342900" indent="-342900">
              <a:buClr>
                <a:srgbClr val="A50021"/>
              </a:buClr>
              <a:buFont typeface="Arial" pitchFamily="34" charset="0"/>
              <a:buChar char="•"/>
            </a:pPr>
            <a:r>
              <a:rPr lang="en-US" sz="2400" b="1" dirty="0" smtClean="0"/>
              <a:t>In </a:t>
            </a:r>
            <a:r>
              <a:rPr lang="en-US" sz="2400" b="1" dirty="0"/>
              <a:t>1915 Bayer developed aspirin </a:t>
            </a:r>
            <a:r>
              <a:rPr lang="en-US" sz="2400" b="1" dirty="0" smtClean="0"/>
              <a:t>tablets</a:t>
            </a:r>
          </a:p>
          <a:p>
            <a:pPr marL="342900" indent="-342900">
              <a:buClr>
                <a:srgbClr val="A50021"/>
              </a:buClr>
              <a:buFont typeface="Arial" pitchFamily="34" charset="0"/>
              <a:buChar char="•"/>
            </a:pPr>
            <a:r>
              <a:rPr lang="en-US" sz="2400" b="1" dirty="0" smtClean="0"/>
              <a:t>In </a:t>
            </a:r>
            <a:r>
              <a:rPr lang="en-US" sz="2400" b="1" dirty="0"/>
              <a:t>1979 Crandon and Isherwood reported that women who had taken aspirin regularly during pregnancy were less likely to have PE than women who had </a:t>
            </a:r>
            <a:r>
              <a:rPr lang="en-US" sz="2400" b="1" dirty="0" smtClean="0"/>
              <a:t>not</a:t>
            </a:r>
            <a:endParaRPr lang="en-US" sz="2400" b="1" dirty="0"/>
          </a:p>
        </p:txBody>
      </p:sp>
    </p:spTree>
    <p:extLst>
      <p:ext uri="{BB962C8B-B14F-4D97-AF65-F5344CB8AC3E}">
        <p14:creationId xmlns:p14="http://schemas.microsoft.com/office/powerpoint/2010/main" val="222616639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Prevention of preeclampsia</a:t>
            </a:r>
          </a:p>
        </p:txBody>
      </p:sp>
      <p:sp>
        <p:nvSpPr>
          <p:cNvPr id="3" name="Rectangle 2"/>
          <p:cNvSpPr/>
          <p:nvPr/>
        </p:nvSpPr>
        <p:spPr>
          <a:xfrm>
            <a:off x="190500" y="1720840"/>
            <a:ext cx="8636000" cy="4585871"/>
          </a:xfrm>
          <a:prstGeom prst="rect">
            <a:avLst/>
          </a:prstGeom>
          <a:ln w="38100">
            <a:solidFill>
              <a:srgbClr val="A50021"/>
            </a:solidFill>
          </a:ln>
        </p:spPr>
        <p:txBody>
          <a:bodyPr wrap="square">
            <a:spAutoFit/>
          </a:bodyPr>
          <a:lstStyle/>
          <a:p>
            <a:r>
              <a:rPr lang="en-US" sz="2400" b="1" dirty="0"/>
              <a:t>The rate of PE is not reduced by </a:t>
            </a:r>
            <a:endParaRPr lang="en-US" sz="2400" b="1" dirty="0" smtClean="0"/>
          </a:p>
          <a:p>
            <a:pPr marL="457200" indent="-457200">
              <a:buFont typeface="+mj-lt"/>
              <a:buAutoNum type="arabicPeriod"/>
            </a:pPr>
            <a:r>
              <a:rPr lang="en-US" sz="2400" b="1" dirty="0" smtClean="0"/>
              <a:t>bed rest</a:t>
            </a:r>
          </a:p>
          <a:p>
            <a:pPr marL="457200" indent="-457200">
              <a:buFont typeface="+mj-lt"/>
              <a:buAutoNum type="arabicPeriod"/>
            </a:pPr>
            <a:r>
              <a:rPr lang="en-US" sz="2400" b="1" dirty="0" smtClean="0"/>
              <a:t>restriction </a:t>
            </a:r>
            <a:r>
              <a:rPr lang="en-US" sz="2400" b="1" dirty="0"/>
              <a:t>of physical activity or dietary manipulations, including restriction of salt intake or supplementation with magnesium, zinc, folate vitamins C, D and E or fish </a:t>
            </a:r>
            <a:r>
              <a:rPr lang="en-US" sz="2400" b="1" dirty="0" smtClean="0"/>
              <a:t>oil</a:t>
            </a:r>
            <a:endParaRPr lang="en-US" sz="2400" b="1" dirty="0"/>
          </a:p>
          <a:p>
            <a:endParaRPr lang="en-US" sz="2400" b="1" dirty="0"/>
          </a:p>
          <a:p>
            <a:pPr marL="342900" indent="-342900">
              <a:buClr>
                <a:srgbClr val="A50021"/>
              </a:buClr>
              <a:buFont typeface="Arial" pitchFamily="34" charset="0"/>
              <a:buChar char="•"/>
            </a:pPr>
            <a:r>
              <a:rPr lang="en-US" sz="2400" b="1" dirty="0"/>
              <a:t>Dietary calcium supplementation in women with low calcium diets </a:t>
            </a:r>
            <a:r>
              <a:rPr lang="en-US" sz="2400" b="1" u="sng" dirty="0"/>
              <a:t>may halve </a:t>
            </a:r>
            <a:r>
              <a:rPr lang="en-US" sz="2400" b="1" dirty="0"/>
              <a:t>the rate of </a:t>
            </a:r>
            <a:r>
              <a:rPr lang="en-US" sz="2400" b="1" dirty="0" smtClean="0"/>
              <a:t>PE</a:t>
            </a:r>
          </a:p>
          <a:p>
            <a:pPr marL="342900" indent="-342900">
              <a:buClr>
                <a:srgbClr val="A50021"/>
              </a:buClr>
              <a:buFont typeface="Arial" pitchFamily="34" charset="0"/>
              <a:buChar char="•"/>
            </a:pPr>
            <a:r>
              <a:rPr lang="en-US" sz="2400" b="1" dirty="0" smtClean="0"/>
              <a:t>Preliminary </a:t>
            </a:r>
            <a:r>
              <a:rPr lang="en-US" sz="2400" b="1" dirty="0"/>
              <a:t>data suggest that prophylactic use of </a:t>
            </a:r>
            <a:r>
              <a:rPr lang="en-US" sz="2800" b="1" u="sng" dirty="0"/>
              <a:t>pravastatins</a:t>
            </a:r>
            <a:r>
              <a:rPr lang="en-US" sz="2800" b="1" dirty="0"/>
              <a:t> </a:t>
            </a:r>
            <a:r>
              <a:rPr lang="en-US" sz="2400" b="1" dirty="0"/>
              <a:t>may also benefit women at high-risk of </a:t>
            </a:r>
            <a:r>
              <a:rPr lang="en-US" sz="2400" b="1" dirty="0" err="1" smtClean="0"/>
              <a:t>PEt</a:t>
            </a:r>
            <a:endParaRPr lang="en-US" sz="2400" b="1" dirty="0"/>
          </a:p>
        </p:txBody>
      </p:sp>
    </p:spTree>
    <p:extLst>
      <p:ext uri="{BB962C8B-B14F-4D97-AF65-F5344CB8AC3E}">
        <p14:creationId xmlns:p14="http://schemas.microsoft.com/office/powerpoint/2010/main" val="40598182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1730"/>
            <a:ext cx="8686800" cy="1323439"/>
          </a:xfrm>
        </p:spPr>
        <p:txBody>
          <a:bodyPr/>
          <a:lstStyle/>
          <a:p>
            <a:r>
              <a:rPr lang="en-US" sz="4000" dirty="0"/>
              <a:t>Hemodynamic Changes </a:t>
            </a:r>
            <a:r>
              <a:rPr lang="en-US" sz="4000" dirty="0" smtClean="0"/>
              <a:t>in Normal </a:t>
            </a:r>
            <a:r>
              <a:rPr lang="en-US" sz="4000" dirty="0"/>
              <a:t>Pregnancy</a:t>
            </a:r>
          </a:p>
        </p:txBody>
      </p:sp>
      <p:sp>
        <p:nvSpPr>
          <p:cNvPr id="3" name="Rectangle 2"/>
          <p:cNvSpPr/>
          <p:nvPr/>
        </p:nvSpPr>
        <p:spPr>
          <a:xfrm>
            <a:off x="206062" y="3114087"/>
            <a:ext cx="8731876" cy="1569660"/>
          </a:xfrm>
          <a:prstGeom prst="rect">
            <a:avLst/>
          </a:prstGeom>
          <a:ln w="38100">
            <a:solidFill>
              <a:srgbClr val="A50021"/>
            </a:solidFill>
          </a:ln>
        </p:spPr>
        <p:txBody>
          <a:bodyPr wrap="square">
            <a:spAutoFit/>
          </a:bodyPr>
          <a:lstStyle/>
          <a:p>
            <a:pPr marL="342900" indent="-342900">
              <a:buClr>
                <a:srgbClr val="A50021"/>
              </a:buClr>
              <a:buFont typeface="Arial" pitchFamily="34" charset="0"/>
              <a:buChar char="•"/>
            </a:pPr>
            <a:r>
              <a:rPr lang="en-US" sz="2400" b="1" dirty="0" smtClean="0"/>
              <a:t>Systemic </a:t>
            </a:r>
            <a:r>
              <a:rPr lang="en-US" sz="2400" b="1" dirty="0"/>
              <a:t>vascular resistance decreases </a:t>
            </a:r>
            <a:endParaRPr lang="en-US" sz="2400" b="1" dirty="0" smtClean="0"/>
          </a:p>
          <a:p>
            <a:pPr marL="342900" indent="-342900">
              <a:buClr>
                <a:srgbClr val="A50021"/>
              </a:buClr>
              <a:buFont typeface="Arial" pitchFamily="34" charset="0"/>
              <a:buChar char="•"/>
            </a:pPr>
            <a:r>
              <a:rPr lang="en-US" sz="2400" b="1" dirty="0"/>
              <a:t>P</a:t>
            </a:r>
            <a:r>
              <a:rPr lang="en-US" sz="2400" b="1" dirty="0" smtClean="0"/>
              <a:t>lasma </a:t>
            </a:r>
            <a:r>
              <a:rPr lang="en-US" sz="2400" b="1" dirty="0"/>
              <a:t>volume and cardiac output increase </a:t>
            </a:r>
          </a:p>
          <a:p>
            <a:pPr marL="342900" indent="-342900">
              <a:buClr>
                <a:srgbClr val="A50021"/>
              </a:buClr>
              <a:buFont typeface="Arial" pitchFamily="34" charset="0"/>
              <a:buChar char="•"/>
            </a:pPr>
            <a:r>
              <a:rPr lang="en-US" sz="2400" b="1" dirty="0" smtClean="0"/>
              <a:t>There </a:t>
            </a:r>
            <a:r>
              <a:rPr lang="en-US" sz="2400" b="1" dirty="0"/>
              <a:t>is a physiological drop in </a:t>
            </a:r>
            <a:r>
              <a:rPr lang="en-US" sz="2400" b="1" dirty="0" smtClean="0"/>
              <a:t>BP </a:t>
            </a:r>
            <a:r>
              <a:rPr lang="en-US" sz="2400" b="1" dirty="0"/>
              <a:t>detectable before the end of the first </a:t>
            </a:r>
            <a:r>
              <a:rPr lang="en-US" sz="2400" b="1" dirty="0" smtClean="0"/>
              <a:t>trimester due  </a:t>
            </a:r>
            <a:r>
              <a:rPr lang="en-US" sz="2400" b="1" dirty="0"/>
              <a:t>to </a:t>
            </a:r>
            <a:r>
              <a:rPr lang="en-US" sz="2400" b="1" dirty="0" smtClean="0"/>
              <a:t>vasodilation</a:t>
            </a:r>
            <a:endParaRPr lang="en-US" sz="2400" b="1" dirty="0"/>
          </a:p>
        </p:txBody>
      </p:sp>
    </p:spTree>
    <p:extLst>
      <p:ext uri="{BB962C8B-B14F-4D97-AF65-F5344CB8AC3E}">
        <p14:creationId xmlns:p14="http://schemas.microsoft.com/office/powerpoint/2010/main" val="204031990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04622" y="342900"/>
            <a:ext cx="6464300" cy="800100"/>
          </a:xfrm>
        </p:spPr>
        <p:txBody>
          <a:bodyPr/>
          <a:lstStyle/>
          <a:p>
            <a:r>
              <a:rPr lang="en-US" dirty="0"/>
              <a:t>Low dose aspirin</a:t>
            </a:r>
          </a:p>
        </p:txBody>
      </p:sp>
      <p:sp>
        <p:nvSpPr>
          <p:cNvPr id="3" name="Rectangle 2"/>
          <p:cNvSpPr/>
          <p:nvPr/>
        </p:nvSpPr>
        <p:spPr>
          <a:xfrm>
            <a:off x="342900" y="1329462"/>
            <a:ext cx="8407400" cy="5262979"/>
          </a:xfrm>
          <a:prstGeom prst="rect">
            <a:avLst/>
          </a:prstGeom>
          <a:ln w="38100">
            <a:solidFill>
              <a:srgbClr val="A50021"/>
            </a:solidFill>
          </a:ln>
        </p:spPr>
        <p:txBody>
          <a:bodyPr wrap="square">
            <a:spAutoFit/>
          </a:bodyPr>
          <a:lstStyle/>
          <a:p>
            <a:pPr marL="342900" indent="-342900">
              <a:buClr>
                <a:srgbClr val="A50021"/>
              </a:buClr>
              <a:buFont typeface="Arial" pitchFamily="34" charset="0"/>
              <a:buChar char="•"/>
            </a:pPr>
            <a:r>
              <a:rPr lang="en-US" sz="2400" b="1" dirty="0"/>
              <a:t>The prophylactic use of low-dose aspirin in the prevention of PE has been studied </a:t>
            </a:r>
            <a:r>
              <a:rPr lang="en-US" sz="2400" b="1" dirty="0" smtClean="0"/>
              <a:t>extensively</a:t>
            </a:r>
          </a:p>
          <a:p>
            <a:pPr marL="342900" indent="-342900">
              <a:buClr>
                <a:srgbClr val="A50021"/>
              </a:buClr>
              <a:buFont typeface="Arial" pitchFamily="34" charset="0"/>
              <a:buChar char="•"/>
            </a:pPr>
            <a:r>
              <a:rPr lang="en-US" sz="2400" b="1" dirty="0" smtClean="0"/>
              <a:t>A </a:t>
            </a:r>
            <a:r>
              <a:rPr lang="en-US" sz="2400" b="1" dirty="0"/>
              <a:t>meta-analysis of trials showed that the administration of low-dose aspirin in high-risk pregnancies resulted in a 10% lower incidence of </a:t>
            </a:r>
            <a:r>
              <a:rPr lang="en-US" sz="2400" b="1" dirty="0" smtClean="0"/>
              <a:t>PE However </a:t>
            </a:r>
            <a:r>
              <a:rPr lang="en-US" sz="2400" b="1" dirty="0"/>
              <a:t>in most studies aspirin was started after 16 weeks’ gestation and at a dose of &lt;100 </a:t>
            </a:r>
            <a:r>
              <a:rPr lang="en-US" sz="2400" b="1" dirty="0" smtClean="0"/>
              <a:t>mg/day</a:t>
            </a:r>
          </a:p>
          <a:p>
            <a:pPr marL="342900" indent="-342900">
              <a:buClr>
                <a:srgbClr val="A50021"/>
              </a:buClr>
              <a:buFont typeface="Arial" pitchFamily="34" charset="0"/>
              <a:buChar char="•"/>
            </a:pPr>
            <a:r>
              <a:rPr lang="en-US" sz="2400" b="1" dirty="0"/>
              <a:t>O</a:t>
            </a:r>
            <a:r>
              <a:rPr lang="en-US" sz="2400" b="1" dirty="0" smtClean="0"/>
              <a:t>ther </a:t>
            </a:r>
            <a:r>
              <a:rPr lang="en-US" sz="2400" b="1" dirty="0"/>
              <a:t>meta-analyses showed that aspirin started before 16 weeks resulted in halving the rate of PE, whereas aspirin started after 16 weeks did not have a significant </a:t>
            </a:r>
            <a:r>
              <a:rPr lang="en-US" sz="2400" b="1" dirty="0" smtClean="0"/>
              <a:t>benefit</a:t>
            </a:r>
          </a:p>
          <a:p>
            <a:pPr marL="342900" indent="-342900">
              <a:buClr>
                <a:srgbClr val="A50021"/>
              </a:buClr>
              <a:buFont typeface="Arial" pitchFamily="34" charset="0"/>
              <a:buChar char="•"/>
            </a:pPr>
            <a:r>
              <a:rPr lang="en-US" sz="2400" b="1" dirty="0" smtClean="0"/>
              <a:t>In </a:t>
            </a:r>
            <a:r>
              <a:rPr lang="en-US" sz="2400" b="1" dirty="0"/>
              <a:t>addition, the beneficial effect of aspirin was dose dependent, with a greater reduction in the incidence of PE being associated with a dose of &gt;100 </a:t>
            </a:r>
            <a:r>
              <a:rPr lang="en-US" sz="2400" b="1" dirty="0" smtClean="0"/>
              <a:t>mg/day</a:t>
            </a:r>
            <a:endParaRPr lang="en-US" sz="2400" b="1" dirty="0"/>
          </a:p>
        </p:txBody>
      </p:sp>
    </p:spTree>
    <p:extLst>
      <p:ext uri="{BB962C8B-B14F-4D97-AF65-F5344CB8AC3E}">
        <p14:creationId xmlns:p14="http://schemas.microsoft.com/office/powerpoint/2010/main" val="22135454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30400" y="370929"/>
            <a:ext cx="5029200" cy="769441"/>
          </a:xfrm>
        </p:spPr>
        <p:txBody>
          <a:bodyPr/>
          <a:lstStyle/>
          <a:p>
            <a:r>
              <a:rPr lang="en-US" dirty="0"/>
              <a:t>ASPRE </a:t>
            </a:r>
            <a:r>
              <a:rPr lang="en-US" dirty="0" smtClean="0"/>
              <a:t>trial</a:t>
            </a:r>
            <a:endParaRPr lang="en-US" dirty="0"/>
          </a:p>
        </p:txBody>
      </p:sp>
      <p:sp>
        <p:nvSpPr>
          <p:cNvPr id="3" name="Rectangle 2"/>
          <p:cNvSpPr/>
          <p:nvPr/>
        </p:nvSpPr>
        <p:spPr>
          <a:xfrm>
            <a:off x="305596" y="1561067"/>
            <a:ext cx="8488478" cy="1631216"/>
          </a:xfrm>
          <a:prstGeom prst="rect">
            <a:avLst/>
          </a:prstGeom>
          <a:ln w="38100">
            <a:solidFill>
              <a:srgbClr val="A50021"/>
            </a:solidFill>
          </a:ln>
        </p:spPr>
        <p:txBody>
          <a:bodyPr wrap="none">
            <a:spAutoFit/>
          </a:bodyPr>
          <a:lstStyle/>
          <a:p>
            <a:pPr marL="342900" indent="-342900">
              <a:buClr>
                <a:srgbClr val="A50021"/>
              </a:buClr>
              <a:buFont typeface="Arial" pitchFamily="34" charset="0"/>
              <a:buChar char="•"/>
            </a:pPr>
            <a:r>
              <a:rPr lang="en-US" sz="2000" b="1" dirty="0" smtClean="0"/>
              <a:t>International </a:t>
            </a:r>
            <a:r>
              <a:rPr lang="en-US" sz="2000" b="1" dirty="0"/>
              <a:t>multicenter </a:t>
            </a:r>
            <a:r>
              <a:rPr lang="en-US" sz="2000" b="1" dirty="0" smtClean="0"/>
              <a:t>study</a:t>
            </a:r>
          </a:p>
          <a:p>
            <a:pPr marL="342900" indent="-342900">
              <a:buClr>
                <a:srgbClr val="A50021"/>
              </a:buClr>
              <a:buFont typeface="Arial" pitchFamily="34" charset="0"/>
              <a:buChar char="•"/>
            </a:pPr>
            <a:r>
              <a:rPr lang="en-US" sz="2000" b="1" dirty="0"/>
              <a:t>Routine screening for preterm PE was carried out at 11-13 </a:t>
            </a:r>
            <a:r>
              <a:rPr lang="en-US" sz="2000" b="1" dirty="0" smtClean="0"/>
              <a:t>weeks </a:t>
            </a:r>
          </a:p>
          <a:p>
            <a:pPr>
              <a:buClr>
                <a:srgbClr val="A50021"/>
              </a:buClr>
            </a:pPr>
            <a:r>
              <a:rPr lang="en-US" sz="2000" b="1" dirty="0" smtClean="0"/>
              <a:t>gestation </a:t>
            </a:r>
            <a:r>
              <a:rPr lang="en-US" sz="2000" b="1" dirty="0"/>
              <a:t>by the FMF algorithm that combines maternal </a:t>
            </a:r>
          </a:p>
          <a:p>
            <a:pPr>
              <a:buClr>
                <a:srgbClr val="A50021"/>
              </a:buClr>
            </a:pPr>
            <a:r>
              <a:rPr lang="en-US" sz="2000" b="1" dirty="0" smtClean="0"/>
              <a:t>factors </a:t>
            </a:r>
            <a:r>
              <a:rPr lang="en-US" sz="2000" b="1" dirty="0"/>
              <a:t>and biomarkers in about 27,000 singleton </a:t>
            </a:r>
            <a:r>
              <a:rPr lang="en-US" sz="2000" b="1" dirty="0" smtClean="0"/>
              <a:t>pregnancies</a:t>
            </a:r>
          </a:p>
          <a:p>
            <a:pPr>
              <a:buClr>
                <a:srgbClr val="A50021"/>
              </a:buClr>
            </a:pPr>
            <a:endParaRPr lang="en-US" sz="2000" b="1" dirty="0"/>
          </a:p>
        </p:txBody>
      </p:sp>
      <p:sp>
        <p:nvSpPr>
          <p:cNvPr id="4" name="Rectangle 3"/>
          <p:cNvSpPr/>
          <p:nvPr/>
        </p:nvSpPr>
        <p:spPr>
          <a:xfrm>
            <a:off x="305596" y="3832136"/>
            <a:ext cx="8488478" cy="1200329"/>
          </a:xfrm>
          <a:prstGeom prst="rect">
            <a:avLst/>
          </a:prstGeom>
          <a:ln w="38100">
            <a:solidFill>
              <a:srgbClr val="A50021"/>
            </a:solidFill>
          </a:ln>
        </p:spPr>
        <p:txBody>
          <a:bodyPr wrap="square">
            <a:spAutoFit/>
          </a:bodyPr>
          <a:lstStyle/>
          <a:p>
            <a:pPr algn="ctr"/>
            <a:r>
              <a:rPr lang="en-US" sz="2400" b="1" dirty="0"/>
              <a:t>Use of aspirin was associated with a 62% reduction in the incidence of preterm PE and 82% reduction in the incidence of PE at &lt;34 weeks’ gestation</a:t>
            </a:r>
          </a:p>
        </p:txBody>
      </p:sp>
    </p:spTree>
    <p:extLst>
      <p:ext uri="{BB962C8B-B14F-4D97-AF65-F5344CB8AC3E}">
        <p14:creationId xmlns:p14="http://schemas.microsoft.com/office/powerpoint/2010/main" val="261419654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3500" y="109278"/>
            <a:ext cx="6934200" cy="485598"/>
          </a:xfrm>
        </p:spPr>
        <p:txBody>
          <a:bodyPr/>
          <a:lstStyle/>
          <a:p>
            <a:r>
              <a:rPr lang="en-US" sz="3600" dirty="0"/>
              <a:t>Maternal </a:t>
            </a:r>
            <a:r>
              <a:rPr lang="en-US" sz="3600" dirty="0" smtClean="0"/>
              <a:t>risk factors </a:t>
            </a:r>
            <a:endParaRPr lang="en-US" sz="3600" dirty="0"/>
          </a:p>
        </p:txBody>
      </p:sp>
      <p:sp>
        <p:nvSpPr>
          <p:cNvPr id="3" name="Rectangle 2"/>
          <p:cNvSpPr/>
          <p:nvPr/>
        </p:nvSpPr>
        <p:spPr>
          <a:xfrm>
            <a:off x="272424" y="765512"/>
            <a:ext cx="8603088" cy="5940088"/>
          </a:xfrm>
          <a:prstGeom prst="rect">
            <a:avLst/>
          </a:prstGeom>
          <a:ln w="38100">
            <a:solidFill>
              <a:srgbClr val="A50021"/>
            </a:solidFill>
          </a:ln>
        </p:spPr>
        <p:txBody>
          <a:bodyPr wrap="square">
            <a:spAutoFit/>
          </a:bodyPr>
          <a:lstStyle/>
          <a:p>
            <a:pPr marL="342900" indent="-342900">
              <a:buClr>
                <a:srgbClr val="A50021"/>
              </a:buClr>
              <a:buFont typeface="Arial" pitchFamily="34" charset="0"/>
              <a:buChar char="•"/>
            </a:pPr>
            <a:r>
              <a:rPr lang="en-US" sz="2000" b="1" dirty="0"/>
              <a:t>A</a:t>
            </a:r>
            <a:r>
              <a:rPr lang="en-US" sz="2000" b="1" dirty="0" smtClean="0"/>
              <a:t>dvancing </a:t>
            </a:r>
            <a:r>
              <a:rPr lang="en-US" sz="2000" b="1" dirty="0"/>
              <a:t>maternal </a:t>
            </a:r>
            <a:r>
              <a:rPr lang="en-US" sz="2000" b="1" dirty="0" smtClean="0"/>
              <a:t>age</a:t>
            </a:r>
          </a:p>
          <a:p>
            <a:pPr marL="342900" indent="-342900">
              <a:buClr>
                <a:srgbClr val="A50021"/>
              </a:buClr>
              <a:buFont typeface="Arial" pitchFamily="34" charset="0"/>
              <a:buChar char="•"/>
            </a:pPr>
            <a:r>
              <a:rPr lang="en-US" sz="2000" b="1" dirty="0" smtClean="0"/>
              <a:t>Increasing weight</a:t>
            </a:r>
          </a:p>
          <a:p>
            <a:pPr marL="342900" indent="-342900">
              <a:buClr>
                <a:srgbClr val="A50021"/>
              </a:buClr>
              <a:buFont typeface="Arial" pitchFamily="34" charset="0"/>
              <a:buChar char="•"/>
            </a:pPr>
            <a:r>
              <a:rPr lang="en-US" sz="2000" b="1" dirty="0" smtClean="0"/>
              <a:t>Afro-Caribbean </a:t>
            </a:r>
            <a:r>
              <a:rPr lang="en-US" sz="2000" b="1" dirty="0"/>
              <a:t>and South Asian racial </a:t>
            </a:r>
            <a:r>
              <a:rPr lang="en-US" sz="2000" b="1" dirty="0" smtClean="0"/>
              <a:t>origin</a:t>
            </a:r>
          </a:p>
          <a:p>
            <a:pPr marL="342900" indent="-342900">
              <a:buClr>
                <a:srgbClr val="A50021"/>
              </a:buClr>
              <a:buFont typeface="Arial" pitchFamily="34" charset="0"/>
              <a:buChar char="•"/>
            </a:pPr>
            <a:r>
              <a:rPr lang="en-US" sz="2000" b="1" dirty="0"/>
              <a:t>M</a:t>
            </a:r>
            <a:r>
              <a:rPr lang="en-US" sz="2000" b="1" dirty="0" smtClean="0"/>
              <a:t>edical </a:t>
            </a:r>
            <a:r>
              <a:rPr lang="en-US" sz="2000" b="1" dirty="0"/>
              <a:t>history of chronic </a:t>
            </a:r>
            <a:r>
              <a:rPr lang="en-US" sz="2000" b="1" dirty="0" smtClean="0"/>
              <a:t>hypertension</a:t>
            </a:r>
          </a:p>
          <a:p>
            <a:pPr marL="342900" indent="-342900">
              <a:buClr>
                <a:srgbClr val="A50021"/>
              </a:buClr>
              <a:buFont typeface="Arial" pitchFamily="34" charset="0"/>
              <a:buChar char="•"/>
            </a:pPr>
            <a:r>
              <a:rPr lang="en-US" sz="2000" b="1" dirty="0" smtClean="0"/>
              <a:t>Diabetes </a:t>
            </a:r>
            <a:r>
              <a:rPr lang="en-US" sz="2000" b="1" dirty="0"/>
              <a:t>mellitus </a:t>
            </a:r>
          </a:p>
          <a:p>
            <a:pPr marL="342900" indent="-342900">
              <a:buClr>
                <a:srgbClr val="A50021"/>
              </a:buClr>
              <a:buFont typeface="Arial" pitchFamily="34" charset="0"/>
              <a:buChar char="•"/>
            </a:pPr>
            <a:r>
              <a:rPr lang="en-US" sz="2000" b="1" dirty="0"/>
              <a:t>S</a:t>
            </a:r>
            <a:r>
              <a:rPr lang="en-US" sz="2000" b="1" dirty="0" smtClean="0"/>
              <a:t>ystemic </a:t>
            </a:r>
            <a:r>
              <a:rPr lang="en-US" sz="2000" b="1" dirty="0"/>
              <a:t>lupus </a:t>
            </a:r>
            <a:r>
              <a:rPr lang="en-US" sz="2000" b="1" dirty="0" err="1"/>
              <a:t>erythematosus</a:t>
            </a:r>
            <a:r>
              <a:rPr lang="en-US" sz="2000" b="1" dirty="0"/>
              <a:t> or </a:t>
            </a:r>
            <a:r>
              <a:rPr lang="en-US" sz="2000" b="1" dirty="0" err="1"/>
              <a:t>antiphospholipid</a:t>
            </a:r>
            <a:r>
              <a:rPr lang="en-US" sz="2000" b="1" dirty="0"/>
              <a:t> </a:t>
            </a:r>
            <a:r>
              <a:rPr lang="en-US" sz="2000" b="1" dirty="0" smtClean="0"/>
              <a:t>syndrome</a:t>
            </a:r>
          </a:p>
          <a:p>
            <a:pPr marL="342900" indent="-342900">
              <a:buClr>
                <a:srgbClr val="A50021"/>
              </a:buClr>
              <a:buFont typeface="Arial" pitchFamily="34" charset="0"/>
              <a:buChar char="•"/>
            </a:pPr>
            <a:r>
              <a:rPr lang="en-US" sz="2000" b="1" dirty="0"/>
              <a:t>C</a:t>
            </a:r>
            <a:r>
              <a:rPr lang="en-US" sz="2000" b="1" dirty="0" smtClean="0"/>
              <a:t>onception </a:t>
            </a:r>
            <a:r>
              <a:rPr lang="en-US" sz="2000" b="1" dirty="0"/>
              <a:t>by in vitro fertilization </a:t>
            </a:r>
          </a:p>
          <a:p>
            <a:pPr marL="342900" indent="-342900">
              <a:buClr>
                <a:srgbClr val="A50021"/>
              </a:buClr>
              <a:buFont typeface="Arial" pitchFamily="34" charset="0"/>
              <a:buChar char="•"/>
            </a:pPr>
            <a:r>
              <a:rPr lang="en-US" sz="2000" b="1" dirty="0" smtClean="0"/>
              <a:t>family </a:t>
            </a:r>
            <a:r>
              <a:rPr lang="en-US" sz="2000" b="1" dirty="0"/>
              <a:t>history or personal history of </a:t>
            </a:r>
            <a:r>
              <a:rPr lang="en-US" sz="2000" b="1" dirty="0" smtClean="0"/>
              <a:t>PE</a:t>
            </a:r>
          </a:p>
          <a:p>
            <a:pPr marL="342900" indent="-342900">
              <a:buClr>
                <a:srgbClr val="A50021"/>
              </a:buClr>
              <a:buFont typeface="Arial" pitchFamily="34" charset="0"/>
              <a:buChar char="•"/>
            </a:pPr>
            <a:r>
              <a:rPr lang="en-US" sz="2000" b="1" dirty="0" smtClean="0"/>
              <a:t>The </a:t>
            </a:r>
            <a:r>
              <a:rPr lang="en-US" sz="2000" b="1" dirty="0"/>
              <a:t>risk of PE in women in their first pregnancy is three times higher than in women with previous pregnancies that were not complicated by </a:t>
            </a:r>
            <a:r>
              <a:rPr lang="en-US" sz="2000" b="1" dirty="0" smtClean="0"/>
              <a:t>PE</a:t>
            </a:r>
          </a:p>
          <a:p>
            <a:pPr marL="342900" indent="-342900">
              <a:buClr>
                <a:srgbClr val="A50021"/>
              </a:buClr>
              <a:buFont typeface="Arial" pitchFamily="34" charset="0"/>
              <a:buChar char="•"/>
            </a:pPr>
            <a:r>
              <a:rPr lang="en-US" sz="2000" b="1" dirty="0" smtClean="0"/>
              <a:t>Women </a:t>
            </a:r>
            <a:r>
              <a:rPr lang="en-US" sz="2000" b="1" dirty="0"/>
              <a:t>who had PE in a first pregnancy are up to 10 times more likely to develop PE in a second </a:t>
            </a:r>
            <a:r>
              <a:rPr lang="en-US" sz="2000" b="1" dirty="0" smtClean="0"/>
              <a:t>pregnancy</a:t>
            </a:r>
          </a:p>
          <a:p>
            <a:pPr marL="342900" indent="-342900">
              <a:buClr>
                <a:srgbClr val="A50021"/>
              </a:buClr>
              <a:buFont typeface="Arial" pitchFamily="34" charset="0"/>
              <a:buChar char="•"/>
            </a:pPr>
            <a:r>
              <a:rPr lang="en-US" sz="2000" b="1" dirty="0" smtClean="0"/>
              <a:t>The </a:t>
            </a:r>
            <a:r>
              <a:rPr lang="en-US" sz="2000" b="1" dirty="0"/>
              <a:t>risk for PE is lower in tall than in short women </a:t>
            </a:r>
          </a:p>
          <a:p>
            <a:pPr marL="342900" indent="-342900">
              <a:buClr>
                <a:srgbClr val="A50021"/>
              </a:buClr>
              <a:buFont typeface="Arial" pitchFamily="34" charset="0"/>
              <a:buChar char="•"/>
            </a:pPr>
            <a:r>
              <a:rPr lang="en-US" sz="2000" b="1" dirty="0"/>
              <a:t>D</a:t>
            </a:r>
            <a:r>
              <a:rPr lang="en-US" sz="2000" b="1" dirty="0" smtClean="0"/>
              <a:t>ecreased </a:t>
            </a:r>
            <a:r>
              <a:rPr lang="en-US" sz="2000" b="1" dirty="0"/>
              <a:t>in parous women with no previous </a:t>
            </a:r>
            <a:r>
              <a:rPr lang="en-US" sz="2000" b="1" dirty="0" smtClean="0"/>
              <a:t>PE</a:t>
            </a:r>
          </a:p>
          <a:p>
            <a:pPr marL="342900" indent="-342900">
              <a:buClr>
                <a:srgbClr val="A50021"/>
              </a:buClr>
              <a:buFont typeface="Arial" pitchFamily="34" charset="0"/>
              <a:buChar char="•"/>
            </a:pPr>
            <a:r>
              <a:rPr lang="en-US" sz="2000" b="1" dirty="0" smtClean="0"/>
              <a:t>The </a:t>
            </a:r>
            <a:r>
              <a:rPr lang="en-US" sz="2000" b="1" dirty="0"/>
              <a:t>protective effect against PE of a previous pregnancy without PE, decreases with the time interval between the previous and the current pregnancy so that after 15 years the risk of PE is about the same as that in nulliparous </a:t>
            </a:r>
            <a:r>
              <a:rPr lang="en-US" sz="2000" b="1" dirty="0" smtClean="0"/>
              <a:t>women</a:t>
            </a:r>
            <a:endParaRPr lang="en-US" sz="2000" b="1" dirty="0"/>
          </a:p>
        </p:txBody>
      </p:sp>
    </p:spTree>
    <p:extLst>
      <p:ext uri="{BB962C8B-B14F-4D97-AF65-F5344CB8AC3E}">
        <p14:creationId xmlns:p14="http://schemas.microsoft.com/office/powerpoint/2010/main" val="8564450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10" end="10"/>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1" end="11"/>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9700" y="156816"/>
            <a:ext cx="8813800" cy="64591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5066844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Screening at 11-13 weeks</a:t>
            </a:r>
          </a:p>
        </p:txBody>
      </p:sp>
      <p:sp>
        <p:nvSpPr>
          <p:cNvPr id="3" name="Rectangle 2"/>
          <p:cNvSpPr/>
          <p:nvPr/>
        </p:nvSpPr>
        <p:spPr>
          <a:xfrm>
            <a:off x="457200" y="2308165"/>
            <a:ext cx="8166100" cy="1938992"/>
          </a:xfrm>
          <a:prstGeom prst="rect">
            <a:avLst/>
          </a:prstGeom>
          <a:ln w="38100">
            <a:solidFill>
              <a:srgbClr val="A50021"/>
            </a:solidFill>
          </a:ln>
        </p:spPr>
        <p:txBody>
          <a:bodyPr wrap="square">
            <a:spAutoFit/>
          </a:bodyPr>
          <a:lstStyle/>
          <a:p>
            <a:pPr algn="ctr"/>
            <a:r>
              <a:rPr lang="en-US" sz="2400" b="1" dirty="0" smtClean="0"/>
              <a:t>Combined </a:t>
            </a:r>
            <a:r>
              <a:rPr lang="en-US" sz="2400" b="1" dirty="0"/>
              <a:t>screening by maternal </a:t>
            </a:r>
            <a:r>
              <a:rPr lang="en-US" sz="2400" b="1" dirty="0" smtClean="0"/>
              <a:t>risk factors, mean arterial pressure  </a:t>
            </a:r>
            <a:r>
              <a:rPr lang="en-US" sz="2400" b="1" dirty="0"/>
              <a:t>MAP, </a:t>
            </a:r>
            <a:r>
              <a:rPr lang="en-US" sz="2400" b="1" dirty="0" smtClean="0"/>
              <a:t> uterine arteries UTPI </a:t>
            </a:r>
            <a:r>
              <a:rPr lang="en-US" sz="2400" b="1" dirty="0"/>
              <a:t>and PLGF predicts about 90% of early PE (&lt;34 weeks), 75% of preterm PE (&lt;37 weeks) and 45% of term PE (≥37 weeks</a:t>
            </a:r>
            <a:r>
              <a:rPr lang="en-US" sz="2400" b="1" dirty="0" smtClean="0"/>
              <a:t>)</a:t>
            </a:r>
            <a:endParaRPr lang="en-US" sz="2400" b="1" dirty="0"/>
          </a:p>
        </p:txBody>
      </p:sp>
    </p:spTree>
    <p:extLst>
      <p:ext uri="{BB962C8B-B14F-4D97-AF65-F5344CB8AC3E}">
        <p14:creationId xmlns:p14="http://schemas.microsoft.com/office/powerpoint/2010/main" val="337875176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41668" y="940534"/>
            <a:ext cx="8583232" cy="3970318"/>
          </a:xfrm>
          <a:prstGeom prst="rect">
            <a:avLst/>
          </a:prstGeom>
          <a:ln w="38100">
            <a:solidFill>
              <a:srgbClr val="A50021"/>
            </a:solidFill>
          </a:ln>
        </p:spPr>
        <p:txBody>
          <a:bodyPr wrap="square">
            <a:spAutoFit/>
          </a:bodyPr>
          <a:lstStyle/>
          <a:p>
            <a:pPr algn="ctr"/>
            <a:r>
              <a:rPr lang="en-US" sz="2800" b="1" dirty="0"/>
              <a:t>Mean arterial pressure (MAP)</a:t>
            </a:r>
          </a:p>
          <a:p>
            <a:pPr algn="ctr"/>
            <a:r>
              <a:rPr lang="en-US" sz="2800" b="1" dirty="0"/>
              <a:t>In the prediction of PE measurement of MAP is more useful than measurement of systolic and diastolic blood </a:t>
            </a:r>
            <a:r>
              <a:rPr lang="en-US" sz="2800" b="1" dirty="0" smtClean="0"/>
              <a:t>pressure</a:t>
            </a:r>
          </a:p>
          <a:p>
            <a:pPr algn="ctr"/>
            <a:r>
              <a:rPr lang="en-US" sz="2800" b="1" dirty="0" smtClean="0"/>
              <a:t>The </a:t>
            </a:r>
            <a:r>
              <a:rPr lang="en-US" sz="2800" b="1" dirty="0"/>
              <a:t>MAP is defined as the average arterial pressure during a single cardiac cycle and is calculated from the following formula: MAP = 2/3 diastolic blood pressure + 1/3 systolic blood </a:t>
            </a:r>
            <a:r>
              <a:rPr lang="en-US" sz="2800" b="1" dirty="0" smtClean="0"/>
              <a:t>pressure</a:t>
            </a:r>
            <a:endParaRPr lang="en-US" sz="2800" b="1" dirty="0"/>
          </a:p>
        </p:txBody>
      </p:sp>
    </p:spTree>
    <p:extLst>
      <p:ext uri="{BB962C8B-B14F-4D97-AF65-F5344CB8AC3E}">
        <p14:creationId xmlns:p14="http://schemas.microsoft.com/office/powerpoint/2010/main" val="366476287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10175"/>
            <a:ext cx="8686800" cy="1446550"/>
          </a:xfrm>
        </p:spPr>
        <p:txBody>
          <a:bodyPr/>
          <a:lstStyle/>
          <a:p>
            <a:r>
              <a:rPr lang="en-US" dirty="0"/>
              <a:t>Measurement of uterine artery PI (UTPI)</a:t>
            </a:r>
          </a:p>
        </p:txBody>
      </p:sp>
      <p:sp>
        <p:nvSpPr>
          <p:cNvPr id="3" name="Rectangle 2"/>
          <p:cNvSpPr/>
          <p:nvPr/>
        </p:nvSpPr>
        <p:spPr>
          <a:xfrm>
            <a:off x="180304" y="2460653"/>
            <a:ext cx="8773196" cy="954107"/>
          </a:xfrm>
          <a:prstGeom prst="rect">
            <a:avLst/>
          </a:prstGeom>
          <a:ln w="38100">
            <a:solidFill>
              <a:srgbClr val="A50021"/>
            </a:solidFill>
          </a:ln>
        </p:spPr>
        <p:txBody>
          <a:bodyPr wrap="square">
            <a:spAutoFit/>
          </a:bodyPr>
          <a:lstStyle/>
          <a:p>
            <a:pPr algn="ctr"/>
            <a:r>
              <a:rPr lang="en-US" sz="2800" b="1" dirty="0"/>
              <a:t>The UTPI can be measured by either transabdominal or transvaginal </a:t>
            </a:r>
            <a:r>
              <a:rPr lang="en-US" sz="2800" b="1" dirty="0" smtClean="0"/>
              <a:t>sonographey</a:t>
            </a:r>
            <a:endParaRPr lang="en-US" sz="2800" b="1" dirty="0"/>
          </a:p>
        </p:txBody>
      </p:sp>
    </p:spTree>
    <p:extLst>
      <p:ext uri="{BB962C8B-B14F-4D97-AF65-F5344CB8AC3E}">
        <p14:creationId xmlns:p14="http://schemas.microsoft.com/office/powerpoint/2010/main" val="104602486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rotWithShape="1">
          <a:blip r:embed="rId2">
            <a:grayscl/>
            <a:extLst>
              <a:ext uri="{28A0092B-C50C-407E-A947-70E740481C1C}">
                <a14:useLocalDpi xmlns:a14="http://schemas.microsoft.com/office/drawing/2010/main" val="0"/>
              </a:ext>
            </a:extLst>
          </a:blip>
          <a:srcRect l="3439" r="1601"/>
          <a:stretch/>
        </p:blipFill>
        <p:spPr bwMode="auto">
          <a:xfrm>
            <a:off x="127000" y="448049"/>
            <a:ext cx="3937000" cy="28123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47" name="Picture 3"/>
          <p:cNvPicPr>
            <a:picLocks noChangeAspect="1" noChangeArrowheads="1"/>
          </p:cNvPicPr>
          <p:nvPr/>
        </p:nvPicPr>
        <p:blipFill rotWithShape="1">
          <a:blip r:embed="rId3">
            <a:grayscl/>
            <a:extLst>
              <a:ext uri="{28A0092B-C50C-407E-A947-70E740481C1C}">
                <a14:useLocalDpi xmlns:a14="http://schemas.microsoft.com/office/drawing/2010/main" val="0"/>
              </a:ext>
            </a:extLst>
          </a:blip>
          <a:srcRect l="2125" r="5549"/>
          <a:stretch/>
        </p:blipFill>
        <p:spPr bwMode="auto">
          <a:xfrm>
            <a:off x="4317998" y="317501"/>
            <a:ext cx="4318001" cy="307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ectangle 2"/>
          <p:cNvSpPr/>
          <p:nvPr/>
        </p:nvSpPr>
        <p:spPr>
          <a:xfrm>
            <a:off x="127000" y="3545772"/>
            <a:ext cx="4079562" cy="707886"/>
          </a:xfrm>
          <a:prstGeom prst="rect">
            <a:avLst/>
          </a:prstGeom>
          <a:ln w="38100">
            <a:solidFill>
              <a:srgbClr val="A50021"/>
            </a:solidFill>
          </a:ln>
        </p:spPr>
        <p:txBody>
          <a:bodyPr wrap="square">
            <a:spAutoFit/>
          </a:bodyPr>
          <a:lstStyle/>
          <a:p>
            <a:pPr algn="ctr"/>
            <a:r>
              <a:rPr lang="en-US" sz="2000" b="1" dirty="0"/>
              <a:t>W</a:t>
            </a:r>
            <a:r>
              <a:rPr lang="en-US" sz="2000" b="1" dirty="0" smtClean="0"/>
              <a:t>aveform </a:t>
            </a:r>
            <a:r>
              <a:rPr lang="en-US" sz="2000" b="1" dirty="0"/>
              <a:t>has good end-diastolic flow</a:t>
            </a:r>
          </a:p>
        </p:txBody>
      </p:sp>
      <p:sp>
        <p:nvSpPr>
          <p:cNvPr id="4" name="Rectangle 3"/>
          <p:cNvSpPr/>
          <p:nvPr/>
        </p:nvSpPr>
        <p:spPr>
          <a:xfrm>
            <a:off x="4419600" y="3554613"/>
            <a:ext cx="4572000" cy="1015663"/>
          </a:xfrm>
          <a:prstGeom prst="rect">
            <a:avLst/>
          </a:prstGeom>
          <a:ln w="38100">
            <a:solidFill>
              <a:srgbClr val="A50021"/>
            </a:solidFill>
          </a:ln>
        </p:spPr>
        <p:txBody>
          <a:bodyPr>
            <a:spAutoFit/>
          </a:bodyPr>
          <a:lstStyle/>
          <a:p>
            <a:pPr algn="ctr"/>
            <a:r>
              <a:rPr lang="en-US" sz="2000" b="1" dirty="0" smtClean="0"/>
              <a:t>shows </a:t>
            </a:r>
            <a:r>
              <a:rPr lang="en-US" sz="2000" b="1" dirty="0"/>
              <a:t>high resistance of flow with early diastolic </a:t>
            </a:r>
            <a:r>
              <a:rPr lang="en-US" sz="2000" b="1" dirty="0" smtClean="0"/>
              <a:t>notch and </a:t>
            </a:r>
            <a:r>
              <a:rPr lang="en-US" sz="2000" b="1" dirty="0"/>
              <a:t>low end-diastolic flow </a:t>
            </a:r>
          </a:p>
        </p:txBody>
      </p:sp>
    </p:spTree>
    <p:extLst>
      <p:ext uri="{BB962C8B-B14F-4D97-AF65-F5344CB8AC3E}">
        <p14:creationId xmlns:p14="http://schemas.microsoft.com/office/powerpoint/2010/main" val="297094180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548729"/>
            <a:ext cx="8686800" cy="769441"/>
          </a:xfrm>
        </p:spPr>
        <p:txBody>
          <a:bodyPr/>
          <a:lstStyle/>
          <a:p>
            <a:r>
              <a:rPr lang="en-US" dirty="0"/>
              <a:t>Placental growth factor </a:t>
            </a:r>
            <a:r>
              <a:rPr lang="en-US" dirty="0" smtClean="0"/>
              <a:t>PIGF</a:t>
            </a:r>
            <a:endParaRPr lang="en-US" dirty="0"/>
          </a:p>
        </p:txBody>
      </p:sp>
      <p:sp>
        <p:nvSpPr>
          <p:cNvPr id="3" name="Rectangle 2"/>
          <p:cNvSpPr/>
          <p:nvPr/>
        </p:nvSpPr>
        <p:spPr>
          <a:xfrm>
            <a:off x="244698" y="2016479"/>
            <a:ext cx="8775837" cy="3416320"/>
          </a:xfrm>
          <a:prstGeom prst="rect">
            <a:avLst/>
          </a:prstGeom>
          <a:ln w="38100">
            <a:solidFill>
              <a:srgbClr val="A50021"/>
            </a:solidFill>
          </a:ln>
        </p:spPr>
        <p:txBody>
          <a:bodyPr wrap="square">
            <a:spAutoFit/>
          </a:bodyPr>
          <a:lstStyle/>
          <a:p>
            <a:pPr marL="342900" indent="-342900">
              <a:buClr>
                <a:srgbClr val="A50021"/>
              </a:buClr>
              <a:buFont typeface="Arial" pitchFamily="34" charset="0"/>
              <a:buChar char="•"/>
            </a:pPr>
            <a:r>
              <a:rPr lang="en-US" sz="2400" b="1" dirty="0" smtClean="0"/>
              <a:t>Measure the amount of PIGF in blood plasma or serum</a:t>
            </a:r>
          </a:p>
          <a:p>
            <a:r>
              <a:rPr lang="en-US" sz="2400" b="1" dirty="0" smtClean="0"/>
              <a:t>PIGF is a protein involved in placental angiogenesis ( the development of new blood vessels)</a:t>
            </a:r>
          </a:p>
          <a:p>
            <a:pPr marL="342900" indent="-342900">
              <a:buFont typeface="Arial" pitchFamily="34" charset="0"/>
              <a:buChar char="•"/>
            </a:pPr>
            <a:r>
              <a:rPr lang="en-US" sz="2400" b="1" dirty="0" smtClean="0"/>
              <a:t>In </a:t>
            </a:r>
            <a:r>
              <a:rPr lang="en-US" sz="2400" b="1" dirty="0"/>
              <a:t>normal pregnancy PGIF levels rise and peak at 26-30 weeks </a:t>
            </a:r>
            <a:endParaRPr lang="en-US" sz="2400" b="1" dirty="0" smtClean="0"/>
          </a:p>
          <a:p>
            <a:pPr marL="342900" indent="-342900">
              <a:buFont typeface="Arial" pitchFamily="34" charset="0"/>
              <a:buChar char="•"/>
            </a:pPr>
            <a:r>
              <a:rPr lang="en-US" sz="2400" b="1" dirty="0" smtClean="0"/>
              <a:t>PIGF </a:t>
            </a:r>
            <a:r>
              <a:rPr lang="en-US" sz="2400" b="1" dirty="0"/>
              <a:t>levels do not rise during pregnancy may be placental </a:t>
            </a:r>
            <a:r>
              <a:rPr lang="en-US" sz="2400" b="1" dirty="0" smtClean="0"/>
              <a:t>dysfunction</a:t>
            </a:r>
          </a:p>
          <a:p>
            <a:pPr marL="342900" indent="-342900">
              <a:buFont typeface="Arial" pitchFamily="34" charset="0"/>
              <a:buChar char="•"/>
            </a:pPr>
            <a:r>
              <a:rPr lang="en-US" sz="2400" b="1" dirty="0" smtClean="0"/>
              <a:t>In </a:t>
            </a:r>
            <a:r>
              <a:rPr lang="en-US" sz="2400" b="1" dirty="0"/>
              <a:t>Preeclampsia level of PIGF can be abnormally low</a:t>
            </a:r>
          </a:p>
          <a:p>
            <a:endParaRPr lang="en-US" sz="2400" b="1" dirty="0"/>
          </a:p>
        </p:txBody>
      </p:sp>
    </p:spTree>
    <p:extLst>
      <p:ext uri="{BB962C8B-B14F-4D97-AF65-F5344CB8AC3E}">
        <p14:creationId xmlns:p14="http://schemas.microsoft.com/office/powerpoint/2010/main" val="1493087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424" y="299772"/>
            <a:ext cx="8686800" cy="584775"/>
          </a:xfrm>
        </p:spPr>
        <p:txBody>
          <a:bodyPr/>
          <a:lstStyle/>
          <a:p>
            <a:r>
              <a:rPr lang="en-US" sz="3200" dirty="0"/>
              <a:t>S</a:t>
            </a:r>
            <a:r>
              <a:rPr lang="en-US" sz="3200" dirty="0" smtClean="0"/>
              <a:t>oluble FMS-like tyrosine kinase-1 (sFlt-1)</a:t>
            </a:r>
            <a:endParaRPr lang="en-US" sz="3200" dirty="0"/>
          </a:p>
        </p:txBody>
      </p:sp>
      <p:sp>
        <p:nvSpPr>
          <p:cNvPr id="4" name="Rectangle 3"/>
          <p:cNvSpPr/>
          <p:nvPr/>
        </p:nvSpPr>
        <p:spPr>
          <a:xfrm>
            <a:off x="292100" y="1433036"/>
            <a:ext cx="8534400" cy="2308324"/>
          </a:xfrm>
          <a:prstGeom prst="rect">
            <a:avLst/>
          </a:prstGeom>
          <a:ln w="38100">
            <a:solidFill>
              <a:srgbClr val="A50021"/>
            </a:solidFill>
          </a:ln>
        </p:spPr>
        <p:txBody>
          <a:bodyPr wrap="square">
            <a:spAutoFit/>
          </a:bodyPr>
          <a:lstStyle/>
          <a:p>
            <a:pPr marL="342900" indent="-342900">
              <a:buClr>
                <a:srgbClr val="A50021"/>
              </a:buClr>
              <a:buFont typeface="Arial" pitchFamily="34" charset="0"/>
              <a:buChar char="•"/>
            </a:pPr>
            <a:r>
              <a:rPr lang="en-US" sz="2400" b="1" dirty="0"/>
              <a:t>an anti-</a:t>
            </a:r>
            <a:r>
              <a:rPr lang="en-US" sz="2400" b="1" dirty="0" err="1"/>
              <a:t>angiogenic</a:t>
            </a:r>
            <a:r>
              <a:rPr lang="en-US" sz="2400" b="1" dirty="0"/>
              <a:t> factor that is thought to play a central role in the pathogenesis of </a:t>
            </a:r>
            <a:r>
              <a:rPr lang="en-US" sz="2400" b="1" dirty="0" smtClean="0"/>
              <a:t>PE</a:t>
            </a:r>
          </a:p>
          <a:p>
            <a:pPr marL="342900" indent="-342900">
              <a:buClr>
                <a:srgbClr val="A50021"/>
              </a:buClr>
              <a:buFont typeface="Arial" pitchFamily="34" charset="0"/>
              <a:buChar char="•"/>
            </a:pPr>
            <a:r>
              <a:rPr lang="en-US" sz="2400" b="1" dirty="0" smtClean="0"/>
              <a:t>Exogenous </a:t>
            </a:r>
            <a:r>
              <a:rPr lang="en-US" sz="2400" b="1" dirty="0"/>
              <a:t>sFLT-1 administered to pregnant rats induces hypertension, proteinuria, and glomerular </a:t>
            </a:r>
            <a:r>
              <a:rPr lang="en-US" sz="2400" b="1" dirty="0" smtClean="0"/>
              <a:t>endotheliosis</a:t>
            </a:r>
          </a:p>
          <a:p>
            <a:pPr marL="342900" indent="-342900">
              <a:buClr>
                <a:srgbClr val="A50021"/>
              </a:buClr>
              <a:buFont typeface="Arial" pitchFamily="34" charset="0"/>
              <a:buChar char="•"/>
            </a:pPr>
            <a:endParaRPr lang="en-US" sz="2400" b="1" dirty="0"/>
          </a:p>
        </p:txBody>
      </p:sp>
    </p:spTree>
    <p:extLst>
      <p:ext uri="{BB962C8B-B14F-4D97-AF65-F5344CB8AC3E}">
        <p14:creationId xmlns:p14="http://schemas.microsoft.com/office/powerpoint/2010/main" val="28372956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37881" y="2982034"/>
            <a:ext cx="8332630" cy="646331"/>
          </a:xfrm>
          <a:prstGeom prst="rect">
            <a:avLst/>
          </a:prstGeom>
          <a:ln w="38100">
            <a:solidFill>
              <a:srgbClr val="A50021"/>
            </a:solidFill>
          </a:ln>
        </p:spPr>
        <p:txBody>
          <a:bodyPr wrap="square">
            <a:spAutoFit/>
          </a:bodyPr>
          <a:lstStyle/>
          <a:p>
            <a:pPr marL="285750" indent="-285750">
              <a:buClr>
                <a:srgbClr val="A50021"/>
              </a:buClr>
              <a:buFont typeface="Arial" pitchFamily="34" charset="0"/>
              <a:buChar char="•"/>
            </a:pPr>
            <a:r>
              <a:rPr lang="en-US" b="1" dirty="0" smtClean="0"/>
              <a:t>Hypertension one the most common medical complication in pregnancy</a:t>
            </a:r>
          </a:p>
          <a:p>
            <a:pPr marL="285750" indent="-285750">
              <a:buClr>
                <a:srgbClr val="A50021"/>
              </a:buClr>
              <a:buFont typeface="Arial" pitchFamily="34" charset="0"/>
              <a:buChar char="•"/>
            </a:pPr>
            <a:r>
              <a:rPr lang="en-US" b="1" dirty="0" smtClean="0"/>
              <a:t>Major cause of maternal/fetal and neonatal morbidity and mortality </a:t>
            </a:r>
          </a:p>
        </p:txBody>
      </p:sp>
      <p:sp>
        <p:nvSpPr>
          <p:cNvPr id="4" name="Rectangle 3"/>
          <p:cNvSpPr/>
          <p:nvPr/>
        </p:nvSpPr>
        <p:spPr>
          <a:xfrm>
            <a:off x="437881" y="3936162"/>
            <a:ext cx="8332630" cy="646331"/>
          </a:xfrm>
          <a:prstGeom prst="rect">
            <a:avLst/>
          </a:prstGeom>
          <a:ln w="38100">
            <a:solidFill>
              <a:srgbClr val="A50021"/>
            </a:solidFill>
          </a:ln>
        </p:spPr>
        <p:txBody>
          <a:bodyPr wrap="square">
            <a:spAutoFit/>
          </a:bodyPr>
          <a:lstStyle/>
          <a:p>
            <a:pPr marL="285750" indent="-285750">
              <a:buClr>
                <a:srgbClr val="A50021"/>
              </a:buClr>
              <a:buFont typeface="Arial" pitchFamily="34" charset="0"/>
              <a:buChar char="•"/>
            </a:pPr>
            <a:r>
              <a:rPr lang="en-US" b="1" dirty="0"/>
              <a:t>Hypertension is systolic blood pressure of ≥140 mm Hg and/or diastolic blood pressure of ≥90 mmHg </a:t>
            </a:r>
            <a:r>
              <a:rPr lang="en-US" b="1" dirty="0" smtClean="0"/>
              <a:t>on </a:t>
            </a:r>
            <a:r>
              <a:rPr lang="en-US" b="1" dirty="0"/>
              <a:t>≥2 occasions 4 hours </a:t>
            </a:r>
            <a:r>
              <a:rPr lang="en-US" b="1" dirty="0" smtClean="0"/>
              <a:t>apart</a:t>
            </a:r>
            <a:endParaRPr lang="en-US" b="1" dirty="0"/>
          </a:p>
        </p:txBody>
      </p:sp>
      <p:sp>
        <p:nvSpPr>
          <p:cNvPr id="5" name="Rectangle 4"/>
          <p:cNvSpPr/>
          <p:nvPr/>
        </p:nvSpPr>
        <p:spPr>
          <a:xfrm>
            <a:off x="437882" y="4896770"/>
            <a:ext cx="8332630" cy="1477328"/>
          </a:xfrm>
          <a:prstGeom prst="rect">
            <a:avLst/>
          </a:prstGeom>
          <a:ln w="38100">
            <a:solidFill>
              <a:srgbClr val="A50021"/>
            </a:solidFill>
          </a:ln>
        </p:spPr>
        <p:txBody>
          <a:bodyPr wrap="square">
            <a:spAutoFit/>
          </a:bodyPr>
          <a:lstStyle/>
          <a:p>
            <a:pPr marL="285750" indent="-285750">
              <a:buClr>
                <a:srgbClr val="A50021"/>
              </a:buClr>
              <a:buFont typeface="Arial" pitchFamily="34" charset="0"/>
              <a:buChar char="•"/>
            </a:pPr>
            <a:r>
              <a:rPr lang="en-US" b="1" dirty="0"/>
              <a:t>Proteinuria is the presence of ≥300 mg of protein in a 24-hour collection of urine </a:t>
            </a:r>
          </a:p>
          <a:p>
            <a:pPr marL="285750" indent="-285750">
              <a:buClr>
                <a:srgbClr val="A50021"/>
              </a:buClr>
              <a:buFont typeface="Arial" pitchFamily="34" charset="0"/>
              <a:buChar char="•"/>
            </a:pPr>
            <a:r>
              <a:rPr lang="en-US" b="1" u="sng" dirty="0" smtClean="0"/>
              <a:t>OR</a:t>
            </a:r>
            <a:r>
              <a:rPr lang="en-US" b="1" dirty="0" smtClean="0"/>
              <a:t> urinary </a:t>
            </a:r>
            <a:r>
              <a:rPr lang="en-US" b="1" dirty="0"/>
              <a:t>protein to creatinine ratio of ≥30 mg/</a:t>
            </a:r>
            <a:r>
              <a:rPr lang="en-US" b="1" dirty="0" err="1"/>
              <a:t>mmol</a:t>
            </a:r>
            <a:r>
              <a:rPr lang="en-US" b="1" dirty="0"/>
              <a:t> </a:t>
            </a:r>
            <a:r>
              <a:rPr lang="en-US" b="1" dirty="0" smtClean="0"/>
              <a:t> 0.3 mg /dl</a:t>
            </a:r>
            <a:endParaRPr lang="en-US" b="1" dirty="0"/>
          </a:p>
          <a:p>
            <a:pPr marL="285750" indent="-285750">
              <a:buClr>
                <a:srgbClr val="A50021"/>
              </a:buClr>
              <a:buFont typeface="Arial" pitchFamily="34" charset="0"/>
              <a:buChar char="•"/>
            </a:pPr>
            <a:r>
              <a:rPr lang="en-US" b="1" u="sng" dirty="0" smtClean="0"/>
              <a:t>OR</a:t>
            </a:r>
            <a:r>
              <a:rPr lang="en-US" b="1" dirty="0" smtClean="0"/>
              <a:t> </a:t>
            </a:r>
            <a:r>
              <a:rPr lang="en-US" b="1" dirty="0"/>
              <a:t>two readings of at least ++ on dipstick analysis of a midstream or catheter urine </a:t>
            </a:r>
            <a:r>
              <a:rPr lang="en-US" b="1" dirty="0" smtClean="0"/>
              <a:t>specimen</a:t>
            </a:r>
            <a:endParaRPr lang="en-US" b="1" dirty="0"/>
          </a:p>
        </p:txBody>
      </p:sp>
      <p:pic>
        <p:nvPicPr>
          <p:cNvPr id="1843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7881" y="180304"/>
            <a:ext cx="8332630" cy="26478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377322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33285"/>
            <a:ext cx="8686800" cy="1200329"/>
          </a:xfrm>
        </p:spPr>
        <p:txBody>
          <a:bodyPr/>
          <a:lstStyle/>
          <a:p>
            <a:r>
              <a:rPr lang="en-US" sz="3600" dirty="0"/>
              <a:t>Pregnancy associated plasma protein-A (PAPP-A</a:t>
            </a:r>
            <a:r>
              <a:rPr lang="en-US" sz="3600" dirty="0" smtClean="0"/>
              <a:t>)</a:t>
            </a:r>
            <a:endParaRPr lang="en-US" sz="3600" dirty="0"/>
          </a:p>
        </p:txBody>
      </p:sp>
      <p:sp>
        <p:nvSpPr>
          <p:cNvPr id="3" name="Rectangle 2"/>
          <p:cNvSpPr/>
          <p:nvPr/>
        </p:nvSpPr>
        <p:spPr>
          <a:xfrm>
            <a:off x="342900" y="2510641"/>
            <a:ext cx="8648700" cy="2862322"/>
          </a:xfrm>
          <a:prstGeom prst="rect">
            <a:avLst/>
          </a:prstGeom>
          <a:ln w="38100">
            <a:solidFill>
              <a:srgbClr val="A50021"/>
            </a:solidFill>
          </a:ln>
        </p:spPr>
        <p:txBody>
          <a:bodyPr wrap="square">
            <a:spAutoFit/>
          </a:bodyPr>
          <a:lstStyle/>
          <a:p>
            <a:r>
              <a:rPr lang="en-US" sz="2000" b="1" dirty="0"/>
              <a:t>PAPP-A is produced by the placenta and is thought to play an important role in placental growth and </a:t>
            </a:r>
            <a:r>
              <a:rPr lang="en-US" sz="2000" b="1" dirty="0" smtClean="0"/>
              <a:t>development</a:t>
            </a:r>
          </a:p>
          <a:p>
            <a:r>
              <a:rPr lang="en-US" sz="2000" b="1" dirty="0" smtClean="0"/>
              <a:t> </a:t>
            </a:r>
            <a:r>
              <a:rPr lang="en-US" sz="2000" b="1" dirty="0"/>
              <a:t>Maternal serum levels of PAPP-A in the first-trimester of pregnancy are decreased in pregnancies with fetal </a:t>
            </a:r>
            <a:r>
              <a:rPr lang="en-US" sz="2000" b="1" dirty="0" err="1"/>
              <a:t>trisomies</a:t>
            </a:r>
            <a:r>
              <a:rPr lang="en-US" sz="2000" b="1" dirty="0"/>
              <a:t> 21, 18 and </a:t>
            </a:r>
            <a:r>
              <a:rPr lang="en-US" sz="2000" b="1" dirty="0" smtClean="0"/>
              <a:t>13</a:t>
            </a:r>
            <a:endParaRPr lang="en-US" sz="2000" b="1" dirty="0"/>
          </a:p>
          <a:p>
            <a:endParaRPr lang="en-US" sz="2000" b="1" dirty="0"/>
          </a:p>
          <a:p>
            <a:r>
              <a:rPr lang="en-US" sz="2000" b="1" dirty="0"/>
              <a:t>In pregnancies that develop PE, compared to unaffected pregnancies, maternal serum PAPP-A is decreased during the first-trimester, not significantly different in the second-trimester and increased in the early third-trimester</a:t>
            </a:r>
          </a:p>
        </p:txBody>
      </p:sp>
    </p:spTree>
    <p:extLst>
      <p:ext uri="{BB962C8B-B14F-4D97-AF65-F5344CB8AC3E}">
        <p14:creationId xmlns:p14="http://schemas.microsoft.com/office/powerpoint/2010/main" val="140706008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6743" y="1317986"/>
            <a:ext cx="8686800" cy="769441"/>
          </a:xfrm>
        </p:spPr>
        <p:txBody>
          <a:bodyPr/>
          <a:lstStyle/>
          <a:p>
            <a:r>
              <a:rPr lang="en-US" dirty="0"/>
              <a:t>Screening at 20-24 </a:t>
            </a:r>
            <a:r>
              <a:rPr lang="en-US" dirty="0" smtClean="0"/>
              <a:t>weeks</a:t>
            </a:r>
            <a:endParaRPr lang="en-US" dirty="0"/>
          </a:p>
        </p:txBody>
      </p:sp>
      <p:sp>
        <p:nvSpPr>
          <p:cNvPr id="4" name="Title 1"/>
          <p:cNvSpPr txBox="1">
            <a:spLocks/>
          </p:cNvSpPr>
          <p:nvPr/>
        </p:nvSpPr>
        <p:spPr bwMode="auto">
          <a:xfrm>
            <a:off x="246743" y="3015343"/>
            <a:ext cx="8686800" cy="800100"/>
          </a:xfrm>
          <a:prstGeom prst="rect">
            <a:avLst/>
          </a:prstGeom>
          <a:noFill/>
          <a:ln w="38100">
            <a:solidFill>
              <a:srgbClr val="333399"/>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lgn="ctr" rtl="0" eaLnBrk="0" fontAlgn="base" hangingPunct="0">
              <a:spcBef>
                <a:spcPct val="0"/>
              </a:spcBef>
              <a:spcAft>
                <a:spcPct val="0"/>
              </a:spcAft>
              <a:defRPr sz="4400" b="1">
                <a:solidFill>
                  <a:schemeClr val="tx2"/>
                </a:solidFill>
                <a:latin typeface="+mj-lt"/>
                <a:ea typeface="+mj-ea"/>
                <a:cs typeface="+mj-cs"/>
              </a:defRPr>
            </a:lvl1pPr>
            <a:lvl2pPr algn="ctr" rtl="0" eaLnBrk="0" fontAlgn="base" hangingPunct="0">
              <a:spcBef>
                <a:spcPct val="0"/>
              </a:spcBef>
              <a:spcAft>
                <a:spcPct val="0"/>
              </a:spcAft>
              <a:defRPr sz="4400" b="1">
                <a:solidFill>
                  <a:schemeClr val="tx2"/>
                </a:solidFill>
                <a:latin typeface="Helvetica" pitchFamily="34" charset="0"/>
              </a:defRPr>
            </a:lvl2pPr>
            <a:lvl3pPr algn="ctr" rtl="0" eaLnBrk="0" fontAlgn="base" hangingPunct="0">
              <a:spcBef>
                <a:spcPct val="0"/>
              </a:spcBef>
              <a:spcAft>
                <a:spcPct val="0"/>
              </a:spcAft>
              <a:defRPr sz="4400" b="1">
                <a:solidFill>
                  <a:schemeClr val="tx2"/>
                </a:solidFill>
                <a:latin typeface="Helvetica" pitchFamily="34" charset="0"/>
              </a:defRPr>
            </a:lvl3pPr>
            <a:lvl4pPr algn="ctr" rtl="0" eaLnBrk="0" fontAlgn="base" hangingPunct="0">
              <a:spcBef>
                <a:spcPct val="0"/>
              </a:spcBef>
              <a:spcAft>
                <a:spcPct val="0"/>
              </a:spcAft>
              <a:defRPr sz="4400" b="1">
                <a:solidFill>
                  <a:schemeClr val="tx2"/>
                </a:solidFill>
                <a:latin typeface="Helvetica" pitchFamily="34" charset="0"/>
              </a:defRPr>
            </a:lvl4pPr>
            <a:lvl5pPr algn="ctr" rtl="0" eaLnBrk="0" fontAlgn="base" hangingPunct="0">
              <a:spcBef>
                <a:spcPct val="0"/>
              </a:spcBef>
              <a:spcAft>
                <a:spcPct val="0"/>
              </a:spcAft>
              <a:defRPr sz="4400" b="1">
                <a:solidFill>
                  <a:schemeClr val="tx2"/>
                </a:solidFill>
                <a:latin typeface="Helvetica" pitchFamily="34" charset="0"/>
              </a:defRPr>
            </a:lvl5pPr>
            <a:lvl6pPr marL="457200" algn="ctr" rtl="0" eaLnBrk="1" fontAlgn="base" hangingPunct="1">
              <a:spcBef>
                <a:spcPct val="0"/>
              </a:spcBef>
              <a:spcAft>
                <a:spcPct val="0"/>
              </a:spcAft>
              <a:defRPr sz="4400" b="1">
                <a:solidFill>
                  <a:schemeClr val="tx2"/>
                </a:solidFill>
                <a:latin typeface="Helvetica" pitchFamily="34" charset="0"/>
              </a:defRPr>
            </a:lvl6pPr>
            <a:lvl7pPr marL="914400" algn="ctr" rtl="0" eaLnBrk="1" fontAlgn="base" hangingPunct="1">
              <a:spcBef>
                <a:spcPct val="0"/>
              </a:spcBef>
              <a:spcAft>
                <a:spcPct val="0"/>
              </a:spcAft>
              <a:defRPr sz="4400" b="1">
                <a:solidFill>
                  <a:schemeClr val="tx2"/>
                </a:solidFill>
                <a:latin typeface="Helvetica" pitchFamily="34" charset="0"/>
              </a:defRPr>
            </a:lvl7pPr>
            <a:lvl8pPr marL="1371600" algn="ctr" rtl="0" eaLnBrk="1" fontAlgn="base" hangingPunct="1">
              <a:spcBef>
                <a:spcPct val="0"/>
              </a:spcBef>
              <a:spcAft>
                <a:spcPct val="0"/>
              </a:spcAft>
              <a:defRPr sz="4400" b="1">
                <a:solidFill>
                  <a:schemeClr val="tx2"/>
                </a:solidFill>
                <a:latin typeface="Helvetica" pitchFamily="34" charset="0"/>
              </a:defRPr>
            </a:lvl8pPr>
            <a:lvl9pPr marL="1828800" algn="ctr" rtl="0" eaLnBrk="1" fontAlgn="base" hangingPunct="1">
              <a:spcBef>
                <a:spcPct val="0"/>
              </a:spcBef>
              <a:spcAft>
                <a:spcPct val="0"/>
              </a:spcAft>
              <a:defRPr sz="4400" b="1">
                <a:solidFill>
                  <a:schemeClr val="tx2"/>
                </a:solidFill>
                <a:latin typeface="Helvetica" pitchFamily="34" charset="0"/>
              </a:defRPr>
            </a:lvl9pPr>
          </a:lstStyle>
          <a:p>
            <a:r>
              <a:rPr lang="en-US" smtClean="0"/>
              <a:t>Screening at 30-34 weeks</a:t>
            </a:r>
            <a:endParaRPr lang="en-US" dirty="0"/>
          </a:p>
        </p:txBody>
      </p:sp>
    </p:spTree>
    <p:extLst>
      <p:ext uri="{BB962C8B-B14F-4D97-AF65-F5344CB8AC3E}">
        <p14:creationId xmlns:p14="http://schemas.microsoft.com/office/powerpoint/2010/main" val="122054416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t="4337" r="1547"/>
          <a:stretch/>
        </p:blipFill>
        <p:spPr bwMode="auto">
          <a:xfrm>
            <a:off x="127266" y="532263"/>
            <a:ext cx="8888577" cy="53226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5989451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9750" y="846161"/>
            <a:ext cx="8606591" cy="54454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668910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3206" y="218364"/>
            <a:ext cx="8086341" cy="63966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02095519"/>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7547" y="586854"/>
            <a:ext cx="8491193" cy="49677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45072966"/>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85623" y="327338"/>
            <a:ext cx="4610636" cy="800100"/>
          </a:xfrm>
        </p:spPr>
        <p:txBody>
          <a:bodyPr/>
          <a:lstStyle/>
          <a:p>
            <a:r>
              <a:rPr lang="en-US" dirty="0" smtClean="0"/>
              <a:t>Managements </a:t>
            </a:r>
            <a:endParaRPr lang="en-US" dirty="0"/>
          </a:p>
        </p:txBody>
      </p:sp>
      <p:sp>
        <p:nvSpPr>
          <p:cNvPr id="3" name="Rectangle 2"/>
          <p:cNvSpPr/>
          <p:nvPr/>
        </p:nvSpPr>
        <p:spPr>
          <a:xfrm>
            <a:off x="402201" y="1669999"/>
            <a:ext cx="8127650" cy="1631216"/>
          </a:xfrm>
          <a:prstGeom prst="rect">
            <a:avLst/>
          </a:prstGeom>
          <a:ln w="38100">
            <a:solidFill>
              <a:srgbClr val="A50021"/>
            </a:solidFill>
          </a:ln>
        </p:spPr>
        <p:txBody>
          <a:bodyPr wrap="square">
            <a:spAutoFit/>
          </a:bodyPr>
          <a:lstStyle/>
          <a:p>
            <a:r>
              <a:rPr lang="en-US" sz="2000" b="1" dirty="0" smtClean="0"/>
              <a:t>Chronic hypertension:</a:t>
            </a:r>
          </a:p>
          <a:p>
            <a:pPr marL="342900" indent="-342900">
              <a:buFont typeface="Arial" pitchFamily="34" charset="0"/>
              <a:buChar char="•"/>
            </a:pPr>
            <a:r>
              <a:rPr lang="en-US" sz="2000" b="1" dirty="0" smtClean="0"/>
              <a:t>STOP : </a:t>
            </a:r>
          </a:p>
          <a:p>
            <a:pPr marL="342900" indent="-342900">
              <a:buFont typeface="Arial" pitchFamily="34" charset="0"/>
              <a:buChar char="•"/>
            </a:pPr>
            <a:r>
              <a:rPr lang="en-US" sz="2000" b="1" dirty="0" smtClean="0"/>
              <a:t>ACE inhibitors or ARBs ( within 2 days of notification of pregnancy  </a:t>
            </a:r>
          </a:p>
          <a:p>
            <a:pPr marL="342900" indent="-342900">
              <a:buFont typeface="Arial" pitchFamily="34" charset="0"/>
              <a:buChar char="•"/>
            </a:pPr>
            <a:r>
              <a:rPr lang="en-US" sz="2000" b="1" dirty="0" smtClean="0"/>
              <a:t>Diuretics  </a:t>
            </a:r>
            <a:endParaRPr lang="en-US" sz="2000" b="1" dirty="0"/>
          </a:p>
        </p:txBody>
      </p:sp>
      <p:sp>
        <p:nvSpPr>
          <p:cNvPr id="4" name="Rectangle 3"/>
          <p:cNvSpPr/>
          <p:nvPr/>
        </p:nvSpPr>
        <p:spPr>
          <a:xfrm>
            <a:off x="402201" y="3690107"/>
            <a:ext cx="8236832" cy="923330"/>
          </a:xfrm>
          <a:prstGeom prst="rect">
            <a:avLst/>
          </a:prstGeom>
          <a:ln w="38100">
            <a:solidFill>
              <a:srgbClr val="333399"/>
            </a:solidFill>
          </a:ln>
        </p:spPr>
        <p:txBody>
          <a:bodyPr wrap="square">
            <a:spAutoFit/>
          </a:bodyPr>
          <a:lstStyle/>
          <a:p>
            <a:r>
              <a:rPr lang="en-US" b="1" dirty="0" smtClean="0"/>
              <a:t>ACE case fetal renal damage</a:t>
            </a:r>
          </a:p>
          <a:p>
            <a:r>
              <a:rPr lang="en-US" b="1" dirty="0" smtClean="0"/>
              <a:t>ARB cases fetal  renal failure  lung dysplasia cranial hypoplasia</a:t>
            </a:r>
          </a:p>
          <a:p>
            <a:r>
              <a:rPr lang="en-US" b="1" dirty="0" smtClean="0"/>
              <a:t>Limb contractures and fetal death</a:t>
            </a:r>
          </a:p>
        </p:txBody>
      </p:sp>
      <p:sp>
        <p:nvSpPr>
          <p:cNvPr id="5" name="Rectangle 4"/>
          <p:cNvSpPr/>
          <p:nvPr/>
        </p:nvSpPr>
        <p:spPr>
          <a:xfrm>
            <a:off x="402202" y="5051921"/>
            <a:ext cx="8236832" cy="923330"/>
          </a:xfrm>
          <a:prstGeom prst="rect">
            <a:avLst/>
          </a:prstGeom>
          <a:ln w="38100">
            <a:solidFill>
              <a:srgbClr val="333399"/>
            </a:solidFill>
          </a:ln>
        </p:spPr>
        <p:txBody>
          <a:bodyPr wrap="square">
            <a:spAutoFit/>
          </a:bodyPr>
          <a:lstStyle/>
          <a:p>
            <a:r>
              <a:rPr lang="en-US" b="1" dirty="0" smtClean="0"/>
              <a:t>All these outcomes may de due to fetal hypotension and reduced renal blood flow perfusion </a:t>
            </a:r>
          </a:p>
          <a:p>
            <a:r>
              <a:rPr lang="en-US" b="1" dirty="0" smtClean="0"/>
              <a:t>kidney ischemia – anuria --- oligohydramnios </a:t>
            </a:r>
            <a:endParaRPr lang="en-US" b="1" dirty="0"/>
          </a:p>
        </p:txBody>
      </p:sp>
    </p:spTree>
    <p:extLst>
      <p:ext uri="{BB962C8B-B14F-4D97-AF65-F5344CB8AC3E}">
        <p14:creationId xmlns:p14="http://schemas.microsoft.com/office/powerpoint/2010/main" val="2867437957"/>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72296" y="528398"/>
            <a:ext cx="6003323" cy="646331"/>
          </a:xfrm>
        </p:spPr>
        <p:txBody>
          <a:bodyPr/>
          <a:lstStyle/>
          <a:p>
            <a:pPr lvl="0" defTabSz="457200" eaLnBrk="1" fontAlgn="auto" hangingPunct="1">
              <a:spcBef>
                <a:spcPts val="0"/>
              </a:spcBef>
              <a:spcAft>
                <a:spcPts val="0"/>
              </a:spcAft>
            </a:pPr>
            <a:r>
              <a:rPr lang="en-US" sz="3600" kern="1200" dirty="0">
                <a:solidFill>
                  <a:srgbClr val="FFFFFF"/>
                </a:solidFill>
                <a:ea typeface="+mn-ea"/>
                <a:cs typeface="+mn-cs"/>
              </a:rPr>
              <a:t>Antenatal appointments </a:t>
            </a:r>
            <a:endParaRPr lang="en-US" sz="7200" dirty="0"/>
          </a:p>
        </p:txBody>
      </p:sp>
      <p:sp>
        <p:nvSpPr>
          <p:cNvPr id="3" name="Rectangle 2"/>
          <p:cNvSpPr/>
          <p:nvPr/>
        </p:nvSpPr>
        <p:spPr>
          <a:xfrm>
            <a:off x="1733267" y="2366833"/>
            <a:ext cx="6237026" cy="3046988"/>
          </a:xfrm>
          <a:prstGeom prst="rect">
            <a:avLst/>
          </a:prstGeom>
          <a:ln w="38100">
            <a:solidFill>
              <a:srgbClr val="A50021"/>
            </a:solidFill>
          </a:ln>
        </p:spPr>
        <p:txBody>
          <a:bodyPr wrap="square">
            <a:spAutoFit/>
          </a:bodyPr>
          <a:lstStyle/>
          <a:p>
            <a:pPr lvl="0" algn="ctr"/>
            <a:r>
              <a:rPr lang="en-US" sz="3200" b="1" dirty="0">
                <a:solidFill>
                  <a:srgbClr val="FFFFFF"/>
                </a:solidFill>
              </a:rPr>
              <a:t>W</a:t>
            </a:r>
            <a:r>
              <a:rPr lang="en-US" sz="3200" b="1" dirty="0" smtClean="0">
                <a:solidFill>
                  <a:srgbClr val="FFFFFF"/>
                </a:solidFill>
              </a:rPr>
              <a:t>eekly </a:t>
            </a:r>
            <a:r>
              <a:rPr lang="en-US" sz="3200" b="1" dirty="0">
                <a:solidFill>
                  <a:srgbClr val="FFFFFF"/>
                </a:solidFill>
              </a:rPr>
              <a:t>if HTN poorly </a:t>
            </a:r>
            <a:r>
              <a:rPr lang="en-US" sz="3200" b="1" dirty="0" smtClean="0">
                <a:solidFill>
                  <a:srgbClr val="FFFFFF"/>
                </a:solidFill>
              </a:rPr>
              <a:t>controlled or admission </a:t>
            </a:r>
            <a:endParaRPr lang="en-US" sz="3200" b="1" dirty="0">
              <a:solidFill>
                <a:srgbClr val="FFFFFF"/>
              </a:solidFill>
            </a:endParaRPr>
          </a:p>
          <a:p>
            <a:pPr lvl="0" algn="ctr"/>
            <a:endParaRPr lang="en-US" sz="3200" b="1" dirty="0" smtClean="0">
              <a:solidFill>
                <a:srgbClr val="FFFFFF"/>
              </a:solidFill>
            </a:endParaRPr>
          </a:p>
          <a:p>
            <a:pPr lvl="0" algn="ctr"/>
            <a:endParaRPr lang="en-US" sz="3200" b="1" dirty="0">
              <a:solidFill>
                <a:srgbClr val="FFFFFF"/>
              </a:solidFill>
            </a:endParaRPr>
          </a:p>
          <a:p>
            <a:pPr lvl="0" algn="ctr"/>
            <a:r>
              <a:rPr lang="en-US" sz="3200" b="1" dirty="0" smtClean="0">
                <a:solidFill>
                  <a:srgbClr val="FFFFFF"/>
                </a:solidFill>
              </a:rPr>
              <a:t>Every </a:t>
            </a:r>
            <a:r>
              <a:rPr lang="en-US" sz="3200" b="1" dirty="0">
                <a:solidFill>
                  <a:srgbClr val="FFFFFF"/>
                </a:solidFill>
              </a:rPr>
              <a:t>2 to 4 weeks if well controlled</a:t>
            </a:r>
          </a:p>
        </p:txBody>
      </p:sp>
    </p:spTree>
    <p:extLst>
      <p:ext uri="{BB962C8B-B14F-4D97-AF65-F5344CB8AC3E}">
        <p14:creationId xmlns:p14="http://schemas.microsoft.com/office/powerpoint/2010/main" val="2659191667"/>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7229" y="519752"/>
            <a:ext cx="7018361" cy="800100"/>
          </a:xfrm>
        </p:spPr>
        <p:txBody>
          <a:bodyPr/>
          <a:lstStyle/>
          <a:p>
            <a:r>
              <a:rPr lang="en-US" dirty="0" smtClean="0"/>
              <a:t>Laboratory findings</a:t>
            </a:r>
            <a:endParaRPr lang="en-US" dirty="0"/>
          </a:p>
        </p:txBody>
      </p:sp>
      <p:sp>
        <p:nvSpPr>
          <p:cNvPr id="3" name="Rectangle 2"/>
          <p:cNvSpPr/>
          <p:nvPr/>
        </p:nvSpPr>
        <p:spPr>
          <a:xfrm>
            <a:off x="532263" y="1588911"/>
            <a:ext cx="7833815" cy="4893647"/>
          </a:xfrm>
          <a:prstGeom prst="rect">
            <a:avLst/>
          </a:prstGeom>
          <a:ln w="38100">
            <a:solidFill>
              <a:srgbClr val="A50021"/>
            </a:solidFill>
          </a:ln>
        </p:spPr>
        <p:txBody>
          <a:bodyPr wrap="square">
            <a:spAutoFit/>
          </a:bodyPr>
          <a:lstStyle/>
          <a:p>
            <a:pPr marL="342900" indent="-342900">
              <a:buClr>
                <a:srgbClr val="A50021"/>
              </a:buClr>
              <a:buFont typeface="Arial" pitchFamily="34" charset="0"/>
              <a:buChar char="•"/>
            </a:pPr>
            <a:r>
              <a:rPr lang="en-US" sz="2400" b="1" dirty="0" smtClean="0"/>
              <a:t>Urine analysis ---proteinuria</a:t>
            </a:r>
          </a:p>
          <a:p>
            <a:pPr marL="342900" indent="-342900">
              <a:buClr>
                <a:srgbClr val="A50021"/>
              </a:buClr>
              <a:buFont typeface="Arial" pitchFamily="34" charset="0"/>
              <a:buChar char="•"/>
            </a:pPr>
            <a:r>
              <a:rPr lang="en-US" sz="2400" b="1" dirty="0" smtClean="0"/>
              <a:t>Microangiopathic hemolytic anemia---elevated serum lactate dehydrogenase LDH or decreased serum Hepatoglobin</a:t>
            </a:r>
          </a:p>
          <a:p>
            <a:pPr marL="342900" indent="-342900">
              <a:buClr>
                <a:srgbClr val="A50021"/>
              </a:buClr>
              <a:buFont typeface="Arial" pitchFamily="34" charset="0"/>
              <a:buChar char="•"/>
            </a:pPr>
            <a:r>
              <a:rPr lang="en-US" sz="2400" b="1" dirty="0" smtClean="0"/>
              <a:t>Elevated hematocrit ---due to third spacing fluid </a:t>
            </a:r>
          </a:p>
          <a:p>
            <a:pPr marL="342900" indent="-342900">
              <a:buClr>
                <a:srgbClr val="A50021"/>
              </a:buClr>
              <a:buFont typeface="Arial" pitchFamily="34" charset="0"/>
              <a:buChar char="•"/>
            </a:pPr>
            <a:r>
              <a:rPr lang="en-US" sz="2400" b="1" dirty="0" smtClean="0"/>
              <a:t>Elevated serum creatinine </a:t>
            </a:r>
          </a:p>
          <a:p>
            <a:pPr marL="342900" indent="-342900">
              <a:buClr>
                <a:srgbClr val="A50021"/>
              </a:buClr>
              <a:buFont typeface="Arial" pitchFamily="34" charset="0"/>
              <a:buChar char="•"/>
            </a:pPr>
            <a:r>
              <a:rPr lang="en-US" sz="2400" b="1" dirty="0" smtClean="0"/>
              <a:t>Elevated serum uric acid </a:t>
            </a:r>
          </a:p>
          <a:p>
            <a:pPr marL="342900" indent="-342900">
              <a:buClr>
                <a:srgbClr val="A50021"/>
              </a:buClr>
              <a:buFont typeface="Arial" pitchFamily="34" charset="0"/>
              <a:buChar char="•"/>
            </a:pPr>
            <a:r>
              <a:rPr lang="en-US" sz="2400" b="1" dirty="0" smtClean="0"/>
              <a:t>Elevated serum transaminases </a:t>
            </a:r>
          </a:p>
          <a:p>
            <a:pPr marL="342900" indent="-342900">
              <a:buClr>
                <a:srgbClr val="A50021"/>
              </a:buClr>
              <a:buFont typeface="Arial" pitchFamily="34" charset="0"/>
              <a:buChar char="•"/>
            </a:pPr>
            <a:r>
              <a:rPr lang="en-US" sz="2400" b="1" dirty="0" smtClean="0"/>
              <a:t>Thrombocytopenia</a:t>
            </a:r>
          </a:p>
          <a:p>
            <a:pPr marL="342900" indent="-342900">
              <a:buClr>
                <a:srgbClr val="A50021"/>
              </a:buClr>
              <a:buFont typeface="Arial" pitchFamily="34" charset="0"/>
              <a:buChar char="•"/>
            </a:pPr>
            <a:r>
              <a:rPr lang="en-US" sz="2400" b="1" dirty="0" smtClean="0"/>
              <a:t>Prolonged prothrombin and partial thromboplastin</a:t>
            </a:r>
          </a:p>
          <a:p>
            <a:pPr marL="342900" indent="-342900">
              <a:buClr>
                <a:srgbClr val="A50021"/>
              </a:buClr>
              <a:buFont typeface="Arial" pitchFamily="34" charset="0"/>
              <a:buChar char="•"/>
            </a:pPr>
            <a:r>
              <a:rPr lang="en-US" sz="2400" b="1" dirty="0" smtClean="0"/>
              <a:t>Decreased fibrinogen</a:t>
            </a:r>
          </a:p>
          <a:p>
            <a:pPr marL="342900" indent="-342900">
              <a:buClr>
                <a:srgbClr val="A50021"/>
              </a:buClr>
              <a:buFont typeface="Arial" pitchFamily="34" charset="0"/>
              <a:buChar char="•"/>
            </a:pPr>
            <a:r>
              <a:rPr lang="en-US" sz="2400" b="1" dirty="0" smtClean="0"/>
              <a:t>Increased fibrin degradation products  </a:t>
            </a:r>
          </a:p>
        </p:txBody>
      </p:sp>
    </p:spTree>
    <p:extLst>
      <p:ext uri="{BB962C8B-B14F-4D97-AF65-F5344CB8AC3E}">
        <p14:creationId xmlns:p14="http://schemas.microsoft.com/office/powerpoint/2010/main" val="326302268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10175"/>
            <a:ext cx="8686800" cy="1446550"/>
          </a:xfrm>
        </p:spPr>
        <p:txBody>
          <a:bodyPr/>
          <a:lstStyle/>
          <a:p>
            <a:r>
              <a:rPr lang="en-US" dirty="0" smtClean="0"/>
              <a:t>Treatment of chronic hypertension in pregnancy  </a:t>
            </a:r>
            <a:endParaRPr lang="en-US" dirty="0"/>
          </a:p>
        </p:txBody>
      </p:sp>
      <p:sp>
        <p:nvSpPr>
          <p:cNvPr id="3" name="Rectangle 2"/>
          <p:cNvSpPr/>
          <p:nvPr/>
        </p:nvSpPr>
        <p:spPr>
          <a:xfrm>
            <a:off x="313899" y="2384525"/>
            <a:ext cx="8666328" cy="3416320"/>
          </a:xfrm>
          <a:prstGeom prst="rect">
            <a:avLst/>
          </a:prstGeom>
          <a:ln w="38100">
            <a:solidFill>
              <a:srgbClr val="A50021"/>
            </a:solidFill>
          </a:ln>
        </p:spPr>
        <p:txBody>
          <a:bodyPr wrap="square">
            <a:spAutoFit/>
          </a:bodyPr>
          <a:lstStyle/>
          <a:p>
            <a:pPr marL="342900" indent="-342900">
              <a:buClr>
                <a:srgbClr val="A50021"/>
              </a:buClr>
              <a:buFont typeface="Arial" pitchFamily="34" charset="0"/>
              <a:buChar char="•"/>
            </a:pPr>
            <a:r>
              <a:rPr lang="en-US" sz="2400" b="1" dirty="0" smtClean="0"/>
              <a:t>Start antihypertensive SBP&gt;= 140 mmHg , DBP&gt;=90 mmHg</a:t>
            </a:r>
          </a:p>
          <a:p>
            <a:pPr marL="342900" indent="-342900">
              <a:buClr>
                <a:srgbClr val="A50021"/>
              </a:buClr>
              <a:buFont typeface="Arial" pitchFamily="34" charset="0"/>
              <a:buChar char="•"/>
            </a:pPr>
            <a:r>
              <a:rPr lang="en-US" sz="2400" b="1" dirty="0"/>
              <a:t>Consider labetalol</a:t>
            </a:r>
          </a:p>
          <a:p>
            <a:pPr marL="342900" indent="-342900">
              <a:buClr>
                <a:srgbClr val="A50021"/>
              </a:buClr>
              <a:buFont typeface="Arial" pitchFamily="34" charset="0"/>
              <a:buChar char="•"/>
            </a:pPr>
            <a:r>
              <a:rPr lang="en-US" sz="2400" b="1" dirty="0"/>
              <a:t>Consider Nifedipne for women in whom labetalol is not suitable</a:t>
            </a:r>
          </a:p>
          <a:p>
            <a:pPr marL="342900" indent="-342900">
              <a:buClr>
                <a:srgbClr val="A50021"/>
              </a:buClr>
              <a:buFont typeface="Arial" pitchFamily="34" charset="0"/>
              <a:buChar char="•"/>
            </a:pPr>
            <a:r>
              <a:rPr lang="en-US" sz="2400" b="1" dirty="0"/>
              <a:t>Consider methyldopa if both labetalol and Nifedipne are not suitable</a:t>
            </a:r>
          </a:p>
          <a:p>
            <a:pPr marL="342900" indent="-342900">
              <a:buClr>
                <a:srgbClr val="A50021"/>
              </a:buClr>
              <a:buFont typeface="Arial" pitchFamily="34" charset="0"/>
              <a:buChar char="•"/>
            </a:pPr>
            <a:r>
              <a:rPr lang="en-US" sz="2400" b="1" dirty="0"/>
              <a:t>Offer pregnant women with chronic hypertension aspirin 75 mg-150 mg once at night from 12 week </a:t>
            </a:r>
          </a:p>
        </p:txBody>
      </p:sp>
    </p:spTree>
    <p:extLst>
      <p:ext uri="{BB962C8B-B14F-4D97-AF65-F5344CB8AC3E}">
        <p14:creationId xmlns:p14="http://schemas.microsoft.com/office/powerpoint/2010/main" val="20914783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8490" y="47111"/>
            <a:ext cx="7585656" cy="1077218"/>
          </a:xfrm>
        </p:spPr>
        <p:txBody>
          <a:bodyPr/>
          <a:lstStyle/>
          <a:p>
            <a:r>
              <a:rPr lang="en-US" sz="3200" dirty="0"/>
              <a:t>C</a:t>
            </a:r>
            <a:r>
              <a:rPr lang="en-US" sz="3200" dirty="0" smtClean="0"/>
              <a:t>lassification of HTN in Pregnancy (HDP)</a:t>
            </a:r>
            <a:endParaRPr lang="en-US" sz="3200" dirty="0"/>
          </a:p>
        </p:txBody>
      </p:sp>
      <p:cxnSp>
        <p:nvCxnSpPr>
          <p:cNvPr id="6" name="Straight Connector 5"/>
          <p:cNvCxnSpPr/>
          <p:nvPr/>
        </p:nvCxnSpPr>
        <p:spPr bwMode="auto">
          <a:xfrm flipH="1">
            <a:off x="4604196" y="865227"/>
            <a:ext cx="6438" cy="1208270"/>
          </a:xfrm>
          <a:prstGeom prst="line">
            <a:avLst/>
          </a:prstGeom>
          <a:solidFill>
            <a:schemeClr val="accent1"/>
          </a:solidFill>
          <a:ln w="38100" cap="flat" cmpd="sng" algn="ctr">
            <a:solidFill>
              <a:srgbClr val="333399"/>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 name="Oval 8"/>
          <p:cNvSpPr/>
          <p:nvPr/>
        </p:nvSpPr>
        <p:spPr bwMode="auto">
          <a:xfrm>
            <a:off x="0" y="3087977"/>
            <a:ext cx="2501721" cy="1200688"/>
          </a:xfrm>
          <a:prstGeom prst="ellipse">
            <a:avLst/>
          </a:prstGeom>
          <a:solidFill>
            <a:schemeClr val="bg1"/>
          </a:solidFill>
          <a:ln w="38100" cap="flat" cmpd="sng" algn="ctr">
            <a:solidFill>
              <a:srgbClr val="C0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Helvetica" pitchFamily="34" charset="0"/>
              </a:rPr>
              <a:t>Chronic/ essential HTN</a:t>
            </a:r>
          </a:p>
        </p:txBody>
      </p:sp>
      <p:sp>
        <p:nvSpPr>
          <p:cNvPr id="10" name="Oval 9"/>
          <p:cNvSpPr/>
          <p:nvPr/>
        </p:nvSpPr>
        <p:spPr bwMode="auto">
          <a:xfrm>
            <a:off x="3464416" y="3203887"/>
            <a:ext cx="2408349" cy="968868"/>
          </a:xfrm>
          <a:prstGeom prst="ellipse">
            <a:avLst/>
          </a:prstGeom>
          <a:solidFill>
            <a:schemeClr val="bg1"/>
          </a:solidFill>
          <a:ln w="38100" cap="flat" cmpd="sng" algn="ctr">
            <a:solidFill>
              <a:srgbClr val="C0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Helvetica" pitchFamily="34" charset="0"/>
              </a:rPr>
              <a:t>Gestational HTN</a:t>
            </a:r>
          </a:p>
        </p:txBody>
      </p:sp>
      <p:sp>
        <p:nvSpPr>
          <p:cNvPr id="11" name="Oval 10"/>
          <p:cNvSpPr/>
          <p:nvPr/>
        </p:nvSpPr>
        <p:spPr bwMode="auto">
          <a:xfrm>
            <a:off x="6468414" y="3160287"/>
            <a:ext cx="2675586" cy="909437"/>
          </a:xfrm>
          <a:prstGeom prst="ellipse">
            <a:avLst/>
          </a:prstGeom>
          <a:solidFill>
            <a:schemeClr val="bg1"/>
          </a:solidFill>
          <a:ln w="38100" cap="flat" cmpd="sng" algn="ctr">
            <a:solidFill>
              <a:srgbClr val="C0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Helvetica" pitchFamily="34" charset="0"/>
              </a:rPr>
              <a:t>Preeclampsia</a:t>
            </a:r>
          </a:p>
        </p:txBody>
      </p:sp>
      <p:cxnSp>
        <p:nvCxnSpPr>
          <p:cNvPr id="13" name="Straight Connector 12"/>
          <p:cNvCxnSpPr/>
          <p:nvPr/>
        </p:nvCxnSpPr>
        <p:spPr bwMode="auto">
          <a:xfrm flipH="1">
            <a:off x="895082" y="2073499"/>
            <a:ext cx="3702676" cy="0"/>
          </a:xfrm>
          <a:prstGeom prst="line">
            <a:avLst/>
          </a:prstGeom>
          <a:solidFill>
            <a:schemeClr val="accent1"/>
          </a:solidFill>
          <a:ln w="38100" cap="flat" cmpd="sng" algn="ctr">
            <a:solidFill>
              <a:srgbClr val="333399"/>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Connector 14"/>
          <p:cNvCxnSpPr/>
          <p:nvPr/>
        </p:nvCxnSpPr>
        <p:spPr bwMode="auto">
          <a:xfrm>
            <a:off x="4597758" y="2073499"/>
            <a:ext cx="3741312" cy="0"/>
          </a:xfrm>
          <a:prstGeom prst="line">
            <a:avLst/>
          </a:prstGeom>
          <a:solidFill>
            <a:schemeClr val="accent1"/>
          </a:solidFill>
          <a:ln w="38100" cap="flat" cmpd="sng" algn="ctr">
            <a:solidFill>
              <a:srgbClr val="333399"/>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 name="Straight Arrow Connector 16"/>
          <p:cNvCxnSpPr/>
          <p:nvPr/>
        </p:nvCxnSpPr>
        <p:spPr bwMode="auto">
          <a:xfrm>
            <a:off x="4584880" y="2073498"/>
            <a:ext cx="6439" cy="1130389"/>
          </a:xfrm>
          <a:prstGeom prst="straightConnector1">
            <a:avLst/>
          </a:prstGeom>
          <a:solidFill>
            <a:schemeClr val="accent1"/>
          </a:solidFill>
          <a:ln w="38100" cap="flat" cmpd="sng" algn="ctr">
            <a:solidFill>
              <a:srgbClr val="333399"/>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 name="Straight Arrow Connector 18"/>
          <p:cNvCxnSpPr/>
          <p:nvPr/>
        </p:nvCxnSpPr>
        <p:spPr bwMode="auto">
          <a:xfrm>
            <a:off x="895082" y="2083862"/>
            <a:ext cx="0" cy="1076425"/>
          </a:xfrm>
          <a:prstGeom prst="straightConnector1">
            <a:avLst/>
          </a:prstGeom>
          <a:solidFill>
            <a:schemeClr val="accent1"/>
          </a:solidFill>
          <a:ln w="38100" cap="flat" cmpd="sng" algn="ctr">
            <a:solidFill>
              <a:srgbClr val="333399"/>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Straight Arrow Connector 20"/>
          <p:cNvCxnSpPr/>
          <p:nvPr/>
        </p:nvCxnSpPr>
        <p:spPr bwMode="auto">
          <a:xfrm>
            <a:off x="8339070" y="2073497"/>
            <a:ext cx="0" cy="1130389"/>
          </a:xfrm>
          <a:prstGeom prst="straightConnector1">
            <a:avLst/>
          </a:prstGeom>
          <a:solidFill>
            <a:schemeClr val="accent1"/>
          </a:solidFill>
          <a:ln w="38100" cap="flat" cmpd="sng" algn="ctr">
            <a:solidFill>
              <a:srgbClr val="333399"/>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2" name="Rectangle 21"/>
          <p:cNvSpPr/>
          <p:nvPr/>
        </p:nvSpPr>
        <p:spPr bwMode="auto">
          <a:xfrm>
            <a:off x="0" y="4629953"/>
            <a:ext cx="2411569" cy="1766485"/>
          </a:xfrm>
          <a:prstGeom prst="rect">
            <a:avLst/>
          </a:prstGeom>
          <a:solidFill>
            <a:schemeClr val="bg1"/>
          </a:solidFill>
          <a:ln w="38100" cap="flat" cmpd="sng" algn="ctr">
            <a:solidFill>
              <a:srgbClr val="A5002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2000" b="1" dirty="0" smtClean="0">
                <a:latin typeface="Helvetica" pitchFamily="34" charset="0"/>
              </a:rPr>
              <a:t>HTN known before pregnancy OR present in the first 20 weeks of gestation</a:t>
            </a:r>
            <a:endParaRPr kumimoji="0" lang="en-US" sz="2000" b="1" i="0" u="none" strike="noStrike" cap="none" normalizeH="0" baseline="0" dirty="0" smtClean="0">
              <a:ln>
                <a:noFill/>
              </a:ln>
              <a:solidFill>
                <a:schemeClr val="tx1"/>
              </a:solidFill>
              <a:effectLst/>
              <a:latin typeface="Helvetica" pitchFamily="34" charset="0"/>
            </a:endParaRPr>
          </a:p>
        </p:txBody>
      </p:sp>
      <p:sp>
        <p:nvSpPr>
          <p:cNvPr id="23" name="Rectangle 22"/>
          <p:cNvSpPr/>
          <p:nvPr/>
        </p:nvSpPr>
        <p:spPr bwMode="auto">
          <a:xfrm>
            <a:off x="3245476" y="4668587"/>
            <a:ext cx="2704563" cy="1300769"/>
          </a:xfrm>
          <a:prstGeom prst="rect">
            <a:avLst/>
          </a:prstGeom>
          <a:solidFill>
            <a:schemeClr val="bg1"/>
          </a:solidFill>
          <a:ln w="38100" cap="flat" cmpd="sng" algn="ctr">
            <a:solidFill>
              <a:srgbClr val="A5002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Helvetica" pitchFamily="34" charset="0"/>
              </a:rPr>
              <a:t>HTN</a:t>
            </a:r>
            <a:r>
              <a:rPr kumimoji="0" lang="en-US" sz="2000" b="1" i="0" u="none" strike="noStrike" cap="none" normalizeH="0" dirty="0" smtClean="0">
                <a:ln>
                  <a:noFill/>
                </a:ln>
                <a:solidFill>
                  <a:schemeClr val="tx1"/>
                </a:solidFill>
                <a:effectLst/>
                <a:latin typeface="Helvetica" pitchFamily="34" charset="0"/>
              </a:rPr>
              <a:t> arising de novo at or after 20 weeks </a:t>
            </a:r>
            <a:endParaRPr kumimoji="0" lang="en-US" sz="2000" b="1" i="0" u="none" strike="noStrike" cap="none" normalizeH="0" baseline="0" dirty="0" smtClean="0">
              <a:ln>
                <a:noFill/>
              </a:ln>
              <a:solidFill>
                <a:schemeClr val="tx1"/>
              </a:solidFill>
              <a:effectLst/>
              <a:latin typeface="Helvetica" pitchFamily="34" charset="0"/>
            </a:endParaRPr>
          </a:p>
        </p:txBody>
      </p:sp>
      <p:sp>
        <p:nvSpPr>
          <p:cNvPr id="24" name="Rectangle 23"/>
          <p:cNvSpPr/>
          <p:nvPr/>
        </p:nvSpPr>
        <p:spPr bwMode="auto">
          <a:xfrm>
            <a:off x="6437139" y="4634968"/>
            <a:ext cx="2616709" cy="1495376"/>
          </a:xfrm>
          <a:prstGeom prst="rect">
            <a:avLst/>
          </a:prstGeom>
          <a:solidFill>
            <a:schemeClr val="bg1"/>
          </a:solidFill>
          <a:ln w="38100" cap="flat" cmpd="sng" algn="ctr">
            <a:solidFill>
              <a:srgbClr val="A5002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285750" marR="0" indent="-285750" algn="ctr" defTabSz="914400" rtl="0" eaLnBrk="1" fontAlgn="base" latinLnBrk="0" hangingPunct="1">
              <a:lnSpc>
                <a:spcPct val="100000"/>
              </a:lnSpc>
              <a:spcBef>
                <a:spcPct val="0"/>
              </a:spcBef>
              <a:spcAft>
                <a:spcPct val="0"/>
              </a:spcAft>
              <a:buClr>
                <a:srgbClr val="A50021"/>
              </a:buClr>
              <a:buSzTx/>
              <a:buFont typeface="Arial" pitchFamily="34" charset="0"/>
              <a:buChar char="•"/>
              <a:tabLst/>
            </a:pPr>
            <a:r>
              <a:rPr kumimoji="0" lang="en-US" b="1" i="0" u="none" strike="noStrike" cap="none" normalizeH="0" baseline="0" dirty="0" smtClean="0">
                <a:ln>
                  <a:noFill/>
                </a:ln>
                <a:solidFill>
                  <a:schemeClr val="tx1"/>
                </a:solidFill>
                <a:effectLst/>
                <a:latin typeface="Helvetica" pitchFamily="34" charset="0"/>
              </a:rPr>
              <a:t>Preeclampsia de novo</a:t>
            </a:r>
          </a:p>
          <a:p>
            <a:pPr marL="285750" marR="0" indent="-285750" algn="ctr" defTabSz="914400" rtl="0" eaLnBrk="1" fontAlgn="base" latinLnBrk="0" hangingPunct="1">
              <a:lnSpc>
                <a:spcPct val="100000"/>
              </a:lnSpc>
              <a:spcBef>
                <a:spcPct val="0"/>
              </a:spcBef>
              <a:spcAft>
                <a:spcPct val="0"/>
              </a:spcAft>
              <a:buClr>
                <a:srgbClr val="A50021"/>
              </a:buClr>
              <a:buSzTx/>
              <a:buFont typeface="Arial" pitchFamily="34" charset="0"/>
              <a:buChar char="•"/>
              <a:tabLst/>
            </a:pPr>
            <a:r>
              <a:rPr lang="en-US" b="1" dirty="0" smtClean="0">
                <a:latin typeface="Helvetica" pitchFamily="34" charset="0"/>
              </a:rPr>
              <a:t>OR superimposed on chronic hypertension</a:t>
            </a:r>
            <a:endParaRPr kumimoji="0" lang="en-US" b="1" i="0" u="none" strike="noStrike" cap="none" normalizeH="0" baseline="0" dirty="0" smtClean="0">
              <a:ln>
                <a:noFill/>
              </a:ln>
              <a:solidFill>
                <a:schemeClr val="tx1"/>
              </a:solidFill>
              <a:effectLst/>
              <a:latin typeface="Helvetica" pitchFamily="34" charset="0"/>
            </a:endParaRPr>
          </a:p>
        </p:txBody>
      </p:sp>
      <p:sp>
        <p:nvSpPr>
          <p:cNvPr id="3" name="Rectangle 2"/>
          <p:cNvSpPr/>
          <p:nvPr/>
        </p:nvSpPr>
        <p:spPr>
          <a:xfrm>
            <a:off x="6437139" y="6243536"/>
            <a:ext cx="2513678" cy="400110"/>
          </a:xfrm>
          <a:prstGeom prst="rect">
            <a:avLst/>
          </a:prstGeom>
          <a:ln w="57150">
            <a:solidFill>
              <a:srgbClr val="333399"/>
            </a:solidFill>
          </a:ln>
        </p:spPr>
        <p:txBody>
          <a:bodyPr wrap="square">
            <a:spAutoFit/>
          </a:bodyPr>
          <a:lstStyle/>
          <a:p>
            <a:pPr algn="ctr"/>
            <a:r>
              <a:rPr lang="en-US" sz="2000" b="1" dirty="0"/>
              <a:t>E</a:t>
            </a:r>
            <a:r>
              <a:rPr lang="en-US" sz="2000" b="1" dirty="0" smtClean="0"/>
              <a:t>clampsia</a:t>
            </a:r>
            <a:endParaRPr lang="en-US" b="1" dirty="0"/>
          </a:p>
        </p:txBody>
      </p:sp>
      <p:sp>
        <p:nvSpPr>
          <p:cNvPr id="7" name="Rectangle 6"/>
          <p:cNvSpPr/>
          <p:nvPr/>
        </p:nvSpPr>
        <p:spPr>
          <a:xfrm>
            <a:off x="0" y="6399117"/>
            <a:ext cx="3118161" cy="400110"/>
          </a:xfrm>
          <a:prstGeom prst="rect">
            <a:avLst/>
          </a:prstGeom>
          <a:ln w="38100">
            <a:solidFill>
              <a:srgbClr val="A50021"/>
            </a:solidFill>
          </a:ln>
        </p:spPr>
        <p:txBody>
          <a:bodyPr wrap="none">
            <a:spAutoFit/>
          </a:bodyPr>
          <a:lstStyle/>
          <a:p>
            <a:r>
              <a:rPr lang="en-US" sz="2000" b="1" dirty="0"/>
              <a:t>white coat hypertension</a:t>
            </a:r>
          </a:p>
        </p:txBody>
      </p:sp>
    </p:spTree>
    <p:extLst>
      <p:ext uri="{BB962C8B-B14F-4D97-AF65-F5344CB8AC3E}">
        <p14:creationId xmlns:p14="http://schemas.microsoft.com/office/powerpoint/2010/main" val="39274435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3"/>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7"/>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1"/>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7"/>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3"/>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4"/>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P spid="22" grpId="0" animBg="1"/>
      <p:bldP spid="23" grpId="0" animBg="1"/>
      <p:bldP spid="24" grpId="0" animBg="1"/>
      <p:bldP spid="3" grpId="0" animBg="1"/>
      <p:bldP spid="7" grpId="0" animBg="1"/>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59979"/>
            <a:ext cx="8359254" cy="5262979"/>
          </a:xfrm>
        </p:spPr>
        <p:txBody>
          <a:bodyPr/>
          <a:lstStyle/>
          <a:p>
            <a:r>
              <a:rPr lang="en-US" sz="2400" dirty="0"/>
              <a:t>Antihypertensive therapy:</a:t>
            </a:r>
            <a:br>
              <a:rPr lang="en-US" sz="2400" dirty="0"/>
            </a:br>
            <a:r>
              <a:rPr lang="en-US" sz="2400" dirty="0"/>
              <a:t>Treating the hypertension is mainly to reduce the maternal </a:t>
            </a:r>
            <a:r>
              <a:rPr lang="en-US" sz="2400" dirty="0" smtClean="0"/>
              <a:t>complications</a:t>
            </a:r>
            <a:br>
              <a:rPr lang="en-US" sz="2400" dirty="0" smtClean="0"/>
            </a:br>
            <a:r>
              <a:rPr lang="en-US" sz="2400" dirty="0" smtClean="0"/>
              <a:t>It </a:t>
            </a:r>
            <a:r>
              <a:rPr lang="en-US" sz="2400" dirty="0"/>
              <a:t>will not improve fetal </a:t>
            </a:r>
            <a:r>
              <a:rPr lang="en-US" sz="2400" dirty="0" smtClean="0"/>
              <a:t>condition</a:t>
            </a:r>
            <a:r>
              <a:rPr lang="en-US" sz="2400" dirty="0"/>
              <a:t/>
            </a:r>
            <a:br>
              <a:rPr lang="en-US" sz="2400" dirty="0"/>
            </a:br>
            <a:r>
              <a:rPr lang="en-US" sz="2400" dirty="0"/>
              <a:t>Acute treatment of severe hypertension:</a:t>
            </a:r>
            <a:br>
              <a:rPr lang="en-US" sz="2400" dirty="0"/>
            </a:br>
            <a:r>
              <a:rPr lang="en-US" sz="2400" dirty="0"/>
              <a:t>Hydralazine: 5mg IV repeated every 20-30 min.</a:t>
            </a:r>
            <a:br>
              <a:rPr lang="en-US" sz="2400" dirty="0"/>
            </a:br>
            <a:r>
              <a:rPr lang="en-US" sz="2400" dirty="0" err="1"/>
              <a:t>Nifedipine</a:t>
            </a:r>
            <a:r>
              <a:rPr lang="en-US" sz="2400" dirty="0"/>
              <a:t>: 10mg orally repeated at 30 min. IV infusion can be used in severe cases.</a:t>
            </a:r>
            <a:br>
              <a:rPr lang="en-US" sz="2400" dirty="0"/>
            </a:br>
            <a:r>
              <a:rPr lang="en-US" sz="2400" dirty="0"/>
              <a:t>Labetalol:10-20mg IV .</a:t>
            </a:r>
            <a:br>
              <a:rPr lang="en-US" sz="2400" dirty="0"/>
            </a:br>
            <a:r>
              <a:rPr lang="en-US" sz="2400" dirty="0"/>
              <a:t>The dose can be doubled every 10 minutes if proper response is not achieved.</a:t>
            </a:r>
            <a:br>
              <a:rPr lang="en-US" sz="2400" dirty="0"/>
            </a:br>
            <a:r>
              <a:rPr lang="en-US" sz="2400" dirty="0"/>
              <a:t>Magnesium </a:t>
            </a:r>
            <a:r>
              <a:rPr lang="en-US" sz="2400" dirty="0" err="1"/>
              <a:t>Sulphate</a:t>
            </a:r>
            <a:r>
              <a:rPr lang="en-US" sz="2400" dirty="0"/>
              <a:t> should be given in the management of all cases of severe preeclampsia to prevent </a:t>
            </a:r>
            <a:r>
              <a:rPr lang="en-US" sz="2400" dirty="0" smtClean="0"/>
              <a:t>eclampsia</a:t>
            </a:r>
            <a:endParaRPr lang="en-US" sz="2400" dirty="0"/>
          </a:p>
        </p:txBody>
      </p:sp>
    </p:spTree>
    <p:extLst>
      <p:ext uri="{BB962C8B-B14F-4D97-AF65-F5344CB8AC3E}">
        <p14:creationId xmlns:p14="http://schemas.microsoft.com/office/powerpoint/2010/main" val="948959434"/>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50120" y="355979"/>
            <a:ext cx="6277971" cy="800100"/>
          </a:xfrm>
        </p:spPr>
        <p:txBody>
          <a:bodyPr/>
          <a:lstStyle/>
          <a:p>
            <a:r>
              <a:rPr lang="en-US" dirty="0" smtClean="0"/>
              <a:t>Time of delivery </a:t>
            </a:r>
            <a:endParaRPr lang="en-US" dirty="0"/>
          </a:p>
        </p:txBody>
      </p:sp>
      <p:sp>
        <p:nvSpPr>
          <p:cNvPr id="3" name="Rectangle 2"/>
          <p:cNvSpPr/>
          <p:nvPr/>
        </p:nvSpPr>
        <p:spPr>
          <a:xfrm>
            <a:off x="345477" y="1882634"/>
            <a:ext cx="8443681" cy="1938992"/>
          </a:xfrm>
          <a:prstGeom prst="rect">
            <a:avLst/>
          </a:prstGeom>
          <a:ln w="38100">
            <a:solidFill>
              <a:srgbClr val="A50021"/>
            </a:solidFill>
          </a:ln>
        </p:spPr>
        <p:txBody>
          <a:bodyPr wrap="square">
            <a:spAutoFit/>
          </a:bodyPr>
          <a:lstStyle/>
          <a:p>
            <a:r>
              <a:rPr lang="en-US" sz="2400" b="1" dirty="0" smtClean="0"/>
              <a:t>In chronic hypertension  no induce delivery before 37 weeks if </a:t>
            </a:r>
          </a:p>
          <a:p>
            <a:r>
              <a:rPr lang="en-US" sz="2400" b="1" dirty="0" smtClean="0"/>
              <a:t>BP lower 160/110</a:t>
            </a:r>
          </a:p>
          <a:p>
            <a:r>
              <a:rPr lang="en-US" sz="2400" b="1" dirty="0" smtClean="0"/>
              <a:t>After 37 weeks depends on senior obstetrician decision</a:t>
            </a:r>
          </a:p>
          <a:p>
            <a:endParaRPr lang="en-US" sz="2400" b="1" dirty="0" smtClean="0"/>
          </a:p>
        </p:txBody>
      </p:sp>
      <p:sp>
        <p:nvSpPr>
          <p:cNvPr id="4" name="Rectangle 3"/>
          <p:cNvSpPr/>
          <p:nvPr/>
        </p:nvSpPr>
        <p:spPr>
          <a:xfrm>
            <a:off x="345478" y="4431689"/>
            <a:ext cx="8443680" cy="1200329"/>
          </a:xfrm>
          <a:prstGeom prst="rect">
            <a:avLst/>
          </a:prstGeom>
          <a:ln w="38100">
            <a:solidFill>
              <a:srgbClr val="A50021"/>
            </a:solidFill>
          </a:ln>
        </p:spPr>
        <p:txBody>
          <a:bodyPr wrap="square">
            <a:spAutoFit/>
          </a:bodyPr>
          <a:lstStyle/>
          <a:p>
            <a:r>
              <a:rPr lang="en-US" sz="2400" b="1" dirty="0" smtClean="0"/>
              <a:t>If early birth is necessary </a:t>
            </a:r>
            <a:r>
              <a:rPr lang="en-US" sz="2400" b="1" dirty="0"/>
              <a:t>o</a:t>
            </a:r>
            <a:r>
              <a:rPr lang="en-US" sz="2400" b="1" dirty="0" smtClean="0"/>
              <a:t>ffer :</a:t>
            </a:r>
          </a:p>
          <a:p>
            <a:r>
              <a:rPr lang="en-US" sz="2400" b="1" dirty="0" smtClean="0"/>
              <a:t>Antenatal corticosteroids</a:t>
            </a:r>
          </a:p>
          <a:p>
            <a:r>
              <a:rPr lang="en-US" sz="2400" b="1" dirty="0" smtClean="0"/>
              <a:t>Magnesium sulfate </a:t>
            </a:r>
            <a:endParaRPr lang="en-US" sz="2400" b="1" dirty="0"/>
          </a:p>
        </p:txBody>
      </p:sp>
    </p:spTree>
    <p:extLst>
      <p:ext uri="{BB962C8B-B14F-4D97-AF65-F5344CB8AC3E}">
        <p14:creationId xmlns:p14="http://schemas.microsoft.com/office/powerpoint/2010/main" val="2849142848"/>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1569" y="410570"/>
            <a:ext cx="7264021" cy="800100"/>
          </a:xfrm>
        </p:spPr>
        <p:txBody>
          <a:bodyPr/>
          <a:lstStyle/>
          <a:p>
            <a:r>
              <a:rPr lang="en-US" dirty="0" smtClean="0"/>
              <a:t>HELLP syndrome</a:t>
            </a:r>
            <a:endParaRPr lang="en-US" dirty="0"/>
          </a:p>
        </p:txBody>
      </p:sp>
      <p:sp>
        <p:nvSpPr>
          <p:cNvPr id="3" name="Rectangle 2"/>
          <p:cNvSpPr/>
          <p:nvPr/>
        </p:nvSpPr>
        <p:spPr>
          <a:xfrm>
            <a:off x="777923" y="1930105"/>
            <a:ext cx="7301552" cy="1569660"/>
          </a:xfrm>
          <a:prstGeom prst="rect">
            <a:avLst/>
          </a:prstGeom>
          <a:ln w="38100">
            <a:solidFill>
              <a:srgbClr val="A50021"/>
            </a:solidFill>
          </a:ln>
        </p:spPr>
        <p:txBody>
          <a:bodyPr wrap="square">
            <a:spAutoFit/>
          </a:bodyPr>
          <a:lstStyle/>
          <a:p>
            <a:pPr marL="342900" indent="-342900">
              <a:buFont typeface="Arial" pitchFamily="34" charset="0"/>
              <a:buChar char="•"/>
            </a:pPr>
            <a:r>
              <a:rPr lang="en-US" sz="2400" b="1" dirty="0" smtClean="0"/>
              <a:t>Hemolysis : identified by burr cells and </a:t>
            </a:r>
            <a:r>
              <a:rPr lang="en-US" sz="2400" b="1" dirty="0" err="1" smtClean="0"/>
              <a:t>schistocytes</a:t>
            </a:r>
            <a:r>
              <a:rPr lang="en-US" sz="2400" b="1" dirty="0" smtClean="0"/>
              <a:t> </a:t>
            </a:r>
          </a:p>
          <a:p>
            <a:pPr marL="342900" indent="-342900">
              <a:buFont typeface="Arial" pitchFamily="34" charset="0"/>
              <a:buChar char="•"/>
            </a:pPr>
            <a:r>
              <a:rPr lang="en-US" sz="2400" b="1" dirty="0" smtClean="0"/>
              <a:t>Thrombocytopenia </a:t>
            </a:r>
          </a:p>
          <a:p>
            <a:pPr marL="342900" indent="-342900">
              <a:buFont typeface="Arial" pitchFamily="34" charset="0"/>
              <a:buChar char="•"/>
            </a:pPr>
            <a:r>
              <a:rPr lang="en-US" sz="2400" b="1" dirty="0" smtClean="0"/>
              <a:t>Elevated liver function tests </a:t>
            </a:r>
            <a:endParaRPr lang="en-US" sz="2400" b="1" dirty="0"/>
          </a:p>
        </p:txBody>
      </p:sp>
    </p:spTree>
    <p:extLst>
      <p:ext uri="{BB962C8B-B14F-4D97-AF65-F5344CB8AC3E}">
        <p14:creationId xmlns:p14="http://schemas.microsoft.com/office/powerpoint/2010/main" val="404739831"/>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92322" y="587990"/>
            <a:ext cx="5404514" cy="800100"/>
          </a:xfrm>
        </p:spPr>
        <p:txBody>
          <a:bodyPr/>
          <a:lstStyle/>
          <a:p>
            <a:r>
              <a:rPr lang="en-US" dirty="0" smtClean="0"/>
              <a:t>Eclampsia </a:t>
            </a:r>
            <a:endParaRPr lang="en-US" dirty="0"/>
          </a:p>
        </p:txBody>
      </p:sp>
      <p:sp>
        <p:nvSpPr>
          <p:cNvPr id="3" name="Rectangle 2"/>
          <p:cNvSpPr/>
          <p:nvPr/>
        </p:nvSpPr>
        <p:spPr>
          <a:xfrm>
            <a:off x="313898" y="1752684"/>
            <a:ext cx="8161361" cy="1384995"/>
          </a:xfrm>
          <a:prstGeom prst="rect">
            <a:avLst/>
          </a:prstGeom>
          <a:ln w="38100">
            <a:solidFill>
              <a:srgbClr val="A50021"/>
            </a:solidFill>
          </a:ln>
        </p:spPr>
        <p:txBody>
          <a:bodyPr wrap="square">
            <a:spAutoFit/>
          </a:bodyPr>
          <a:lstStyle/>
          <a:p>
            <a:pPr algn="ctr"/>
            <a:r>
              <a:rPr lang="en-US" sz="2800" b="1" dirty="0"/>
              <a:t>The occurrence of tonic-</a:t>
            </a:r>
            <a:r>
              <a:rPr lang="en-US" sz="2800" b="1" dirty="0" err="1"/>
              <a:t>clonic</a:t>
            </a:r>
            <a:r>
              <a:rPr lang="en-US" sz="2800" b="1" dirty="0"/>
              <a:t>  convulsions (without any neurological disease) in a woman with </a:t>
            </a:r>
            <a:r>
              <a:rPr lang="en-US" sz="2800" b="1" dirty="0" smtClean="0"/>
              <a:t>pre-eclampsia</a:t>
            </a:r>
            <a:endParaRPr lang="en-US" sz="2800" b="1" dirty="0"/>
          </a:p>
        </p:txBody>
      </p:sp>
      <p:sp>
        <p:nvSpPr>
          <p:cNvPr id="4" name="Rectangle 3"/>
          <p:cNvSpPr/>
          <p:nvPr/>
        </p:nvSpPr>
        <p:spPr>
          <a:xfrm>
            <a:off x="313898" y="3312068"/>
            <a:ext cx="8161360" cy="2308324"/>
          </a:xfrm>
          <a:prstGeom prst="rect">
            <a:avLst/>
          </a:prstGeom>
          <a:ln w="38100">
            <a:solidFill>
              <a:srgbClr val="A50021"/>
            </a:solidFill>
          </a:ln>
        </p:spPr>
        <p:txBody>
          <a:bodyPr wrap="square">
            <a:spAutoFit/>
          </a:bodyPr>
          <a:lstStyle/>
          <a:p>
            <a:r>
              <a:rPr lang="en-US" sz="2400" b="1" dirty="0"/>
              <a:t>Incidence: 5 in 10 000 deliveries and 1-2% of severe PE </a:t>
            </a:r>
            <a:r>
              <a:rPr lang="en-US" sz="2400" b="1" dirty="0" smtClean="0"/>
              <a:t>cases</a:t>
            </a:r>
            <a:endParaRPr lang="en-US" sz="2400" b="1" dirty="0"/>
          </a:p>
          <a:p>
            <a:r>
              <a:rPr lang="en-US" sz="2400" b="1" dirty="0"/>
              <a:t>High maternal and fetal </a:t>
            </a:r>
            <a:r>
              <a:rPr lang="en-US" sz="2400" b="1" dirty="0" smtClean="0"/>
              <a:t>mortality</a:t>
            </a:r>
            <a:endParaRPr lang="en-US" sz="2400" b="1" dirty="0"/>
          </a:p>
          <a:p>
            <a:r>
              <a:rPr lang="en-US" sz="2400" b="1" dirty="0"/>
              <a:t>It can occur </a:t>
            </a:r>
            <a:r>
              <a:rPr lang="en-US" sz="2400" b="1" dirty="0" smtClean="0"/>
              <a:t>antenatally</a:t>
            </a:r>
            <a:r>
              <a:rPr lang="en-US" sz="2400" b="1" dirty="0"/>
              <a:t>, intra-partum and </a:t>
            </a:r>
            <a:r>
              <a:rPr lang="en-US" sz="2400" b="1" dirty="0" smtClean="0"/>
              <a:t>post-partum</a:t>
            </a:r>
            <a:endParaRPr lang="en-US" sz="2400" b="1" dirty="0"/>
          </a:p>
          <a:p>
            <a:r>
              <a:rPr lang="en-US" sz="2400" b="1" dirty="0"/>
              <a:t>The </a:t>
            </a:r>
            <a:r>
              <a:rPr lang="en-US" sz="2400" b="1" dirty="0" smtClean="0"/>
              <a:t>pathophysiology </a:t>
            </a:r>
            <a:r>
              <a:rPr lang="en-US" sz="2400" b="1" dirty="0"/>
              <a:t>is cerebral vasospasm leading to ischemia and cerebral edema</a:t>
            </a:r>
          </a:p>
        </p:txBody>
      </p:sp>
    </p:spTree>
    <p:extLst>
      <p:ext uri="{BB962C8B-B14F-4D97-AF65-F5344CB8AC3E}">
        <p14:creationId xmlns:p14="http://schemas.microsoft.com/office/powerpoint/2010/main" val="1787286589"/>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Management of </a:t>
            </a:r>
            <a:r>
              <a:rPr lang="en-US" dirty="0" smtClean="0"/>
              <a:t>eclampsia</a:t>
            </a:r>
            <a:endParaRPr lang="en-US" dirty="0"/>
          </a:p>
        </p:txBody>
      </p:sp>
      <p:sp>
        <p:nvSpPr>
          <p:cNvPr id="3" name="Rectangle 2"/>
          <p:cNvSpPr/>
          <p:nvPr/>
        </p:nvSpPr>
        <p:spPr>
          <a:xfrm>
            <a:off x="232012" y="1720840"/>
            <a:ext cx="8707272" cy="4154984"/>
          </a:xfrm>
          <a:prstGeom prst="rect">
            <a:avLst/>
          </a:prstGeom>
          <a:ln w="38100">
            <a:solidFill>
              <a:srgbClr val="A50021"/>
            </a:solidFill>
          </a:ln>
        </p:spPr>
        <p:txBody>
          <a:bodyPr wrap="square">
            <a:spAutoFit/>
          </a:bodyPr>
          <a:lstStyle/>
          <a:p>
            <a:pPr marL="342900" indent="-342900">
              <a:buClr>
                <a:srgbClr val="A50021"/>
              </a:buClr>
              <a:buFont typeface="Arial" pitchFamily="34" charset="0"/>
              <a:buChar char="•"/>
            </a:pPr>
            <a:r>
              <a:rPr lang="en-US" sz="2400" b="1" dirty="0"/>
              <a:t>During seizure: Maintain airway, Administer oxygen and avoid supine </a:t>
            </a:r>
            <a:r>
              <a:rPr lang="en-US" sz="2400" b="1" dirty="0" smtClean="0"/>
              <a:t>hypotension</a:t>
            </a:r>
            <a:endParaRPr lang="en-US" sz="2400" b="1" dirty="0"/>
          </a:p>
          <a:p>
            <a:pPr marL="342900" indent="-342900">
              <a:buClr>
                <a:srgbClr val="A50021"/>
              </a:buClr>
              <a:buFont typeface="Arial" pitchFamily="34" charset="0"/>
              <a:buChar char="•"/>
            </a:pPr>
            <a:r>
              <a:rPr lang="en-US" sz="2400" b="1" dirty="0"/>
              <a:t>Anticonvulsant therapy:</a:t>
            </a:r>
          </a:p>
          <a:p>
            <a:pPr marL="342900" indent="-342900">
              <a:buClr>
                <a:srgbClr val="A50021"/>
              </a:buClr>
              <a:buFont typeface="Arial" pitchFamily="34" charset="0"/>
              <a:buChar char="•"/>
            </a:pPr>
            <a:r>
              <a:rPr lang="en-US" sz="2400" b="1" dirty="0"/>
              <a:t>Magnesium </a:t>
            </a:r>
            <a:r>
              <a:rPr lang="en-US" sz="2400" b="1" dirty="0" smtClean="0"/>
              <a:t>sulfate </a:t>
            </a:r>
            <a:r>
              <a:rPr lang="en-US" sz="2400" b="1" dirty="0"/>
              <a:t>4-6 g IV followed by a maintenance infusion of 1-2 g / </a:t>
            </a:r>
            <a:r>
              <a:rPr lang="en-US" sz="2400" b="1" dirty="0" smtClean="0"/>
              <a:t>h</a:t>
            </a:r>
            <a:endParaRPr lang="en-US" sz="2400" b="1" dirty="0"/>
          </a:p>
          <a:p>
            <a:pPr marL="342900" indent="-342900">
              <a:buClr>
                <a:srgbClr val="A50021"/>
              </a:buClr>
              <a:buFont typeface="Arial" pitchFamily="34" charset="0"/>
              <a:buChar char="•"/>
            </a:pPr>
            <a:r>
              <a:rPr lang="en-US" sz="2400" b="1" dirty="0"/>
              <a:t>Diazepam 20mg IV followed by a maintenance infusion as </a:t>
            </a:r>
            <a:r>
              <a:rPr lang="en-US" sz="2400" b="1" dirty="0" smtClean="0"/>
              <a:t>required</a:t>
            </a:r>
            <a:endParaRPr lang="en-US" sz="2400" b="1" dirty="0"/>
          </a:p>
          <a:p>
            <a:pPr marL="342900" indent="-342900">
              <a:buClr>
                <a:srgbClr val="A50021"/>
              </a:buClr>
              <a:buFont typeface="Arial" pitchFamily="34" charset="0"/>
              <a:buChar char="•"/>
            </a:pPr>
            <a:r>
              <a:rPr lang="en-US" sz="2400" b="1" dirty="0"/>
              <a:t>Phynenton</a:t>
            </a:r>
          </a:p>
          <a:p>
            <a:pPr marL="342900" indent="-342900">
              <a:buClr>
                <a:srgbClr val="A50021"/>
              </a:buClr>
              <a:buFont typeface="Arial" pitchFamily="34" charset="0"/>
              <a:buChar char="•"/>
            </a:pPr>
            <a:r>
              <a:rPr lang="en-US" sz="2400" b="1" dirty="0"/>
              <a:t>Anticonvulsant should be continued for at least 24 h after the last </a:t>
            </a:r>
            <a:r>
              <a:rPr lang="en-US" sz="2400" b="1" dirty="0" smtClean="0"/>
              <a:t>convulsion</a:t>
            </a:r>
            <a:endParaRPr lang="en-US" sz="2400" b="1" dirty="0"/>
          </a:p>
          <a:p>
            <a:pPr marL="342900" indent="-342900">
              <a:buClr>
                <a:srgbClr val="A50021"/>
              </a:buClr>
              <a:buFont typeface="Arial" pitchFamily="34" charset="0"/>
              <a:buChar char="•"/>
            </a:pPr>
            <a:r>
              <a:rPr lang="en-US" sz="2400" b="1" dirty="0"/>
              <a:t>CS is indicated unless the mother is in active </a:t>
            </a:r>
            <a:r>
              <a:rPr lang="en-US" sz="2400" b="1" dirty="0" smtClean="0"/>
              <a:t>labour</a:t>
            </a:r>
            <a:endParaRPr lang="en-US" sz="2400" b="1" dirty="0"/>
          </a:p>
        </p:txBody>
      </p:sp>
    </p:spTree>
    <p:extLst>
      <p:ext uri="{BB962C8B-B14F-4D97-AF65-F5344CB8AC3E}">
        <p14:creationId xmlns:p14="http://schemas.microsoft.com/office/powerpoint/2010/main" val="275598722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Magnesium Sulfate (MgSO4</a:t>
            </a:r>
            <a:r>
              <a:rPr lang="en-US" dirty="0" smtClean="0"/>
              <a:t>)</a:t>
            </a:r>
            <a:endParaRPr lang="en-US" dirty="0"/>
          </a:p>
        </p:txBody>
      </p:sp>
      <p:sp>
        <p:nvSpPr>
          <p:cNvPr id="3" name="Rectangle 2"/>
          <p:cNvSpPr/>
          <p:nvPr/>
        </p:nvSpPr>
        <p:spPr>
          <a:xfrm>
            <a:off x="532263" y="1720840"/>
            <a:ext cx="8161361" cy="4154984"/>
          </a:xfrm>
          <a:prstGeom prst="rect">
            <a:avLst/>
          </a:prstGeom>
          <a:ln w="38100">
            <a:solidFill>
              <a:srgbClr val="A50021"/>
            </a:solidFill>
          </a:ln>
        </p:spPr>
        <p:txBody>
          <a:bodyPr wrap="square">
            <a:spAutoFit/>
          </a:bodyPr>
          <a:lstStyle/>
          <a:p>
            <a:pPr marL="342900" indent="-342900">
              <a:buClr>
                <a:srgbClr val="A50021"/>
              </a:buClr>
              <a:buFont typeface="Arial" pitchFamily="34" charset="0"/>
              <a:buChar char="•"/>
            </a:pPr>
            <a:r>
              <a:rPr lang="en-US" sz="2400" b="1" dirty="0"/>
              <a:t>It can be given IV or IM or SC</a:t>
            </a:r>
          </a:p>
          <a:p>
            <a:pPr marL="342900" indent="-342900">
              <a:buClr>
                <a:srgbClr val="A50021"/>
              </a:buClr>
              <a:buFont typeface="Arial" pitchFamily="34" charset="0"/>
              <a:buChar char="•"/>
            </a:pPr>
            <a:r>
              <a:rPr lang="en-US" sz="2400" b="1" dirty="0"/>
              <a:t>The therapeutic level is </a:t>
            </a:r>
            <a:r>
              <a:rPr lang="en-US" sz="2400" b="1" dirty="0" smtClean="0"/>
              <a:t>4-7mEq/L</a:t>
            </a:r>
            <a:endParaRPr lang="en-US" sz="2400" b="1" dirty="0"/>
          </a:p>
          <a:p>
            <a:pPr marL="342900" indent="-342900">
              <a:buClr>
                <a:srgbClr val="A50021"/>
              </a:buClr>
              <a:buFont typeface="Arial" pitchFamily="34" charset="0"/>
              <a:buChar char="•"/>
            </a:pPr>
            <a:r>
              <a:rPr lang="en-US" sz="2400" b="1" dirty="0"/>
              <a:t>The total dose of MgSO4 should not exceed 24 </a:t>
            </a:r>
            <a:r>
              <a:rPr lang="en-US" sz="2400" b="1" dirty="0" err="1"/>
              <a:t>gms</a:t>
            </a:r>
            <a:r>
              <a:rPr lang="en-US" sz="2400" b="1" dirty="0"/>
              <a:t> in 24 hours </a:t>
            </a:r>
          </a:p>
          <a:p>
            <a:pPr marL="342900" indent="-342900">
              <a:buClr>
                <a:srgbClr val="A50021"/>
              </a:buClr>
              <a:buFont typeface="Arial" pitchFamily="34" charset="0"/>
              <a:buChar char="•"/>
            </a:pPr>
            <a:r>
              <a:rPr lang="en-US" sz="2400" b="1" dirty="0"/>
              <a:t>The dose of MgSO4 is monitored by: </a:t>
            </a:r>
          </a:p>
          <a:p>
            <a:pPr marL="342900" indent="-342900">
              <a:buClr>
                <a:srgbClr val="A50021"/>
              </a:buClr>
              <a:buFont typeface="Arial" pitchFamily="34" charset="0"/>
              <a:buChar char="•"/>
            </a:pPr>
            <a:r>
              <a:rPr lang="en-US" sz="2400" b="1" dirty="0"/>
              <a:t>Preserved patellar reflex. (7-10 </a:t>
            </a:r>
            <a:r>
              <a:rPr lang="en-US" sz="2400" b="1" dirty="0" err="1"/>
              <a:t>mEq</a:t>
            </a:r>
            <a:r>
              <a:rPr lang="en-US" sz="2400" b="1" dirty="0"/>
              <a:t>/L) </a:t>
            </a:r>
          </a:p>
          <a:p>
            <a:pPr marL="342900" indent="-342900">
              <a:buClr>
                <a:srgbClr val="A50021"/>
              </a:buClr>
              <a:buFont typeface="Arial" pitchFamily="34" charset="0"/>
              <a:buChar char="•"/>
            </a:pPr>
            <a:r>
              <a:rPr lang="en-US" sz="2400" b="1" dirty="0"/>
              <a:t>Respiratory rate &gt;16/min. (10-13 </a:t>
            </a:r>
            <a:r>
              <a:rPr lang="en-US" sz="2400" b="1" dirty="0" err="1"/>
              <a:t>mEq</a:t>
            </a:r>
            <a:r>
              <a:rPr lang="en-US" sz="2400" b="1" dirty="0"/>
              <a:t>/L) </a:t>
            </a:r>
          </a:p>
          <a:p>
            <a:pPr marL="342900" indent="-342900">
              <a:buClr>
                <a:srgbClr val="A50021"/>
              </a:buClr>
              <a:buFont typeface="Arial" pitchFamily="34" charset="0"/>
              <a:buChar char="•"/>
            </a:pPr>
            <a:r>
              <a:rPr lang="en-US" sz="2400" b="1" dirty="0"/>
              <a:t>Urine output &gt;100ml/4hours. (15-25 </a:t>
            </a:r>
            <a:r>
              <a:rPr lang="en-US" sz="2400" b="1" dirty="0" err="1"/>
              <a:t>mEq</a:t>
            </a:r>
            <a:r>
              <a:rPr lang="en-US" sz="2400" b="1" dirty="0"/>
              <a:t>/L) </a:t>
            </a:r>
          </a:p>
          <a:p>
            <a:pPr marL="342900" indent="-342900">
              <a:buClr>
                <a:srgbClr val="A50021"/>
              </a:buClr>
              <a:buFont typeface="Arial" pitchFamily="34" charset="0"/>
              <a:buChar char="•"/>
            </a:pPr>
            <a:r>
              <a:rPr lang="en-US" sz="2400" b="1" dirty="0"/>
              <a:t>Serum Mg++ level. </a:t>
            </a:r>
          </a:p>
          <a:p>
            <a:pPr marL="342900" indent="-342900">
              <a:buClr>
                <a:srgbClr val="A50021"/>
              </a:buClr>
              <a:buFont typeface="Arial" pitchFamily="34" charset="0"/>
              <a:buChar char="•"/>
            </a:pPr>
            <a:r>
              <a:rPr lang="en-US" sz="2400" b="1" dirty="0"/>
              <a:t>Is stopped 24 hours after </a:t>
            </a:r>
            <a:r>
              <a:rPr lang="en-US" sz="2400" b="1" dirty="0" smtClean="0"/>
              <a:t>delivery</a:t>
            </a:r>
            <a:endParaRPr lang="en-US" sz="2400" b="1" dirty="0"/>
          </a:p>
          <a:p>
            <a:pPr marL="342900" indent="-342900">
              <a:buClr>
                <a:srgbClr val="A50021"/>
              </a:buClr>
              <a:buFont typeface="Arial" pitchFamily="34" charset="0"/>
              <a:buChar char="•"/>
            </a:pPr>
            <a:r>
              <a:rPr lang="en-US" sz="2400" b="1" dirty="0"/>
              <a:t> Antidote is </a:t>
            </a:r>
            <a:r>
              <a:rPr lang="en-US" sz="2400" b="1" dirty="0" err="1"/>
              <a:t>ca</a:t>
            </a:r>
            <a:r>
              <a:rPr lang="en-US" sz="2400" b="1" dirty="0"/>
              <a:t> gluconate</a:t>
            </a:r>
          </a:p>
        </p:txBody>
      </p:sp>
    </p:spTree>
    <p:extLst>
      <p:ext uri="{BB962C8B-B14F-4D97-AF65-F5344CB8AC3E}">
        <p14:creationId xmlns:p14="http://schemas.microsoft.com/office/powerpoint/2010/main" val="378216422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19366" y="2853520"/>
            <a:ext cx="6936475" cy="800100"/>
          </a:xfrm>
        </p:spPr>
        <p:txBody>
          <a:bodyPr/>
          <a:lstStyle/>
          <a:p>
            <a:r>
              <a:rPr lang="en-US" dirty="0" smtClean="0"/>
              <a:t>Thank you </a:t>
            </a:r>
            <a:endParaRPr lang="en-US" dirty="0"/>
          </a:p>
        </p:txBody>
      </p:sp>
    </p:spTree>
    <p:extLst>
      <p:ext uri="{BB962C8B-B14F-4D97-AF65-F5344CB8AC3E}">
        <p14:creationId xmlns:p14="http://schemas.microsoft.com/office/powerpoint/2010/main" val="21798886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4856" y="198549"/>
            <a:ext cx="7057624" cy="800100"/>
          </a:xfrm>
        </p:spPr>
        <p:txBody>
          <a:bodyPr/>
          <a:lstStyle/>
          <a:p>
            <a:r>
              <a:rPr lang="en-US" dirty="0"/>
              <a:t>Chronic hypertension</a:t>
            </a:r>
          </a:p>
        </p:txBody>
      </p:sp>
      <p:sp>
        <p:nvSpPr>
          <p:cNvPr id="3" name="Rectangle 2"/>
          <p:cNvSpPr/>
          <p:nvPr/>
        </p:nvSpPr>
        <p:spPr>
          <a:xfrm>
            <a:off x="128788" y="1304929"/>
            <a:ext cx="8873543" cy="4893647"/>
          </a:xfrm>
          <a:prstGeom prst="rect">
            <a:avLst/>
          </a:prstGeom>
          <a:ln w="38100">
            <a:solidFill>
              <a:srgbClr val="A50021"/>
            </a:solidFill>
          </a:ln>
        </p:spPr>
        <p:txBody>
          <a:bodyPr wrap="square">
            <a:spAutoFit/>
          </a:bodyPr>
          <a:lstStyle/>
          <a:p>
            <a:pPr marL="342900" indent="-342900">
              <a:buClr>
                <a:srgbClr val="A50021"/>
              </a:buClr>
              <a:buFont typeface="Arial" pitchFamily="34" charset="0"/>
              <a:buChar char="•"/>
            </a:pPr>
            <a:r>
              <a:rPr lang="en-US" sz="2400" b="1" dirty="0"/>
              <a:t>D</a:t>
            </a:r>
            <a:r>
              <a:rPr lang="en-US" sz="2400" b="1" dirty="0" smtClean="0"/>
              <a:t>iagnosed </a:t>
            </a:r>
            <a:r>
              <a:rPr lang="en-US" sz="2400" b="1" dirty="0"/>
              <a:t>prior to pregnancy or before 20 </a:t>
            </a:r>
            <a:r>
              <a:rPr lang="en-US" sz="2400" b="1" dirty="0" smtClean="0"/>
              <a:t>weeks gestation </a:t>
            </a:r>
            <a:r>
              <a:rPr lang="en-US" sz="2400" b="1" dirty="0"/>
              <a:t>(and persisting 12 weeks </a:t>
            </a:r>
            <a:r>
              <a:rPr lang="en-US" sz="2400" b="1" dirty="0" smtClean="0"/>
              <a:t>after pregnancy)</a:t>
            </a:r>
          </a:p>
          <a:p>
            <a:pPr marL="342900" indent="-342900">
              <a:buClr>
                <a:srgbClr val="A50021"/>
              </a:buClr>
              <a:buFont typeface="Arial" pitchFamily="34" charset="0"/>
              <a:buChar char="•"/>
            </a:pPr>
            <a:r>
              <a:rPr lang="en-US" sz="2400" b="1" dirty="0"/>
              <a:t>H</a:t>
            </a:r>
            <a:r>
              <a:rPr lang="en-US" sz="2400" b="1" dirty="0" smtClean="0"/>
              <a:t>as </a:t>
            </a:r>
            <a:r>
              <a:rPr lang="en-US" sz="2400" b="1" dirty="0"/>
              <a:t>doubled in prevalence over the last decade and now complicates </a:t>
            </a:r>
            <a:r>
              <a:rPr lang="en-US" sz="2400" b="1" dirty="0" smtClean="0"/>
              <a:t>at </a:t>
            </a:r>
            <a:r>
              <a:rPr lang="en-US" sz="2400" b="1" dirty="0"/>
              <a:t>least 100,000 pregnancies (2.36%) in the United States each </a:t>
            </a:r>
            <a:r>
              <a:rPr lang="en-US" sz="2400" b="1" dirty="0" smtClean="0"/>
              <a:t>year</a:t>
            </a:r>
          </a:p>
          <a:p>
            <a:pPr marL="342900" indent="-342900">
              <a:buClr>
                <a:srgbClr val="A50021"/>
              </a:buClr>
              <a:buFont typeface="Arial" pitchFamily="34" charset="0"/>
              <a:buChar char="•"/>
            </a:pPr>
            <a:r>
              <a:rPr lang="en-US" sz="2400" b="1" dirty="0"/>
              <a:t>T</a:t>
            </a:r>
            <a:r>
              <a:rPr lang="en-US" sz="2400" b="1" dirty="0" smtClean="0"/>
              <a:t>he </a:t>
            </a:r>
            <a:r>
              <a:rPr lang="en-US" sz="2400" b="1" dirty="0"/>
              <a:t>diagnostic criteria for hypertension in pregnancy were similar to those for </a:t>
            </a:r>
            <a:r>
              <a:rPr lang="en-US" sz="2400" b="1" dirty="0" smtClean="0"/>
              <a:t>non-pregnant </a:t>
            </a:r>
            <a:r>
              <a:rPr lang="en-US" sz="2400" b="1" dirty="0"/>
              <a:t>individuals and included a systolic blood pressure (SBP) of ≥ 140mm Hg or a </a:t>
            </a:r>
            <a:r>
              <a:rPr lang="en-US" sz="2400" b="1" dirty="0" smtClean="0"/>
              <a:t> </a:t>
            </a:r>
            <a:r>
              <a:rPr lang="en-US" sz="2400" b="1" dirty="0"/>
              <a:t>diastolic blood pressure (DBP) of ≥ 90mm Hg on at least 2 separate occasions </a:t>
            </a:r>
            <a:r>
              <a:rPr lang="en-US" sz="2400" b="1" dirty="0" smtClean="0"/>
              <a:t>more </a:t>
            </a:r>
            <a:r>
              <a:rPr lang="en-US" sz="2400" b="1" dirty="0"/>
              <a:t>than 4 hours apart for </a:t>
            </a:r>
            <a:r>
              <a:rPr lang="en-US" sz="2400" b="1" u="sng" dirty="0"/>
              <a:t>mild hypertension </a:t>
            </a:r>
            <a:endParaRPr lang="en-US" sz="2400" b="1" u="sng" dirty="0" smtClean="0"/>
          </a:p>
          <a:p>
            <a:pPr marL="342900" indent="-342900">
              <a:buClr>
                <a:srgbClr val="A50021"/>
              </a:buClr>
              <a:buFont typeface="Arial" pitchFamily="34" charset="0"/>
              <a:buChar char="•"/>
            </a:pPr>
            <a:r>
              <a:rPr lang="en-US" sz="2400" b="1" dirty="0" smtClean="0"/>
              <a:t> </a:t>
            </a:r>
            <a:r>
              <a:rPr lang="en-US" sz="2400" b="1" dirty="0"/>
              <a:t>SBP ≥ 160 mm Hg or a DBP ≥ 110 mm </a:t>
            </a:r>
            <a:r>
              <a:rPr lang="en-US" sz="2400" b="1" dirty="0" smtClean="0"/>
              <a:t>Hg </a:t>
            </a:r>
            <a:r>
              <a:rPr lang="en-US" sz="2400" b="1" dirty="0"/>
              <a:t>for </a:t>
            </a:r>
            <a:r>
              <a:rPr lang="en-US" sz="2400" b="1" u="sng" dirty="0"/>
              <a:t>severe hypertension</a:t>
            </a:r>
          </a:p>
        </p:txBody>
      </p:sp>
    </p:spTree>
    <p:extLst>
      <p:ext uri="{BB962C8B-B14F-4D97-AF65-F5344CB8AC3E}">
        <p14:creationId xmlns:p14="http://schemas.microsoft.com/office/powerpoint/2010/main" val="21146800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1327" y="391343"/>
            <a:ext cx="8686800" cy="646331"/>
          </a:xfrm>
        </p:spPr>
        <p:txBody>
          <a:bodyPr/>
          <a:lstStyle/>
          <a:p>
            <a:r>
              <a:rPr lang="en-US" sz="3600" dirty="0" smtClean="0"/>
              <a:t>Classification of chronic hypertension </a:t>
            </a:r>
            <a:endParaRPr lang="en-US" sz="3600" dirty="0"/>
          </a:p>
        </p:txBody>
      </p:sp>
      <p:sp>
        <p:nvSpPr>
          <p:cNvPr id="3" name="Rectangle 2"/>
          <p:cNvSpPr/>
          <p:nvPr/>
        </p:nvSpPr>
        <p:spPr>
          <a:xfrm>
            <a:off x="102742" y="1697922"/>
            <a:ext cx="8783681" cy="2862322"/>
          </a:xfrm>
          <a:prstGeom prst="rect">
            <a:avLst/>
          </a:prstGeom>
          <a:ln w="38100">
            <a:solidFill>
              <a:srgbClr val="A50021"/>
            </a:solidFill>
          </a:ln>
        </p:spPr>
        <p:txBody>
          <a:bodyPr wrap="square">
            <a:spAutoFit/>
          </a:bodyPr>
          <a:lstStyle/>
          <a:p>
            <a:pPr marL="457200" indent="-457200">
              <a:buClr>
                <a:srgbClr val="A50021"/>
              </a:buClr>
              <a:buFont typeface="Arial" pitchFamily="34" charset="0"/>
              <a:buChar char="•"/>
            </a:pPr>
            <a:r>
              <a:rPr lang="en-US" sz="2800" b="1" dirty="0" smtClean="0"/>
              <a:t>Primary (idiopathic) or essential </a:t>
            </a:r>
          </a:p>
          <a:p>
            <a:pPr marL="457200" indent="-457200">
              <a:buClr>
                <a:srgbClr val="A50021"/>
              </a:buClr>
              <a:buFont typeface="Arial" pitchFamily="34" charset="0"/>
              <a:buChar char="•"/>
            </a:pPr>
            <a:r>
              <a:rPr lang="en-US" sz="2800" b="1" dirty="0" smtClean="0"/>
              <a:t>Secondary due to</a:t>
            </a:r>
          </a:p>
          <a:p>
            <a:pPr>
              <a:buClr>
                <a:srgbClr val="A50021"/>
              </a:buClr>
            </a:pPr>
            <a:r>
              <a:rPr lang="en-US" sz="2800" b="1" dirty="0" smtClean="0"/>
              <a:t>                      </a:t>
            </a:r>
            <a:r>
              <a:rPr lang="en-US" sz="2400" b="1" dirty="0" smtClean="0"/>
              <a:t>Renal :glomerulonephritis, renal artery stenosis ,Polycystic kidneys .. </a:t>
            </a:r>
            <a:r>
              <a:rPr lang="en-US" sz="2400" b="1" dirty="0" err="1"/>
              <a:t>e</a:t>
            </a:r>
            <a:r>
              <a:rPr lang="en-US" sz="2400" b="1" dirty="0" err="1" smtClean="0"/>
              <a:t>tc</a:t>
            </a:r>
            <a:endParaRPr lang="en-US" sz="2400" b="1" dirty="0" smtClean="0"/>
          </a:p>
          <a:p>
            <a:pPr>
              <a:buClr>
                <a:srgbClr val="A50021"/>
              </a:buClr>
            </a:pPr>
            <a:r>
              <a:rPr lang="en-US" sz="2400" b="1" dirty="0"/>
              <a:t> </a:t>
            </a:r>
            <a:r>
              <a:rPr lang="en-US" sz="2400" b="1" dirty="0" smtClean="0"/>
              <a:t>                         Endocrine: crushing's syndrome ,Conn's syndrome ,</a:t>
            </a:r>
            <a:r>
              <a:rPr lang="en-US" sz="2400" b="1" dirty="0"/>
              <a:t>P</a:t>
            </a:r>
            <a:r>
              <a:rPr lang="en-US" sz="2400" b="1" dirty="0" smtClean="0"/>
              <a:t>haeochromocytoma , Thyrotoxicosis..</a:t>
            </a:r>
            <a:r>
              <a:rPr lang="en-US" sz="2400" b="1" dirty="0" err="1" smtClean="0"/>
              <a:t>etc</a:t>
            </a:r>
            <a:endParaRPr lang="en-US" sz="2400" b="1" dirty="0" smtClean="0"/>
          </a:p>
          <a:p>
            <a:pPr>
              <a:buClr>
                <a:srgbClr val="A50021"/>
              </a:buClr>
            </a:pPr>
            <a:r>
              <a:rPr lang="en-US" sz="2400" b="1" dirty="0"/>
              <a:t> </a:t>
            </a:r>
            <a:r>
              <a:rPr lang="en-US" sz="2400" b="1" dirty="0" smtClean="0"/>
              <a:t>                         Vascular: coarctation of the aorta</a:t>
            </a:r>
            <a:endParaRPr lang="en-US" sz="2400" b="1" dirty="0"/>
          </a:p>
        </p:txBody>
      </p:sp>
    </p:spTree>
    <p:extLst>
      <p:ext uri="{BB962C8B-B14F-4D97-AF65-F5344CB8AC3E}">
        <p14:creationId xmlns:p14="http://schemas.microsoft.com/office/powerpoint/2010/main" val="15397980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8752" y="371922"/>
            <a:ext cx="8686800" cy="1200329"/>
          </a:xfrm>
        </p:spPr>
        <p:txBody>
          <a:bodyPr/>
          <a:lstStyle/>
          <a:p>
            <a:r>
              <a:rPr lang="en-US" sz="3600" dirty="0" smtClean="0"/>
              <a:t>What are the effects of HTN on Pregnancy</a:t>
            </a:r>
            <a:endParaRPr lang="en-US" sz="3600" dirty="0"/>
          </a:p>
        </p:txBody>
      </p:sp>
      <p:sp>
        <p:nvSpPr>
          <p:cNvPr id="3" name="Rectangle 2"/>
          <p:cNvSpPr/>
          <p:nvPr/>
        </p:nvSpPr>
        <p:spPr>
          <a:xfrm>
            <a:off x="321972" y="2136544"/>
            <a:ext cx="8718997" cy="4216539"/>
          </a:xfrm>
          <a:prstGeom prst="rect">
            <a:avLst/>
          </a:prstGeom>
          <a:ln w="38100">
            <a:solidFill>
              <a:srgbClr val="A50021"/>
            </a:solidFill>
          </a:ln>
        </p:spPr>
        <p:txBody>
          <a:bodyPr wrap="square">
            <a:spAutoFit/>
          </a:bodyPr>
          <a:lstStyle/>
          <a:p>
            <a:pPr marL="285750" indent="-285750">
              <a:buClr>
                <a:srgbClr val="A50021"/>
              </a:buClr>
              <a:buFont typeface="Arial" pitchFamily="34" charset="0"/>
              <a:buChar char="•"/>
            </a:pPr>
            <a:r>
              <a:rPr lang="en-US" sz="2800" b="1" dirty="0" smtClean="0"/>
              <a:t>Maternal :</a:t>
            </a:r>
          </a:p>
          <a:p>
            <a:pPr marL="285750" indent="-285750">
              <a:buClr>
                <a:srgbClr val="A50021"/>
              </a:buClr>
              <a:buFont typeface="Arial" pitchFamily="34" charset="0"/>
              <a:buChar char="•"/>
            </a:pPr>
            <a:r>
              <a:rPr lang="en-US" sz="2400" b="1" dirty="0" smtClean="0"/>
              <a:t>Preeclampsia up to 50 % of those with severe chronic HTN</a:t>
            </a:r>
          </a:p>
          <a:p>
            <a:pPr marL="285750" indent="-285750">
              <a:buClr>
                <a:srgbClr val="A50021"/>
              </a:buClr>
              <a:buFont typeface="Arial" pitchFamily="34" charset="0"/>
              <a:buChar char="•"/>
            </a:pPr>
            <a:r>
              <a:rPr lang="en-US" sz="2400" b="1" dirty="0" smtClean="0"/>
              <a:t>Placental abruption up to 10%</a:t>
            </a:r>
          </a:p>
          <a:p>
            <a:pPr marL="285750" indent="-285750">
              <a:buClr>
                <a:srgbClr val="A50021"/>
              </a:buClr>
              <a:buFont typeface="Arial" pitchFamily="34" charset="0"/>
              <a:buChar char="•"/>
            </a:pPr>
            <a:r>
              <a:rPr lang="en-US" sz="2400" b="1" dirty="0"/>
              <a:t>C</a:t>
            </a:r>
            <a:r>
              <a:rPr lang="en-US" sz="2400" b="1" dirty="0" smtClean="0"/>
              <a:t>esarean delivery</a:t>
            </a:r>
          </a:p>
          <a:p>
            <a:pPr marL="285750" indent="-285750">
              <a:buClr>
                <a:srgbClr val="A50021"/>
              </a:buClr>
              <a:buFont typeface="Arial" pitchFamily="34" charset="0"/>
              <a:buChar char="•"/>
            </a:pPr>
            <a:r>
              <a:rPr lang="en-US" sz="2400" b="1" dirty="0"/>
              <a:t>C</a:t>
            </a:r>
            <a:r>
              <a:rPr lang="en-US" sz="2400" b="1" dirty="0" smtClean="0"/>
              <a:t>erebrovascular accidents</a:t>
            </a:r>
            <a:endParaRPr lang="en-US" b="1" dirty="0"/>
          </a:p>
          <a:p>
            <a:pPr marL="285750" indent="-285750">
              <a:buClr>
                <a:srgbClr val="A50021"/>
              </a:buClr>
              <a:buFont typeface="Arial" pitchFamily="34" charset="0"/>
              <a:buChar char="•"/>
            </a:pPr>
            <a:r>
              <a:rPr lang="en-US" sz="2400" b="1" dirty="0" smtClean="0"/>
              <a:t>Acute renal failure </a:t>
            </a:r>
          </a:p>
          <a:p>
            <a:pPr marL="285750" indent="-285750">
              <a:buClr>
                <a:srgbClr val="A50021"/>
              </a:buClr>
              <a:buFont typeface="Arial" pitchFamily="34" charset="0"/>
              <a:buChar char="•"/>
            </a:pPr>
            <a:r>
              <a:rPr lang="en-US" sz="2400" b="1" dirty="0" smtClean="0"/>
              <a:t>Congestive heart disease </a:t>
            </a:r>
          </a:p>
          <a:p>
            <a:pPr marL="285750" indent="-285750">
              <a:buClr>
                <a:srgbClr val="A50021"/>
              </a:buClr>
              <a:buFont typeface="Arial" pitchFamily="34" charset="0"/>
              <a:buChar char="•"/>
            </a:pPr>
            <a:r>
              <a:rPr lang="en-US" sz="2400" b="1" dirty="0" smtClean="0"/>
              <a:t>Liver failure </a:t>
            </a:r>
          </a:p>
          <a:p>
            <a:pPr marL="285750" indent="-285750">
              <a:buClr>
                <a:srgbClr val="A50021"/>
              </a:buClr>
              <a:buFont typeface="Arial" pitchFamily="34" charset="0"/>
              <a:buChar char="•"/>
            </a:pPr>
            <a:r>
              <a:rPr lang="en-US" sz="2400" b="1" dirty="0" smtClean="0"/>
              <a:t>DIC</a:t>
            </a:r>
          </a:p>
          <a:p>
            <a:pPr marL="285750" indent="-285750">
              <a:buClr>
                <a:srgbClr val="A50021"/>
              </a:buClr>
              <a:buFont typeface="Arial" pitchFamily="34" charset="0"/>
              <a:buChar char="•"/>
            </a:pPr>
            <a:r>
              <a:rPr lang="en-US" sz="2400" b="1" dirty="0" smtClean="0"/>
              <a:t>Death </a:t>
            </a:r>
          </a:p>
        </p:txBody>
      </p:sp>
    </p:spTree>
    <p:extLst>
      <p:ext uri="{BB962C8B-B14F-4D97-AF65-F5344CB8AC3E}">
        <p14:creationId xmlns:p14="http://schemas.microsoft.com/office/powerpoint/2010/main" val="39042859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986" y="1379108"/>
            <a:ext cx="8686800" cy="2431435"/>
          </a:xfrm>
        </p:spPr>
        <p:txBody>
          <a:bodyPr/>
          <a:lstStyle/>
          <a:p>
            <a:pPr algn="l">
              <a:buClr>
                <a:srgbClr val="A50021"/>
              </a:buClr>
            </a:pPr>
            <a:r>
              <a:rPr lang="en-US" dirty="0" smtClean="0"/>
              <a:t>            Fetal complications :</a:t>
            </a:r>
            <a:r>
              <a:rPr lang="en-US" dirty="0"/>
              <a:t/>
            </a:r>
            <a:br>
              <a:rPr lang="en-US" dirty="0"/>
            </a:br>
            <a:r>
              <a:rPr lang="en-US" sz="3600" dirty="0" smtClean="0"/>
              <a:t>Fetal </a:t>
            </a:r>
            <a:r>
              <a:rPr lang="en-US" sz="3600" dirty="0"/>
              <a:t>growth restriction</a:t>
            </a:r>
            <a:br>
              <a:rPr lang="en-US" sz="3600" dirty="0"/>
            </a:br>
            <a:r>
              <a:rPr lang="en-US" sz="3600" dirty="0"/>
              <a:t>Preterm birth</a:t>
            </a:r>
            <a:br>
              <a:rPr lang="en-US" sz="3600" dirty="0"/>
            </a:br>
            <a:r>
              <a:rPr lang="en-US" sz="3600" dirty="0"/>
              <a:t>Perinatal mortality</a:t>
            </a:r>
            <a:endParaRPr lang="en-US" dirty="0"/>
          </a:p>
        </p:txBody>
      </p:sp>
    </p:spTree>
    <p:extLst>
      <p:ext uri="{BB962C8B-B14F-4D97-AF65-F5344CB8AC3E}">
        <p14:creationId xmlns:p14="http://schemas.microsoft.com/office/powerpoint/2010/main" val="111288018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12_RR Template 2004">
  <a:themeElements>
    <a:clrScheme name="Slide template for ISUOG 2003 9">
      <a:dk1>
        <a:srgbClr val="969696"/>
      </a:dk1>
      <a:lt1>
        <a:srgbClr val="FFFFFF"/>
      </a:lt1>
      <a:dk2>
        <a:srgbClr val="000000"/>
      </a:dk2>
      <a:lt2>
        <a:srgbClr val="FFFFFF"/>
      </a:lt2>
      <a:accent1>
        <a:srgbClr val="333399"/>
      </a:accent1>
      <a:accent2>
        <a:srgbClr val="FFFF99"/>
      </a:accent2>
      <a:accent3>
        <a:srgbClr val="AAAAAA"/>
      </a:accent3>
      <a:accent4>
        <a:srgbClr val="DADADA"/>
      </a:accent4>
      <a:accent5>
        <a:srgbClr val="ADADCA"/>
      </a:accent5>
      <a:accent6>
        <a:srgbClr val="E7E78A"/>
      </a:accent6>
      <a:hlink>
        <a:srgbClr val="CC0000"/>
      </a:hlink>
      <a:folHlink>
        <a:srgbClr val="009900"/>
      </a:folHlink>
    </a:clrScheme>
    <a:fontScheme name="Slide template for ISUOG 2003">
      <a:majorFont>
        <a:latin typeface="Helvetica"/>
        <a:ea typeface=""/>
        <a:cs typeface=""/>
      </a:majorFont>
      <a:minorFont>
        <a:latin typeface="Helvetic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altLang="en-US" sz="2000" b="1" i="0" u="none" strike="noStrike" cap="none" normalizeH="0" baseline="0" smtClean="0">
            <a:ln>
              <a:noFill/>
            </a:ln>
            <a:solidFill>
              <a:schemeClr val="tx1"/>
            </a:solidFill>
            <a:effectLst/>
            <a:latin typeface="Helvetic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altLang="en-US" sz="2000" b="1" i="0" u="none" strike="noStrike" cap="none" normalizeH="0" baseline="0" smtClean="0">
            <a:ln>
              <a:noFill/>
            </a:ln>
            <a:solidFill>
              <a:schemeClr val="tx1"/>
            </a:solidFill>
            <a:effectLst/>
            <a:latin typeface="Helvetica" pitchFamily="34" charset="0"/>
          </a:defRPr>
        </a:defPPr>
      </a:lstStyle>
    </a:lnDef>
  </a:objectDefaults>
  <a:extraClrSchemeLst>
    <a:extraClrScheme>
      <a:clrScheme name="Slide template for ISUOG 2003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lide template for ISUOG 2003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lide template for ISUOG 2003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lide template for ISUOG 2003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lide template for ISUOG 2003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lide template for ISUOG 2003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lide template for ISUOG 2003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Slide template for ISUOG 2003 8">
        <a:dk1>
          <a:srgbClr val="969696"/>
        </a:dk1>
        <a:lt1>
          <a:srgbClr val="FFFFFF"/>
        </a:lt1>
        <a:dk2>
          <a:srgbClr val="000000"/>
        </a:dk2>
        <a:lt2>
          <a:srgbClr val="FFFFFF"/>
        </a:lt2>
        <a:accent1>
          <a:srgbClr val="333399"/>
        </a:accent1>
        <a:accent2>
          <a:srgbClr val="FFFF99"/>
        </a:accent2>
        <a:accent3>
          <a:srgbClr val="AAAAAA"/>
        </a:accent3>
        <a:accent4>
          <a:srgbClr val="DADADA"/>
        </a:accent4>
        <a:accent5>
          <a:srgbClr val="ADADCA"/>
        </a:accent5>
        <a:accent6>
          <a:srgbClr val="E7E78A"/>
        </a:accent6>
        <a:hlink>
          <a:srgbClr val="FF0000"/>
        </a:hlink>
        <a:folHlink>
          <a:srgbClr val="009900"/>
        </a:folHlink>
      </a:clrScheme>
      <a:clrMap bg1="dk2" tx1="lt1" bg2="dk1" tx2="lt2" accent1="accent1" accent2="accent2" accent3="accent3" accent4="accent4" accent5="accent5" accent6="accent6" hlink="hlink" folHlink="folHlink"/>
    </a:extraClrScheme>
    <a:extraClrScheme>
      <a:clrScheme name="Slide template for ISUOG 2003 9">
        <a:dk1>
          <a:srgbClr val="969696"/>
        </a:dk1>
        <a:lt1>
          <a:srgbClr val="FFFFFF"/>
        </a:lt1>
        <a:dk2>
          <a:srgbClr val="000000"/>
        </a:dk2>
        <a:lt2>
          <a:srgbClr val="FFFFFF"/>
        </a:lt2>
        <a:accent1>
          <a:srgbClr val="333399"/>
        </a:accent1>
        <a:accent2>
          <a:srgbClr val="FFFF99"/>
        </a:accent2>
        <a:accent3>
          <a:srgbClr val="AAAAAA"/>
        </a:accent3>
        <a:accent4>
          <a:srgbClr val="DADADA"/>
        </a:accent4>
        <a:accent5>
          <a:srgbClr val="ADADCA"/>
        </a:accent5>
        <a:accent6>
          <a:srgbClr val="E7E78A"/>
        </a:accent6>
        <a:hlink>
          <a:srgbClr val="CC0000"/>
        </a:hlink>
        <a:folHlink>
          <a:srgbClr val="00990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Office Theme</Template>
  <TotalTime>1228</TotalTime>
  <Words>2508</Words>
  <Application>Microsoft Office PowerPoint</Application>
  <PresentationFormat>On-screen Show (4:3)</PresentationFormat>
  <Paragraphs>270</Paragraphs>
  <Slides>56</Slides>
  <Notes>0</Notes>
  <HiddenSlides>0</HiddenSlides>
  <MMClips>0</MMClips>
  <ScaleCrop>false</ScaleCrop>
  <HeadingPairs>
    <vt:vector size="4" baseType="variant">
      <vt:variant>
        <vt:lpstr>Theme</vt:lpstr>
      </vt:variant>
      <vt:variant>
        <vt:i4>2</vt:i4>
      </vt:variant>
      <vt:variant>
        <vt:lpstr>Slide Titles</vt:lpstr>
      </vt:variant>
      <vt:variant>
        <vt:i4>56</vt:i4>
      </vt:variant>
    </vt:vector>
  </HeadingPairs>
  <TitlesOfParts>
    <vt:vector size="58" baseType="lpstr">
      <vt:lpstr>Office Theme</vt:lpstr>
      <vt:lpstr>12_RR Template 2004</vt:lpstr>
      <vt:lpstr>Hypertension in Pregnancy</vt:lpstr>
      <vt:lpstr>Introduction</vt:lpstr>
      <vt:lpstr>Hemodynamic Changes in Normal Pregnancy</vt:lpstr>
      <vt:lpstr>PowerPoint Presentation</vt:lpstr>
      <vt:lpstr>Classification of HTN in Pregnancy (HDP)</vt:lpstr>
      <vt:lpstr>Chronic hypertension</vt:lpstr>
      <vt:lpstr>Classification of chronic hypertension </vt:lpstr>
      <vt:lpstr>What are the effects of HTN on Pregnancy</vt:lpstr>
      <vt:lpstr>            Fetal complications : Fetal growth restriction Preterm birth Perinatal mortality</vt:lpstr>
      <vt:lpstr>Gestational hypertension</vt:lpstr>
      <vt:lpstr>Preeclampsia</vt:lpstr>
      <vt:lpstr>Preeclampsia superimposed on chronic hypertension </vt:lpstr>
      <vt:lpstr>Maternal organ dysfunction</vt:lpstr>
      <vt:lpstr>Prevalence</vt:lpstr>
      <vt:lpstr>Maternal complications of Preeclampsia </vt:lpstr>
      <vt:lpstr>Long term complications</vt:lpstr>
      <vt:lpstr>Fetal complications </vt:lpstr>
      <vt:lpstr>PEt and eclampsia are implicated in about 25% of stillbirths and neonatal deaths and 15% of growth restricted neonates</vt:lpstr>
      <vt:lpstr>Childhood compications </vt:lpstr>
      <vt:lpstr> Pathogenesis </vt:lpstr>
      <vt:lpstr>PowerPoint Presentation</vt:lpstr>
      <vt:lpstr>PowerPoint Presentation</vt:lpstr>
      <vt:lpstr>In PEt             the physiologic process of placentation is impaired  There is trophoblastic invasion in 50-70% of spiral arteries  does not extend into the myometrial segments  and is confined to the decidual part of the vessels</vt:lpstr>
      <vt:lpstr>PowerPoint Presentation</vt:lpstr>
      <vt:lpstr>PowerPoint Presentation</vt:lpstr>
      <vt:lpstr>PowerPoint Presentation</vt:lpstr>
      <vt:lpstr>Impaired trophoblastic invasion of the maternal spiral arteries</vt:lpstr>
      <vt:lpstr>Prevention of preeclampsia</vt:lpstr>
      <vt:lpstr>Prevention of preeclampsia</vt:lpstr>
      <vt:lpstr>Low dose aspirin</vt:lpstr>
      <vt:lpstr>ASPRE trial</vt:lpstr>
      <vt:lpstr>Maternal risk factors </vt:lpstr>
      <vt:lpstr>PowerPoint Presentation</vt:lpstr>
      <vt:lpstr>Screening at 11-13 weeks</vt:lpstr>
      <vt:lpstr>PowerPoint Presentation</vt:lpstr>
      <vt:lpstr>Measurement of uterine artery PI (UTPI)</vt:lpstr>
      <vt:lpstr>PowerPoint Presentation</vt:lpstr>
      <vt:lpstr>Placental growth factor PIGF</vt:lpstr>
      <vt:lpstr>Soluble FMS-like tyrosine kinase-1 (sFlt-1)</vt:lpstr>
      <vt:lpstr>Pregnancy associated plasma protein-A (PAPP-A)</vt:lpstr>
      <vt:lpstr>Screening at 20-24 weeks</vt:lpstr>
      <vt:lpstr>PowerPoint Presentation</vt:lpstr>
      <vt:lpstr>PowerPoint Presentation</vt:lpstr>
      <vt:lpstr>PowerPoint Presentation</vt:lpstr>
      <vt:lpstr>PowerPoint Presentation</vt:lpstr>
      <vt:lpstr>Managements </vt:lpstr>
      <vt:lpstr>Antenatal appointments </vt:lpstr>
      <vt:lpstr>Laboratory findings</vt:lpstr>
      <vt:lpstr>Treatment of chronic hypertension in pregnancy  </vt:lpstr>
      <vt:lpstr>Antihypertensive therapy: Treating the hypertension is mainly to reduce the maternal complications It will not improve fetal condition Acute treatment of severe hypertension: Hydralazine: 5mg IV repeated every 20-30 min. Nifedipine: 10mg orally repeated at 30 min. IV infusion can be used in severe cases. Labetalol:10-20mg IV . The dose can be doubled every 10 minutes if proper response is not achieved. Magnesium Sulphate should be given in the management of all cases of severe preeclampsia to prevent eclampsia</vt:lpstr>
      <vt:lpstr>Time of delivery </vt:lpstr>
      <vt:lpstr>HELLP syndrome</vt:lpstr>
      <vt:lpstr>Eclampsia </vt:lpstr>
      <vt:lpstr>Management of eclampsia</vt:lpstr>
      <vt:lpstr>Magnesium Sulfate (MgSO4)</vt:lpstr>
      <vt:lpstr>Thank you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Helvetica Bold</dc:title>
  <dc:creator>Pat Schoff</dc:creator>
  <cp:lastModifiedBy>Malik Alqasim</cp:lastModifiedBy>
  <cp:revision>108</cp:revision>
  <dcterms:created xsi:type="dcterms:W3CDTF">2022-04-13T16:12:06Z</dcterms:created>
  <dcterms:modified xsi:type="dcterms:W3CDTF">2023-01-24T06:16:39Z</dcterms:modified>
</cp:coreProperties>
</file>