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83" r:id="rId19"/>
    <p:sldId id="275" r:id="rId20"/>
    <p:sldId id="277" r:id="rId21"/>
    <p:sldId id="284" r:id="rId22"/>
    <p:sldId id="285" r:id="rId23"/>
    <p:sldId id="286" r:id="rId24"/>
    <p:sldId id="278" r:id="rId25"/>
    <p:sldId id="279" r:id="rId26"/>
    <p:sldId id="281" r:id="rId27"/>
    <p:sldId id="282" r:id="rId28"/>
    <p:sldId id="287" r:id="rId29"/>
    <p:sldId id="293" r:id="rId30"/>
    <p:sldId id="288" r:id="rId31"/>
    <p:sldId id="289" r:id="rId32"/>
    <p:sldId id="290" r:id="rId33"/>
    <p:sldId id="294" r:id="rId34"/>
    <p:sldId id="300" r:id="rId35"/>
    <p:sldId id="295" r:id="rId36"/>
    <p:sldId id="296" r:id="rId37"/>
    <p:sldId id="297" r:id="rId38"/>
    <p:sldId id="301" r:id="rId39"/>
    <p:sldId id="302" r:id="rId40"/>
    <p:sldId id="303" r:id="rId41"/>
    <p:sldId id="304" r:id="rId42"/>
    <p:sldId id="305" r:id="rId43"/>
    <p:sldId id="306" r:id="rId44"/>
    <p:sldId id="298" r:id="rId45"/>
    <p:sldId id="307" r:id="rId46"/>
    <p:sldId id="308" r:id="rId47"/>
    <p:sldId id="309" r:id="rId48"/>
    <p:sldId id="310" r:id="rId49"/>
    <p:sldId id="312" r:id="rId50"/>
    <p:sldId id="299" r:id="rId51"/>
    <p:sldId id="314" r:id="rId52"/>
    <p:sldId id="31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3"/>
  </p:normalViewPr>
  <p:slideViewPr>
    <p:cSldViewPr snapToGrid="0" snapToObjects="1">
      <p:cViewPr varScale="1">
        <p:scale>
          <a:sx n="101" d="100"/>
          <a:sy n="101" d="100"/>
        </p:scale>
        <p:origin x="10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AA36-1C0E-7346-9B6D-31A94983E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C949F-2936-0F45-B44E-D918F3A86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338D9-5FC2-D949-B206-E5221F572F4E}"/>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5" name="Footer Placeholder 4">
            <a:extLst>
              <a:ext uri="{FF2B5EF4-FFF2-40B4-BE49-F238E27FC236}">
                <a16:creationId xmlns:a16="http://schemas.microsoft.com/office/drawing/2014/main" id="{0E31424F-9592-5A46-A789-B3E9F003A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D7509-6C40-C84C-AFC7-68AC27E62B81}"/>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87930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3DFC-2825-F347-A07F-987F403C6B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386D09-1471-CC49-B50F-1FFFB4A1EB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CBA08-09F7-E942-89DC-49476F216CB9}"/>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5" name="Footer Placeholder 4">
            <a:extLst>
              <a:ext uri="{FF2B5EF4-FFF2-40B4-BE49-F238E27FC236}">
                <a16:creationId xmlns:a16="http://schemas.microsoft.com/office/drawing/2014/main" id="{D9A46B18-08C4-2F4A-BD8A-27BEE6D35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85ABC-980B-4B47-9BEE-F5B4917C9A9C}"/>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42882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4B9DE-C300-044E-914C-6C48DE91A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9A67D9-46A1-2C42-A225-FD4C3F0ECF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8BEC3-15CE-6F49-8AEC-1B2D5D1BD12E}"/>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5" name="Footer Placeholder 4">
            <a:extLst>
              <a:ext uri="{FF2B5EF4-FFF2-40B4-BE49-F238E27FC236}">
                <a16:creationId xmlns:a16="http://schemas.microsoft.com/office/drawing/2014/main" id="{CC285C3A-B7E0-D34F-8671-5BFEA1345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A27AA-17B8-A649-94C7-FF006D5C1DC5}"/>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85351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3373-D67F-8941-8E80-ED4E0399F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FF010-3145-DA4F-9514-50642E0409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18108-EE19-744B-85A4-5905483B32CB}"/>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5" name="Footer Placeholder 4">
            <a:extLst>
              <a:ext uri="{FF2B5EF4-FFF2-40B4-BE49-F238E27FC236}">
                <a16:creationId xmlns:a16="http://schemas.microsoft.com/office/drawing/2014/main" id="{4E873EFD-3F65-D64D-8667-909821948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59814-5C3E-1448-A3C1-E96937D46533}"/>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00539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5A8B-65FC-2C4B-829C-9728EE7EBB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EDABE7-6D14-AB48-8B02-6EAA4DB4A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667FAE-5E5B-0D4E-86BC-49739ED4E96F}"/>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5" name="Footer Placeholder 4">
            <a:extLst>
              <a:ext uri="{FF2B5EF4-FFF2-40B4-BE49-F238E27FC236}">
                <a16:creationId xmlns:a16="http://schemas.microsoft.com/office/drawing/2014/main" id="{BDA8237F-7A47-4B46-AC7C-E4BB24B72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AD606-9226-A143-A57D-43F201E460B2}"/>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42937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B075-C21F-4741-AB23-F5FCCCD79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20A7D-B5C7-5543-A3AF-FC6C275904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792CB-5B3B-654C-90E1-6B019DAD71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99A58F-5FFB-934F-833A-834D8DAC9F81}"/>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6" name="Footer Placeholder 5">
            <a:extLst>
              <a:ext uri="{FF2B5EF4-FFF2-40B4-BE49-F238E27FC236}">
                <a16:creationId xmlns:a16="http://schemas.microsoft.com/office/drawing/2014/main" id="{9471C597-CA7F-9343-AA40-D1E3FB22B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BF66A-0911-D046-ADDB-711604B23718}"/>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70555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AB80-E072-0C43-AC31-D91176CCD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36720-F980-0B49-A012-08BB7EBA4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5F9DE6-9E08-C349-917C-9BC47E553C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1E199-1202-184C-985A-69D35D528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A4C5F0-8634-6D43-AA6B-DF00A543B5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3B11C-3140-B641-8422-8D8DBB7C6DC6}"/>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8" name="Footer Placeholder 7">
            <a:extLst>
              <a:ext uri="{FF2B5EF4-FFF2-40B4-BE49-F238E27FC236}">
                <a16:creationId xmlns:a16="http://schemas.microsoft.com/office/drawing/2014/main" id="{92BF9570-7439-6548-9022-BC7119E3C4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BD1626-9FBA-B047-A27A-56B9D5BD27E2}"/>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7857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BB9A-0641-8C41-BF74-C0FFBEE75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C1FB3-E0B5-FE4E-B48C-D2911257E56E}"/>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4" name="Footer Placeholder 3">
            <a:extLst>
              <a:ext uri="{FF2B5EF4-FFF2-40B4-BE49-F238E27FC236}">
                <a16:creationId xmlns:a16="http://schemas.microsoft.com/office/drawing/2014/main" id="{1F8BED57-36B1-3D4F-9D18-D73A3AA3D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CA91D6-8D53-1A44-ABB0-B34F6A74963A}"/>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152757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502A0-86BC-5A49-95C5-794541E44479}"/>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3" name="Footer Placeholder 2">
            <a:extLst>
              <a:ext uri="{FF2B5EF4-FFF2-40B4-BE49-F238E27FC236}">
                <a16:creationId xmlns:a16="http://schemas.microsoft.com/office/drawing/2014/main" id="{F0D0CDA8-0DB4-AD47-8A2F-905E8337A5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C41228-4F17-4143-B345-856AE0A0ED33}"/>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208633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6127-3522-3E4B-AE85-C5DA49C1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0FE91-9D83-F646-9848-57AE6A43F1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339DAB-BFA4-9445-920D-83CC35D9C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7C879B-E190-0D48-81B5-500E0D2A4FEE}"/>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6" name="Footer Placeholder 5">
            <a:extLst>
              <a:ext uri="{FF2B5EF4-FFF2-40B4-BE49-F238E27FC236}">
                <a16:creationId xmlns:a16="http://schemas.microsoft.com/office/drawing/2014/main" id="{80693C03-3119-3F4C-A3DE-CFC991C17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8DCF1-FA07-4148-92A5-A37906758859}"/>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2759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DE80-F83A-A148-8F8F-6EE8BE0FAF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1467C-4880-E84A-963B-C6BD4D2BB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372B81-C125-EA40-A34F-B179EE52D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BD7DC3-EBAD-DA43-BEDA-50F690EEDD96}"/>
              </a:ext>
            </a:extLst>
          </p:cNvPr>
          <p:cNvSpPr>
            <a:spLocks noGrp="1"/>
          </p:cNvSpPr>
          <p:nvPr>
            <p:ph type="dt" sz="half" idx="10"/>
          </p:nvPr>
        </p:nvSpPr>
        <p:spPr/>
        <p:txBody>
          <a:bodyPr/>
          <a:lstStyle/>
          <a:p>
            <a:fld id="{B2786E20-1D69-9942-B748-21E852F093EF}" type="datetimeFigureOut">
              <a:rPr lang="en-US" smtClean="0"/>
              <a:t>9/13/20</a:t>
            </a:fld>
            <a:endParaRPr lang="en-US"/>
          </a:p>
        </p:txBody>
      </p:sp>
      <p:sp>
        <p:nvSpPr>
          <p:cNvPr id="6" name="Footer Placeholder 5">
            <a:extLst>
              <a:ext uri="{FF2B5EF4-FFF2-40B4-BE49-F238E27FC236}">
                <a16:creationId xmlns:a16="http://schemas.microsoft.com/office/drawing/2014/main" id="{F23FC6F4-7D5A-0649-B7AC-4FEEA7F09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02302-2691-CD43-912C-A97A7DC00027}"/>
              </a:ext>
            </a:extLst>
          </p:cNvPr>
          <p:cNvSpPr>
            <a:spLocks noGrp="1"/>
          </p:cNvSpPr>
          <p:nvPr>
            <p:ph type="sldNum" sz="quarter" idx="12"/>
          </p:nvPr>
        </p:nvSpPr>
        <p:spPr/>
        <p:txBody>
          <a:bodyPr/>
          <a:lstStyle/>
          <a:p>
            <a:fld id="{CAB087B9-D6FD-F34E-8465-78F95850F567}" type="slidenum">
              <a:rPr lang="en-US" smtClean="0"/>
              <a:t>‹#›</a:t>
            </a:fld>
            <a:endParaRPr lang="en-US"/>
          </a:p>
        </p:txBody>
      </p:sp>
    </p:spTree>
    <p:extLst>
      <p:ext uri="{BB962C8B-B14F-4D97-AF65-F5344CB8AC3E}">
        <p14:creationId xmlns:p14="http://schemas.microsoft.com/office/powerpoint/2010/main" val="320467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84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4AA08-F7A4-E341-A490-4B9605595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8A3CD6-1344-F54B-BEF5-9EFFB5D74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41104-E9C5-B142-B35C-BCE9DB470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86E20-1D69-9942-B748-21E852F093EF}" type="datetimeFigureOut">
              <a:rPr lang="en-US" smtClean="0"/>
              <a:t>9/13/20</a:t>
            </a:fld>
            <a:endParaRPr lang="en-US"/>
          </a:p>
        </p:txBody>
      </p:sp>
      <p:sp>
        <p:nvSpPr>
          <p:cNvPr id="5" name="Footer Placeholder 4">
            <a:extLst>
              <a:ext uri="{FF2B5EF4-FFF2-40B4-BE49-F238E27FC236}">
                <a16:creationId xmlns:a16="http://schemas.microsoft.com/office/drawing/2014/main" id="{5E66B0B2-3C12-6545-9F45-2DF664067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E5DA3D-BA27-4E4C-A5BD-14BBE6424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087B9-D6FD-F34E-8465-78F95850F567}" type="slidenum">
              <a:rPr lang="en-US" smtClean="0"/>
              <a:t>‹#›</a:t>
            </a:fld>
            <a:endParaRPr lang="en-US"/>
          </a:p>
        </p:txBody>
      </p:sp>
    </p:spTree>
    <p:extLst>
      <p:ext uri="{BB962C8B-B14F-4D97-AF65-F5344CB8AC3E}">
        <p14:creationId xmlns:p14="http://schemas.microsoft.com/office/powerpoint/2010/main" val="374840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en.wikipedia.org/wiki/Verruca_plana"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Genital_wart" TargetMode="External"/><Relationship Id="rId2" Type="http://schemas.openxmlformats.org/officeDocument/2006/relationships/hyperlink" Target="https://en.wikipedia.org/w/index.php?title=Digitate_wart&amp;action=edit&amp;redlink=1" TargetMode="Externa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lantar_wart" TargetMode="External"/><Relationship Id="rId7" Type="http://schemas.openxmlformats.org/officeDocument/2006/relationships/image" Target="../media/image11.tiff"/><Relationship Id="rId2" Type="http://schemas.openxmlformats.org/officeDocument/2006/relationships/hyperlink" Target="https://en.wikipedia.org/wiki/Periungual_wart" TargetMode="Externa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ermnetnz.org/topics/genital-herpe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ermnetnz.org/topics/viral-skin-infection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dermnetnz.org/topics/enteroviral-infection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dermnetnz.org/topics/eczema-coxsackiu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rmnetnz.org/topics/paronych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94AD-3F76-F545-8253-99441B17748F}"/>
              </a:ext>
            </a:extLst>
          </p:cNvPr>
          <p:cNvSpPr>
            <a:spLocks noGrp="1"/>
          </p:cNvSpPr>
          <p:nvPr>
            <p:ph type="ctrTitle"/>
          </p:nvPr>
        </p:nvSpPr>
        <p:spPr/>
        <p:txBody>
          <a:bodyPr/>
          <a:lstStyle/>
          <a:p>
            <a:r>
              <a:rPr lang="en-US" dirty="0"/>
              <a:t>Common </a:t>
            </a:r>
            <a:r>
              <a:rPr lang="en-US"/>
              <a:t>viral Infections</a:t>
            </a:r>
            <a:endParaRPr lang="en-US" dirty="0"/>
          </a:p>
        </p:txBody>
      </p:sp>
      <p:sp>
        <p:nvSpPr>
          <p:cNvPr id="3" name="Subtitle 2">
            <a:extLst>
              <a:ext uri="{FF2B5EF4-FFF2-40B4-BE49-F238E27FC236}">
                <a16:creationId xmlns:a16="http://schemas.microsoft.com/office/drawing/2014/main" id="{51ACF8A3-F15E-A140-B185-EC823780C416}"/>
              </a:ext>
            </a:extLst>
          </p:cNvPr>
          <p:cNvSpPr>
            <a:spLocks noGrp="1"/>
          </p:cNvSpPr>
          <p:nvPr>
            <p:ph type="subTitle" idx="1"/>
          </p:nvPr>
        </p:nvSpPr>
        <p:spPr/>
        <p:txBody>
          <a:bodyPr/>
          <a:lstStyle/>
          <a:p>
            <a:r>
              <a:rPr lang="en-US" dirty="0"/>
              <a:t>Prof Khitam Al-Refu</a:t>
            </a:r>
          </a:p>
        </p:txBody>
      </p:sp>
    </p:spTree>
    <p:extLst>
      <p:ext uri="{BB962C8B-B14F-4D97-AF65-F5344CB8AC3E}">
        <p14:creationId xmlns:p14="http://schemas.microsoft.com/office/powerpoint/2010/main" val="409204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1EF3-980F-504C-ABB0-E7FB28D8C0D9}"/>
              </a:ext>
            </a:extLst>
          </p:cNvPr>
          <p:cNvSpPr>
            <a:spLocks noGrp="1"/>
          </p:cNvSpPr>
          <p:nvPr>
            <p:ph type="title"/>
          </p:nvPr>
        </p:nvSpPr>
        <p:spPr/>
        <p:txBody>
          <a:bodyPr/>
          <a:lstStyle/>
          <a:p>
            <a:r>
              <a:rPr lang="en-US" dirty="0"/>
              <a:t>Recurrences can be triggered by:</a:t>
            </a:r>
            <a:br>
              <a:rPr lang="en-US" dirty="0"/>
            </a:br>
            <a:endParaRPr lang="en-US" dirty="0"/>
          </a:p>
        </p:txBody>
      </p:sp>
      <p:sp>
        <p:nvSpPr>
          <p:cNvPr id="3" name="Content Placeholder 2">
            <a:extLst>
              <a:ext uri="{FF2B5EF4-FFF2-40B4-BE49-F238E27FC236}">
                <a16:creationId xmlns:a16="http://schemas.microsoft.com/office/drawing/2014/main" id="{3899F477-82F3-4B4B-A439-65A00B9399B8}"/>
              </a:ext>
            </a:extLst>
          </p:cNvPr>
          <p:cNvSpPr>
            <a:spLocks noGrp="1"/>
          </p:cNvSpPr>
          <p:nvPr>
            <p:ph idx="1"/>
          </p:nvPr>
        </p:nvSpPr>
        <p:spPr/>
        <p:txBody>
          <a:bodyPr>
            <a:normAutofit/>
          </a:bodyPr>
          <a:lstStyle/>
          <a:p>
            <a:pPr fontAlgn="base"/>
            <a:r>
              <a:rPr lang="en-US" dirty="0"/>
              <a:t>Minor trauma, surgery or procedures to the affected area</a:t>
            </a:r>
          </a:p>
          <a:p>
            <a:pPr fontAlgn="base"/>
            <a:r>
              <a:rPr lang="en-US" dirty="0"/>
              <a:t>Upper respiratory tract infections</a:t>
            </a:r>
          </a:p>
          <a:p>
            <a:pPr fontAlgn="base"/>
            <a:r>
              <a:rPr lang="en-US" dirty="0"/>
              <a:t>Sun exposure</a:t>
            </a:r>
          </a:p>
          <a:p>
            <a:pPr fontAlgn="base"/>
            <a:r>
              <a:rPr lang="en-US" dirty="0"/>
              <a:t>Hormonal factors (in women, flares are not uncommon prior to menstruation)</a:t>
            </a:r>
          </a:p>
          <a:p>
            <a:pPr fontAlgn="base"/>
            <a:r>
              <a:rPr lang="en-US" dirty="0"/>
              <a:t>Emotional stress</a:t>
            </a:r>
          </a:p>
          <a:p>
            <a:pPr fontAlgn="base"/>
            <a:r>
              <a:rPr lang="en-US" dirty="0"/>
              <a:t>In many cases, no reason for the eruption is evident.</a:t>
            </a:r>
          </a:p>
          <a:p>
            <a:endParaRPr lang="en-US" dirty="0"/>
          </a:p>
        </p:txBody>
      </p:sp>
    </p:spTree>
    <p:extLst>
      <p:ext uri="{BB962C8B-B14F-4D97-AF65-F5344CB8AC3E}">
        <p14:creationId xmlns:p14="http://schemas.microsoft.com/office/powerpoint/2010/main" val="3610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B2F07-B03F-8D4C-A763-DA69E21DF19F}"/>
              </a:ext>
            </a:extLst>
          </p:cNvPr>
          <p:cNvSpPr>
            <a:spLocks noGrp="1"/>
          </p:cNvSpPr>
          <p:nvPr>
            <p:ph idx="1"/>
          </p:nvPr>
        </p:nvSpPr>
        <p:spPr/>
        <p:txBody>
          <a:bodyPr>
            <a:normAutofit fontScale="85000" lnSpcReduction="20000"/>
          </a:bodyPr>
          <a:lstStyle/>
          <a:p>
            <a:pPr fontAlgn="base"/>
            <a:r>
              <a:rPr lang="en-US" dirty="0"/>
              <a:t>The vesicles tend to be smaller and more closely grouped in recurrent herpes, compared to primary herpes. They usually return to roughly the same site as the primary infection.</a:t>
            </a:r>
          </a:p>
          <a:p>
            <a:pPr fontAlgn="base"/>
            <a:r>
              <a:rPr lang="en-US" dirty="0"/>
              <a:t>Recurrent Type 1 HSV can occur on any site, most frequently the face, particularly the lips (herpes simplex labialis).</a:t>
            </a:r>
          </a:p>
          <a:p>
            <a:pPr fontAlgn="base"/>
            <a:r>
              <a:rPr lang="en-US" dirty="0"/>
              <a:t>Recurrent Type 2 HSV may also occur on any site, but most often affects the genitals or buttocks.</a:t>
            </a:r>
          </a:p>
          <a:p>
            <a:pPr fontAlgn="base"/>
            <a:r>
              <a:rPr lang="en-US" dirty="0"/>
              <a:t>Itching or burning is followed an hour or two later by an irregular cluster of small, closely grouped, often umbilicated vesicles on a red base. They normally heal in 7–10 days without scarring. The affected person may feel well or suffer from fever, pain and have enlarged local lymph nodes.</a:t>
            </a:r>
          </a:p>
          <a:p>
            <a:pPr fontAlgn="base"/>
            <a:r>
              <a:rPr lang="en-US" dirty="0"/>
              <a:t>White patches or scars may occur at the site of recurrent HSV attacks and are more evident in those with the skin of </a:t>
            </a:r>
            <a:r>
              <a:rPr lang="en-US" dirty="0" err="1"/>
              <a:t>colour</a:t>
            </a:r>
            <a:r>
              <a:rPr lang="en-US" dirty="0"/>
              <a:t>.</a:t>
            </a:r>
          </a:p>
          <a:p>
            <a:endParaRPr lang="en-US" dirty="0"/>
          </a:p>
        </p:txBody>
      </p:sp>
    </p:spTree>
    <p:extLst>
      <p:ext uri="{BB962C8B-B14F-4D97-AF65-F5344CB8AC3E}">
        <p14:creationId xmlns:p14="http://schemas.microsoft.com/office/powerpoint/2010/main" val="183653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7B7297-4F99-F440-8C0D-B31EA2D22721}"/>
              </a:ext>
            </a:extLst>
          </p:cNvPr>
          <p:cNvPicPr>
            <a:picLocks noGrp="1" noChangeAspect="1"/>
          </p:cNvPicPr>
          <p:nvPr>
            <p:ph idx="1"/>
          </p:nvPr>
        </p:nvPicPr>
        <p:blipFill>
          <a:blip r:embed="rId2"/>
          <a:stretch>
            <a:fillRect/>
          </a:stretch>
        </p:blipFill>
        <p:spPr>
          <a:xfrm>
            <a:off x="2745805" y="1825625"/>
            <a:ext cx="6700389" cy="4351338"/>
          </a:xfrm>
        </p:spPr>
      </p:pic>
    </p:spTree>
    <p:extLst>
      <p:ext uri="{BB962C8B-B14F-4D97-AF65-F5344CB8AC3E}">
        <p14:creationId xmlns:p14="http://schemas.microsoft.com/office/powerpoint/2010/main" val="266495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D4916-B968-954D-A3FA-A0ADD1020CC0}"/>
              </a:ext>
            </a:extLst>
          </p:cNvPr>
          <p:cNvSpPr>
            <a:spLocks noGrp="1"/>
          </p:cNvSpPr>
          <p:nvPr>
            <p:ph type="title"/>
          </p:nvPr>
        </p:nvSpPr>
        <p:spPr/>
        <p:txBody>
          <a:bodyPr/>
          <a:lstStyle/>
          <a:p>
            <a:r>
              <a:rPr lang="en-US" b="1" dirty="0"/>
              <a:t>How is herpes simplex diagnosed?</a:t>
            </a:r>
            <a:br>
              <a:rPr lang="en-US" b="1" dirty="0"/>
            </a:br>
            <a:endParaRPr lang="en-US" dirty="0"/>
          </a:p>
        </p:txBody>
      </p:sp>
      <p:sp>
        <p:nvSpPr>
          <p:cNvPr id="3" name="Content Placeholder 2">
            <a:extLst>
              <a:ext uri="{FF2B5EF4-FFF2-40B4-BE49-F238E27FC236}">
                <a16:creationId xmlns:a16="http://schemas.microsoft.com/office/drawing/2014/main" id="{FFA52746-17D5-4245-86CD-12532B03D158}"/>
              </a:ext>
            </a:extLst>
          </p:cNvPr>
          <p:cNvSpPr>
            <a:spLocks noGrp="1"/>
          </p:cNvSpPr>
          <p:nvPr>
            <p:ph idx="1"/>
          </p:nvPr>
        </p:nvSpPr>
        <p:spPr/>
        <p:txBody>
          <a:bodyPr/>
          <a:lstStyle/>
          <a:p>
            <a:pPr fontAlgn="base"/>
            <a:r>
              <a:rPr lang="en-US" dirty="0"/>
              <a:t>If there is clinical doubt, HSV can be confirmed by culture or PCR of a viral swab taken from fresh vesicles. </a:t>
            </a:r>
          </a:p>
          <a:p>
            <a:pPr fontAlgn="base"/>
            <a:r>
              <a:rPr lang="en-US" dirty="0"/>
              <a:t>HSV serology is not very informative, as it’s positive in most individuals and thus not specific for the lesion with which they present.</a:t>
            </a:r>
          </a:p>
          <a:p>
            <a:endParaRPr lang="en-US" dirty="0"/>
          </a:p>
        </p:txBody>
      </p:sp>
    </p:spTree>
    <p:extLst>
      <p:ext uri="{BB962C8B-B14F-4D97-AF65-F5344CB8AC3E}">
        <p14:creationId xmlns:p14="http://schemas.microsoft.com/office/powerpoint/2010/main" val="82793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1EF7-26E7-7244-9CE1-BC8B15EC5997}"/>
              </a:ext>
            </a:extLst>
          </p:cNvPr>
          <p:cNvSpPr>
            <a:spLocks noGrp="1"/>
          </p:cNvSpPr>
          <p:nvPr>
            <p:ph type="title"/>
          </p:nvPr>
        </p:nvSpPr>
        <p:spPr/>
        <p:txBody>
          <a:bodyPr>
            <a:normAutofit fontScale="90000"/>
          </a:bodyPr>
          <a:lstStyle/>
          <a:p>
            <a:r>
              <a:rPr lang="en-US" b="1" dirty="0"/>
              <a:t>What are the complications of herpes simplex?</a:t>
            </a:r>
            <a:br>
              <a:rPr lang="en-US" b="1" dirty="0"/>
            </a:br>
            <a:endParaRPr lang="en-US" dirty="0"/>
          </a:p>
        </p:txBody>
      </p:sp>
      <p:sp>
        <p:nvSpPr>
          <p:cNvPr id="3" name="Content Placeholder 2">
            <a:extLst>
              <a:ext uri="{FF2B5EF4-FFF2-40B4-BE49-F238E27FC236}">
                <a16:creationId xmlns:a16="http://schemas.microsoft.com/office/drawing/2014/main" id="{21C4B61A-78CC-8C4D-96E7-94C3BA979E74}"/>
              </a:ext>
            </a:extLst>
          </p:cNvPr>
          <p:cNvSpPr>
            <a:spLocks noGrp="1"/>
          </p:cNvSpPr>
          <p:nvPr>
            <p:ph idx="1"/>
          </p:nvPr>
        </p:nvSpPr>
        <p:spPr/>
        <p:txBody>
          <a:bodyPr>
            <a:normAutofit fontScale="85000" lnSpcReduction="20000"/>
          </a:bodyPr>
          <a:lstStyle/>
          <a:p>
            <a:pPr fontAlgn="base"/>
            <a:r>
              <a:rPr lang="en-US" b="1" dirty="0"/>
              <a:t>Eye infection</a:t>
            </a:r>
            <a:endParaRPr lang="en-US" dirty="0"/>
          </a:p>
          <a:p>
            <a:pPr fontAlgn="base"/>
            <a:r>
              <a:rPr lang="en-US" b="1" dirty="0"/>
              <a:t>Throat infection</a:t>
            </a:r>
            <a:endParaRPr lang="en-US" dirty="0"/>
          </a:p>
          <a:p>
            <a:pPr fontAlgn="base"/>
            <a:r>
              <a:rPr lang="en-US" b="1" dirty="0"/>
              <a:t>Eczema </a:t>
            </a:r>
            <a:r>
              <a:rPr lang="en-US" b="1" dirty="0" err="1"/>
              <a:t>herpeticum</a:t>
            </a:r>
            <a:r>
              <a:rPr lang="en-US" b="1" dirty="0"/>
              <a:t> (</a:t>
            </a:r>
            <a:r>
              <a:rPr lang="en-US" dirty="0"/>
              <a:t>In patients with a history of atopic dermatitis  , HSV may result in severe and widespread infection, known as eczema </a:t>
            </a:r>
            <a:r>
              <a:rPr lang="en-US" dirty="0" err="1"/>
              <a:t>herpeticum</a:t>
            </a:r>
            <a:r>
              <a:rPr lang="en-US" dirty="0"/>
              <a:t>. Numerous blisters erupt on the face or elsewhere, associated with swollen lymph glands and fever).</a:t>
            </a:r>
          </a:p>
          <a:p>
            <a:pPr fontAlgn="base"/>
            <a:r>
              <a:rPr lang="en-US" b="1" dirty="0"/>
              <a:t>Erythema multiforme </a:t>
            </a:r>
            <a:r>
              <a:rPr lang="en-US" dirty="0"/>
              <a:t>The rash of erythema multiforme appears as symmetrical plaques on hands, forearms, feet and lower legs. It is characterized by target lesions  , which sometimes have central blisters. Mucosal lesions may be observed).</a:t>
            </a:r>
          </a:p>
          <a:p>
            <a:pPr fontAlgn="base"/>
            <a:r>
              <a:rPr lang="en-US" b="1" dirty="0"/>
              <a:t>Nervous system (</a:t>
            </a:r>
            <a:r>
              <a:rPr lang="en-US" dirty="0"/>
              <a:t>Cranial/facial nerves may be infected by HSV, producing temporary paralysis of the affected muscles. Rarely, neuralgic pain may precede each recurrence of herpes by 1 or 2 days (Maurice syndrome). Meningitis is rare.</a:t>
            </a:r>
          </a:p>
          <a:p>
            <a:pPr fontAlgn="base"/>
            <a:r>
              <a:rPr lang="en-US" b="1" dirty="0"/>
              <a:t>Widespread infection (</a:t>
            </a:r>
            <a:r>
              <a:rPr lang="en-US" dirty="0"/>
              <a:t>immune deficient patients).</a:t>
            </a:r>
          </a:p>
          <a:p>
            <a:endParaRPr lang="en-US" dirty="0"/>
          </a:p>
        </p:txBody>
      </p:sp>
    </p:spTree>
    <p:extLst>
      <p:ext uri="{BB962C8B-B14F-4D97-AF65-F5344CB8AC3E}">
        <p14:creationId xmlns:p14="http://schemas.microsoft.com/office/powerpoint/2010/main" val="276124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0D1BB4-A044-AF49-9695-C38842C8A1E6}"/>
              </a:ext>
            </a:extLst>
          </p:cNvPr>
          <p:cNvPicPr>
            <a:picLocks noGrp="1" noChangeAspect="1"/>
          </p:cNvPicPr>
          <p:nvPr>
            <p:ph idx="1"/>
          </p:nvPr>
        </p:nvPicPr>
        <p:blipFill>
          <a:blip r:embed="rId2"/>
          <a:stretch>
            <a:fillRect/>
          </a:stretch>
        </p:blipFill>
        <p:spPr>
          <a:xfrm>
            <a:off x="2178050" y="2756694"/>
            <a:ext cx="7835900" cy="2489200"/>
          </a:xfrm>
        </p:spPr>
      </p:pic>
    </p:spTree>
    <p:extLst>
      <p:ext uri="{BB962C8B-B14F-4D97-AF65-F5344CB8AC3E}">
        <p14:creationId xmlns:p14="http://schemas.microsoft.com/office/powerpoint/2010/main" val="307419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C32D-406D-7748-9AB3-386EB6C9A6E1}"/>
              </a:ext>
            </a:extLst>
          </p:cNvPr>
          <p:cNvSpPr>
            <a:spLocks noGrp="1"/>
          </p:cNvSpPr>
          <p:nvPr>
            <p:ph type="title"/>
          </p:nvPr>
        </p:nvSpPr>
        <p:spPr/>
        <p:txBody>
          <a:bodyPr/>
          <a:lstStyle/>
          <a:p>
            <a:r>
              <a:rPr lang="en-US" b="1" dirty="0"/>
              <a:t>What is the treatment for herpes simplex?</a:t>
            </a:r>
            <a:br>
              <a:rPr lang="en-US" b="1" dirty="0"/>
            </a:br>
            <a:endParaRPr lang="en-US" dirty="0"/>
          </a:p>
        </p:txBody>
      </p:sp>
      <p:sp>
        <p:nvSpPr>
          <p:cNvPr id="3" name="Content Placeholder 2">
            <a:extLst>
              <a:ext uri="{FF2B5EF4-FFF2-40B4-BE49-F238E27FC236}">
                <a16:creationId xmlns:a16="http://schemas.microsoft.com/office/drawing/2014/main" id="{F35C7C37-84B9-C343-A7F2-84C063D89AE2}"/>
              </a:ext>
            </a:extLst>
          </p:cNvPr>
          <p:cNvSpPr>
            <a:spLocks noGrp="1"/>
          </p:cNvSpPr>
          <p:nvPr>
            <p:ph idx="1"/>
          </p:nvPr>
        </p:nvSpPr>
        <p:spPr/>
        <p:txBody>
          <a:bodyPr>
            <a:normAutofit/>
          </a:bodyPr>
          <a:lstStyle/>
          <a:p>
            <a:pPr fontAlgn="base"/>
            <a:r>
              <a:rPr lang="en-US" dirty="0"/>
              <a:t>Mild, uncomplicated eruptions of herpes simplex require no treatment. Severe infection may require treatment with an antiviral agent.</a:t>
            </a:r>
          </a:p>
          <a:p>
            <a:pPr fontAlgn="base"/>
            <a:r>
              <a:rPr lang="en-US" dirty="0"/>
              <a:t>Antiviral drugs used for herpes simplex and their usual doses are:</a:t>
            </a:r>
          </a:p>
          <a:p>
            <a:pPr marL="0" indent="0" fontAlgn="base">
              <a:buNone/>
            </a:pPr>
            <a:r>
              <a:rPr lang="en-US" dirty="0" err="1"/>
              <a:t>Aciclovir</a:t>
            </a:r>
            <a:r>
              <a:rPr lang="en-US" dirty="0"/>
              <a:t> – 200 mg 5 times daily for five days</a:t>
            </a:r>
          </a:p>
          <a:p>
            <a:pPr marL="0" indent="0" fontAlgn="base">
              <a:buNone/>
            </a:pPr>
            <a:r>
              <a:rPr lang="en-US" dirty="0"/>
              <a:t>Valaciclovir – 1 g 3 times daily for seven days</a:t>
            </a:r>
          </a:p>
          <a:p>
            <a:pPr fontAlgn="base"/>
            <a:r>
              <a:rPr lang="en-US" dirty="0"/>
              <a:t>Topical </a:t>
            </a:r>
            <a:r>
              <a:rPr lang="en-US" dirty="0" err="1"/>
              <a:t>aciclovir</a:t>
            </a:r>
            <a:r>
              <a:rPr lang="en-US" dirty="0"/>
              <a:t> may shorten attacks of recurrent herpes simplex, provided the cream is started early enough.</a:t>
            </a:r>
          </a:p>
          <a:p>
            <a:endParaRPr lang="en-US" dirty="0"/>
          </a:p>
        </p:txBody>
      </p:sp>
    </p:spTree>
    <p:extLst>
      <p:ext uri="{BB962C8B-B14F-4D97-AF65-F5344CB8AC3E}">
        <p14:creationId xmlns:p14="http://schemas.microsoft.com/office/powerpoint/2010/main" val="341403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9EB4-06EB-9F49-9C7C-902E9DA4080B}"/>
              </a:ext>
            </a:extLst>
          </p:cNvPr>
          <p:cNvSpPr>
            <a:spLocks noGrp="1"/>
          </p:cNvSpPr>
          <p:nvPr>
            <p:ph type="title"/>
          </p:nvPr>
        </p:nvSpPr>
        <p:spPr/>
        <p:txBody>
          <a:bodyPr/>
          <a:lstStyle/>
          <a:p>
            <a:r>
              <a:rPr lang="en-US" b="1" dirty="0"/>
              <a:t>Can herpes simplex be prevented?</a:t>
            </a:r>
            <a:br>
              <a:rPr lang="en-US" b="1" dirty="0"/>
            </a:br>
            <a:endParaRPr lang="en-US" dirty="0"/>
          </a:p>
        </p:txBody>
      </p:sp>
      <p:sp>
        <p:nvSpPr>
          <p:cNvPr id="3" name="Content Placeholder 2">
            <a:extLst>
              <a:ext uri="{FF2B5EF4-FFF2-40B4-BE49-F238E27FC236}">
                <a16:creationId xmlns:a16="http://schemas.microsoft.com/office/drawing/2014/main" id="{F9C47467-BE0B-0647-A4D5-10FBF275A9E2}"/>
              </a:ext>
            </a:extLst>
          </p:cNvPr>
          <p:cNvSpPr>
            <a:spLocks noGrp="1"/>
          </p:cNvSpPr>
          <p:nvPr>
            <p:ph idx="1"/>
          </p:nvPr>
        </p:nvSpPr>
        <p:spPr/>
        <p:txBody>
          <a:bodyPr/>
          <a:lstStyle/>
          <a:p>
            <a:pPr fontAlgn="base"/>
            <a:r>
              <a:rPr lang="en-US" dirty="0"/>
              <a:t>As sun exposure often triggers facial herpes simplex, </a:t>
            </a:r>
            <a:r>
              <a:rPr lang="en-US" dirty="0" err="1"/>
              <a:t>sunprotection</a:t>
            </a:r>
            <a:r>
              <a:rPr lang="en-US" dirty="0"/>
              <a:t> and other measures are important.</a:t>
            </a:r>
          </a:p>
          <a:p>
            <a:pPr fontAlgn="base"/>
            <a:r>
              <a:rPr lang="en-US" dirty="0"/>
              <a:t>Antiviral drugs will stop HSV multiplying once it reaches the skin or mucous membranes but cannot eradicate the virus from its resting stage within the nerve cells. </a:t>
            </a:r>
          </a:p>
          <a:p>
            <a:pPr fontAlgn="base"/>
            <a:r>
              <a:rPr lang="en-US" dirty="0"/>
              <a:t>They can, therefore, shorten and prevent attacks but a single course cannot prevent future attacks. Repeated courses may be prescribed, or the medication may be taken continuously to prevent frequent attacks.</a:t>
            </a:r>
          </a:p>
          <a:p>
            <a:endParaRPr lang="en-US" dirty="0"/>
          </a:p>
        </p:txBody>
      </p:sp>
    </p:spTree>
    <p:extLst>
      <p:ext uri="{BB962C8B-B14F-4D97-AF65-F5344CB8AC3E}">
        <p14:creationId xmlns:p14="http://schemas.microsoft.com/office/powerpoint/2010/main" val="362437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5617-2983-DD4F-9E0B-AE372267680A}"/>
              </a:ext>
            </a:extLst>
          </p:cNvPr>
          <p:cNvSpPr>
            <a:spLocks noGrp="1"/>
          </p:cNvSpPr>
          <p:nvPr>
            <p:ph type="title"/>
          </p:nvPr>
        </p:nvSpPr>
        <p:spPr/>
        <p:txBody>
          <a:bodyPr/>
          <a:lstStyle/>
          <a:p>
            <a:r>
              <a:rPr lang="en-US" dirty="0"/>
              <a:t>warts</a:t>
            </a:r>
          </a:p>
        </p:txBody>
      </p:sp>
      <p:pic>
        <p:nvPicPr>
          <p:cNvPr id="5" name="Content Placeholder 4">
            <a:extLst>
              <a:ext uri="{FF2B5EF4-FFF2-40B4-BE49-F238E27FC236}">
                <a16:creationId xmlns:a16="http://schemas.microsoft.com/office/drawing/2014/main" id="{B4B9727D-D7DE-4243-81DC-79EE99E3AF8F}"/>
              </a:ext>
            </a:extLst>
          </p:cNvPr>
          <p:cNvPicPr>
            <a:picLocks noGrp="1" noChangeAspect="1"/>
          </p:cNvPicPr>
          <p:nvPr>
            <p:ph idx="1"/>
          </p:nvPr>
        </p:nvPicPr>
        <p:blipFill>
          <a:blip r:embed="rId2"/>
          <a:stretch>
            <a:fillRect/>
          </a:stretch>
        </p:blipFill>
        <p:spPr>
          <a:xfrm>
            <a:off x="2493818" y="1861344"/>
            <a:ext cx="5767532" cy="4279900"/>
          </a:xfrm>
        </p:spPr>
      </p:pic>
    </p:spTree>
    <p:extLst>
      <p:ext uri="{BB962C8B-B14F-4D97-AF65-F5344CB8AC3E}">
        <p14:creationId xmlns:p14="http://schemas.microsoft.com/office/powerpoint/2010/main" val="426151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D0497-F13E-474A-8D8A-4CE9E4ACAB4D}"/>
              </a:ext>
            </a:extLst>
          </p:cNvPr>
          <p:cNvSpPr>
            <a:spLocks noGrp="1"/>
          </p:cNvSpPr>
          <p:nvPr>
            <p:ph idx="1"/>
          </p:nvPr>
        </p:nvSpPr>
        <p:spPr/>
        <p:txBody>
          <a:bodyPr>
            <a:normAutofit fontScale="92500" lnSpcReduction="10000"/>
          </a:bodyPr>
          <a:lstStyle/>
          <a:p>
            <a:r>
              <a:rPr lang="en-US" dirty="0"/>
              <a:t>More than 100 different subtypes of HPV have currently been identified.</a:t>
            </a:r>
          </a:p>
          <a:p>
            <a:r>
              <a:rPr lang="en-US" dirty="0"/>
              <a:t>HPV subtypes 6 and 11 are responsible for the majority of genital warts and subtypes 16/18 with the development of cervical/ anal/</a:t>
            </a:r>
            <a:r>
              <a:rPr lang="en-US" dirty="0" err="1"/>
              <a:t>vulval</a:t>
            </a:r>
            <a:r>
              <a:rPr lang="en-US" dirty="0"/>
              <a:t>/vaginal/oral carcinomas. </a:t>
            </a:r>
          </a:p>
          <a:p>
            <a:r>
              <a:rPr lang="en-US" dirty="0"/>
              <a:t>This discovery led to the production of two vaccines against HPV (</a:t>
            </a:r>
            <a:r>
              <a:rPr lang="en-US" dirty="0" err="1"/>
              <a:t>Cervarix</a:t>
            </a:r>
            <a:r>
              <a:rPr lang="en-US" dirty="0"/>
              <a:t> against 16, 18and Gardasil against 6, 11, 16, 18) which are administered in three Doses. </a:t>
            </a:r>
          </a:p>
          <a:p>
            <a:r>
              <a:rPr lang="en-US" dirty="0"/>
              <a:t>It is thought, however, that HPV infection alone does not cause malignant transformation and identified cofactors include smoking, UV light, folate deficiency and immunosuppression.</a:t>
            </a:r>
          </a:p>
          <a:p>
            <a:r>
              <a:rPr lang="en-US" dirty="0"/>
              <a:t>Vaccinated women should still have regular cervical smears.</a:t>
            </a:r>
          </a:p>
          <a:p>
            <a:endParaRPr lang="en-US" dirty="0"/>
          </a:p>
        </p:txBody>
      </p:sp>
    </p:spTree>
    <p:extLst>
      <p:ext uri="{BB962C8B-B14F-4D97-AF65-F5344CB8AC3E}">
        <p14:creationId xmlns:p14="http://schemas.microsoft.com/office/powerpoint/2010/main" val="425045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8DAF-819F-F849-A6BA-1AFC6AE116ED}"/>
              </a:ext>
            </a:extLst>
          </p:cNvPr>
          <p:cNvSpPr>
            <a:spLocks noGrp="1"/>
          </p:cNvSpPr>
          <p:nvPr>
            <p:ph type="title"/>
          </p:nvPr>
        </p:nvSpPr>
        <p:spPr/>
        <p:txBody>
          <a:bodyPr/>
          <a:lstStyle/>
          <a:p>
            <a:r>
              <a:rPr lang="en-US" dirty="0"/>
              <a:t> Common Cutaneous Viral Diseases</a:t>
            </a:r>
          </a:p>
        </p:txBody>
      </p:sp>
      <p:sp>
        <p:nvSpPr>
          <p:cNvPr id="3" name="Content Placeholder 2">
            <a:extLst>
              <a:ext uri="{FF2B5EF4-FFF2-40B4-BE49-F238E27FC236}">
                <a16:creationId xmlns:a16="http://schemas.microsoft.com/office/drawing/2014/main" id="{1F545B55-6F66-EF47-A9E1-50D9D768D443}"/>
              </a:ext>
            </a:extLst>
          </p:cNvPr>
          <p:cNvSpPr>
            <a:spLocks noGrp="1"/>
          </p:cNvSpPr>
          <p:nvPr>
            <p:ph idx="1"/>
          </p:nvPr>
        </p:nvSpPr>
        <p:spPr/>
        <p:txBody>
          <a:bodyPr/>
          <a:lstStyle/>
          <a:p>
            <a:r>
              <a:rPr lang="en-US" dirty="0"/>
              <a:t>Herpes simplex</a:t>
            </a:r>
          </a:p>
          <a:p>
            <a:r>
              <a:rPr lang="en-US" dirty="0"/>
              <a:t>Warts</a:t>
            </a:r>
          </a:p>
          <a:p>
            <a:r>
              <a:rPr lang="en-US" dirty="0"/>
              <a:t>Herpes zoster</a:t>
            </a:r>
          </a:p>
          <a:p>
            <a:r>
              <a:rPr lang="en-US" dirty="0" err="1"/>
              <a:t>Orf</a:t>
            </a:r>
            <a:endParaRPr lang="en-US" dirty="0"/>
          </a:p>
          <a:p>
            <a:r>
              <a:rPr lang="en-US" dirty="0"/>
              <a:t>Molluscum contagiosum</a:t>
            </a:r>
          </a:p>
          <a:p>
            <a:r>
              <a:rPr lang="en-US" dirty="0"/>
              <a:t>Hand foot mouth disease</a:t>
            </a:r>
          </a:p>
        </p:txBody>
      </p:sp>
    </p:spTree>
    <p:extLst>
      <p:ext uri="{BB962C8B-B14F-4D97-AF65-F5344CB8AC3E}">
        <p14:creationId xmlns:p14="http://schemas.microsoft.com/office/powerpoint/2010/main" val="46604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6EE14-ADEF-EF4C-89DA-C3EB190AA556}"/>
              </a:ext>
            </a:extLst>
          </p:cNvPr>
          <p:cNvSpPr>
            <a:spLocks noGrp="1"/>
          </p:cNvSpPr>
          <p:nvPr>
            <p:ph idx="1"/>
          </p:nvPr>
        </p:nvSpPr>
        <p:spPr/>
        <p:txBody>
          <a:bodyPr/>
          <a:lstStyle/>
          <a:p>
            <a:r>
              <a:rPr lang="en-US" dirty="0"/>
              <a:t>HPV only infects humans and is spread by direct contact, usually through a small break in the skin/mucous membrane. </a:t>
            </a:r>
          </a:p>
          <a:p>
            <a:endParaRPr lang="en-US" dirty="0"/>
          </a:p>
        </p:txBody>
      </p:sp>
    </p:spTree>
    <p:extLst>
      <p:ext uri="{BB962C8B-B14F-4D97-AF65-F5344CB8AC3E}">
        <p14:creationId xmlns:p14="http://schemas.microsoft.com/office/powerpoint/2010/main" val="223577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3A9DA-2138-B242-A6BE-F31EF7C7BFB5}"/>
              </a:ext>
            </a:extLst>
          </p:cNvPr>
          <p:cNvSpPr>
            <a:spLocks noGrp="1"/>
          </p:cNvSpPr>
          <p:nvPr>
            <p:ph idx="1"/>
          </p:nvPr>
        </p:nvSpPr>
        <p:spPr>
          <a:xfrm>
            <a:off x="838200" y="593766"/>
            <a:ext cx="10515600" cy="5583197"/>
          </a:xfrm>
        </p:spPr>
        <p:txBody>
          <a:bodyPr>
            <a:normAutofit/>
          </a:bodyPr>
          <a:lstStyle/>
          <a:p>
            <a:r>
              <a:rPr lang="en-US" dirty="0"/>
              <a:t>A range of types of wart have been identified. These include:</a:t>
            </a:r>
          </a:p>
          <a:p>
            <a:pPr marL="514350" indent="-514350">
              <a:buAutoNum type="arabicPeriod"/>
            </a:pPr>
            <a:r>
              <a:rPr lang="en-US" u="sng" dirty="0"/>
              <a:t>Common wart </a:t>
            </a:r>
            <a:r>
              <a:rPr lang="en-US" dirty="0"/>
              <a:t>(</a:t>
            </a:r>
            <a:r>
              <a:rPr lang="en-US" i="1" dirty="0"/>
              <a:t>verruca vulgaris</a:t>
            </a:r>
            <a:r>
              <a:rPr lang="en-US" dirty="0"/>
              <a:t>), a raised wart with roughened surface, most common on hands, but can grow anywhere on the body. </a:t>
            </a:r>
          </a:p>
          <a:p>
            <a:pPr marL="0" indent="0">
              <a:buNone/>
            </a:pPr>
            <a:endParaRPr lang="en-US" dirty="0"/>
          </a:p>
          <a:p>
            <a:pPr marL="0" indent="0">
              <a:buNone/>
            </a:pPr>
            <a:r>
              <a:rPr lang="en-US" u="sng" dirty="0">
                <a:hlinkClick r:id="rId2" tooltip="Verruca plana">
                  <a:extLst>
                    <a:ext uri="{A12FA001-AC4F-418D-AE19-62706E023703}">
                      <ahyp:hlinkClr xmlns:ahyp="http://schemas.microsoft.com/office/drawing/2018/hyperlinkcolor" val="tx"/>
                    </a:ext>
                  </a:extLst>
                </a:hlinkClick>
              </a:rPr>
              <a:t>2. Flat wart</a:t>
            </a:r>
            <a:r>
              <a:rPr lang="en-US" dirty="0"/>
              <a:t> (</a:t>
            </a:r>
            <a:r>
              <a:rPr lang="en-US" i="1" dirty="0"/>
              <a:t>verruca plana</a:t>
            </a:r>
            <a:r>
              <a:rPr lang="en-US" dirty="0"/>
              <a:t>), a small, smooth flattened wart, flesh-</a:t>
            </a:r>
            <a:r>
              <a:rPr lang="en-US" dirty="0" err="1"/>
              <a:t>coloured</a:t>
            </a:r>
            <a:r>
              <a:rPr lang="en-US" dirty="0"/>
              <a:t>, which can occur in large numbers; most common on the face, neck, hands, wrists and knees.</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5ED40CA1-657F-EB46-9D23-F6C51BABA275}"/>
              </a:ext>
            </a:extLst>
          </p:cNvPr>
          <p:cNvPicPr>
            <a:picLocks noChangeAspect="1"/>
          </p:cNvPicPr>
          <p:nvPr/>
        </p:nvPicPr>
        <p:blipFill>
          <a:blip r:embed="rId3"/>
          <a:stretch>
            <a:fillRect/>
          </a:stretch>
        </p:blipFill>
        <p:spPr>
          <a:xfrm>
            <a:off x="5591134" y="1905815"/>
            <a:ext cx="1905000" cy="901700"/>
          </a:xfrm>
          <a:prstGeom prst="rect">
            <a:avLst/>
          </a:prstGeom>
        </p:spPr>
      </p:pic>
      <p:pic>
        <p:nvPicPr>
          <p:cNvPr id="5" name="Picture 4">
            <a:extLst>
              <a:ext uri="{FF2B5EF4-FFF2-40B4-BE49-F238E27FC236}">
                <a16:creationId xmlns:a16="http://schemas.microsoft.com/office/drawing/2014/main" id="{59E7BC3D-428B-7347-907C-4F3AD3D39B51}"/>
              </a:ext>
            </a:extLst>
          </p:cNvPr>
          <p:cNvPicPr>
            <a:picLocks noChangeAspect="1"/>
          </p:cNvPicPr>
          <p:nvPr/>
        </p:nvPicPr>
        <p:blipFill>
          <a:blip r:embed="rId4"/>
          <a:stretch>
            <a:fillRect/>
          </a:stretch>
        </p:blipFill>
        <p:spPr>
          <a:xfrm>
            <a:off x="5591134" y="4678363"/>
            <a:ext cx="1739900" cy="1155700"/>
          </a:xfrm>
          <a:prstGeom prst="rect">
            <a:avLst/>
          </a:prstGeom>
        </p:spPr>
      </p:pic>
    </p:spTree>
    <p:extLst>
      <p:ext uri="{BB962C8B-B14F-4D97-AF65-F5344CB8AC3E}">
        <p14:creationId xmlns:p14="http://schemas.microsoft.com/office/powerpoint/2010/main" val="360792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669DA-624A-844E-89CC-87353A1354F9}"/>
              </a:ext>
            </a:extLst>
          </p:cNvPr>
          <p:cNvSpPr>
            <a:spLocks noGrp="1"/>
          </p:cNvSpPr>
          <p:nvPr>
            <p:ph idx="1"/>
          </p:nvPr>
        </p:nvSpPr>
        <p:spPr/>
        <p:txBody>
          <a:bodyPr>
            <a:normAutofit/>
          </a:bodyPr>
          <a:lstStyle/>
          <a:p>
            <a:pPr marL="0" indent="0">
              <a:buNone/>
            </a:pPr>
            <a:endParaRPr lang="en-US" dirty="0"/>
          </a:p>
          <a:p>
            <a:pPr marL="0" indent="0">
              <a:buNone/>
            </a:pPr>
            <a:r>
              <a:rPr lang="en-US" u="sng" dirty="0"/>
              <a:t>3. Filiform or </a:t>
            </a:r>
            <a:r>
              <a:rPr lang="en-US" u="sng" dirty="0">
                <a:hlinkClick r:id="rId2" tooltip="Digitate wart (page does not exist)">
                  <a:extLst>
                    <a:ext uri="{A12FA001-AC4F-418D-AE19-62706E023703}">
                      <ahyp:hlinkClr xmlns:ahyp="http://schemas.microsoft.com/office/drawing/2018/hyperlinkcolor" val="tx"/>
                    </a:ext>
                  </a:extLst>
                </a:hlinkClick>
              </a:rPr>
              <a:t>digitate wart</a:t>
            </a:r>
            <a:r>
              <a:rPr lang="en-US" dirty="0"/>
              <a:t>, a thread- or finger-like wart, most common on the face, especially near the eyelids and lips.</a:t>
            </a:r>
          </a:p>
          <a:p>
            <a:pPr marL="0" indent="0">
              <a:buNone/>
            </a:pPr>
            <a:endParaRPr lang="en-US" dirty="0"/>
          </a:p>
          <a:p>
            <a:pPr marL="0" indent="0">
              <a:buNone/>
            </a:pPr>
            <a:endParaRPr lang="en-US" dirty="0"/>
          </a:p>
          <a:p>
            <a:pPr marL="0" indent="0">
              <a:buNone/>
            </a:pPr>
            <a:r>
              <a:rPr lang="en-US" dirty="0">
                <a:hlinkClick r:id="rId3" tooltip="Genital wart">
                  <a:extLst>
                    <a:ext uri="{A12FA001-AC4F-418D-AE19-62706E023703}">
                      <ahyp:hlinkClr xmlns:ahyp="http://schemas.microsoft.com/office/drawing/2018/hyperlinkcolor" val="tx"/>
                    </a:ext>
                  </a:extLst>
                </a:hlinkClick>
              </a:rPr>
              <a:t>4. Genital wart</a:t>
            </a:r>
            <a:r>
              <a:rPr lang="en-US" dirty="0"/>
              <a:t> (venereal wart, </a:t>
            </a:r>
            <a:r>
              <a:rPr lang="en-US" i="1" dirty="0"/>
              <a:t>condyloma </a:t>
            </a:r>
            <a:r>
              <a:rPr lang="en-US" i="1" dirty="0" err="1"/>
              <a:t>acuminatum</a:t>
            </a:r>
            <a:r>
              <a:rPr lang="en-US" dirty="0"/>
              <a:t>, </a:t>
            </a:r>
            <a:r>
              <a:rPr lang="en-US" i="1" dirty="0"/>
              <a:t>verruca </a:t>
            </a:r>
            <a:r>
              <a:rPr lang="en-US" i="1" dirty="0" err="1"/>
              <a:t>acuminata</a:t>
            </a:r>
            <a:r>
              <a:rPr lang="en-US" dirty="0"/>
              <a:t>), a wart that occurs on the genitalia.</a:t>
            </a: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F283B6BD-9168-5F41-8146-C23CAE1DF7E0}"/>
              </a:ext>
            </a:extLst>
          </p:cNvPr>
          <p:cNvPicPr>
            <a:picLocks noChangeAspect="1"/>
          </p:cNvPicPr>
          <p:nvPr/>
        </p:nvPicPr>
        <p:blipFill>
          <a:blip r:embed="rId4"/>
          <a:stretch>
            <a:fillRect/>
          </a:stretch>
        </p:blipFill>
        <p:spPr>
          <a:xfrm>
            <a:off x="8043553" y="2832894"/>
            <a:ext cx="1739900" cy="1168400"/>
          </a:xfrm>
          <a:prstGeom prst="rect">
            <a:avLst/>
          </a:prstGeom>
        </p:spPr>
      </p:pic>
      <p:pic>
        <p:nvPicPr>
          <p:cNvPr id="5" name="Picture 4">
            <a:extLst>
              <a:ext uri="{FF2B5EF4-FFF2-40B4-BE49-F238E27FC236}">
                <a16:creationId xmlns:a16="http://schemas.microsoft.com/office/drawing/2014/main" id="{E7946700-12D7-9445-A292-B6B297A66780}"/>
              </a:ext>
            </a:extLst>
          </p:cNvPr>
          <p:cNvPicPr>
            <a:picLocks noChangeAspect="1"/>
          </p:cNvPicPr>
          <p:nvPr/>
        </p:nvPicPr>
        <p:blipFill>
          <a:blip r:embed="rId5"/>
          <a:stretch>
            <a:fillRect/>
          </a:stretch>
        </p:blipFill>
        <p:spPr>
          <a:xfrm>
            <a:off x="7897668" y="5008563"/>
            <a:ext cx="1384300" cy="1460500"/>
          </a:xfrm>
          <a:prstGeom prst="rect">
            <a:avLst/>
          </a:prstGeom>
        </p:spPr>
      </p:pic>
    </p:spTree>
    <p:extLst>
      <p:ext uri="{BB962C8B-B14F-4D97-AF65-F5344CB8AC3E}">
        <p14:creationId xmlns:p14="http://schemas.microsoft.com/office/powerpoint/2010/main" val="734418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088324-1B66-DA4C-A5DA-85FF42BAD4BD}"/>
              </a:ext>
            </a:extLst>
          </p:cNvPr>
          <p:cNvSpPr>
            <a:spLocks noGrp="1"/>
          </p:cNvSpPr>
          <p:nvPr>
            <p:ph idx="1"/>
          </p:nvPr>
        </p:nvSpPr>
        <p:spPr>
          <a:xfrm>
            <a:off x="838200" y="783771"/>
            <a:ext cx="10515600" cy="5393192"/>
          </a:xfrm>
        </p:spPr>
        <p:txBody>
          <a:bodyPr>
            <a:normAutofit lnSpcReduction="10000"/>
          </a:bodyPr>
          <a:lstStyle/>
          <a:p>
            <a:pPr marL="0" indent="0">
              <a:buNone/>
            </a:pPr>
            <a:r>
              <a:rPr lang="en-US" dirty="0">
                <a:hlinkClick r:id="rId2" tooltip="Periungual wart">
                  <a:extLst>
                    <a:ext uri="{A12FA001-AC4F-418D-AE19-62706E023703}">
                      <ahyp:hlinkClr xmlns:ahyp="http://schemas.microsoft.com/office/drawing/2018/hyperlinkcolor" val="tx"/>
                    </a:ext>
                  </a:extLst>
                </a:hlinkClick>
              </a:rPr>
              <a:t>5. Periungual wart</a:t>
            </a:r>
            <a:r>
              <a:rPr lang="en-US" dirty="0"/>
              <a:t>, a cauliflower-like cluster of warts that occurs around the nails.</a:t>
            </a:r>
          </a:p>
          <a:p>
            <a:pPr marL="0" indent="0">
              <a:buNone/>
            </a:pPr>
            <a:endParaRPr lang="en-US" dirty="0"/>
          </a:p>
          <a:p>
            <a:pPr marL="0" indent="0">
              <a:buNone/>
            </a:pPr>
            <a:endParaRPr lang="en-US" dirty="0"/>
          </a:p>
          <a:p>
            <a:pPr marL="0" indent="0">
              <a:buNone/>
            </a:pPr>
            <a:endParaRPr lang="en-US" dirty="0"/>
          </a:p>
          <a:p>
            <a:pPr marL="0" indent="0">
              <a:buNone/>
            </a:pPr>
            <a:r>
              <a:rPr lang="en-US" u="sng" dirty="0">
                <a:hlinkClick r:id="rId3" tooltip="Plantar wart">
                  <a:extLst>
                    <a:ext uri="{A12FA001-AC4F-418D-AE19-62706E023703}">
                      <ahyp:hlinkClr xmlns:ahyp="http://schemas.microsoft.com/office/drawing/2018/hyperlinkcolor" val="tx"/>
                    </a:ext>
                  </a:extLst>
                </a:hlinkClick>
              </a:rPr>
              <a:t>6. Plantar wart</a:t>
            </a:r>
            <a:r>
              <a:rPr lang="en-US" dirty="0"/>
              <a:t> (</a:t>
            </a:r>
            <a:r>
              <a:rPr lang="en-US" i="1" dirty="0"/>
              <a:t>verruca</a:t>
            </a:r>
            <a:r>
              <a:rPr lang="en-US" dirty="0"/>
              <a:t>, </a:t>
            </a:r>
            <a:r>
              <a:rPr lang="en-US" i="1" dirty="0"/>
              <a:t>verruca plantaris</a:t>
            </a:r>
            <a:r>
              <a:rPr lang="en-US" dirty="0"/>
              <a:t>), a hard, sometimes painful lump, often with multiple black specks in the center; usually only found on pressure points on the soles of the feet.</a:t>
            </a:r>
          </a:p>
          <a:p>
            <a:pPr marL="0" indent="0">
              <a:buNone/>
            </a:pPr>
            <a:endParaRPr lang="en-US" dirty="0"/>
          </a:p>
          <a:p>
            <a:pPr marL="0" indent="0">
              <a:buNone/>
            </a:pPr>
            <a:endParaRPr lang="en-US" dirty="0"/>
          </a:p>
          <a:p>
            <a:pPr marL="0" indent="0">
              <a:buNone/>
            </a:pPr>
            <a:r>
              <a:rPr lang="en-US" dirty="0"/>
              <a:t>7. Mosaic wart, a group of tightly clustered plantar-type warts, commonly on the hands or soles of the feet.</a:t>
            </a:r>
          </a:p>
          <a:p>
            <a:endParaRPr lang="en-US" dirty="0"/>
          </a:p>
        </p:txBody>
      </p:sp>
      <p:pic>
        <p:nvPicPr>
          <p:cNvPr id="4" name="Picture 3">
            <a:extLst>
              <a:ext uri="{FF2B5EF4-FFF2-40B4-BE49-F238E27FC236}">
                <a16:creationId xmlns:a16="http://schemas.microsoft.com/office/drawing/2014/main" id="{FF3250DD-FDDA-8A4E-8BAC-6102459CEE87}"/>
              </a:ext>
            </a:extLst>
          </p:cNvPr>
          <p:cNvPicPr>
            <a:picLocks noChangeAspect="1"/>
          </p:cNvPicPr>
          <p:nvPr/>
        </p:nvPicPr>
        <p:blipFill>
          <a:blip r:embed="rId4"/>
          <a:stretch>
            <a:fillRect/>
          </a:stretch>
        </p:blipFill>
        <p:spPr>
          <a:xfrm>
            <a:off x="6631956" y="1303565"/>
            <a:ext cx="1231900" cy="1638300"/>
          </a:xfrm>
          <a:prstGeom prst="rect">
            <a:avLst/>
          </a:prstGeom>
        </p:spPr>
      </p:pic>
      <p:pic>
        <p:nvPicPr>
          <p:cNvPr id="5" name="Picture 4">
            <a:extLst>
              <a:ext uri="{FF2B5EF4-FFF2-40B4-BE49-F238E27FC236}">
                <a16:creationId xmlns:a16="http://schemas.microsoft.com/office/drawing/2014/main" id="{D97C591E-EB73-ED4A-B6FF-06A41DDB7A1F}"/>
              </a:ext>
            </a:extLst>
          </p:cNvPr>
          <p:cNvPicPr>
            <a:picLocks noChangeAspect="1"/>
          </p:cNvPicPr>
          <p:nvPr/>
        </p:nvPicPr>
        <p:blipFill>
          <a:blip r:embed="rId5"/>
          <a:stretch>
            <a:fillRect/>
          </a:stretch>
        </p:blipFill>
        <p:spPr>
          <a:xfrm>
            <a:off x="3467677" y="1551215"/>
            <a:ext cx="1765300" cy="1143000"/>
          </a:xfrm>
          <a:prstGeom prst="rect">
            <a:avLst/>
          </a:prstGeom>
        </p:spPr>
      </p:pic>
      <p:pic>
        <p:nvPicPr>
          <p:cNvPr id="6" name="Picture 5">
            <a:extLst>
              <a:ext uri="{FF2B5EF4-FFF2-40B4-BE49-F238E27FC236}">
                <a16:creationId xmlns:a16="http://schemas.microsoft.com/office/drawing/2014/main" id="{99368782-F8FD-394D-9D54-40F42F2770DB}"/>
              </a:ext>
            </a:extLst>
          </p:cNvPr>
          <p:cNvPicPr>
            <a:picLocks noChangeAspect="1"/>
          </p:cNvPicPr>
          <p:nvPr/>
        </p:nvPicPr>
        <p:blipFill>
          <a:blip r:embed="rId6"/>
          <a:stretch>
            <a:fillRect/>
          </a:stretch>
        </p:blipFill>
        <p:spPr>
          <a:xfrm>
            <a:off x="7247906" y="3866078"/>
            <a:ext cx="1727200" cy="1168400"/>
          </a:xfrm>
          <a:prstGeom prst="rect">
            <a:avLst/>
          </a:prstGeom>
        </p:spPr>
      </p:pic>
      <p:pic>
        <p:nvPicPr>
          <p:cNvPr id="7" name="Picture 6">
            <a:extLst>
              <a:ext uri="{FF2B5EF4-FFF2-40B4-BE49-F238E27FC236}">
                <a16:creationId xmlns:a16="http://schemas.microsoft.com/office/drawing/2014/main" id="{E0459339-969E-934E-A28D-BEF26B674205}"/>
              </a:ext>
            </a:extLst>
          </p:cNvPr>
          <p:cNvPicPr>
            <a:picLocks noChangeAspect="1"/>
          </p:cNvPicPr>
          <p:nvPr/>
        </p:nvPicPr>
        <p:blipFill>
          <a:blip r:embed="rId7"/>
          <a:stretch>
            <a:fillRect/>
          </a:stretch>
        </p:blipFill>
        <p:spPr>
          <a:xfrm>
            <a:off x="10443358" y="4953000"/>
            <a:ext cx="1066800" cy="1905000"/>
          </a:xfrm>
          <a:prstGeom prst="rect">
            <a:avLst/>
          </a:prstGeom>
        </p:spPr>
      </p:pic>
    </p:spTree>
    <p:extLst>
      <p:ext uri="{BB962C8B-B14F-4D97-AF65-F5344CB8AC3E}">
        <p14:creationId xmlns:p14="http://schemas.microsoft.com/office/powerpoint/2010/main" val="331418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43200-8BC9-9441-8CEB-B30EB89C74D6}"/>
              </a:ext>
            </a:extLst>
          </p:cNvPr>
          <p:cNvSpPr>
            <a:spLocks noGrp="1"/>
          </p:cNvSpPr>
          <p:nvPr>
            <p:ph idx="1"/>
          </p:nvPr>
        </p:nvSpPr>
        <p:spPr/>
        <p:txBody>
          <a:bodyPr>
            <a:normAutofit/>
          </a:bodyPr>
          <a:lstStyle/>
          <a:p>
            <a:r>
              <a:rPr lang="en-US" dirty="0"/>
              <a:t>HPV can remain viable in the environment at low temperatures for prolonged periods. The basal keratinocytes become infected, causing epidermal hyperplasia seen clinically as an exophytic warty lesion. </a:t>
            </a:r>
          </a:p>
          <a:p>
            <a:r>
              <a:rPr lang="en-US" dirty="0"/>
              <a:t>Plantar warts (</a:t>
            </a:r>
            <a:r>
              <a:rPr lang="en-US" dirty="0" err="1"/>
              <a:t>veruccae</a:t>
            </a:r>
            <a:r>
              <a:rPr lang="en-US" dirty="0"/>
              <a:t>) form painful plaques (mosaic) containing black ‘dots’  that represent thrombosed capillaries.</a:t>
            </a:r>
          </a:p>
          <a:p>
            <a:r>
              <a:rPr lang="en-US" dirty="0"/>
              <a:t>Cutaneous HPV lesions can undergo malignant transformation, particularly in individuals who are immunosuppressed by HIV or medication.</a:t>
            </a:r>
          </a:p>
          <a:p>
            <a:r>
              <a:rPr lang="en-US" dirty="0"/>
              <a:t>Acitretin is given to some transplant recipients to try to reduce the rate of cutaneous malignant transformation.</a:t>
            </a:r>
          </a:p>
          <a:p>
            <a:endParaRPr lang="en-US" dirty="0"/>
          </a:p>
        </p:txBody>
      </p:sp>
    </p:spTree>
    <p:extLst>
      <p:ext uri="{BB962C8B-B14F-4D97-AF65-F5344CB8AC3E}">
        <p14:creationId xmlns:p14="http://schemas.microsoft.com/office/powerpoint/2010/main" val="397662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D51F8-E440-5949-B52F-05B5AD070B2A}"/>
              </a:ext>
            </a:extLst>
          </p:cNvPr>
          <p:cNvSpPr>
            <a:spLocks noGrp="1"/>
          </p:cNvSpPr>
          <p:nvPr>
            <p:ph idx="1"/>
          </p:nvPr>
        </p:nvSpPr>
        <p:spPr/>
        <p:txBody>
          <a:bodyPr/>
          <a:lstStyle/>
          <a:p>
            <a:r>
              <a:rPr lang="en-US" dirty="0"/>
              <a:t>Warts commonly occur in childhood and usually resolve spontaneously.</a:t>
            </a:r>
          </a:p>
          <a:p>
            <a:r>
              <a:rPr lang="en-US" dirty="0"/>
              <a:t>There are however numerous treatment options available (indicating that not all warts respond to a particular treatment).</a:t>
            </a:r>
          </a:p>
          <a:p>
            <a:r>
              <a:rPr lang="en-US" dirty="0"/>
              <a:t>Warts are generally slow to clear but studies show 70% will resolve following 4 months of salicylic acid applied once daily. </a:t>
            </a:r>
          </a:p>
          <a:p>
            <a:endParaRPr lang="en-US" dirty="0"/>
          </a:p>
        </p:txBody>
      </p:sp>
    </p:spTree>
    <p:extLst>
      <p:ext uri="{BB962C8B-B14F-4D97-AF65-F5344CB8AC3E}">
        <p14:creationId xmlns:p14="http://schemas.microsoft.com/office/powerpoint/2010/main" val="3963725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CA2E3-22BE-7D47-B9C9-C3B9AFD3C687}"/>
              </a:ext>
            </a:extLst>
          </p:cNvPr>
          <p:cNvSpPr>
            <a:spLocks noGrp="1"/>
          </p:cNvSpPr>
          <p:nvPr>
            <p:ph idx="1"/>
          </p:nvPr>
        </p:nvSpPr>
        <p:spPr/>
        <p:txBody>
          <a:bodyPr>
            <a:normAutofit fontScale="92500" lnSpcReduction="20000"/>
          </a:bodyPr>
          <a:lstStyle/>
          <a:p>
            <a:r>
              <a:rPr lang="en-US" dirty="0"/>
              <a:t>Liquid nitrogen is effective but has to be stored in special containers and replaced frequently. It can be applied with cotton wool or discharged from a special spray with a focused nozzle. </a:t>
            </a:r>
          </a:p>
          <a:p>
            <a:r>
              <a:rPr lang="en-US" dirty="0"/>
              <a:t>Freezing is continued until a rim of frozen tissue forms around the wart, this is then repeated three times with thawing in-between cycles. Cryotherapy is accompanied by a burning sensation or pain and is not usually tolerated in young children. Subsequent pigment changes, blistering and even scarring may occur. </a:t>
            </a:r>
          </a:p>
          <a:p>
            <a:endParaRPr lang="en-US" dirty="0"/>
          </a:p>
          <a:p>
            <a:endParaRPr lang="en-US" dirty="0"/>
          </a:p>
          <a:p>
            <a:r>
              <a:rPr lang="en-US" dirty="0"/>
              <a:t>Curettage and cautery for very large warts under local </a:t>
            </a:r>
            <a:r>
              <a:rPr lang="en-US" dirty="0" err="1"/>
              <a:t>anaesthetic</a:t>
            </a:r>
            <a:r>
              <a:rPr lang="en-US" dirty="0"/>
              <a:t> is often used to debulk the lesions prior to other measures.</a:t>
            </a:r>
          </a:p>
          <a:p>
            <a:endParaRPr lang="en-US" dirty="0"/>
          </a:p>
        </p:txBody>
      </p:sp>
      <p:pic>
        <p:nvPicPr>
          <p:cNvPr id="4" name="Picture 3">
            <a:extLst>
              <a:ext uri="{FF2B5EF4-FFF2-40B4-BE49-F238E27FC236}">
                <a16:creationId xmlns:a16="http://schemas.microsoft.com/office/drawing/2014/main" id="{63258FA8-2657-B24E-AA45-68F1B0E08124}"/>
              </a:ext>
            </a:extLst>
          </p:cNvPr>
          <p:cNvPicPr>
            <a:picLocks noChangeAspect="1"/>
          </p:cNvPicPr>
          <p:nvPr/>
        </p:nvPicPr>
        <p:blipFill>
          <a:blip r:embed="rId2"/>
          <a:stretch>
            <a:fillRect/>
          </a:stretch>
        </p:blipFill>
        <p:spPr>
          <a:xfrm>
            <a:off x="6577363" y="3974574"/>
            <a:ext cx="1816100" cy="1117600"/>
          </a:xfrm>
          <a:prstGeom prst="rect">
            <a:avLst/>
          </a:prstGeom>
        </p:spPr>
      </p:pic>
    </p:spTree>
    <p:extLst>
      <p:ext uri="{BB962C8B-B14F-4D97-AF65-F5344CB8AC3E}">
        <p14:creationId xmlns:p14="http://schemas.microsoft.com/office/powerpoint/2010/main" val="2166598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3E58E-C4CB-0546-BC24-FAEA552E8259}"/>
              </a:ext>
            </a:extLst>
          </p:cNvPr>
          <p:cNvSpPr>
            <a:spLocks noGrp="1"/>
          </p:cNvSpPr>
          <p:nvPr>
            <p:ph idx="1"/>
          </p:nvPr>
        </p:nvSpPr>
        <p:spPr/>
        <p:txBody>
          <a:bodyPr>
            <a:normAutofit/>
          </a:bodyPr>
          <a:lstStyle/>
          <a:p>
            <a:r>
              <a:rPr lang="en-US" dirty="0"/>
              <a:t>Immune response modifier Imiquimod® 5% cream is licensed for the treatment of genital warts. It stimulates cytokine production at the site of application, which is carried out three times per week. Treatment should continue until the warts resolve or up to a maximum of 16weeks. Local irritation and inflammation can be severe, especially on mucosal surfaces. Imiquimod 5% can also be used to treat cutaneous warts but daily application is usually required under occlusion to aid penetration and efficacy.</a:t>
            </a:r>
          </a:p>
          <a:p>
            <a:endParaRPr lang="en-US" dirty="0"/>
          </a:p>
        </p:txBody>
      </p:sp>
    </p:spTree>
    <p:extLst>
      <p:ext uri="{BB962C8B-B14F-4D97-AF65-F5344CB8AC3E}">
        <p14:creationId xmlns:p14="http://schemas.microsoft.com/office/powerpoint/2010/main" val="292061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F04A-76A0-B144-870B-475ED84D5C20}"/>
              </a:ext>
            </a:extLst>
          </p:cNvPr>
          <p:cNvSpPr>
            <a:spLocks noGrp="1"/>
          </p:cNvSpPr>
          <p:nvPr>
            <p:ph type="title"/>
          </p:nvPr>
        </p:nvSpPr>
        <p:spPr/>
        <p:txBody>
          <a:bodyPr/>
          <a:lstStyle/>
          <a:p>
            <a:r>
              <a:rPr lang="en-US" dirty="0"/>
              <a:t>Varicella zoster virus</a:t>
            </a:r>
            <a:br>
              <a:rPr lang="en-US" dirty="0"/>
            </a:br>
            <a:endParaRPr lang="en-US" dirty="0"/>
          </a:p>
        </p:txBody>
      </p:sp>
      <p:sp>
        <p:nvSpPr>
          <p:cNvPr id="3" name="Content Placeholder 2">
            <a:extLst>
              <a:ext uri="{FF2B5EF4-FFF2-40B4-BE49-F238E27FC236}">
                <a16:creationId xmlns:a16="http://schemas.microsoft.com/office/drawing/2014/main" id="{EEEFB420-83C8-8B45-B979-7508B747E22D}"/>
              </a:ext>
            </a:extLst>
          </p:cNvPr>
          <p:cNvSpPr>
            <a:spLocks noGrp="1"/>
          </p:cNvSpPr>
          <p:nvPr>
            <p:ph idx="1"/>
          </p:nvPr>
        </p:nvSpPr>
        <p:spPr/>
        <p:txBody>
          <a:bodyPr>
            <a:normAutofit fontScale="92500" lnSpcReduction="20000"/>
          </a:bodyPr>
          <a:lstStyle/>
          <a:p>
            <a:pPr marL="0" indent="0">
              <a:buNone/>
            </a:pPr>
            <a:r>
              <a:rPr lang="en-US" dirty="0"/>
              <a:t>which is characterized by a prodromal illness for about 2 days followed by crops of </a:t>
            </a:r>
            <a:r>
              <a:rPr lang="en-US" dirty="0" err="1"/>
              <a:t>papular</a:t>
            </a:r>
            <a:r>
              <a:rPr lang="en-US" dirty="0"/>
              <a:t>-vesicular lesions that eventually crust over and heal.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Subsequently shingles (reactivation) may occur as the virus remains latent in the sensory nerve ganglia</a:t>
            </a:r>
          </a:p>
          <a:p>
            <a:r>
              <a:rPr lang="en-US" dirty="0"/>
              <a:t>The thoracic nerves are most commonly affected. </a:t>
            </a:r>
          </a:p>
          <a:p>
            <a:endParaRPr lang="en-US" dirty="0"/>
          </a:p>
        </p:txBody>
      </p:sp>
      <p:pic>
        <p:nvPicPr>
          <p:cNvPr id="4" name="Picture 3">
            <a:extLst>
              <a:ext uri="{FF2B5EF4-FFF2-40B4-BE49-F238E27FC236}">
                <a16:creationId xmlns:a16="http://schemas.microsoft.com/office/drawing/2014/main" id="{7A69501D-5AE0-4E4A-ABFA-34BFE39581D8}"/>
              </a:ext>
            </a:extLst>
          </p:cNvPr>
          <p:cNvPicPr>
            <a:picLocks noChangeAspect="1"/>
          </p:cNvPicPr>
          <p:nvPr/>
        </p:nvPicPr>
        <p:blipFill>
          <a:blip r:embed="rId2"/>
          <a:stretch>
            <a:fillRect/>
          </a:stretch>
        </p:blipFill>
        <p:spPr>
          <a:xfrm>
            <a:off x="4112244" y="3009406"/>
            <a:ext cx="1663700" cy="1219200"/>
          </a:xfrm>
          <a:prstGeom prst="rect">
            <a:avLst/>
          </a:prstGeom>
        </p:spPr>
      </p:pic>
    </p:spTree>
    <p:extLst>
      <p:ext uri="{BB962C8B-B14F-4D97-AF65-F5344CB8AC3E}">
        <p14:creationId xmlns:p14="http://schemas.microsoft.com/office/powerpoint/2010/main" val="55120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01FF0-C3EA-2C48-9CF7-C4D4ABFE988F}"/>
              </a:ext>
            </a:extLst>
          </p:cNvPr>
          <p:cNvSpPr>
            <a:spLocks noGrp="1"/>
          </p:cNvSpPr>
          <p:nvPr>
            <p:ph idx="1"/>
          </p:nvPr>
        </p:nvSpPr>
        <p:spPr/>
        <p:txBody>
          <a:bodyPr>
            <a:normAutofit/>
          </a:bodyPr>
          <a:lstStyle/>
          <a:p>
            <a:r>
              <a:rPr lang="en-US" dirty="0"/>
              <a:t>In shingles, pain, fever and malaise may precede the rash which is characterized usually by its dermatomal distribution, however, adjacent dermatomes may be affected.</a:t>
            </a:r>
          </a:p>
          <a:p>
            <a:r>
              <a:rPr lang="en-US" dirty="0"/>
              <a:t>Erythematous papules usually precede vesicles which develop over several days, crusting as they resolve, often with secondary bacterial colonization. </a:t>
            </a:r>
          </a:p>
          <a:p>
            <a:pPr>
              <a:buFont typeface="Wingdings" pitchFamily="2" charset="2"/>
              <a:buChar char="Ø"/>
            </a:pPr>
            <a:r>
              <a:rPr lang="en-US" dirty="0"/>
              <a:t>Occasionally, peripheral motor neuropathy can result and a proportion of patients develop severe chronic postherpetic neuralgia.</a:t>
            </a:r>
          </a:p>
          <a:p>
            <a:pPr>
              <a:buFont typeface="Wingdings" pitchFamily="2" charset="2"/>
              <a:buChar char="Ø"/>
            </a:pPr>
            <a:r>
              <a:rPr lang="en-US" dirty="0"/>
              <a:t> Skin lesions of shingles and nasopharyngeal secretions can transmit chicken pox to susceptible individuals.</a:t>
            </a:r>
          </a:p>
          <a:p>
            <a:endParaRPr lang="en-US" dirty="0"/>
          </a:p>
        </p:txBody>
      </p:sp>
    </p:spTree>
    <p:extLst>
      <p:ext uri="{BB962C8B-B14F-4D97-AF65-F5344CB8AC3E}">
        <p14:creationId xmlns:p14="http://schemas.microsoft.com/office/powerpoint/2010/main" val="172659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3F43-D992-9E4C-9DC5-54E509026097}"/>
              </a:ext>
            </a:extLst>
          </p:cNvPr>
          <p:cNvSpPr>
            <a:spLocks noGrp="1"/>
          </p:cNvSpPr>
          <p:nvPr>
            <p:ph type="title"/>
          </p:nvPr>
        </p:nvSpPr>
        <p:spPr/>
        <p:txBody>
          <a:bodyPr/>
          <a:lstStyle/>
          <a:p>
            <a:r>
              <a:rPr lang="en-US" dirty="0"/>
              <a:t>Herpes simplex</a:t>
            </a:r>
          </a:p>
        </p:txBody>
      </p:sp>
      <p:sp>
        <p:nvSpPr>
          <p:cNvPr id="3" name="Content Placeholder 2">
            <a:extLst>
              <a:ext uri="{FF2B5EF4-FFF2-40B4-BE49-F238E27FC236}">
                <a16:creationId xmlns:a16="http://schemas.microsoft.com/office/drawing/2014/main" id="{47266FAE-4213-AA4E-A49A-3D4357384490}"/>
              </a:ext>
            </a:extLst>
          </p:cNvPr>
          <p:cNvSpPr>
            <a:spLocks noGrp="1"/>
          </p:cNvSpPr>
          <p:nvPr>
            <p:ph idx="1"/>
          </p:nvPr>
        </p:nvSpPr>
        <p:spPr/>
        <p:txBody>
          <a:bodyPr>
            <a:normAutofit lnSpcReduction="10000"/>
          </a:bodyPr>
          <a:lstStyle/>
          <a:p>
            <a:pPr fontAlgn="base"/>
            <a:r>
              <a:rPr lang="en-US" dirty="0"/>
              <a:t>Herpes simplex is a common viral infection that presents with </a:t>
            </a:r>
            <a:r>
              <a:rPr lang="en-US" dirty="0" err="1"/>
              <a:t>localised</a:t>
            </a:r>
            <a:r>
              <a:rPr lang="en-US" dirty="0"/>
              <a:t> blistering. </a:t>
            </a:r>
          </a:p>
          <a:p>
            <a:pPr fontAlgn="base"/>
            <a:r>
              <a:rPr lang="en-US" dirty="0"/>
              <a:t>Herpes simplex is commonly referred to as cold sores or fever blisters, as recurrences are often triggered by a febrile illness, such as a cold.</a:t>
            </a:r>
          </a:p>
          <a:p>
            <a:pPr fontAlgn="base"/>
            <a:r>
              <a:rPr lang="en-US" dirty="0"/>
              <a:t>Herpes simplex is caused by one of two types of herpes simplex virus (HSV), </a:t>
            </a:r>
          </a:p>
          <a:p>
            <a:pPr fontAlgn="base"/>
            <a:r>
              <a:rPr lang="en-US" dirty="0"/>
              <a:t>members of of double-stranded DNA viruses.</a:t>
            </a:r>
          </a:p>
          <a:p>
            <a:pPr fontAlgn="base"/>
            <a:r>
              <a:rPr lang="en-US" dirty="0"/>
              <a:t>Type 1 HSV is mainly associated with oral and facial infections</a:t>
            </a:r>
          </a:p>
          <a:p>
            <a:pPr fontAlgn="base"/>
            <a:r>
              <a:rPr lang="en-US" dirty="0"/>
              <a:t>Type 2 HSV is mainly associated with genital and rectal infections (</a:t>
            </a:r>
            <a:r>
              <a:rPr lang="en-US" dirty="0">
                <a:hlinkClick r:id="rId2">
                  <a:extLst>
                    <a:ext uri="{A12FA001-AC4F-418D-AE19-62706E023703}">
                      <ahyp:hlinkClr xmlns:ahyp="http://schemas.microsoft.com/office/drawing/2018/hyperlinkcolor" val="tx"/>
                    </a:ext>
                  </a:extLst>
                </a:hlinkClick>
              </a:rPr>
              <a:t>anogenital herpes</a:t>
            </a:r>
            <a:r>
              <a:rPr lang="en-US" dirty="0"/>
              <a:t>)</a:t>
            </a:r>
          </a:p>
          <a:p>
            <a:endParaRPr lang="en-US" dirty="0"/>
          </a:p>
        </p:txBody>
      </p:sp>
    </p:spTree>
    <p:extLst>
      <p:ext uri="{BB962C8B-B14F-4D97-AF65-F5344CB8AC3E}">
        <p14:creationId xmlns:p14="http://schemas.microsoft.com/office/powerpoint/2010/main" val="311799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F5C1B-6720-E749-9E88-2C7E1F935A5B}"/>
              </a:ext>
            </a:extLst>
          </p:cNvPr>
          <p:cNvSpPr>
            <a:spLocks noGrp="1"/>
          </p:cNvSpPr>
          <p:nvPr>
            <p:ph idx="1"/>
          </p:nvPr>
        </p:nvSpPr>
        <p:spPr/>
        <p:txBody>
          <a:bodyPr>
            <a:normAutofit fontScale="92500" lnSpcReduction="10000"/>
          </a:bodyPr>
          <a:lstStyle/>
          <a:p>
            <a:pPr>
              <a:buFont typeface="Wingdings" pitchFamily="2" charset="2"/>
              <a:buChar char="Ø"/>
            </a:pPr>
            <a:r>
              <a:rPr lang="en-US" dirty="0"/>
              <a:t>Trigeminal shingles may affect.</a:t>
            </a:r>
          </a:p>
          <a:p>
            <a:pPr>
              <a:buFont typeface="Wingdings" pitchFamily="2" charset="2"/>
              <a:buChar char="Ø"/>
            </a:pPr>
            <a:r>
              <a:rPr lang="en-US" dirty="0"/>
              <a:t> The ophthalmic nerve (causing severe conjunctivitis).</a:t>
            </a:r>
          </a:p>
          <a:p>
            <a:pPr>
              <a:buFont typeface="Wingdings" pitchFamily="2" charset="2"/>
              <a:buChar char="Ø"/>
            </a:pPr>
            <a:r>
              <a:rPr lang="en-US" dirty="0"/>
              <a:t> The maxillary nerve (causing vesicles on the uvula or tonsils).</a:t>
            </a:r>
          </a:p>
          <a:p>
            <a:pPr>
              <a:buFont typeface="Wingdings" pitchFamily="2" charset="2"/>
              <a:buChar char="Ø"/>
            </a:pPr>
            <a:r>
              <a:rPr lang="en-US" dirty="0"/>
              <a:t>The mandibular nerve (causing vesicles on the floor of the mouth and on the tongue).</a:t>
            </a:r>
          </a:p>
          <a:p>
            <a:pPr>
              <a:buFont typeface="Wingdings" pitchFamily="2" charset="2"/>
              <a:buChar char="Ø"/>
            </a:pPr>
            <a:r>
              <a:rPr lang="en-US" dirty="0"/>
              <a:t> Shingles affecting the facial nerve presents with lesions in the external auditory canal (Ramsay Hunt syndrome).</a:t>
            </a:r>
          </a:p>
          <a:p>
            <a:pPr>
              <a:buFont typeface="Wingdings" pitchFamily="2" charset="2"/>
              <a:buChar char="Ø"/>
            </a:pPr>
            <a:r>
              <a:rPr lang="en-US" dirty="0"/>
              <a:t>Disseminated shingles may present with widespread cutaneous and visceral lesions.</a:t>
            </a:r>
          </a:p>
          <a:p>
            <a:pPr>
              <a:buFont typeface="Wingdings" pitchFamily="2" charset="2"/>
              <a:buChar char="Ø"/>
            </a:pPr>
            <a:r>
              <a:rPr lang="en-US" dirty="0"/>
              <a:t>In the context of HIV, shingles lesions may be multi-dermatomal, extensive and </a:t>
            </a:r>
            <a:r>
              <a:rPr lang="en-US" dirty="0" err="1"/>
              <a:t>haemorrhagic</a:t>
            </a:r>
            <a:r>
              <a:rPr lang="en-US" dirty="0"/>
              <a:t>.</a:t>
            </a:r>
          </a:p>
          <a:p>
            <a:endParaRPr lang="en-US" dirty="0"/>
          </a:p>
        </p:txBody>
      </p:sp>
    </p:spTree>
    <p:extLst>
      <p:ext uri="{BB962C8B-B14F-4D97-AF65-F5344CB8AC3E}">
        <p14:creationId xmlns:p14="http://schemas.microsoft.com/office/powerpoint/2010/main" val="141590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BE851-D41E-8D43-B3D9-C45211B43BFB}"/>
              </a:ext>
            </a:extLst>
          </p:cNvPr>
          <p:cNvSpPr>
            <a:spLocks noGrp="1"/>
          </p:cNvSpPr>
          <p:nvPr>
            <p:ph idx="1"/>
          </p:nvPr>
        </p:nvSpPr>
        <p:spPr/>
        <p:txBody>
          <a:bodyPr>
            <a:normAutofit/>
          </a:bodyPr>
          <a:lstStyle/>
          <a:p>
            <a:r>
              <a:rPr lang="en-US" dirty="0"/>
              <a:t>Patients ideally should receive high-dose </a:t>
            </a:r>
            <a:r>
              <a:rPr lang="en-US" dirty="0" err="1"/>
              <a:t>aciclovir</a:t>
            </a:r>
            <a:r>
              <a:rPr lang="en-US" dirty="0"/>
              <a:t> (800mg five times daily for 7 days) within 72 h of the onset of the eruption. </a:t>
            </a:r>
          </a:p>
          <a:p>
            <a:r>
              <a:rPr lang="en-US" dirty="0"/>
              <a:t>If the eye is affected or there is nerve compression, then intravenous </a:t>
            </a:r>
            <a:r>
              <a:rPr lang="en-US" dirty="0" err="1"/>
              <a:t>aciclovir</a:t>
            </a:r>
            <a:r>
              <a:rPr lang="en-US" dirty="0"/>
              <a:t> (5mg/kg every 8h for 5days) should be considered and patients may require systemic steroids (prednisolone 40–60mg daily) to prevent nerve paralysis in severe cases. </a:t>
            </a:r>
          </a:p>
        </p:txBody>
      </p:sp>
    </p:spTree>
    <p:extLst>
      <p:ext uri="{BB962C8B-B14F-4D97-AF65-F5344CB8AC3E}">
        <p14:creationId xmlns:p14="http://schemas.microsoft.com/office/powerpoint/2010/main" val="2309310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7AB01-BDFE-3C48-B55E-78CB2F2A8A20}"/>
              </a:ext>
            </a:extLst>
          </p:cNvPr>
          <p:cNvSpPr>
            <a:spLocks noGrp="1"/>
          </p:cNvSpPr>
          <p:nvPr>
            <p:ph idx="1"/>
          </p:nvPr>
        </p:nvSpPr>
        <p:spPr/>
        <p:txBody>
          <a:bodyPr/>
          <a:lstStyle/>
          <a:p>
            <a:r>
              <a:rPr lang="en-US" dirty="0"/>
              <a:t>Post-herpetic neuralgia may respond to gabapentin or carbamazepine. </a:t>
            </a:r>
          </a:p>
          <a:p>
            <a:r>
              <a:rPr lang="en-US" dirty="0"/>
              <a:t>Preliminary studies using a topical 8% capsaicin patch applied for 1 h reduced pain by &gt;30% in 40% of shingles patients for up to 8weeks.</a:t>
            </a:r>
          </a:p>
          <a:p>
            <a:endParaRPr lang="en-US" dirty="0"/>
          </a:p>
        </p:txBody>
      </p:sp>
    </p:spTree>
    <p:extLst>
      <p:ext uri="{BB962C8B-B14F-4D97-AF65-F5344CB8AC3E}">
        <p14:creationId xmlns:p14="http://schemas.microsoft.com/office/powerpoint/2010/main" val="271969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5D3F-A6D2-C248-BA1F-71DCA8BCE07B}"/>
              </a:ext>
            </a:extLst>
          </p:cNvPr>
          <p:cNvSpPr>
            <a:spLocks noGrp="1"/>
          </p:cNvSpPr>
          <p:nvPr>
            <p:ph type="title"/>
          </p:nvPr>
        </p:nvSpPr>
        <p:spPr/>
        <p:txBody>
          <a:bodyPr/>
          <a:lstStyle/>
          <a:p>
            <a:r>
              <a:rPr lang="en-US" dirty="0"/>
              <a:t>Molluscum contagiosum</a:t>
            </a:r>
            <a:br>
              <a:rPr lang="en-US" dirty="0"/>
            </a:br>
            <a:endParaRPr lang="en-US" dirty="0"/>
          </a:p>
        </p:txBody>
      </p:sp>
      <p:sp>
        <p:nvSpPr>
          <p:cNvPr id="3" name="Content Placeholder 2">
            <a:extLst>
              <a:ext uri="{FF2B5EF4-FFF2-40B4-BE49-F238E27FC236}">
                <a16:creationId xmlns:a16="http://schemas.microsoft.com/office/drawing/2014/main" id="{A8B128A8-9DC7-5044-A011-2BDFD1DFAB24}"/>
              </a:ext>
            </a:extLst>
          </p:cNvPr>
          <p:cNvSpPr>
            <a:spLocks noGrp="1"/>
          </p:cNvSpPr>
          <p:nvPr>
            <p:ph idx="1"/>
          </p:nvPr>
        </p:nvSpPr>
        <p:spPr/>
        <p:txBody>
          <a:bodyPr/>
          <a:lstStyle/>
          <a:p>
            <a:r>
              <a:rPr lang="en-US" dirty="0"/>
              <a:t>The commonest poxvirus skin infection is usually acquired in childhood.</a:t>
            </a:r>
          </a:p>
          <a:p>
            <a:r>
              <a:rPr lang="en-US" dirty="0"/>
              <a:t> It is highly contagious and is spread by direct contact often within families or schools. </a:t>
            </a:r>
          </a:p>
          <a:p>
            <a:r>
              <a:rPr lang="en-US" dirty="0"/>
              <a:t>The incubation period is variable, between 14 days and 6months.</a:t>
            </a:r>
          </a:p>
          <a:p>
            <a:r>
              <a:rPr lang="en-US" dirty="0"/>
              <a:t> In adults florid molluscum may be an indication of underlying immunodeficiency such as HIV. </a:t>
            </a:r>
          </a:p>
        </p:txBody>
      </p:sp>
    </p:spTree>
    <p:extLst>
      <p:ext uri="{BB962C8B-B14F-4D97-AF65-F5344CB8AC3E}">
        <p14:creationId xmlns:p14="http://schemas.microsoft.com/office/powerpoint/2010/main" val="4282334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6DEF3-1991-3940-82EC-24BC32F45D1C}"/>
              </a:ext>
            </a:extLst>
          </p:cNvPr>
          <p:cNvSpPr>
            <a:spLocks noGrp="1"/>
          </p:cNvSpPr>
          <p:nvPr>
            <p:ph idx="1"/>
          </p:nvPr>
        </p:nvSpPr>
        <p:spPr/>
        <p:txBody>
          <a:bodyPr/>
          <a:lstStyle/>
          <a:p>
            <a:r>
              <a:rPr lang="en-US" dirty="0"/>
              <a:t>Flesh-</a:t>
            </a:r>
            <a:r>
              <a:rPr lang="en-US" dirty="0" err="1"/>
              <a:t>coloured</a:t>
            </a:r>
            <a:r>
              <a:rPr lang="en-US" dirty="0"/>
              <a:t>, umbilicated papules are characteristic.</a:t>
            </a:r>
          </a:p>
          <a:p>
            <a:endParaRPr lang="en-US" dirty="0"/>
          </a:p>
        </p:txBody>
      </p:sp>
      <p:pic>
        <p:nvPicPr>
          <p:cNvPr id="4" name="Picture 3">
            <a:extLst>
              <a:ext uri="{FF2B5EF4-FFF2-40B4-BE49-F238E27FC236}">
                <a16:creationId xmlns:a16="http://schemas.microsoft.com/office/drawing/2014/main" id="{1A9B43AC-62C8-F14C-8DA0-F9A2AFF7A5EB}"/>
              </a:ext>
            </a:extLst>
          </p:cNvPr>
          <p:cNvPicPr>
            <a:picLocks noChangeAspect="1"/>
          </p:cNvPicPr>
          <p:nvPr/>
        </p:nvPicPr>
        <p:blipFill>
          <a:blip r:embed="rId2"/>
          <a:stretch>
            <a:fillRect/>
          </a:stretch>
        </p:blipFill>
        <p:spPr>
          <a:xfrm>
            <a:off x="2471737" y="2724149"/>
            <a:ext cx="5286375" cy="3452813"/>
          </a:xfrm>
          <a:prstGeom prst="rect">
            <a:avLst/>
          </a:prstGeom>
        </p:spPr>
      </p:pic>
    </p:spTree>
    <p:extLst>
      <p:ext uri="{BB962C8B-B14F-4D97-AF65-F5344CB8AC3E}">
        <p14:creationId xmlns:p14="http://schemas.microsoft.com/office/powerpoint/2010/main" val="1183436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5A237C-9020-4C41-92A9-75D6A8770F19}"/>
              </a:ext>
            </a:extLst>
          </p:cNvPr>
          <p:cNvSpPr>
            <a:spLocks noGrp="1"/>
          </p:cNvSpPr>
          <p:nvPr>
            <p:ph idx="1"/>
          </p:nvPr>
        </p:nvSpPr>
        <p:spPr/>
        <p:txBody>
          <a:bodyPr>
            <a:normAutofit/>
          </a:bodyPr>
          <a:lstStyle/>
          <a:p>
            <a:r>
              <a:rPr lang="en-US" dirty="0"/>
              <a:t>Large solitary lesions (giant </a:t>
            </a:r>
            <a:r>
              <a:rPr lang="en-US" dirty="0" err="1"/>
              <a:t>molluscus</a:t>
            </a:r>
            <a:r>
              <a:rPr lang="en-US" dirty="0"/>
              <a:t>) and infected lesions may look atypical. </a:t>
            </a:r>
          </a:p>
          <a:p>
            <a:r>
              <a:rPr lang="en-US" dirty="0"/>
              <a:t>Resolving lesions may be surrounded by a small patch of inflammation; this is usually a sign that the lesions may soon resolve because of activation of the immune system.</a:t>
            </a:r>
          </a:p>
          <a:p>
            <a:pPr marL="0" indent="0">
              <a:buNone/>
            </a:pPr>
            <a:endParaRPr lang="en-US" dirty="0"/>
          </a:p>
        </p:txBody>
      </p:sp>
    </p:spTree>
    <p:extLst>
      <p:ext uri="{BB962C8B-B14F-4D97-AF65-F5344CB8AC3E}">
        <p14:creationId xmlns:p14="http://schemas.microsoft.com/office/powerpoint/2010/main" val="48014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5491C-FB28-B74B-8A58-CAD6937E7E70}"/>
              </a:ext>
            </a:extLst>
          </p:cNvPr>
          <p:cNvSpPr>
            <a:spLocks noGrp="1"/>
          </p:cNvSpPr>
          <p:nvPr>
            <p:ph idx="1"/>
          </p:nvPr>
        </p:nvSpPr>
        <p:spPr/>
        <p:txBody>
          <a:bodyPr>
            <a:normAutofit/>
          </a:bodyPr>
          <a:lstStyle/>
          <a:p>
            <a:r>
              <a:rPr lang="en-US" dirty="0"/>
              <a:t>cryotherapy can be used to cause local inflammation and speed up resolution in non-cosmetically vulnerable sites.</a:t>
            </a:r>
          </a:p>
          <a:p>
            <a:r>
              <a:rPr lang="en-US" dirty="0"/>
              <a:t>Daily 5% imiquimod cream can be used in immunocompromised patients not responding to destructive methods.</a:t>
            </a:r>
          </a:p>
          <a:p>
            <a:pPr marL="0" indent="0">
              <a:buNone/>
            </a:pPr>
            <a:endParaRPr lang="en-US" dirty="0"/>
          </a:p>
        </p:txBody>
      </p:sp>
    </p:spTree>
    <p:extLst>
      <p:ext uri="{BB962C8B-B14F-4D97-AF65-F5344CB8AC3E}">
        <p14:creationId xmlns:p14="http://schemas.microsoft.com/office/powerpoint/2010/main" val="2542937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3709-E09B-B544-9E02-6356FDA1793F}"/>
              </a:ext>
            </a:extLst>
          </p:cNvPr>
          <p:cNvSpPr>
            <a:spLocks noGrp="1"/>
          </p:cNvSpPr>
          <p:nvPr>
            <p:ph type="title"/>
          </p:nvPr>
        </p:nvSpPr>
        <p:spPr/>
        <p:txBody>
          <a:bodyPr/>
          <a:lstStyle/>
          <a:p>
            <a:r>
              <a:rPr lang="en-US" dirty="0" err="1"/>
              <a:t>Orf</a:t>
            </a:r>
            <a:r>
              <a:rPr lang="en-US" dirty="0"/>
              <a:t> </a:t>
            </a:r>
          </a:p>
        </p:txBody>
      </p:sp>
      <p:pic>
        <p:nvPicPr>
          <p:cNvPr id="4" name="Content Placeholder 3">
            <a:extLst>
              <a:ext uri="{FF2B5EF4-FFF2-40B4-BE49-F238E27FC236}">
                <a16:creationId xmlns:a16="http://schemas.microsoft.com/office/drawing/2014/main" id="{DEA37A27-522A-8748-BC16-062E8B839A68}"/>
              </a:ext>
            </a:extLst>
          </p:cNvPr>
          <p:cNvPicPr>
            <a:picLocks noGrp="1" noChangeAspect="1"/>
          </p:cNvPicPr>
          <p:nvPr>
            <p:ph idx="1"/>
          </p:nvPr>
        </p:nvPicPr>
        <p:blipFill>
          <a:blip r:embed="rId2"/>
          <a:stretch>
            <a:fillRect/>
          </a:stretch>
        </p:blipFill>
        <p:spPr>
          <a:xfrm>
            <a:off x="2457450" y="1690688"/>
            <a:ext cx="4400550" cy="2977356"/>
          </a:xfrm>
          <a:prstGeom prst="rect">
            <a:avLst/>
          </a:prstGeom>
        </p:spPr>
      </p:pic>
    </p:spTree>
    <p:extLst>
      <p:ext uri="{BB962C8B-B14F-4D97-AF65-F5344CB8AC3E}">
        <p14:creationId xmlns:p14="http://schemas.microsoft.com/office/powerpoint/2010/main" val="1080736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203C3-628A-654F-A9F8-118790BD62A3}"/>
              </a:ext>
            </a:extLst>
          </p:cNvPr>
          <p:cNvSpPr>
            <a:spLocks noGrp="1"/>
          </p:cNvSpPr>
          <p:nvPr>
            <p:ph idx="1"/>
          </p:nvPr>
        </p:nvSpPr>
        <p:spPr/>
        <p:txBody>
          <a:bodyPr>
            <a:normAutofit/>
          </a:bodyPr>
          <a:lstStyle/>
          <a:p>
            <a:r>
              <a:rPr lang="en-US" dirty="0" err="1"/>
              <a:t>Orf</a:t>
            </a:r>
            <a:r>
              <a:rPr lang="en-US" dirty="0"/>
              <a:t> is a zoonotic viral skin infection that is contracted from sheep and goats. </a:t>
            </a:r>
          </a:p>
          <a:p>
            <a:r>
              <a:rPr lang="en-US" dirty="0"/>
              <a:t>It is caused by the </a:t>
            </a:r>
            <a:r>
              <a:rPr lang="en-US" dirty="0" err="1"/>
              <a:t>parapox</a:t>
            </a:r>
            <a:r>
              <a:rPr lang="en-US" dirty="0"/>
              <a:t> virus, a large DNA virus that replicates in cellular cytoplasm. </a:t>
            </a:r>
          </a:p>
          <a:p>
            <a:r>
              <a:rPr lang="en-US" dirty="0" err="1"/>
              <a:t>Orf</a:t>
            </a:r>
            <a:r>
              <a:rPr lang="en-US" dirty="0"/>
              <a:t> mainly infects young lambs and goats who contract the infection from one another or possibly from persistence of the virus in the pastures or sheds. </a:t>
            </a:r>
          </a:p>
          <a:p>
            <a:r>
              <a:rPr lang="en-US" dirty="0"/>
              <a:t>The disease lasts about six weeks. </a:t>
            </a:r>
          </a:p>
          <a:p>
            <a:r>
              <a:rPr lang="en-US" dirty="0"/>
              <a:t>It is highly contagious, so several animals in the herd may be infected.</a:t>
            </a:r>
          </a:p>
        </p:txBody>
      </p:sp>
    </p:spTree>
    <p:extLst>
      <p:ext uri="{BB962C8B-B14F-4D97-AF65-F5344CB8AC3E}">
        <p14:creationId xmlns:p14="http://schemas.microsoft.com/office/powerpoint/2010/main" val="3420299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360CB-9182-E444-8FD4-AE61217A316D}"/>
              </a:ext>
            </a:extLst>
          </p:cNvPr>
          <p:cNvSpPr>
            <a:spLocks noGrp="1"/>
          </p:cNvSpPr>
          <p:nvPr>
            <p:ph idx="1"/>
          </p:nvPr>
        </p:nvSpPr>
        <p:spPr/>
        <p:txBody>
          <a:bodyPr>
            <a:normAutofit/>
          </a:bodyPr>
          <a:lstStyle/>
          <a:p>
            <a:pPr fontAlgn="base"/>
            <a:r>
              <a:rPr lang="en-US" dirty="0"/>
              <a:t>Human lesions are caused by direct inoculation of infected material, often through an existing scratch or cut.</a:t>
            </a:r>
          </a:p>
          <a:p>
            <a:pPr fontAlgn="base"/>
            <a:r>
              <a:rPr lang="en-US" dirty="0"/>
              <a:t>Butchers, meat porters and housewives   are sometimes infected from carcasses, especially sheep heads.</a:t>
            </a:r>
          </a:p>
          <a:p>
            <a:pPr fontAlgn="base"/>
            <a:r>
              <a:rPr lang="en-US" dirty="0"/>
              <a:t>It is not usually transmitted from human to human, although this has been rarely reported. </a:t>
            </a:r>
          </a:p>
          <a:p>
            <a:endParaRPr lang="en-US" dirty="0"/>
          </a:p>
        </p:txBody>
      </p:sp>
    </p:spTree>
    <p:extLst>
      <p:ext uri="{BB962C8B-B14F-4D97-AF65-F5344CB8AC3E}">
        <p14:creationId xmlns:p14="http://schemas.microsoft.com/office/powerpoint/2010/main" val="313846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5B53B-5D3A-3E43-97DA-A592F03792C8}"/>
              </a:ext>
            </a:extLst>
          </p:cNvPr>
          <p:cNvSpPr>
            <a:spLocks noGrp="1"/>
          </p:cNvSpPr>
          <p:nvPr>
            <p:ph idx="1"/>
          </p:nvPr>
        </p:nvSpPr>
        <p:spPr/>
        <p:txBody>
          <a:bodyPr/>
          <a:lstStyle/>
          <a:p>
            <a:pPr fontAlgn="base"/>
            <a:r>
              <a:rPr lang="en-US" dirty="0"/>
              <a:t>However, either virus can affect almost any area of skin or mucous membrane.</a:t>
            </a:r>
          </a:p>
          <a:p>
            <a:pPr fontAlgn="base"/>
            <a:r>
              <a:rPr lang="en-US" dirty="0"/>
              <a:t>After the primary episode of infection, HSV resides in a latent state in spinal dorsal root nerves that supply sensation to the skin. During a recurrence, the virus follows the nerves onto the skin or mucous membranes, where it multiplies, causing the clinical lesion. After each attack and lifelong, it enters the resting state.</a:t>
            </a:r>
          </a:p>
          <a:p>
            <a:pPr fontAlgn="base"/>
            <a:r>
              <a:rPr lang="en-US" dirty="0"/>
              <a:t>During an attack, the virus can be inoculated into new sites of skin, which can then develop blisters as well as the original site of infection.</a:t>
            </a:r>
          </a:p>
          <a:p>
            <a:endParaRPr lang="en-US" dirty="0"/>
          </a:p>
        </p:txBody>
      </p:sp>
    </p:spTree>
    <p:extLst>
      <p:ext uri="{BB962C8B-B14F-4D97-AF65-F5344CB8AC3E}">
        <p14:creationId xmlns:p14="http://schemas.microsoft.com/office/powerpoint/2010/main" val="1559567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EB44F-8F2F-024C-A52E-7FA6E78A29B7}"/>
              </a:ext>
            </a:extLst>
          </p:cNvPr>
          <p:cNvSpPr>
            <a:spLocks noGrp="1"/>
          </p:cNvSpPr>
          <p:nvPr>
            <p:ph idx="1"/>
          </p:nvPr>
        </p:nvSpPr>
        <p:spPr/>
        <p:txBody>
          <a:bodyPr>
            <a:normAutofit/>
          </a:bodyPr>
          <a:lstStyle/>
          <a:p>
            <a:pPr fontAlgn="base"/>
            <a:r>
              <a:rPr lang="en-US" dirty="0" err="1"/>
              <a:t>Orf</a:t>
            </a:r>
            <a:r>
              <a:rPr lang="en-US" dirty="0"/>
              <a:t> lesions are generally solitary or few in number. </a:t>
            </a:r>
          </a:p>
          <a:p>
            <a:pPr fontAlgn="base"/>
            <a:r>
              <a:rPr lang="en-US" dirty="0"/>
              <a:t>They occur most commonly on the fingers, hands or forearms but can appear on the face.</a:t>
            </a:r>
          </a:p>
          <a:p>
            <a:pPr fontAlgn="base"/>
            <a:r>
              <a:rPr lang="en-US" dirty="0"/>
              <a:t>After an incubation period of 5–6 days, a small, firm, red or reddish-blue lump enlarges to form a flat-topped, blood-tinged pustule or blister. The fully developed lesion is usually 2–3 cm in diameter but may be as large as 5 cm. Characteristically, although there appears to be pus under the white skin, incising this will reveal firm, red tissue underneath. The </a:t>
            </a:r>
            <a:r>
              <a:rPr lang="en-US" dirty="0" err="1"/>
              <a:t>orf</a:t>
            </a:r>
            <a:r>
              <a:rPr lang="en-US" dirty="0"/>
              <a:t> lesion is sometimes irritable during the early stages and is often tender.</a:t>
            </a:r>
          </a:p>
          <a:p>
            <a:endParaRPr lang="en-US" dirty="0"/>
          </a:p>
        </p:txBody>
      </p:sp>
    </p:spTree>
    <p:extLst>
      <p:ext uri="{BB962C8B-B14F-4D97-AF65-F5344CB8AC3E}">
        <p14:creationId xmlns:p14="http://schemas.microsoft.com/office/powerpoint/2010/main" val="175500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B304E-5EDB-6F4C-BF19-7B76EDF9F6A8}"/>
              </a:ext>
            </a:extLst>
          </p:cNvPr>
          <p:cNvSpPr>
            <a:spLocks noGrp="1"/>
          </p:cNvSpPr>
          <p:nvPr>
            <p:ph idx="1"/>
          </p:nvPr>
        </p:nvSpPr>
        <p:spPr/>
        <p:txBody>
          <a:bodyPr/>
          <a:lstStyle/>
          <a:p>
            <a:pPr fontAlgn="base"/>
            <a:r>
              <a:rPr lang="en-US" dirty="0"/>
              <a:t>Secondary bacterial infection can occur.</a:t>
            </a:r>
          </a:p>
          <a:p>
            <a:pPr fontAlgn="base"/>
            <a:r>
              <a:rPr lang="en-US" dirty="0"/>
              <a:t>Erythema multiforme, a secondary rash to the presence of the </a:t>
            </a:r>
            <a:r>
              <a:rPr lang="en-US" dirty="0" err="1"/>
              <a:t>orf</a:t>
            </a:r>
            <a:r>
              <a:rPr lang="en-US" dirty="0"/>
              <a:t> virus, may develop 10–14 days after the onset of </a:t>
            </a:r>
            <a:r>
              <a:rPr lang="en-US" dirty="0" err="1"/>
              <a:t>orf</a:t>
            </a:r>
            <a:r>
              <a:rPr lang="en-US" dirty="0"/>
              <a:t>.</a:t>
            </a:r>
          </a:p>
          <a:p>
            <a:pPr fontAlgn="base"/>
            <a:r>
              <a:rPr lang="en-US" dirty="0"/>
              <a:t> Red streaks up the lymph channels (lymphangitis) with enlargement of the lymph glands on the inner side of the elbow and/or under the arm (lymphadenopathy) are not uncommon. </a:t>
            </a:r>
          </a:p>
          <a:p>
            <a:pPr fontAlgn="base"/>
            <a:r>
              <a:rPr lang="en-US" dirty="0"/>
              <a:t>There may be a mild fever.</a:t>
            </a:r>
          </a:p>
          <a:p>
            <a:pPr fontAlgn="base"/>
            <a:endParaRPr lang="en-US" dirty="0"/>
          </a:p>
        </p:txBody>
      </p:sp>
    </p:spTree>
    <p:extLst>
      <p:ext uri="{BB962C8B-B14F-4D97-AF65-F5344CB8AC3E}">
        <p14:creationId xmlns:p14="http://schemas.microsoft.com/office/powerpoint/2010/main" val="298003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A1F5D-C572-6E42-9336-B5BC83C7D232}"/>
              </a:ext>
            </a:extLst>
          </p:cNvPr>
          <p:cNvSpPr>
            <a:spLocks noGrp="1"/>
          </p:cNvSpPr>
          <p:nvPr>
            <p:ph idx="1"/>
          </p:nvPr>
        </p:nvSpPr>
        <p:spPr/>
        <p:txBody>
          <a:bodyPr/>
          <a:lstStyle/>
          <a:p>
            <a:pPr fontAlgn="base"/>
            <a:r>
              <a:rPr lang="en-US" dirty="0" err="1"/>
              <a:t>Orf</a:t>
            </a:r>
            <a:r>
              <a:rPr lang="en-US" dirty="0"/>
              <a:t> is generally diagnosed clinically, in a person that has been handling sheep or goats.</a:t>
            </a:r>
          </a:p>
          <a:p>
            <a:pPr fontAlgn="base"/>
            <a:r>
              <a:rPr lang="en-US" dirty="0"/>
              <a:t>The infection can be confirmed on a viral swab, skin biopsy   or vesicular fluid by polymerase chain reaction (PCR). It can also be identified by electron microscopy. </a:t>
            </a:r>
          </a:p>
          <a:p>
            <a:endParaRPr lang="en-US" dirty="0"/>
          </a:p>
        </p:txBody>
      </p:sp>
    </p:spTree>
    <p:extLst>
      <p:ext uri="{BB962C8B-B14F-4D97-AF65-F5344CB8AC3E}">
        <p14:creationId xmlns:p14="http://schemas.microsoft.com/office/powerpoint/2010/main" val="2600228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3EEC5-B979-D145-A264-DADAD09F8B94}"/>
              </a:ext>
            </a:extLst>
          </p:cNvPr>
          <p:cNvSpPr>
            <a:spLocks noGrp="1"/>
          </p:cNvSpPr>
          <p:nvPr>
            <p:ph idx="1"/>
          </p:nvPr>
        </p:nvSpPr>
        <p:spPr/>
        <p:txBody>
          <a:bodyPr/>
          <a:lstStyle/>
          <a:p>
            <a:pPr fontAlgn="base"/>
            <a:r>
              <a:rPr lang="en-US" dirty="0"/>
              <a:t>No specific treatment is necessary in most cases, as </a:t>
            </a:r>
            <a:r>
              <a:rPr lang="en-US" dirty="0" err="1"/>
              <a:t>orf</a:t>
            </a:r>
            <a:r>
              <a:rPr lang="en-US" dirty="0"/>
              <a:t> usually clears up by itself in about 6 weeks. </a:t>
            </a:r>
          </a:p>
          <a:p>
            <a:r>
              <a:rPr lang="en-US" dirty="0"/>
              <a:t>Cryotherapy is effective treatment.</a:t>
            </a:r>
          </a:p>
        </p:txBody>
      </p:sp>
    </p:spTree>
    <p:extLst>
      <p:ext uri="{BB962C8B-B14F-4D97-AF65-F5344CB8AC3E}">
        <p14:creationId xmlns:p14="http://schemas.microsoft.com/office/powerpoint/2010/main" val="1315179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EA16-F8BE-9C44-BF2D-7A426A4B1AF9}"/>
              </a:ext>
            </a:extLst>
          </p:cNvPr>
          <p:cNvSpPr>
            <a:spLocks noGrp="1"/>
          </p:cNvSpPr>
          <p:nvPr>
            <p:ph type="title"/>
          </p:nvPr>
        </p:nvSpPr>
        <p:spPr/>
        <p:txBody>
          <a:bodyPr/>
          <a:lstStyle/>
          <a:p>
            <a:r>
              <a:rPr lang="en-US" dirty="0"/>
              <a:t>Hand foot mouth disease</a:t>
            </a:r>
          </a:p>
        </p:txBody>
      </p:sp>
      <p:sp>
        <p:nvSpPr>
          <p:cNvPr id="3" name="Content Placeholder 2">
            <a:extLst>
              <a:ext uri="{FF2B5EF4-FFF2-40B4-BE49-F238E27FC236}">
                <a16:creationId xmlns:a16="http://schemas.microsoft.com/office/drawing/2014/main" id="{79ED0103-C15D-3A45-B3BB-C75EDB86F06E}"/>
              </a:ext>
            </a:extLst>
          </p:cNvPr>
          <p:cNvSpPr>
            <a:spLocks noGrp="1"/>
          </p:cNvSpPr>
          <p:nvPr>
            <p:ph idx="1"/>
          </p:nvPr>
        </p:nvSpPr>
        <p:spPr/>
        <p:txBody>
          <a:bodyPr/>
          <a:lstStyle/>
          <a:p>
            <a:pPr fontAlgn="base"/>
            <a:r>
              <a:rPr lang="en-US" dirty="0"/>
              <a:t>Hand foot and mouth disease (HFM) is a common mild and short-lasting </a:t>
            </a:r>
            <a:r>
              <a:rPr lang="en-US" dirty="0">
                <a:hlinkClick r:id="rId2">
                  <a:extLst>
                    <a:ext uri="{A12FA001-AC4F-418D-AE19-62706E023703}">
                      <ahyp:hlinkClr xmlns:ahyp="http://schemas.microsoft.com/office/drawing/2018/hyperlinkcolor" val="tx"/>
                    </a:ext>
                  </a:extLst>
                </a:hlinkClick>
              </a:rPr>
              <a:t>viral infection</a:t>
            </a:r>
            <a:r>
              <a:rPr lang="en-US" dirty="0"/>
              <a:t> most often affecting young children. It is </a:t>
            </a:r>
            <a:r>
              <a:rPr lang="en-US" dirty="0" err="1"/>
              <a:t>characterised</a:t>
            </a:r>
            <a:r>
              <a:rPr lang="en-US" dirty="0"/>
              <a:t> by blisters on the hands, feet and in the mouth. The infection may rarely affect adults.</a:t>
            </a:r>
          </a:p>
          <a:p>
            <a:pPr fontAlgn="base"/>
            <a:r>
              <a:rPr lang="en-US" dirty="0"/>
              <a:t>Hand foot and mouth disease is also called enteroviral vesicular stomatitis</a:t>
            </a:r>
          </a:p>
          <a:p>
            <a:endParaRPr lang="en-US" dirty="0"/>
          </a:p>
        </p:txBody>
      </p:sp>
    </p:spTree>
    <p:extLst>
      <p:ext uri="{BB962C8B-B14F-4D97-AF65-F5344CB8AC3E}">
        <p14:creationId xmlns:p14="http://schemas.microsoft.com/office/powerpoint/2010/main" val="3605403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C2BBF1-648F-3F4B-8473-66CDACE111DD}"/>
              </a:ext>
            </a:extLst>
          </p:cNvPr>
          <p:cNvPicPr>
            <a:picLocks noGrp="1" noChangeAspect="1"/>
          </p:cNvPicPr>
          <p:nvPr>
            <p:ph idx="1"/>
          </p:nvPr>
        </p:nvPicPr>
        <p:blipFill>
          <a:blip r:embed="rId2"/>
          <a:stretch>
            <a:fillRect/>
          </a:stretch>
        </p:blipFill>
        <p:spPr>
          <a:xfrm>
            <a:off x="2241550" y="814388"/>
            <a:ext cx="7708900" cy="4482306"/>
          </a:xfrm>
        </p:spPr>
      </p:pic>
    </p:spTree>
    <p:extLst>
      <p:ext uri="{BB962C8B-B14F-4D97-AF65-F5344CB8AC3E}">
        <p14:creationId xmlns:p14="http://schemas.microsoft.com/office/powerpoint/2010/main" val="319922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D21418-69B2-B54F-9176-CBD490F2B22B}"/>
              </a:ext>
            </a:extLst>
          </p:cNvPr>
          <p:cNvSpPr>
            <a:spLocks noGrp="1"/>
          </p:cNvSpPr>
          <p:nvPr>
            <p:ph idx="1"/>
          </p:nvPr>
        </p:nvSpPr>
        <p:spPr/>
        <p:txBody>
          <a:bodyPr/>
          <a:lstStyle/>
          <a:p>
            <a:pPr fontAlgn="base"/>
            <a:r>
              <a:rPr lang="en-US" dirty="0"/>
              <a:t>Hand foot and mouth disease is due to an </a:t>
            </a:r>
            <a:r>
              <a:rPr lang="en-US" dirty="0">
                <a:hlinkClick r:id="rId2">
                  <a:extLst>
                    <a:ext uri="{A12FA001-AC4F-418D-AE19-62706E023703}">
                      <ahyp:hlinkClr xmlns:ahyp="http://schemas.microsoft.com/office/drawing/2018/hyperlinkcolor" val="tx"/>
                    </a:ext>
                  </a:extLst>
                </a:hlinkClick>
              </a:rPr>
              <a:t>enterovirus infection</a:t>
            </a:r>
            <a:r>
              <a:rPr lang="en-US" dirty="0"/>
              <a:t>, usually Coxsackie virus (CV) A16. </a:t>
            </a:r>
          </a:p>
          <a:p>
            <a:pPr fontAlgn="base"/>
            <a:r>
              <a:rPr lang="en-US" dirty="0"/>
              <a:t>HFM most often infects children under the age of 10, and most are under 5 years of age (95%). It can uncommonly affect adults and tends to be more severe in the elderly, immunocompromised , and pregnant women.</a:t>
            </a:r>
          </a:p>
          <a:p>
            <a:pPr fontAlgn="base"/>
            <a:r>
              <a:rPr lang="en-US" dirty="0"/>
              <a:t>Hand foot and mouth disease is very infectious, so several members of the family or a school class may be affected. Epidemics are most common during the late summer or autumn months.</a:t>
            </a:r>
          </a:p>
          <a:p>
            <a:endParaRPr lang="en-US" dirty="0"/>
          </a:p>
        </p:txBody>
      </p:sp>
    </p:spTree>
    <p:extLst>
      <p:ext uri="{BB962C8B-B14F-4D97-AF65-F5344CB8AC3E}">
        <p14:creationId xmlns:p14="http://schemas.microsoft.com/office/powerpoint/2010/main" val="1532489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839D74-7715-9248-B039-9D982EEDB45F}"/>
              </a:ext>
            </a:extLst>
          </p:cNvPr>
          <p:cNvSpPr>
            <a:spLocks noGrp="1"/>
          </p:cNvSpPr>
          <p:nvPr>
            <p:ph idx="1"/>
          </p:nvPr>
        </p:nvSpPr>
        <p:spPr/>
        <p:txBody>
          <a:bodyPr/>
          <a:lstStyle/>
          <a:p>
            <a:pPr fontAlgn="base"/>
            <a:r>
              <a:rPr lang="en-US" dirty="0"/>
              <a:t>Typical HFM causes:</a:t>
            </a:r>
          </a:p>
          <a:p>
            <a:pPr marL="0" indent="0" fontAlgn="base">
              <a:buNone/>
            </a:pPr>
            <a:r>
              <a:rPr lang="en-US" dirty="0"/>
              <a:t>Lesions on the dorsal and palmar surfaces of the hands and feet. The progression is from flat pink patches to small, elongated greyish blisters, and, within a week, these peel off leaving no scars.</a:t>
            </a:r>
          </a:p>
          <a:p>
            <a:pPr marL="0" indent="0" fontAlgn="base">
              <a:buNone/>
            </a:pPr>
            <a:r>
              <a:rPr lang="en-US" dirty="0"/>
              <a:t>Small vesicles and ulcers in and around the mouth, palate, and pharynx. These are sometimes painful, so the child eats little and frets.</a:t>
            </a:r>
          </a:p>
          <a:p>
            <a:pPr marL="0" indent="0" fontAlgn="base">
              <a:buNone/>
            </a:pPr>
            <a:r>
              <a:rPr lang="en-US" dirty="0"/>
              <a:t>Red macules and papules on the buttocks and sometimes on the arms. Lesions can also occur on the genitalia.</a:t>
            </a:r>
          </a:p>
          <a:p>
            <a:endParaRPr lang="en-US" dirty="0"/>
          </a:p>
        </p:txBody>
      </p:sp>
    </p:spTree>
    <p:extLst>
      <p:ext uri="{BB962C8B-B14F-4D97-AF65-F5344CB8AC3E}">
        <p14:creationId xmlns:p14="http://schemas.microsoft.com/office/powerpoint/2010/main" val="627776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C2629-2569-ED4D-9FE8-C3413296F556}"/>
              </a:ext>
            </a:extLst>
          </p:cNvPr>
          <p:cNvSpPr>
            <a:spLocks noGrp="1"/>
          </p:cNvSpPr>
          <p:nvPr>
            <p:ph idx="1"/>
          </p:nvPr>
        </p:nvSpPr>
        <p:spPr/>
        <p:txBody>
          <a:bodyPr/>
          <a:lstStyle/>
          <a:p>
            <a:pPr fontAlgn="base"/>
            <a:r>
              <a:rPr lang="en-US" dirty="0"/>
              <a:t>Atypical hand foot and mouth disease results in  more widespread rash. </a:t>
            </a:r>
          </a:p>
          <a:p>
            <a:pPr fontAlgn="base"/>
            <a:r>
              <a:rPr lang="en-US" dirty="0"/>
              <a:t>Features may include:</a:t>
            </a:r>
          </a:p>
          <a:p>
            <a:pPr marL="0" indent="0" fontAlgn="base">
              <a:buNone/>
            </a:pPr>
            <a:r>
              <a:rPr lang="en-US" dirty="0"/>
              <a:t>Red, crusted papules</a:t>
            </a:r>
          </a:p>
          <a:p>
            <a:pPr marL="0" indent="0" fontAlgn="base">
              <a:buNone/>
            </a:pPr>
            <a:r>
              <a:rPr lang="en-US" dirty="0"/>
              <a:t>No blisters or very large ones</a:t>
            </a:r>
          </a:p>
          <a:p>
            <a:pPr marL="0" indent="0" fontAlgn="base">
              <a:buNone/>
            </a:pPr>
            <a:r>
              <a:rPr lang="en-US" dirty="0"/>
              <a:t>Targetoid lesions</a:t>
            </a:r>
          </a:p>
          <a:p>
            <a:pPr marL="0" indent="0" fontAlgn="base">
              <a:buNone/>
            </a:pPr>
            <a:r>
              <a:rPr lang="en-US" dirty="0"/>
              <a:t>Involvement of unusual sites such as the ear</a:t>
            </a:r>
          </a:p>
          <a:p>
            <a:pPr marL="0" indent="0" fontAlgn="base">
              <a:buNone/>
            </a:pPr>
            <a:r>
              <a:rPr lang="en-US" dirty="0"/>
              <a:t>In children with atopic dermatitis  , lesions may select skin affected by eczema (</a:t>
            </a:r>
            <a:r>
              <a:rPr lang="en-US" dirty="0">
                <a:hlinkClick r:id="rId2">
                  <a:extLst>
                    <a:ext uri="{A12FA001-AC4F-418D-AE19-62706E023703}">
                      <ahyp:hlinkClr xmlns:ahyp="http://schemas.microsoft.com/office/drawing/2018/hyperlinkcolor" val="tx"/>
                    </a:ext>
                  </a:extLst>
                </a:hlinkClick>
              </a:rPr>
              <a:t>eczema coxsackium</a:t>
            </a:r>
            <a:r>
              <a:rPr lang="en-US" dirty="0"/>
              <a:t>).</a:t>
            </a:r>
          </a:p>
          <a:p>
            <a:endParaRPr lang="en-US" dirty="0"/>
          </a:p>
        </p:txBody>
      </p:sp>
    </p:spTree>
    <p:extLst>
      <p:ext uri="{BB962C8B-B14F-4D97-AF65-F5344CB8AC3E}">
        <p14:creationId xmlns:p14="http://schemas.microsoft.com/office/powerpoint/2010/main" val="1115423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79D6D0-00A7-DA4C-B04E-53EDD94D0FB8}"/>
              </a:ext>
            </a:extLst>
          </p:cNvPr>
          <p:cNvPicPr>
            <a:picLocks noGrp="1" noChangeAspect="1"/>
          </p:cNvPicPr>
          <p:nvPr>
            <p:ph idx="1"/>
          </p:nvPr>
        </p:nvPicPr>
        <p:blipFill>
          <a:blip r:embed="rId2"/>
          <a:stretch>
            <a:fillRect/>
          </a:stretch>
        </p:blipFill>
        <p:spPr>
          <a:xfrm>
            <a:off x="2178050" y="2731294"/>
            <a:ext cx="7835900" cy="2540000"/>
          </a:xfrm>
        </p:spPr>
      </p:pic>
    </p:spTree>
    <p:extLst>
      <p:ext uri="{BB962C8B-B14F-4D97-AF65-F5344CB8AC3E}">
        <p14:creationId xmlns:p14="http://schemas.microsoft.com/office/powerpoint/2010/main" val="3936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13FF-4BB4-3646-8A6D-4F02A212B1BE}"/>
              </a:ext>
            </a:extLst>
          </p:cNvPr>
          <p:cNvSpPr>
            <a:spLocks noGrp="1"/>
          </p:cNvSpPr>
          <p:nvPr>
            <p:ph idx="1"/>
          </p:nvPr>
        </p:nvSpPr>
        <p:spPr/>
        <p:txBody>
          <a:bodyPr>
            <a:normAutofit fontScale="92500" lnSpcReduction="20000"/>
          </a:bodyPr>
          <a:lstStyle/>
          <a:p>
            <a:pPr fontAlgn="base"/>
            <a:r>
              <a:rPr lang="en-US" dirty="0"/>
              <a:t>Primary attacks of Type 1 HSV infections occur mainly in infants and young children. </a:t>
            </a:r>
          </a:p>
          <a:p>
            <a:pPr fontAlgn="base"/>
            <a:r>
              <a:rPr lang="en-US" dirty="0"/>
              <a:t>In crowded, underdeveloped areas of the world, nearly all children have been infected by the age of 5. In less crowded places, the incidence is lower.</a:t>
            </a:r>
          </a:p>
          <a:p>
            <a:pPr fontAlgn="base"/>
            <a:r>
              <a:rPr lang="en-US" dirty="0"/>
              <a:t>Type 2 HSV infections occur mainly after puberty and are often transmitted sexually.</a:t>
            </a:r>
          </a:p>
          <a:p>
            <a:pPr fontAlgn="base"/>
            <a:r>
              <a:rPr lang="en-US" dirty="0"/>
              <a:t>HSV is transmitted by contact with someone with active herpes simplex, which is infectious for 7–12 days. </a:t>
            </a:r>
          </a:p>
          <a:p>
            <a:pPr fontAlgn="base"/>
            <a:r>
              <a:rPr lang="en-US" dirty="0"/>
              <a:t>Asymptomatic shedding of the virus in saliva or genital secretions can also lead to transmission of HSV, but this is infrequent, as the amount shed from inactive lesions is 100 to 1000 times less than when it is active. </a:t>
            </a:r>
          </a:p>
        </p:txBody>
      </p:sp>
    </p:spTree>
    <p:extLst>
      <p:ext uri="{BB962C8B-B14F-4D97-AF65-F5344CB8AC3E}">
        <p14:creationId xmlns:p14="http://schemas.microsoft.com/office/powerpoint/2010/main" val="2901894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661E7-EF0F-1346-9AE3-BDE2A332DA3D}"/>
              </a:ext>
            </a:extLst>
          </p:cNvPr>
          <p:cNvSpPr>
            <a:spLocks noGrp="1"/>
          </p:cNvSpPr>
          <p:nvPr>
            <p:ph idx="1"/>
          </p:nvPr>
        </p:nvSpPr>
        <p:spPr/>
        <p:txBody>
          <a:bodyPr/>
          <a:lstStyle/>
          <a:p>
            <a:pPr fontAlgn="base"/>
            <a:r>
              <a:rPr lang="en-US" dirty="0"/>
              <a:t>The diagnosis is typically made clinically, due to the characteristic appearance of blisters in typical sites, </a:t>
            </a:r>
            <a:r>
              <a:rPr lang="en-US" dirty="0" err="1"/>
              <a:t>ie</a:t>
            </a:r>
            <a:r>
              <a:rPr lang="en-US" dirty="0"/>
              <a:t>, hands, feet, and mouth. </a:t>
            </a:r>
          </a:p>
          <a:p>
            <a:pPr fontAlgn="base"/>
            <a:r>
              <a:rPr lang="en-US" dirty="0"/>
              <a:t>In ill children, blood tests may show: (Raised white cell count, Atypical lymphocytes, Raised serum C-reactive protein (CRP), Positive serology for the causative virus, which may be isolated from swabs of vesicles, mucosal surfaces, or stool specimens, which confirms the infection but is rarely necessary).</a:t>
            </a:r>
          </a:p>
          <a:p>
            <a:endParaRPr lang="en-US" dirty="0"/>
          </a:p>
        </p:txBody>
      </p:sp>
    </p:spTree>
    <p:extLst>
      <p:ext uri="{BB962C8B-B14F-4D97-AF65-F5344CB8AC3E}">
        <p14:creationId xmlns:p14="http://schemas.microsoft.com/office/powerpoint/2010/main" val="3688691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A7C9E-3B37-3045-A173-898721AD8F7A}"/>
              </a:ext>
            </a:extLst>
          </p:cNvPr>
          <p:cNvSpPr>
            <a:spLocks noGrp="1"/>
          </p:cNvSpPr>
          <p:nvPr>
            <p:ph idx="1"/>
          </p:nvPr>
        </p:nvSpPr>
        <p:spPr/>
        <p:txBody>
          <a:bodyPr>
            <a:normAutofit/>
          </a:bodyPr>
          <a:lstStyle/>
          <a:p>
            <a:pPr fontAlgn="base"/>
            <a:r>
              <a:rPr lang="en-US" dirty="0"/>
              <a:t>Specific treatment is not often necessary. </a:t>
            </a:r>
          </a:p>
          <a:p>
            <a:pPr fontAlgn="base">
              <a:buFont typeface="Wingdings" pitchFamily="2" charset="2"/>
              <a:buChar char="ü"/>
            </a:pPr>
            <a:r>
              <a:rPr lang="en-US" dirty="0"/>
              <a:t>The blisters should not be ruptured, to reduce contagion.</a:t>
            </a:r>
          </a:p>
          <a:p>
            <a:pPr fontAlgn="base">
              <a:buFont typeface="Wingdings" pitchFamily="2" charset="2"/>
              <a:buChar char="ü"/>
            </a:pPr>
            <a:r>
              <a:rPr lang="en-US" dirty="0"/>
              <a:t>Maintain adequate fluid intake; if oral intake is poor due to painful erosions, intravenous fluids may be indicated.</a:t>
            </a:r>
          </a:p>
          <a:p>
            <a:pPr fontAlgn="base">
              <a:buFont typeface="Wingdings" pitchFamily="2" charset="2"/>
              <a:buChar char="ü"/>
            </a:pPr>
            <a:r>
              <a:rPr lang="en-US" dirty="0"/>
              <a:t>Antiseptic mouthwashes ,  topical and oral analgesics help relieve pain due to oral ulcers.</a:t>
            </a:r>
          </a:p>
          <a:p>
            <a:pPr fontAlgn="base"/>
            <a:r>
              <a:rPr lang="en-US" dirty="0"/>
              <a:t>No vaccines or specific antiviral medications are available.</a:t>
            </a:r>
          </a:p>
          <a:p>
            <a:endParaRPr lang="en-US" dirty="0"/>
          </a:p>
        </p:txBody>
      </p:sp>
    </p:spTree>
    <p:extLst>
      <p:ext uri="{BB962C8B-B14F-4D97-AF65-F5344CB8AC3E}">
        <p14:creationId xmlns:p14="http://schemas.microsoft.com/office/powerpoint/2010/main" val="851701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7969F-5DA2-384C-A4DF-74BEE6375FF5}"/>
              </a:ext>
            </a:extLst>
          </p:cNvPr>
          <p:cNvSpPr>
            <a:spLocks noGrp="1"/>
          </p:cNvSpPr>
          <p:nvPr>
            <p:ph idx="1"/>
          </p:nvPr>
        </p:nvSpPr>
        <p:spPr/>
        <p:txBody>
          <a:bodyPr>
            <a:normAutofit/>
          </a:bodyPr>
          <a:lstStyle/>
          <a:p>
            <a:pPr fontAlgn="base"/>
            <a:r>
              <a:rPr lang="en-US" dirty="0"/>
              <a:t>Complications are uncommon. </a:t>
            </a:r>
          </a:p>
          <a:p>
            <a:pPr fontAlgn="base">
              <a:buFont typeface="Wingdings" pitchFamily="2" charset="2"/>
              <a:buChar char="Ø"/>
            </a:pPr>
            <a:r>
              <a:rPr lang="en-US" dirty="0"/>
              <a:t>Dehydration due to inadequate fluid intake</a:t>
            </a:r>
          </a:p>
          <a:p>
            <a:pPr fontAlgn="base">
              <a:buFont typeface="Wingdings" pitchFamily="2" charset="2"/>
              <a:buChar char="Ø"/>
            </a:pPr>
            <a:r>
              <a:rPr lang="en-US" dirty="0"/>
              <a:t>Fingernail and toenail changes are often noted about 2 months after CVA6 infection.</a:t>
            </a:r>
          </a:p>
          <a:p>
            <a:pPr lvl="1" fontAlgn="base">
              <a:buFont typeface="Wingdings" pitchFamily="2" charset="2"/>
              <a:buChar char="Ø"/>
            </a:pPr>
            <a:r>
              <a:rPr lang="en-US" dirty="0"/>
              <a:t>Transverse lines that slowly move outwards</a:t>
            </a:r>
          </a:p>
          <a:p>
            <a:pPr lvl="1" fontAlgn="base">
              <a:buFont typeface="Wingdings" pitchFamily="2" charset="2"/>
              <a:buChar char="Ø"/>
            </a:pPr>
            <a:r>
              <a:rPr lang="en-US" dirty="0"/>
              <a:t>Nail shedding (onychomadesis) about 2 months after the illness.</a:t>
            </a:r>
          </a:p>
          <a:p>
            <a:pPr lvl="1" fontAlgn="base">
              <a:buFont typeface="Wingdings" pitchFamily="2" charset="2"/>
              <a:buChar char="Ø"/>
            </a:pPr>
            <a:r>
              <a:rPr lang="en-US" dirty="0"/>
              <a:t>Eventually, the nails return to normal.</a:t>
            </a:r>
          </a:p>
          <a:p>
            <a:br>
              <a:rPr lang="en-US" dirty="0"/>
            </a:br>
            <a:endParaRPr lang="en-US" dirty="0"/>
          </a:p>
        </p:txBody>
      </p:sp>
    </p:spTree>
    <p:extLst>
      <p:ext uri="{BB962C8B-B14F-4D97-AF65-F5344CB8AC3E}">
        <p14:creationId xmlns:p14="http://schemas.microsoft.com/office/powerpoint/2010/main" val="34336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363CF-AB59-AE47-8CA6-1469B8EE7BF9}"/>
              </a:ext>
            </a:extLst>
          </p:cNvPr>
          <p:cNvSpPr>
            <a:spLocks noGrp="1"/>
          </p:cNvSpPr>
          <p:nvPr>
            <p:ph idx="1"/>
          </p:nvPr>
        </p:nvSpPr>
        <p:spPr/>
        <p:txBody>
          <a:bodyPr/>
          <a:lstStyle/>
          <a:p>
            <a:pPr marL="0" indent="0" fontAlgn="base">
              <a:buNone/>
            </a:pPr>
            <a:r>
              <a:rPr lang="en-US" dirty="0"/>
              <a:t>Minor injury helps inoculate HSV into the skin. For example:</a:t>
            </a:r>
          </a:p>
          <a:p>
            <a:pPr fontAlgn="base"/>
            <a:r>
              <a:rPr lang="en-US" dirty="0"/>
              <a:t>A thumb sucker may transmit the virus from their mouth to their thumb.</a:t>
            </a:r>
          </a:p>
          <a:p>
            <a:pPr fontAlgn="base"/>
            <a:r>
              <a:rPr lang="en-US" dirty="0"/>
              <a:t>A health-care worker may develop herpetic whitlow (</a:t>
            </a:r>
            <a:r>
              <a:rPr lang="en-US" dirty="0">
                <a:hlinkClick r:id="rId2">
                  <a:extLst>
                    <a:ext uri="{A12FA001-AC4F-418D-AE19-62706E023703}">
                      <ahyp:hlinkClr xmlns:ahyp="http://schemas.microsoft.com/office/drawing/2018/hyperlinkcolor" val="tx"/>
                    </a:ext>
                  </a:extLst>
                </a:hlinkClick>
              </a:rPr>
              <a:t>paronychia</a:t>
            </a:r>
            <a:r>
              <a:rPr lang="en-US" dirty="0"/>
              <a:t>)</a:t>
            </a:r>
          </a:p>
        </p:txBody>
      </p:sp>
    </p:spTree>
    <p:extLst>
      <p:ext uri="{BB962C8B-B14F-4D97-AF65-F5344CB8AC3E}">
        <p14:creationId xmlns:p14="http://schemas.microsoft.com/office/powerpoint/2010/main" val="93428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1085-42BB-C847-A68C-46CA693181FB}"/>
              </a:ext>
            </a:extLst>
          </p:cNvPr>
          <p:cNvSpPr>
            <a:spLocks noGrp="1"/>
          </p:cNvSpPr>
          <p:nvPr>
            <p:ph type="title"/>
          </p:nvPr>
        </p:nvSpPr>
        <p:spPr/>
        <p:txBody>
          <a:bodyPr/>
          <a:lstStyle/>
          <a:p>
            <a:r>
              <a:rPr lang="en-US" b="1" dirty="0"/>
              <a:t>Primary herpes simplex</a:t>
            </a:r>
            <a:br>
              <a:rPr lang="en-US" b="1" dirty="0"/>
            </a:br>
            <a:endParaRPr lang="en-US" dirty="0"/>
          </a:p>
        </p:txBody>
      </p:sp>
      <p:sp>
        <p:nvSpPr>
          <p:cNvPr id="3" name="Content Placeholder 2">
            <a:extLst>
              <a:ext uri="{FF2B5EF4-FFF2-40B4-BE49-F238E27FC236}">
                <a16:creationId xmlns:a16="http://schemas.microsoft.com/office/drawing/2014/main" id="{A7D5CA40-A4CE-344A-96E1-5937C3747AD4}"/>
              </a:ext>
            </a:extLst>
          </p:cNvPr>
          <p:cNvSpPr>
            <a:spLocks noGrp="1"/>
          </p:cNvSpPr>
          <p:nvPr>
            <p:ph idx="1"/>
          </p:nvPr>
        </p:nvSpPr>
        <p:spPr/>
        <p:txBody>
          <a:bodyPr>
            <a:normAutofit fontScale="92500" lnSpcReduction="10000"/>
          </a:bodyPr>
          <a:lstStyle/>
          <a:p>
            <a:pPr fontAlgn="base"/>
            <a:r>
              <a:rPr lang="en-US" dirty="0"/>
              <a:t>Primary infection with HSV can be mild or subclinical, but symptomatic infection tends to be more severe than recurrences.</a:t>
            </a:r>
          </a:p>
          <a:p>
            <a:pPr fontAlgn="base"/>
            <a:r>
              <a:rPr lang="en-US" dirty="0"/>
              <a:t> Type 2 HSV is more often symptomatic than Type 1 HSV.</a:t>
            </a:r>
          </a:p>
          <a:p>
            <a:pPr fontAlgn="base"/>
            <a:r>
              <a:rPr lang="en-US" dirty="0"/>
              <a:t>Primary Type 1 HSV most often presents as gingivostomatitis, in children between 1 and 5 years of age. Symptoms include fever, which may be high, restlessness and excessive dribbling. Drinking and eating are painful, and the breath is foul. The gums are swollen and red and bleed easily. Whitish vesicles evolve to yellowish ulcers on the tongue, throat, palate and inside the cheeks. Local lymph glands are enlarged and tender.</a:t>
            </a:r>
          </a:p>
          <a:p>
            <a:pPr fontAlgn="base"/>
            <a:r>
              <a:rPr lang="en-US" dirty="0"/>
              <a:t>The fever subsides after 3–5 days and recovery is usually complete within 2 weeks.</a:t>
            </a:r>
          </a:p>
          <a:p>
            <a:endParaRPr lang="en-US" dirty="0"/>
          </a:p>
        </p:txBody>
      </p:sp>
    </p:spTree>
    <p:extLst>
      <p:ext uri="{BB962C8B-B14F-4D97-AF65-F5344CB8AC3E}">
        <p14:creationId xmlns:p14="http://schemas.microsoft.com/office/powerpoint/2010/main" val="391014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EE308-E006-7F4F-B9AE-BF86FEB5A02F}"/>
              </a:ext>
            </a:extLst>
          </p:cNvPr>
          <p:cNvSpPr>
            <a:spLocks noGrp="1"/>
          </p:cNvSpPr>
          <p:nvPr>
            <p:ph idx="1"/>
          </p:nvPr>
        </p:nvSpPr>
        <p:spPr/>
        <p:txBody>
          <a:bodyPr/>
          <a:lstStyle/>
          <a:p>
            <a:pPr fontAlgn="base"/>
            <a:r>
              <a:rPr lang="en-US" dirty="0"/>
              <a:t>Primary Type 2 HSV usually presents as genital herpes after the onset of sexual activity. Painful vesicles, ulcers, redness and swelling last for 2 to 3 weeks, if untreated, and are often accompanied by fever and tender inguinal lymphadenopathy.</a:t>
            </a:r>
          </a:p>
          <a:p>
            <a:pPr fontAlgn="base"/>
            <a:r>
              <a:rPr lang="en-US" dirty="0"/>
              <a:t>In males, herpes most often affects the glans, foreskin and shaft of the penis. </a:t>
            </a:r>
          </a:p>
          <a:p>
            <a:pPr fontAlgn="base"/>
            <a:r>
              <a:rPr lang="en-US" dirty="0"/>
              <a:t>In females, herpes most often arises on the vulva and in the vagina. It is often painful or difficult to pass urine. </a:t>
            </a:r>
          </a:p>
          <a:p>
            <a:endParaRPr lang="en-US" dirty="0"/>
          </a:p>
        </p:txBody>
      </p:sp>
    </p:spTree>
    <p:extLst>
      <p:ext uri="{BB962C8B-B14F-4D97-AF65-F5344CB8AC3E}">
        <p14:creationId xmlns:p14="http://schemas.microsoft.com/office/powerpoint/2010/main" val="30815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4CBC-D690-684C-BB7E-92F40657B0ED}"/>
              </a:ext>
            </a:extLst>
          </p:cNvPr>
          <p:cNvSpPr>
            <a:spLocks noGrp="1"/>
          </p:cNvSpPr>
          <p:nvPr>
            <p:ph type="title"/>
          </p:nvPr>
        </p:nvSpPr>
        <p:spPr/>
        <p:txBody>
          <a:bodyPr/>
          <a:lstStyle/>
          <a:p>
            <a:r>
              <a:rPr lang="en-US" b="1" dirty="0"/>
              <a:t>Recurrent herpes simplex</a:t>
            </a:r>
            <a:br>
              <a:rPr lang="en-US" b="1" dirty="0"/>
            </a:br>
            <a:endParaRPr lang="en-US" dirty="0"/>
          </a:p>
        </p:txBody>
      </p:sp>
      <p:sp>
        <p:nvSpPr>
          <p:cNvPr id="3" name="Content Placeholder 2">
            <a:extLst>
              <a:ext uri="{FF2B5EF4-FFF2-40B4-BE49-F238E27FC236}">
                <a16:creationId xmlns:a16="http://schemas.microsoft.com/office/drawing/2014/main" id="{CBCD56F2-B73F-3E45-95E0-D718CB39B554}"/>
              </a:ext>
            </a:extLst>
          </p:cNvPr>
          <p:cNvSpPr>
            <a:spLocks noGrp="1"/>
          </p:cNvSpPr>
          <p:nvPr>
            <p:ph idx="1"/>
          </p:nvPr>
        </p:nvSpPr>
        <p:spPr/>
        <p:txBody>
          <a:bodyPr>
            <a:normAutofit/>
          </a:bodyPr>
          <a:lstStyle/>
          <a:p>
            <a:pPr fontAlgn="base"/>
            <a:r>
              <a:rPr lang="en-US" dirty="0"/>
              <a:t>After the initial infection, whether symptomatic or not, there may be no further clinical manifestations throughout life. Where viral immunity is insufficient, recurrent infections are common, particularly with Type 2 genital herpes.</a:t>
            </a:r>
          </a:p>
          <a:p>
            <a:endParaRPr lang="en-US" dirty="0"/>
          </a:p>
        </p:txBody>
      </p:sp>
    </p:spTree>
    <p:extLst>
      <p:ext uri="{BB962C8B-B14F-4D97-AF65-F5344CB8AC3E}">
        <p14:creationId xmlns:p14="http://schemas.microsoft.com/office/powerpoint/2010/main" val="335864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3445</Words>
  <Application>Microsoft Macintosh PowerPoint</Application>
  <PresentationFormat>Widescreen</PresentationFormat>
  <Paragraphs>194</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Wingdings</vt:lpstr>
      <vt:lpstr>Office Theme</vt:lpstr>
      <vt:lpstr>Common viral Infections</vt:lpstr>
      <vt:lpstr> Common Cutaneous Viral Diseases</vt:lpstr>
      <vt:lpstr>Herpes simplex</vt:lpstr>
      <vt:lpstr>PowerPoint Presentation</vt:lpstr>
      <vt:lpstr>PowerPoint Presentation</vt:lpstr>
      <vt:lpstr>PowerPoint Presentation</vt:lpstr>
      <vt:lpstr>Primary herpes simplex </vt:lpstr>
      <vt:lpstr>PowerPoint Presentation</vt:lpstr>
      <vt:lpstr>Recurrent herpes simplex </vt:lpstr>
      <vt:lpstr>Recurrences can be triggered by: </vt:lpstr>
      <vt:lpstr>PowerPoint Presentation</vt:lpstr>
      <vt:lpstr>PowerPoint Presentation</vt:lpstr>
      <vt:lpstr>How is herpes simplex diagnosed? </vt:lpstr>
      <vt:lpstr>What are the complications of herpes simplex? </vt:lpstr>
      <vt:lpstr>PowerPoint Presentation</vt:lpstr>
      <vt:lpstr>What is the treatment for herpes simplex? </vt:lpstr>
      <vt:lpstr>Can herpes simplex be prevented? </vt:lpstr>
      <vt:lpstr>warts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Varicella zoster virus </vt:lpstr>
      <vt:lpstr>PowerPoint Presentation</vt:lpstr>
      <vt:lpstr>PowerPoint Presentation</vt:lpstr>
      <vt:lpstr>PowerPoint Presentation</vt:lpstr>
      <vt:lpstr>PowerPoint Presentation</vt:lpstr>
      <vt:lpstr>Molluscum contagiosum </vt:lpstr>
      <vt:lpstr>PowerPoint Presentation</vt:lpstr>
      <vt:lpstr>PowerPoint Presentation</vt:lpstr>
      <vt:lpstr>PowerPoint Presentation</vt:lpstr>
      <vt:lpstr>Orf </vt:lpstr>
      <vt:lpstr>PowerPoint Presentation</vt:lpstr>
      <vt:lpstr>PowerPoint Presentation</vt:lpstr>
      <vt:lpstr>PowerPoint Presentation</vt:lpstr>
      <vt:lpstr>PowerPoint Presentation</vt:lpstr>
      <vt:lpstr>PowerPoint Presentation</vt:lpstr>
      <vt:lpstr>PowerPoint Presentation</vt:lpstr>
      <vt:lpstr>Hand foot mouth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viral Infections</dc:title>
  <dc:creator>Microsoft Office User</dc:creator>
  <cp:lastModifiedBy>Microsoft Office User</cp:lastModifiedBy>
  <cp:revision>16</cp:revision>
  <dcterms:created xsi:type="dcterms:W3CDTF">2020-03-18T14:09:59Z</dcterms:created>
  <dcterms:modified xsi:type="dcterms:W3CDTF">2020-09-13T17:27:54Z</dcterms:modified>
</cp:coreProperties>
</file>