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3" r:id="rId1"/>
    <p:sldMasterId id="2147484361" r:id="rId2"/>
    <p:sldMasterId id="2147484373" r:id="rId3"/>
    <p:sldMasterId id="2147484533" r:id="rId4"/>
    <p:sldMasterId id="2147484551" r:id="rId5"/>
    <p:sldMasterId id="2147484569" r:id="rId6"/>
    <p:sldMasterId id="2147484581" r:id="rId7"/>
    <p:sldMasterId id="2147484598" r:id="rId8"/>
  </p:sldMasterIdLst>
  <p:notesMasterIdLst>
    <p:notesMasterId r:id="rId33"/>
  </p:notesMasterIdLst>
  <p:handoutMasterIdLst>
    <p:handoutMasterId r:id="rId34"/>
  </p:handoutMasterIdLst>
  <p:sldIdLst>
    <p:sldId id="365" r:id="rId9"/>
    <p:sldId id="366" r:id="rId10"/>
    <p:sldId id="359" r:id="rId11"/>
    <p:sldId id="273" r:id="rId12"/>
    <p:sldId id="269" r:id="rId13"/>
    <p:sldId id="343" r:id="rId14"/>
    <p:sldId id="367" r:id="rId15"/>
    <p:sldId id="360" r:id="rId16"/>
    <p:sldId id="368" r:id="rId17"/>
    <p:sldId id="262" r:id="rId18"/>
    <p:sldId id="291" r:id="rId19"/>
    <p:sldId id="292" r:id="rId20"/>
    <p:sldId id="319" r:id="rId21"/>
    <p:sldId id="364" r:id="rId22"/>
    <p:sldId id="340" r:id="rId23"/>
    <p:sldId id="320" r:id="rId24"/>
    <p:sldId id="297" r:id="rId25"/>
    <p:sldId id="324" r:id="rId26"/>
    <p:sldId id="325" r:id="rId27"/>
    <p:sldId id="326" r:id="rId28"/>
    <p:sldId id="327" r:id="rId29"/>
    <p:sldId id="369" r:id="rId30"/>
    <p:sldId id="370" r:id="rId31"/>
    <p:sldId id="261" r:id="rId32"/>
  </p:sldIdLst>
  <p:sldSz cx="12192000" cy="6858000"/>
  <p:notesSz cx="6858000" cy="9945688"/>
  <p:defaultTextStyle>
    <a:defPPr>
      <a:defRPr lang="ar-SA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modifyVerifier cryptProviderType="rsaFull" cryptAlgorithmClass="hash" cryptAlgorithmType="typeAny" cryptAlgorithmSid="4" spinCount="100000" saltData="MjgiOKF1KWF+UsElJ1x/GA==" hashData="fpdRhFBbHcNWoq7K9w6YbX8tJJU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2A"/>
    <a:srgbClr val="000066"/>
    <a:srgbClr val="00FF00"/>
    <a:srgbClr val="005800"/>
    <a:srgbClr val="F6F6F6"/>
    <a:srgbClr val="E6E6E6"/>
    <a:srgbClr val="FFFF99"/>
    <a:srgbClr val="FFFFCC"/>
    <a:srgbClr val="FFDBB7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2973" autoAdjust="0"/>
  </p:normalViewPr>
  <p:slideViewPr>
    <p:cSldViewPr>
      <p:cViewPr varScale="1">
        <p:scale>
          <a:sx n="78" d="100"/>
          <a:sy n="78" d="100"/>
        </p:scale>
        <p:origin x="77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1"/>
            <a:ext cx="2971800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1"/>
            <a:ext cx="2971800" cy="49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9446781"/>
            <a:ext cx="2971800" cy="4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46781"/>
            <a:ext cx="2971800" cy="49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F623C-A836-46DA-AF84-DCFCBB9CC3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13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71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C893C3-9C52-4197-A9BC-D318B4878056}" type="datetimeFigureOut">
              <a:rPr lang="en-US"/>
              <a:pPr>
                <a:defRPr/>
              </a:pPr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45"/>
            <a:ext cx="5486400" cy="4474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781"/>
            <a:ext cx="2971800" cy="497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781"/>
            <a:ext cx="2971800" cy="4971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EE29B-9C77-4C53-86A8-89F36A403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5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EE29B-9C77-4C53-86A8-89F36A4034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7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B728F1F-D224-466B-A71E-A0FD187F1F1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FDE524-D796-45E3-8974-4A0F1741C1E1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F4D254-3B94-4785-92B4-E6844A886351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1086D3-2576-4D19-86F0-D88C8CBC3159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1D92FE-1249-48F6-9C34-EB0BBDC303D6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3E34390-DEF9-48BB-9D52-26C589BD3651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8D56A8-C19E-4122-BA58-6133BF2749A1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49A2161-1BB7-4107-894F-E56ED3782B21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DB46F79-A3F8-44AD-85D5-931D9CBF4911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FFDBF0E-EAA5-441A-A678-5F5BE1C1B17E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0E5BDCF-1B42-4CF1-A172-D5D2ABB570F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4AB817A-534B-490C-A8F9-0176C91FFE34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8E50E96-0D44-4729-A876-32262A1DB9C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CEE29B-9C77-4C53-86A8-89F36A4034D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DA58D7-04FC-4D43-BB31-3759295CA863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7400D-94A2-4435-B6E8-14BDD0C3D5D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9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638DD-23D4-4421-B5EE-11549A5DB2F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593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9518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092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28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76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40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614F-A5D4-480D-A2D9-CEB23B8161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100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3"/>
            <a:ext cx="475488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7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5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8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2992-494C-42E8-A90F-62D5BA8BA6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5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2" y="1826709"/>
            <a:ext cx="19899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A33D-D123-4380-821E-1FB503234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5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23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824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734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20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283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4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791C-CA67-4764-BFE0-FC5CD831D2F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55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297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5150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91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42389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7321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61685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59144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950815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127483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103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5962-4EC4-4085-8460-8FFE7B7B91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20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6960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8681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87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58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019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57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04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63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3636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6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20462-FD2B-45A0-B939-B6255F6450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10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72917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019631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946001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2765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786654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176526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630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15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952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FAC7-2181-43B7-9E5D-9B52D80C2A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21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6422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7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03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9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224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63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580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002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06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ED5F-5D0F-425E-8CF8-9BAFA8A8D50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71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010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4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797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51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E9D8-FDF2-44A7-946D-4510332C8F4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147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59231B-2F29-4746-86FB-7B19F8C5339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570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FF48-908A-40E9-9F40-391C8C1D34BA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53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7B94475-A305-4AF3-BDBB-764F417FE8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927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2706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1963708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6" y="5359403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E64E0-5F81-4406-92F8-F6070CD33E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4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015358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01793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6567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44337-A4E1-4EFD-8562-594644EAC73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07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74EAF-6011-4D00-AD4E-C99303EE06A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64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BF2E3-9404-42C1-9615-700A8162D06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4716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8DF8-D67E-4F8E-A14E-95AD7DCD3B4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025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D843D-7AC2-4290-A75C-F9AA32FD25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257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5BC3A5-DA29-40ED-B04D-2C524DF19CB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35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D988-FA82-4050-92C8-68CF7F95099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5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rtl="0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6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6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04B00F-3130-4860-93E5-677209B33E8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1"/>
          <p:cNvGrpSpPr>
            <a:grpSpLocks/>
          </p:cNvGrpSpPr>
          <p:nvPr/>
        </p:nvGrpSpPr>
        <p:grpSpPr bwMode="auto">
          <a:xfrm>
            <a:off x="-25398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329" r:id="rId9"/>
    <p:sldLayoutId id="2147484296" r:id="rId10"/>
    <p:sldLayoutId id="21474842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Traditional Arabic" pitchFamily="2" charset="-7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8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6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5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6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6" y="855959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63" r:id="rId2"/>
    <p:sldLayoutId id="2147484364" r:id="rId3"/>
    <p:sldLayoutId id="2147484365" r:id="rId4"/>
    <p:sldLayoutId id="2147484366" r:id="rId5"/>
    <p:sldLayoutId id="2147484367" r:id="rId6"/>
    <p:sldLayoutId id="2147484368" r:id="rId7"/>
    <p:sldLayoutId id="2147484369" r:id="rId8"/>
    <p:sldLayoutId id="2147484370" r:id="rId9"/>
    <p:sldLayoutId id="2147484371" r:id="rId10"/>
    <p:sldLayoutId id="214748437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220377F5-2BFA-479F-8BBE-4F4B9B357DA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4" r:id="rId1"/>
    <p:sldLayoutId id="2147484535" r:id="rId2"/>
    <p:sldLayoutId id="2147484536" r:id="rId3"/>
    <p:sldLayoutId id="2147484537" r:id="rId4"/>
    <p:sldLayoutId id="2147484538" r:id="rId5"/>
    <p:sldLayoutId id="2147484539" r:id="rId6"/>
    <p:sldLayoutId id="2147484540" r:id="rId7"/>
    <p:sldLayoutId id="2147484541" r:id="rId8"/>
    <p:sldLayoutId id="2147484542" r:id="rId9"/>
    <p:sldLayoutId id="2147484543" r:id="rId10"/>
    <p:sldLayoutId id="2147484544" r:id="rId11"/>
    <p:sldLayoutId id="2147484545" r:id="rId12"/>
    <p:sldLayoutId id="2147484546" r:id="rId13"/>
    <p:sldLayoutId id="2147484547" r:id="rId14"/>
    <p:sldLayoutId id="2147484548" r:id="rId15"/>
    <p:sldLayoutId id="2147484549" r:id="rId16"/>
    <p:sldLayoutId id="2147484550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1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  <p:sldLayoutId id="2147484565" r:id="rId14"/>
    <p:sldLayoutId id="2147484566" r:id="rId15"/>
    <p:sldLayoutId id="2147484567" r:id="rId16"/>
    <p:sldLayoutId id="214748456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1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0" r:id="rId1"/>
    <p:sldLayoutId id="2147484571" r:id="rId2"/>
    <p:sldLayoutId id="2147484572" r:id="rId3"/>
    <p:sldLayoutId id="2147484573" r:id="rId4"/>
    <p:sldLayoutId id="2147484574" r:id="rId5"/>
    <p:sldLayoutId id="2147484575" r:id="rId6"/>
    <p:sldLayoutId id="2147484576" r:id="rId7"/>
    <p:sldLayoutId id="2147484577" r:id="rId8"/>
    <p:sldLayoutId id="2147484578" r:id="rId9"/>
    <p:sldLayoutId id="2147484579" r:id="rId10"/>
    <p:sldLayoutId id="214748458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2" r:id="rId1"/>
    <p:sldLayoutId id="2147484583" r:id="rId2"/>
    <p:sldLayoutId id="2147484584" r:id="rId3"/>
    <p:sldLayoutId id="2147484585" r:id="rId4"/>
    <p:sldLayoutId id="2147484586" r:id="rId5"/>
    <p:sldLayoutId id="2147484587" r:id="rId6"/>
    <p:sldLayoutId id="2147484588" r:id="rId7"/>
    <p:sldLayoutId id="2147484589" r:id="rId8"/>
    <p:sldLayoutId id="2147484590" r:id="rId9"/>
    <p:sldLayoutId id="2147484591" r:id="rId10"/>
    <p:sldLayoutId id="2147484592" r:id="rId11"/>
    <p:sldLayoutId id="2147484593" r:id="rId12"/>
    <p:sldLayoutId id="2147484594" r:id="rId13"/>
    <p:sldLayoutId id="2147484595" r:id="rId14"/>
    <p:sldLayoutId id="2147484596" r:id="rId15"/>
    <p:sldLayoutId id="214748459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04B00F-3130-4860-93E5-677209B33E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73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2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نتيجة بحث الصور عن ‪silver background‬‏"/>
          <p:cNvSpPr>
            <a:spLocks noChangeAspect="1" noChangeArrowheads="1"/>
          </p:cNvSpPr>
          <p:nvPr/>
        </p:nvSpPr>
        <p:spPr bwMode="auto">
          <a:xfrm>
            <a:off x="1640681" y="748906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0" y="6019800"/>
            <a:ext cx="2847975" cy="273844"/>
          </a:xfrm>
        </p:spPr>
        <p:txBody>
          <a:bodyPr/>
          <a:lstStyle/>
          <a:p>
            <a:r>
              <a:rPr lang="en-US" sz="1200" b="1" dirty="0">
                <a:latin typeface="Arial" panose="020B0604020202020204" pitchFamily="34" charset="0"/>
              </a:rPr>
              <a:t>Prof. Dr. Ghada </a:t>
            </a:r>
            <a:r>
              <a:rPr lang="en-US" sz="1200" b="1" dirty="0" err="1">
                <a:latin typeface="Arial" panose="020B0604020202020204" pitchFamily="34" charset="0"/>
              </a:rPr>
              <a:t>Fahmy</a:t>
            </a:r>
            <a:r>
              <a:rPr lang="en-US" sz="1200" b="1" dirty="0">
                <a:latin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</a:rPr>
              <a:t>Helaly</a:t>
            </a:r>
            <a:endParaRPr lang="en-US" sz="1200" b="1" dirty="0">
              <a:latin typeface="Arial" panose="020B0604020202020204" pitchFamily="34" charset="0"/>
            </a:endParaRPr>
          </a:p>
        </p:txBody>
      </p:sp>
      <p:pic>
        <p:nvPicPr>
          <p:cNvPr id="4" name="Picture 3" descr="نتيجة بحث الصور عن بسم الله الرحمن الرحيم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70104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8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914400" y="1167571"/>
            <a:ext cx="9906000" cy="43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b="1" u="sng" dirty="0">
                <a:solidFill>
                  <a:srgbClr val="00FF00"/>
                </a:solidFill>
                <a:latin typeface="Baskerville Old Face" pitchFamily="18" charset="0"/>
              </a:rPr>
              <a:t>Functions of the capsid protein :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/>
              <a:t> </a:t>
            </a:r>
            <a:r>
              <a:rPr lang="en-US" sz="2200" dirty="0">
                <a:solidFill>
                  <a:srgbClr val="FF00FF"/>
                </a:solidFill>
              </a:rPr>
              <a:t>Protect</a:t>
            </a:r>
            <a:r>
              <a:rPr lang="en-US" sz="2200" dirty="0"/>
              <a:t> viral nucleic acid.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Interact </a:t>
            </a:r>
            <a:r>
              <a:rPr lang="en-US" sz="2200" i="1" dirty="0"/>
              <a:t>specifically</a:t>
            </a:r>
            <a:r>
              <a:rPr lang="en-US" sz="2200" dirty="0"/>
              <a:t> with the viral nucleic acid for </a:t>
            </a:r>
            <a:r>
              <a:rPr lang="en-US" sz="2200" dirty="0">
                <a:solidFill>
                  <a:srgbClr val="FF00FF"/>
                </a:solidFill>
              </a:rPr>
              <a:t>packaging</a:t>
            </a:r>
            <a:r>
              <a:rPr lang="en-US" sz="2200" dirty="0"/>
              <a:t>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Mediate the </a:t>
            </a:r>
            <a:r>
              <a:rPr lang="en-US" sz="2200" dirty="0">
                <a:solidFill>
                  <a:srgbClr val="FF00FF"/>
                </a:solidFill>
              </a:rPr>
              <a:t>attachment</a:t>
            </a:r>
            <a:r>
              <a:rPr lang="en-US" sz="2200" dirty="0"/>
              <a:t> of the virus to the cell ( host receptors) for entry to cell. 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Antigenic</a:t>
            </a:r>
            <a:r>
              <a:rPr lang="en-US" sz="2200" dirty="0"/>
              <a:t> determinants.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/>
              <a:t>Stimulates </a:t>
            </a:r>
            <a:r>
              <a:rPr lang="en-US" sz="2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antibody production</a:t>
            </a:r>
            <a:r>
              <a:rPr lang="en-US" sz="2200" dirty="0"/>
              <a:t>.</a:t>
            </a:r>
          </a:p>
          <a:p>
            <a:pPr marL="800100" lvl="1" indent="-342900" rtl="0" eaLnBrk="1" hangingPunct="1">
              <a:lnSpc>
                <a:spcPct val="150000"/>
              </a:lnSpc>
              <a:buBlip>
                <a:blip r:embed="rId3"/>
              </a:buBlip>
            </a:pPr>
            <a:r>
              <a:rPr lang="en-US" sz="2200" dirty="0">
                <a:solidFill>
                  <a:srgbClr val="FF00FF"/>
                </a:solidFill>
              </a:rPr>
              <a:t>Allow for release</a:t>
            </a:r>
            <a:r>
              <a:rPr lang="en-US" sz="2200" dirty="0"/>
              <a:t> of nucleic acid upon entry into new cell.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2133600" y="1549947"/>
            <a:ext cx="760241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/>
              <a:t>Present in </a:t>
            </a:r>
            <a:r>
              <a:rPr lang="en-US" sz="2200" dirty="0">
                <a:solidFill>
                  <a:srgbClr val="99FFCC"/>
                </a:solidFill>
              </a:rPr>
              <a:t>some</a:t>
            </a:r>
            <a:r>
              <a:rPr lang="en-US" sz="2200" dirty="0"/>
              <a:t> but </a:t>
            </a:r>
            <a:r>
              <a:rPr lang="en-US" sz="2200" dirty="0">
                <a:solidFill>
                  <a:srgbClr val="99FFCC"/>
                </a:solidFill>
              </a:rPr>
              <a:t>not all</a:t>
            </a:r>
            <a:r>
              <a:rPr lang="en-US" sz="2200" dirty="0"/>
              <a:t> viruses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000" dirty="0"/>
              <a:t>Composed </a:t>
            </a:r>
            <a:r>
              <a:rPr lang="en-US" sz="2000" b="1" dirty="0">
                <a:solidFill>
                  <a:srgbClr val="00FF00"/>
                </a:solidFill>
              </a:rPr>
              <a:t>of viral specific glycoproteins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FF00"/>
                </a:solidFill>
              </a:rPr>
              <a:t>host-cell-derived lipids.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/>
              <a:t>The envelope contains almost </a:t>
            </a:r>
            <a:r>
              <a:rPr lang="en-US" sz="2200" b="1" dirty="0">
                <a:solidFill>
                  <a:srgbClr val="FFFF00"/>
                </a:solidFill>
              </a:rPr>
              <a:t>no host protein</a:t>
            </a:r>
            <a:r>
              <a:rPr lang="en-US" sz="2200" dirty="0">
                <a:solidFill>
                  <a:srgbClr val="99FFCC"/>
                </a:solidFill>
              </a:rPr>
              <a:t>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/>
              <a:t>Enveloped viruses </a:t>
            </a:r>
            <a:r>
              <a:rPr lang="en-US" sz="2200" dirty="0">
                <a:sym typeface="Wingdings" panose="05000000000000000000" pitchFamily="2" charset="2"/>
              </a:rPr>
              <a:t> </a:t>
            </a:r>
            <a:r>
              <a:rPr lang="en-US" sz="2200" dirty="0">
                <a:solidFill>
                  <a:srgbClr val="66FF66"/>
                </a:solidFill>
              </a:rPr>
              <a:t>persistent infections</a:t>
            </a:r>
            <a:r>
              <a:rPr lang="en-US" sz="2200" dirty="0"/>
              <a:t>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r>
              <a:rPr lang="en-US" sz="2200" dirty="0"/>
              <a:t>It contains </a:t>
            </a:r>
            <a:r>
              <a:rPr lang="en-US" sz="2200" b="1" dirty="0">
                <a:solidFill>
                  <a:srgbClr val="FFFF00"/>
                </a:solidFill>
              </a:rPr>
              <a:t>molecules to initiate infection</a:t>
            </a:r>
            <a:r>
              <a:rPr lang="en-US" sz="2200" dirty="0"/>
              <a:t>, stimulus for </a:t>
            </a:r>
            <a:r>
              <a:rPr lang="en-US" sz="2200" b="1" dirty="0">
                <a:solidFill>
                  <a:srgbClr val="FFFF00"/>
                </a:solidFill>
              </a:rPr>
              <a:t>antibody production</a:t>
            </a:r>
            <a:r>
              <a:rPr lang="en-US" sz="2200" dirty="0"/>
              <a:t>, and serve as antigens;  </a:t>
            </a:r>
            <a:r>
              <a:rPr lang="en-US" sz="2200" b="1" dirty="0">
                <a:solidFill>
                  <a:srgbClr val="FFFF00"/>
                </a:solidFill>
              </a:rPr>
              <a:t>ether sensitive.</a:t>
            </a:r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2200" dirty="0"/>
          </a:p>
          <a:p>
            <a:pPr marL="457200" indent="-457200" rtl="0">
              <a:lnSpc>
                <a:spcPct val="150000"/>
              </a:lnSpc>
              <a:buClr>
                <a:srgbClr val="FFFF00"/>
              </a:buClr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28800" y="381003"/>
            <a:ext cx="4648200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 rtl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rPr>
              <a:t>Virus Envelopes: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Prof. Dr. Ghada Fahmy Helaly</a:t>
            </a:r>
            <a:endParaRPr lang="en-US" sz="12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083320"/>
            <a:ext cx="10896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33CC"/>
                </a:solidFill>
              </a:rPr>
              <a:t>Envelope proteins :</a:t>
            </a:r>
          </a:p>
          <a:p>
            <a:pPr rtl="0">
              <a:lnSpc>
                <a:spcPct val="150000"/>
              </a:lnSpc>
            </a:pPr>
            <a:r>
              <a:rPr lang="en-US" sz="2400" b="1" dirty="0"/>
              <a:t>a) </a:t>
            </a:r>
            <a:r>
              <a:rPr lang="en-US" sz="2200" dirty="0">
                <a:solidFill>
                  <a:srgbClr val="FFFF00"/>
                </a:solidFill>
              </a:rPr>
              <a:t>Glycoproteins:</a:t>
            </a:r>
            <a:r>
              <a:rPr lang="en-US" sz="2200" dirty="0"/>
              <a:t> Integral Membrane Proteins exposed on outer surface of the membrane.</a:t>
            </a:r>
            <a:br>
              <a:rPr lang="en-US" sz="2200" dirty="0"/>
            </a:br>
            <a:r>
              <a:rPr lang="en-US" sz="2200" dirty="0"/>
              <a:t>b) </a:t>
            </a:r>
            <a:r>
              <a:rPr lang="en-US" sz="2200" dirty="0">
                <a:solidFill>
                  <a:srgbClr val="FFFF00"/>
                </a:solidFill>
              </a:rPr>
              <a:t>Matrix Proteins:</a:t>
            </a:r>
            <a:r>
              <a:rPr lang="en-US" sz="2200" dirty="0"/>
              <a:t> are found at the inner face of the envelope. </a:t>
            </a:r>
            <a:endParaRPr lang="en-US" sz="2200" dirty="0">
              <a:solidFill>
                <a:srgbClr val="FFFF00"/>
              </a:solidFill>
            </a:endParaRPr>
          </a:p>
        </p:txBody>
      </p:sp>
      <p:pic>
        <p:nvPicPr>
          <p:cNvPr id="6" name="Picture 5" descr="cow95289_06_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3" r="32790" b="42874"/>
          <a:stretch/>
        </p:blipFill>
        <p:spPr bwMode="auto">
          <a:xfrm>
            <a:off x="2590800" y="3733803"/>
            <a:ext cx="7086600" cy="278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5"/>
          <p:cNvSpPr>
            <a:spLocks noChangeArrowheads="1"/>
          </p:cNvSpPr>
          <p:nvPr/>
        </p:nvSpPr>
        <p:spPr bwMode="auto">
          <a:xfrm>
            <a:off x="5913441" y="2575997"/>
            <a:ext cx="184731" cy="369332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2393" name="Group 4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79113"/>
              </p:ext>
            </p:extLst>
          </p:nvPr>
        </p:nvGraphicFramePr>
        <p:xfrm>
          <a:off x="1066800" y="1905000"/>
          <a:ext cx="10481599" cy="4602480"/>
        </p:xfrm>
        <a:graphic>
          <a:graphicData uri="http://schemas.openxmlformats.org/drawingml/2006/table">
            <a:tbl>
              <a:tblPr rtl="1">
                <a:tableStyleId>{B301B821-A1FF-4177-AEE7-76D212191A09}</a:tableStyleId>
              </a:tblPr>
              <a:tblGrid>
                <a:gridCol w="5909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Parameters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Property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RNA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Nucleic acid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8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Linear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Circular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Segmented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Shape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Single-stranded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Double-stranded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Double-stranded with regions of single-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strandedness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Strandedness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8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Positive sense (+)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Negative sense (−)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Ambisense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(+/−)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Sense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91435" marR="9143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407"/>
          <p:cNvSpPr txBox="1">
            <a:spLocks noChangeArrowheads="1"/>
          </p:cNvSpPr>
          <p:nvPr/>
        </p:nvSpPr>
        <p:spPr bwMode="auto">
          <a:xfrm>
            <a:off x="1676400" y="688882"/>
            <a:ext cx="4724400" cy="646331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>
            <a:defPPr>
              <a:defRPr lang="ar-SA"/>
            </a:defPPr>
            <a:lvl1pPr marL="571500" indent="-571500" rtl="0">
              <a:spcBef>
                <a:spcPct val="50000"/>
              </a:spcBef>
              <a:buFont typeface="Wingdings" pitchFamily="2" charset="2"/>
              <a:buChar char="Ø"/>
              <a:defRPr sz="36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r>
              <a:rPr lang="en-US" dirty="0"/>
              <a:t>Viral Nucleic acids:</a:t>
            </a:r>
          </a:p>
        </p:txBody>
      </p:sp>
      <p:pic>
        <p:nvPicPr>
          <p:cNvPr id="25627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31245" y="233689"/>
            <a:ext cx="1433052" cy="15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162803" y="152403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Prof. Dr. Ghada Fahmy Helaly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2000" y="682230"/>
            <a:ext cx="10668000" cy="5867400"/>
          </a:xfrm>
        </p:spPr>
        <p:txBody>
          <a:bodyPr>
            <a:no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FFFF00"/>
                </a:solidFill>
              </a:rPr>
              <a:t>RNA usually smaller and more fragile than DNA viruses.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/>
              <a:t>Each </a:t>
            </a:r>
            <a:r>
              <a:rPr lang="en-US" sz="2200" dirty="0">
                <a:solidFill>
                  <a:srgbClr val="FFFF00"/>
                </a:solidFill>
              </a:rPr>
              <a:t>1000 </a:t>
            </a:r>
            <a:r>
              <a:rPr lang="en-US" sz="2200" dirty="0" err="1">
                <a:solidFill>
                  <a:srgbClr val="FFFF00"/>
                </a:solidFill>
              </a:rPr>
              <a:t>bp</a:t>
            </a:r>
            <a:r>
              <a:rPr lang="en-US" sz="2200" dirty="0">
                <a:solidFill>
                  <a:srgbClr val="FFFF00"/>
                </a:solidFill>
              </a:rPr>
              <a:t> = kilobases</a:t>
            </a:r>
            <a:r>
              <a:rPr lang="en-US" sz="2200" dirty="0"/>
              <a:t>, for single-stranded genomes, kb is used. For double-stranded genomes, </a:t>
            </a:r>
            <a:r>
              <a:rPr lang="en-US" sz="2200" dirty="0" err="1"/>
              <a:t>kilobase</a:t>
            </a:r>
            <a:r>
              <a:rPr lang="en-US" sz="2200" dirty="0"/>
              <a:t> pairs (</a:t>
            </a:r>
            <a:r>
              <a:rPr lang="en-US" sz="2200" dirty="0" err="1"/>
              <a:t>kbp</a:t>
            </a:r>
            <a:r>
              <a:rPr lang="en-US" sz="2200" dirty="0"/>
              <a:t>) is used.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200" dirty="0">
                <a:solidFill>
                  <a:srgbClr val="FFFF00"/>
                </a:solidFill>
              </a:rPr>
              <a:t>RNA or single-stranded DNA</a:t>
            </a:r>
            <a:r>
              <a:rPr lang="en-US" sz="2200" dirty="0"/>
              <a:t> viruses are either </a:t>
            </a:r>
            <a:r>
              <a:rPr lang="en-US" sz="2200" dirty="0">
                <a:solidFill>
                  <a:srgbClr val="FFFF00"/>
                </a:solidFill>
              </a:rPr>
              <a:t>positive-sense</a:t>
            </a:r>
            <a:r>
              <a:rPr lang="en-US" sz="2200" dirty="0"/>
              <a:t> or </a:t>
            </a:r>
            <a:r>
              <a:rPr lang="en-US" sz="2200" dirty="0">
                <a:solidFill>
                  <a:srgbClr val="FFFF00"/>
                </a:solidFill>
              </a:rPr>
              <a:t>negative-sense</a:t>
            </a:r>
            <a:r>
              <a:rPr lang="en-US" sz="2200" dirty="0"/>
              <a:t>. Positive-sense viral RNA is identical to viral mRNA and thus can be immediately translated by the host cell. Negative-sense viral RNA is complementary to mRNA and thus must be converted to positive-sense RNA by an RNA polymerase before translation.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endParaRPr lang="ar-JO" sz="2200" dirty="0">
              <a:cs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0800" y="48006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50000"/>
              </a:spcBef>
            </a:pPr>
            <a:r>
              <a:rPr lang="en-US" sz="2000" b="1" dirty="0"/>
              <a:t>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543803" y="381003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914400" y="1490373"/>
            <a:ext cx="103632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Defective viruses:</a:t>
            </a:r>
            <a:r>
              <a:rPr lang="en-US" sz="2000" b="1" dirty="0"/>
              <a:t> </a:t>
            </a:r>
            <a:r>
              <a:rPr lang="en-US" sz="2000" dirty="0"/>
              <a:t>composed of viral nucleic acid and proteins but can not replicate without a helper virus, which provide the missing function.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Pseudovirions:</a:t>
            </a:r>
            <a:r>
              <a:rPr lang="en-US" sz="2000" b="1" dirty="0"/>
              <a:t> </a:t>
            </a:r>
            <a:r>
              <a:rPr lang="en-US" sz="2000" dirty="0"/>
              <a:t>contain host cell DNA instead of viral DNA within the capsid</a:t>
            </a:r>
            <a:r>
              <a:rPr lang="en-US" sz="2000" b="1" dirty="0"/>
              <a:t>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Viroids :</a:t>
            </a:r>
            <a:r>
              <a:rPr lang="en-US" sz="2000" b="1" dirty="0"/>
              <a:t> </a:t>
            </a:r>
            <a:r>
              <a:rPr lang="en-US" sz="2000" dirty="0"/>
              <a:t>molecules of RNA , no capsid protein or envelope. Viroids are important pathogens of plants.</a:t>
            </a:r>
            <a:r>
              <a:rPr lang="en-US" sz="2000" b="1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FFFF00"/>
                </a:solidFill>
              </a:rPr>
              <a:t>Prions:</a:t>
            </a:r>
            <a:r>
              <a:rPr lang="en-US" sz="2000" b="1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infectious protein molecules that do not contain DNA or RNA. </a:t>
            </a:r>
            <a:r>
              <a:rPr lang="en-US" sz="2000" dirty="0"/>
              <a:t>They cause an infection in sheep called </a:t>
            </a:r>
            <a:r>
              <a:rPr lang="en-US" sz="2000" dirty="0" err="1"/>
              <a:t>scrapie</a:t>
            </a:r>
            <a:r>
              <a:rPr lang="en-US" sz="2000" dirty="0"/>
              <a:t> and cattle bovine spongiform encephalopathy ("</a:t>
            </a:r>
            <a:r>
              <a:rPr lang="en-US" sz="2000" dirty="0">
                <a:solidFill>
                  <a:srgbClr val="FF0000"/>
                </a:solidFill>
              </a:rPr>
              <a:t>mad cow</a:t>
            </a:r>
            <a:r>
              <a:rPr lang="en-US" sz="2000" dirty="0"/>
              <a:t>" disease). In humans they cause </a:t>
            </a:r>
            <a:r>
              <a:rPr lang="en-US" sz="2000" dirty="0" err="1">
                <a:solidFill>
                  <a:srgbClr val="FF0000"/>
                </a:solidFill>
              </a:rPr>
              <a:t>kuru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and </a:t>
            </a:r>
            <a:r>
              <a:rPr lang="en-US" sz="2000" dirty="0" err="1">
                <a:solidFill>
                  <a:srgbClr val="FF0000"/>
                </a:solidFill>
              </a:rPr>
              <a:t>Creutzfeld</a:t>
            </a:r>
            <a:r>
              <a:rPr lang="en-US" sz="2000" dirty="0">
                <a:solidFill>
                  <a:srgbClr val="FF0000"/>
                </a:solidFill>
              </a:rPr>
              <a:t>-Jacob </a:t>
            </a:r>
            <a:r>
              <a:rPr lang="en-US" sz="2000" dirty="0"/>
              <a:t>disease.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516603"/>
            <a:ext cx="74676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pc="150" dirty="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rPr>
              <a:t>Atypical virus like agents: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7400" y="5266193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676400" y="746126"/>
            <a:ext cx="8473274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SA"/>
            </a:defPPr>
            <a:lvl1pPr algn="ctr">
              <a:defRPr sz="4000" b="1">
                <a:ln w="11430"/>
                <a:solidFill>
                  <a:srgbClr val="023F5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pPr algn="l" rtl="0"/>
            <a:r>
              <a:rPr lang="en-US" dirty="0" smtClean="0"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VIRAL CLASSIFICATION:</a:t>
            </a:r>
            <a:endParaRPr lang="en-US" dirty="0"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1812926"/>
            <a:ext cx="86683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Viruses infect all major groups of organisms.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 Some viruses have a broader </a:t>
            </a:r>
            <a:r>
              <a:rPr lang="en-US" sz="2400" dirty="0">
                <a:solidFill>
                  <a:srgbClr val="00FF00"/>
                </a:solidFill>
              </a:rPr>
              <a:t>host range 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</a:rPr>
              <a:t>None can cross </a:t>
            </a:r>
            <a:r>
              <a:rPr lang="en-US" sz="2400" dirty="0"/>
              <a:t>the eukaryotic/prokaryotic boundary.</a:t>
            </a:r>
          </a:p>
          <a:p>
            <a:pPr marL="342900" indent="-342900" rtl="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The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FF00"/>
                </a:solidFill>
              </a:rPr>
              <a:t>oldest </a:t>
            </a:r>
            <a:r>
              <a:rPr lang="en-US" sz="2400" dirty="0"/>
              <a:t>classification of viruses is based on the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rgbClr val="00FF00"/>
                </a:solidFill>
              </a:rPr>
              <a:t>diseases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they produce.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109858" y="381001"/>
            <a:ext cx="2514600" cy="365125"/>
          </a:xfrm>
        </p:spPr>
        <p:txBody>
          <a:bodyPr/>
          <a:lstStyle/>
          <a:p>
            <a:pPr>
              <a:defRPr/>
            </a:pPr>
            <a:r>
              <a:rPr lang="en-US" sz="1200" b="1" dirty="0"/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295400" y="2057400"/>
            <a:ext cx="10363200" cy="515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en-US" sz="2000" b="1" dirty="0"/>
          </a:p>
          <a:p>
            <a:pPr rtl="0" eaLnBrk="1" hangingPunct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400" b="1" dirty="0"/>
              <a:t>   </a:t>
            </a:r>
            <a:r>
              <a:rPr lang="en-US" sz="2400" b="1" dirty="0">
                <a:solidFill>
                  <a:srgbClr val="FFFF00"/>
                </a:solidFill>
              </a:rPr>
              <a:t>International Committee on Taxonomy of Viruses</a:t>
            </a:r>
            <a:r>
              <a:rPr lang="en-US" sz="2400" b="1" dirty="0"/>
              <a:t> [</a:t>
            </a:r>
            <a:r>
              <a:rPr lang="en-US" sz="2400" b="1" dirty="0">
                <a:solidFill>
                  <a:srgbClr val="FFFF00"/>
                </a:solidFill>
              </a:rPr>
              <a:t>ICTV</a:t>
            </a:r>
            <a:r>
              <a:rPr lang="en-US" sz="2400" b="1" dirty="0"/>
              <a:t>]:    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Order</a:t>
            </a:r>
            <a:r>
              <a:rPr lang="en-US" sz="2400" b="1" dirty="0">
                <a:solidFill>
                  <a:srgbClr val="FF9900"/>
                </a:solidFill>
              </a:rPr>
              <a:t> (-</a:t>
            </a:r>
            <a:r>
              <a:rPr lang="en-US" sz="2400" b="1" dirty="0" err="1">
                <a:solidFill>
                  <a:srgbClr val="FF9900"/>
                </a:solidFill>
              </a:rPr>
              <a:t>virales</a:t>
            </a:r>
            <a:r>
              <a:rPr lang="en-US" sz="2400" b="1" dirty="0">
                <a:solidFill>
                  <a:srgbClr val="FF9900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Family</a:t>
            </a:r>
            <a:r>
              <a:rPr lang="en-US" sz="2400" b="1" dirty="0">
                <a:solidFill>
                  <a:srgbClr val="FF9900"/>
                </a:solidFill>
              </a:rPr>
              <a:t> (-</a:t>
            </a:r>
            <a:r>
              <a:rPr lang="en-US" sz="2400" b="1" dirty="0" err="1">
                <a:solidFill>
                  <a:srgbClr val="FF9900"/>
                </a:solidFill>
              </a:rPr>
              <a:t>viridae</a:t>
            </a:r>
            <a:r>
              <a:rPr lang="en-US" sz="2400" b="1" dirty="0">
                <a:solidFill>
                  <a:srgbClr val="FF9900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Subfamily</a:t>
            </a:r>
            <a:r>
              <a:rPr lang="en-US" sz="2400" b="1" dirty="0">
                <a:solidFill>
                  <a:srgbClr val="FF9900"/>
                </a:solidFill>
              </a:rPr>
              <a:t> (-</a:t>
            </a:r>
            <a:r>
              <a:rPr lang="en-US" sz="2400" b="1" dirty="0" err="1">
                <a:solidFill>
                  <a:srgbClr val="FF9900"/>
                </a:solidFill>
              </a:rPr>
              <a:t>virinae</a:t>
            </a:r>
            <a:r>
              <a:rPr lang="en-US" sz="2400" b="1" dirty="0">
                <a:solidFill>
                  <a:srgbClr val="FF9900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Genus</a:t>
            </a:r>
            <a:r>
              <a:rPr lang="en-US" sz="2400" b="1" dirty="0">
                <a:solidFill>
                  <a:srgbClr val="FF9900"/>
                </a:solidFill>
              </a:rPr>
              <a:t> (</a:t>
            </a:r>
            <a:r>
              <a:rPr lang="en-US" sz="2400" b="1" i="1" dirty="0">
                <a:solidFill>
                  <a:srgbClr val="FF9900"/>
                </a:solidFill>
              </a:rPr>
              <a:t>-virus</a:t>
            </a:r>
            <a:r>
              <a:rPr lang="en-US" sz="2400" b="1" dirty="0">
                <a:solidFill>
                  <a:srgbClr val="FF9900"/>
                </a:solidFill>
              </a:rPr>
              <a:t>) </a:t>
            </a:r>
          </a:p>
          <a:p>
            <a:pPr marL="1139825" indent="-225425" rtl="0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/>
              <a:t>Species</a:t>
            </a:r>
            <a:r>
              <a:rPr lang="en-US" sz="2400" b="1" dirty="0">
                <a:solidFill>
                  <a:srgbClr val="FF9900"/>
                </a:solidFill>
              </a:rPr>
              <a:t> (</a:t>
            </a:r>
            <a:r>
              <a:rPr lang="en-US" sz="2400" b="1" i="1" dirty="0">
                <a:solidFill>
                  <a:srgbClr val="FF9900"/>
                </a:solidFill>
              </a:rPr>
              <a:t>-virus</a:t>
            </a:r>
            <a:r>
              <a:rPr lang="en-US" sz="2400" b="1" dirty="0">
                <a:solidFill>
                  <a:srgbClr val="FF9900"/>
                </a:solidFill>
              </a:rPr>
              <a:t>)</a:t>
            </a:r>
          </a:p>
          <a:p>
            <a:pPr rtl="0" eaLnBrk="1" hangingPunct="1">
              <a:lnSpc>
                <a:spcPct val="120000"/>
              </a:lnSpc>
            </a:pPr>
            <a:endParaRPr lang="en-US" sz="2000" b="1" dirty="0">
              <a:solidFill>
                <a:srgbClr val="FF9900"/>
              </a:solidFill>
            </a:endParaRPr>
          </a:p>
          <a:p>
            <a:pPr marL="342900" indent="-342900" rtl="0" eaLnBrk="1" hangingPunct="1">
              <a:lnSpc>
                <a:spcPct val="120000"/>
              </a:lnSpc>
              <a:buBlip>
                <a:blip r:embed="rId4"/>
              </a:buBlip>
            </a:pPr>
            <a:endParaRPr lang="en-US" sz="2000" dirty="0"/>
          </a:p>
          <a:p>
            <a:pPr rtl="0" eaLnBrk="1" hangingPunct="1">
              <a:lnSpc>
                <a:spcPct val="120000"/>
              </a:lnSpc>
            </a:pPr>
            <a:endParaRPr lang="en-US" sz="2000" b="1" dirty="0">
              <a:solidFill>
                <a:srgbClr val="FF9900"/>
              </a:solidFill>
            </a:endParaRPr>
          </a:p>
          <a:p>
            <a:pPr rtl="0" eaLnBrk="1" hangingPunct="1">
              <a:lnSpc>
                <a:spcPct val="120000"/>
              </a:lnSpc>
            </a:pP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173158" y="291964"/>
            <a:ext cx="2246489" cy="30122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Prof. Dr. Ghada Fahmy Helaly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123" y="1057316"/>
            <a:ext cx="6582764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defRPr/>
            </a:pP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Universal System of  Virus Taxonomy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988142" y="2133600"/>
            <a:ext cx="11049000" cy="43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rgbClr val="00FF00"/>
                </a:solidFill>
              </a:rPr>
              <a:t>dsDNA viruses </a:t>
            </a:r>
            <a:r>
              <a:rPr lang="en-US" sz="2000" dirty="0"/>
              <a:t>(e.g. Herpesviruses)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 err="1">
                <a:solidFill>
                  <a:srgbClr val="FF9900"/>
                </a:solidFill>
              </a:rPr>
              <a:t>ssDNA</a:t>
            </a:r>
            <a:r>
              <a:rPr lang="en-US" sz="2000" dirty="0">
                <a:solidFill>
                  <a:srgbClr val="FF9900"/>
                </a:solidFill>
              </a:rPr>
              <a:t> viruses</a:t>
            </a:r>
            <a:r>
              <a:rPr lang="en-US" sz="2000" dirty="0"/>
              <a:t> (+)sense DNA (e.g. Parvoviruses)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fr-FR" sz="2000" dirty="0" err="1">
                <a:solidFill>
                  <a:srgbClr val="00FF00"/>
                </a:solidFill>
              </a:rPr>
              <a:t>dsRNA</a:t>
            </a:r>
            <a:r>
              <a:rPr lang="fr-FR" sz="2000" dirty="0">
                <a:solidFill>
                  <a:srgbClr val="00FF00"/>
                </a:solidFill>
              </a:rPr>
              <a:t> </a:t>
            </a:r>
            <a:r>
              <a:rPr lang="fr-FR" sz="2000" dirty="0" err="1">
                <a:solidFill>
                  <a:srgbClr val="00FF00"/>
                </a:solidFill>
              </a:rPr>
              <a:t>viruses</a:t>
            </a:r>
            <a:r>
              <a:rPr lang="fr-FR" sz="2000" dirty="0">
                <a:solidFill>
                  <a:srgbClr val="00FF00"/>
                </a:solidFill>
              </a:rPr>
              <a:t> </a:t>
            </a:r>
            <a:r>
              <a:rPr lang="fr-FR" sz="2000" dirty="0"/>
              <a:t>(</a:t>
            </a:r>
            <a:r>
              <a:rPr lang="fr-FR" sz="2000" dirty="0" err="1"/>
              <a:t>e.g</a:t>
            </a:r>
            <a:r>
              <a:rPr lang="fr-FR" sz="2000" dirty="0"/>
              <a:t>. </a:t>
            </a:r>
            <a:r>
              <a:rPr lang="en-US" sz="2000" dirty="0" err="1"/>
              <a:t>Reoviruses</a:t>
            </a:r>
            <a:r>
              <a:rPr lang="en-US" sz="2000" dirty="0"/>
              <a:t>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(+)</a:t>
            </a:r>
            <a:r>
              <a:rPr lang="en-US" sz="2000" dirty="0" err="1">
                <a:solidFill>
                  <a:srgbClr val="FF9900"/>
                </a:solidFill>
              </a:rPr>
              <a:t>ssRNA</a:t>
            </a:r>
            <a:r>
              <a:rPr lang="en-US" sz="2000" dirty="0">
                <a:solidFill>
                  <a:srgbClr val="FF9900"/>
                </a:solidFill>
              </a:rPr>
              <a:t> viruses</a:t>
            </a:r>
            <a:r>
              <a:rPr lang="en-US" sz="2000" dirty="0"/>
              <a:t> (+)sense RNA (e.g. Picornaviruses,)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>
                <a:solidFill>
                  <a:srgbClr val="FF0000"/>
                </a:solidFill>
              </a:rPr>
              <a:t>(-)</a:t>
            </a:r>
            <a:r>
              <a:rPr lang="en-US" sz="2000" dirty="0" err="1">
                <a:solidFill>
                  <a:srgbClr val="FF9900"/>
                </a:solidFill>
              </a:rPr>
              <a:t>ssRNA</a:t>
            </a:r>
            <a:r>
              <a:rPr lang="en-US" sz="2000" dirty="0">
                <a:solidFill>
                  <a:srgbClr val="FF9900"/>
                </a:solidFill>
              </a:rPr>
              <a:t> viruses</a:t>
            </a:r>
            <a:r>
              <a:rPr lang="en-US" sz="2000" dirty="0"/>
              <a:t> (-)sense RNA (e.g. </a:t>
            </a:r>
            <a:r>
              <a:rPr lang="en-US" sz="2000" dirty="0" err="1"/>
              <a:t>Orthomyxoviruses</a:t>
            </a:r>
            <a:r>
              <a:rPr lang="en-US" sz="2000" dirty="0"/>
              <a:t>) 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en-US" sz="2000" dirty="0" err="1">
                <a:solidFill>
                  <a:srgbClr val="FF9900"/>
                </a:solidFill>
              </a:rPr>
              <a:t>ssRNA</a:t>
            </a:r>
            <a:r>
              <a:rPr lang="en-US" sz="2000" dirty="0">
                <a:solidFill>
                  <a:srgbClr val="FF9900"/>
                </a:solidFill>
              </a:rPr>
              <a:t>-RT viruses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(+)sense RNA with DNA intermediate in life-cycle</a:t>
            </a:r>
            <a:r>
              <a:rPr lang="en-US" sz="2000" dirty="0"/>
              <a:t> (e.g. Retroviruses)</a:t>
            </a:r>
          </a:p>
          <a:p>
            <a:pPr marL="514350" indent="-514350" rtl="0">
              <a:lnSpc>
                <a:spcPct val="200000"/>
              </a:lnSpc>
              <a:buClr>
                <a:srgbClr val="FFFF00"/>
              </a:buClr>
              <a:buFont typeface="Gill Sans MT" pitchFamily="34" charset="0"/>
              <a:buAutoNum type="romanUcPeriod"/>
              <a:tabLst>
                <a:tab pos="746125" algn="l"/>
              </a:tabLst>
            </a:pPr>
            <a:r>
              <a:rPr lang="fr-FR" sz="2000" dirty="0"/>
              <a:t> </a:t>
            </a:r>
            <a:r>
              <a:rPr lang="fr-FR" sz="2000" dirty="0" err="1">
                <a:solidFill>
                  <a:srgbClr val="00FF00"/>
                </a:solidFill>
              </a:rPr>
              <a:t>dsDNA</a:t>
            </a:r>
            <a:r>
              <a:rPr lang="fr-FR" sz="2000" dirty="0">
                <a:solidFill>
                  <a:srgbClr val="00FF00"/>
                </a:solidFill>
              </a:rPr>
              <a:t>-RT </a:t>
            </a:r>
            <a:r>
              <a:rPr lang="fr-FR" sz="2000" dirty="0" err="1">
                <a:solidFill>
                  <a:srgbClr val="00FF00"/>
                </a:solidFill>
              </a:rPr>
              <a:t>viruses</a:t>
            </a:r>
            <a:r>
              <a:rPr lang="fr-FR" sz="2000" dirty="0">
                <a:solidFill>
                  <a:srgbClr val="00FF00"/>
                </a:solidFill>
              </a:rPr>
              <a:t> </a:t>
            </a:r>
            <a:r>
              <a:rPr lang="fr-FR" sz="2000" dirty="0"/>
              <a:t>(</a:t>
            </a:r>
            <a:r>
              <a:rPr lang="fr-FR" sz="2000" dirty="0" err="1"/>
              <a:t>e.g</a:t>
            </a:r>
            <a:r>
              <a:rPr lang="fr-FR" sz="2000" dirty="0"/>
              <a:t>. </a:t>
            </a:r>
            <a:r>
              <a:rPr lang="en-US" sz="2000" dirty="0" err="1"/>
              <a:t>Hepadnaviruses</a:t>
            </a:r>
            <a:r>
              <a:rPr lang="en-US" sz="2000" dirty="0"/>
              <a:t>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041823" y="726790"/>
            <a:ext cx="2995319" cy="301227"/>
          </a:xfrm>
        </p:spPr>
        <p:txBody>
          <a:bodyPr/>
          <a:lstStyle/>
          <a:p>
            <a:pPr>
              <a:defRPr/>
            </a:pPr>
            <a:r>
              <a:rPr lang="en-US" sz="1200" dirty="0" smtClean="0"/>
              <a:t>Prof. Dr. Ghada Fahmy Helaly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609600" y="1244886"/>
            <a:ext cx="9645445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0"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/>
              <a:t>The Baltimore classification of viruses is based on </a:t>
            </a:r>
            <a:r>
              <a:rPr lang="en-US" sz="2000" b="1" dirty="0">
                <a:solidFill>
                  <a:srgbClr val="00FF00"/>
                </a:solidFill>
              </a:rPr>
              <a:t>the mechanism of mRNA production.</a:t>
            </a:r>
            <a:r>
              <a:rPr lang="en-US" sz="2000" b="1" dirty="0"/>
              <a:t> </a:t>
            </a:r>
            <a:r>
              <a:rPr lang="en-US" sz="2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This classification places viruses into </a:t>
            </a:r>
            <a:r>
              <a:rPr lang="en-US" sz="2000" b="1" u="sng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seven groups</a:t>
            </a:r>
            <a:r>
              <a:rPr lang="en-US" sz="20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8077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Five Basic Structural Forms of  Viruses in nature: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2261635"/>
            <a:ext cx="6553200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Naked Icosahedral e.g. </a:t>
            </a:r>
            <a:r>
              <a:rPr lang="en-US" sz="2400" dirty="0">
                <a:solidFill>
                  <a:srgbClr val="00FF00"/>
                </a:solidFill>
              </a:rPr>
              <a:t>poliovirus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Naked helical e.g. </a:t>
            </a:r>
            <a:r>
              <a:rPr lang="en-US" sz="2400" dirty="0">
                <a:solidFill>
                  <a:srgbClr val="00FF00"/>
                </a:solidFill>
              </a:rPr>
              <a:t>tobacco mosaic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Enveloped Icosahedral e.g. </a:t>
            </a:r>
            <a:r>
              <a:rPr lang="en-US" sz="2400" dirty="0">
                <a:solidFill>
                  <a:srgbClr val="00FF00"/>
                </a:solidFill>
              </a:rPr>
              <a:t>herpes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Enveloped helical e.g. </a:t>
            </a:r>
            <a:r>
              <a:rPr lang="en-US" sz="2400" dirty="0">
                <a:solidFill>
                  <a:srgbClr val="00FF00"/>
                </a:solidFill>
              </a:rPr>
              <a:t>measles virus</a:t>
            </a:r>
          </a:p>
          <a:p>
            <a:pPr rtl="0">
              <a:lnSpc>
                <a:spcPct val="200000"/>
              </a:lnSpc>
              <a:buSzPct val="151000"/>
              <a:buFontTx/>
              <a:buBlip>
                <a:blip r:embed="rId3"/>
              </a:buBlip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en-US" sz="2400" dirty="0">
                <a:solidFill>
                  <a:srgbClr val="FFFF00"/>
                </a:solidFill>
              </a:rPr>
              <a:t>Complex e.g. </a:t>
            </a:r>
            <a:r>
              <a:rPr lang="en-US" sz="2400" dirty="0">
                <a:solidFill>
                  <a:srgbClr val="00FF00"/>
                </a:solidFill>
              </a:rPr>
              <a:t>poxvirus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47000">
              <a:srgbClr val="FFFF99"/>
            </a:gs>
            <a:gs pos="100000">
              <a:schemeClr val="tx1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0830"/>
            <a:ext cx="7210396" cy="8107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400050" h="50800"/>
              <a:contourClr>
                <a:srgbClr val="F6F6F6"/>
              </a:contourClr>
            </a:sp3d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 panose="02050604050505020204" pitchFamily="18" charset="0"/>
              </a:rPr>
              <a:t>GENERAL Virology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6401" y="2634815"/>
            <a:ext cx="10896600" cy="1135451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12700" prstMaterial="softEdge">
              <a:bevelT w="107950" h="38100"/>
              <a:bevelB w="558800" h="38100"/>
            </a:sp3d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n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Virus </a:t>
            </a:r>
            <a:r>
              <a:rPr lang="en-US" sz="4400" b="1" dirty="0" smtClean="0">
                <a:ln/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structure &amp; classification</a:t>
            </a:r>
            <a:endParaRPr lang="en-US" sz="4400" b="1" dirty="0">
              <a:ln/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054511" y="861560"/>
            <a:ext cx="990600" cy="733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7806" y="3927637"/>
            <a:ext cx="6497349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By: </a:t>
            </a:r>
          </a:p>
          <a:p>
            <a:pPr algn="ctr"/>
            <a:r>
              <a:rPr lang="en-US" sz="2400" dirty="0">
                <a:ln w="0"/>
                <a:solidFill>
                  <a:srgbClr val="0033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Prof. Dr. Ghada Fahmy Helaly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Microbiology </a:t>
            </a:r>
            <a:r>
              <a:rPr lang="en-US" sz="2400" b="1" dirty="0" smtClean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&amp; </a:t>
            </a:r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Immunology Department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Faculty of Medicine</a:t>
            </a:r>
          </a:p>
          <a:p>
            <a:pPr algn="ctr"/>
            <a:r>
              <a:rPr lang="en-US" sz="2400" b="1" dirty="0">
                <a:ln w="1905"/>
                <a:solidFill>
                  <a:srgbClr val="5C1E3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Palatino Linotype" pitchFamily="18" charset="0"/>
                <a:ea typeface="Arial Unicode MS" pitchFamily="34" charset="-128"/>
                <a:cs typeface="Arial Unicode MS" pitchFamily="34" charset="-128"/>
              </a:rPr>
              <a:t>Mu’tah University</a:t>
            </a:r>
          </a:p>
        </p:txBody>
      </p:sp>
      <p:pic>
        <p:nvPicPr>
          <p:cNvPr id="8" name="Picture 7" descr="C:\Users\Dell\Documents\My Received Files\My Pictures\virology\virus.jpg"/>
          <p:cNvPicPr>
            <a:picLocks noChangeAspect="1" noChangeArrowheads="1"/>
          </p:cNvPicPr>
          <p:nvPr/>
        </p:nvPicPr>
        <p:blipFill>
          <a:blip r:embed="rId3"/>
          <a:srcRect t="5319" b="11702"/>
          <a:stretch>
            <a:fillRect/>
          </a:stretch>
        </p:blipFill>
        <p:spPr bwMode="auto">
          <a:xfrm rot="5400000">
            <a:off x="-3194715" y="3194715"/>
            <a:ext cx="6858000" cy="4685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0832" y="0"/>
            <a:ext cx="471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071833"/>
              </p:ext>
            </p:extLst>
          </p:nvPr>
        </p:nvGraphicFramePr>
        <p:xfrm>
          <a:off x="1371601" y="1676401"/>
          <a:ext cx="10286998" cy="410876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09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7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35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Capsid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56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Parvoviridae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B19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Papovaviridae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circular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Papillomavirus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041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Adenovirus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396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Hepadnaviridae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incomplete circular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 B 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Herpesviridae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HSV, CMV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87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Poxviridae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DS, linear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  <a:p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Complex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Smallpox virus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1371600" y="643084"/>
            <a:ext cx="3429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defRPr/>
            </a:pPr>
            <a:r>
              <a:rPr lang="en-US" sz="3600" b="1" dirty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DNA Viruses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460522"/>
            <a:ext cx="2362200" cy="365125"/>
          </a:xfrm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24906"/>
              </p:ext>
            </p:extLst>
          </p:nvPr>
        </p:nvGraphicFramePr>
        <p:xfrm>
          <a:off x="1523999" y="1225660"/>
          <a:ext cx="10134598" cy="56134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11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7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6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9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5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Nucleic acid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Envelope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Capsid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  <a:endParaRPr lang="en-US" sz="16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Picornavirus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Calicivirus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HEV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DS linear, 10S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Flavivirus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Togavirus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Rubella 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Retrovirus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2S,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Icosahedral</a:t>
                      </a:r>
                      <a:endParaRPr lang="en-US" sz="1600" b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Orthomyxovirus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8S, -ve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Influenza 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2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Paramyxovirus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Measles 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Rhabdovirus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Rabies 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Filovirus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linear, NS, -ve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Ebola 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NS, +ve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Coronavirus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2S, ± 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LCMV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Bunyavirus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3S,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Hantavirus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5531">
                <a:tc>
                  <a:txBody>
                    <a:bodyPr/>
                    <a:lstStyle/>
                    <a:p>
                      <a:r>
                        <a:rPr kumimoji="0" lang="en-US" sz="1600" kern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Deltavirus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 circular, CC, -ve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kumimoji="0" lang="en-US" sz="1600" b="0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Helical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HDV</a:t>
                      </a:r>
                      <a:endParaRPr kumimoji="0" lang="en-US" sz="1600" b="0" kern="1200" dirty="0" smtClean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1371600" y="608826"/>
            <a:ext cx="3429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ar-SA"/>
            </a:defPPr>
            <a:lvl1pPr rtl="0">
              <a:defRPr sz="3600" b="1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/>
              <a:t>  RNA Viruses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467602" y="506768"/>
            <a:ext cx="2666998" cy="331432"/>
          </a:xfrm>
        </p:spPr>
        <p:txBody>
          <a:bodyPr/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Prof. Dr. Ghada Fahmy Helaly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68580" tIns="34290" rIns="68580" bIns="34290" rtlCol="0" anchor="ctr"/>
          <a:lstStyle/>
          <a:p>
            <a:r>
              <a:rPr lang="en-US" sz="825" b="1"/>
              <a:t>Prof. Dr. Ghada Fahmy Helaly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827108"/>
            <a:ext cx="4572000" cy="830997"/>
          </a:xfrm>
          <a:prstGeom prst="rect">
            <a:avLst/>
          </a:prstGeom>
          <a:gradFill flip="none" rotWithShape="1">
            <a:gsLst>
              <a:gs pos="0">
                <a:srgbClr val="003A1A"/>
              </a:gs>
              <a:gs pos="80000">
                <a:schemeClr val="bg1">
                  <a:lumMod val="95000"/>
                </a:schemeClr>
              </a:gs>
              <a:gs pos="58000">
                <a:srgbClr val="C0E399"/>
              </a:gs>
              <a:gs pos="38000">
                <a:srgbClr val="6FCF6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DNA viruses: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2209800"/>
            <a:ext cx="102108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/>
              <a:t>Contain </a:t>
            </a:r>
            <a:r>
              <a:rPr lang="en-US" sz="2200" b="1" dirty="0">
                <a:solidFill>
                  <a:srgbClr val="C00000"/>
                </a:solidFill>
              </a:rPr>
              <a:t>double-stranded DNA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/>
              <a:t>(</a:t>
            </a:r>
            <a:r>
              <a:rPr lang="en-US" sz="2200" b="1" u="sng" dirty="0"/>
              <a:t>except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0033CC"/>
                </a:solidFill>
              </a:rPr>
              <a:t>parvoviruses</a:t>
            </a:r>
            <a:r>
              <a:rPr lang="en-US" sz="2200" b="1" dirty="0"/>
              <a:t>).</a:t>
            </a:r>
          </a:p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</a:rPr>
              <a:t>Naked</a:t>
            </a:r>
            <a:r>
              <a:rPr lang="en-US" sz="2200" b="1" dirty="0"/>
              <a:t> viruses (</a:t>
            </a:r>
            <a:r>
              <a:rPr lang="en-US" sz="2200" b="1" u="sng" dirty="0"/>
              <a:t>except </a:t>
            </a:r>
            <a:r>
              <a:rPr lang="en-US" sz="2200" b="1" dirty="0">
                <a:solidFill>
                  <a:srgbClr val="0000CC"/>
                </a:solidFill>
              </a:rPr>
              <a:t>herpesviruses</a:t>
            </a:r>
            <a:r>
              <a:rPr lang="en-US" sz="2200" b="1" dirty="0"/>
              <a:t>, </a:t>
            </a:r>
            <a:r>
              <a:rPr lang="en-US" sz="2200" b="1" dirty="0">
                <a:solidFill>
                  <a:srgbClr val="0000CC"/>
                </a:solidFill>
              </a:rPr>
              <a:t>poxviruses</a:t>
            </a:r>
            <a:r>
              <a:rPr lang="en-US" sz="2200" b="1" dirty="0"/>
              <a:t>, and </a:t>
            </a:r>
            <a:r>
              <a:rPr lang="en-US" sz="2200" b="1" dirty="0" err="1">
                <a:solidFill>
                  <a:srgbClr val="0000CC"/>
                </a:solidFill>
              </a:rPr>
              <a:t>hepadnaviruses</a:t>
            </a:r>
            <a:r>
              <a:rPr lang="en-US" sz="2200" b="1" dirty="0"/>
              <a:t>).</a:t>
            </a:r>
          </a:p>
          <a:p>
            <a:pPr marL="342900" indent="-342900" rtl="0">
              <a:lnSpc>
                <a:spcPct val="250000"/>
              </a:lnSpc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</a:rPr>
              <a:t>Icosahedral </a:t>
            </a:r>
            <a:r>
              <a:rPr lang="en-US" sz="2200" b="1" dirty="0"/>
              <a:t>capsids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/>
              <a:t>and </a:t>
            </a:r>
            <a:r>
              <a:rPr lang="en-US" sz="2200" b="1" dirty="0">
                <a:solidFill>
                  <a:srgbClr val="C00000"/>
                </a:solidFill>
              </a:rPr>
              <a:t>replicate in the nucleus </a:t>
            </a:r>
            <a:r>
              <a:rPr lang="en-US" sz="2200" b="1" dirty="0"/>
              <a:t>(</a:t>
            </a:r>
            <a:r>
              <a:rPr lang="en-US" sz="2200" b="1" u="sng" dirty="0"/>
              <a:t>except </a:t>
            </a:r>
            <a:r>
              <a:rPr lang="en-US" sz="2200" b="1" dirty="0">
                <a:solidFill>
                  <a:srgbClr val="0000CC"/>
                </a:solidFill>
              </a:rPr>
              <a:t>poxviruses</a:t>
            </a:r>
            <a:r>
              <a:rPr lang="en-US" sz="2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21822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20787" y="2057400"/>
            <a:ext cx="10590214" cy="3179140"/>
          </a:xfr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single-stranded RNA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Enveloped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caliciviruses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Helical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capsids 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reoviruses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togaviruses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,???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picornaviruses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orthomyxoviruses</a:t>
            </a:r>
            <a:r>
              <a:rPr lang="en-US" sz="2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paramyxoviruses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or </a:t>
            </a:r>
            <a:r>
              <a:rPr lang="en-US" sz="2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ambisense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arenaviruses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SzPct val="146000"/>
              <a:buBlip>
                <a:blip r:embed="rId2"/>
              </a:buBlip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 in the cytoplasm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1" u="sng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orthomyxoviruses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retroviruses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Ghada Fahmy Helaly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0787" y="883065"/>
            <a:ext cx="4876800" cy="830997"/>
          </a:xfrm>
          <a:prstGeom prst="rect">
            <a:avLst/>
          </a:prstGeom>
          <a:gradFill flip="none" rotWithShape="1">
            <a:gsLst>
              <a:gs pos="0">
                <a:srgbClr val="003A1A"/>
              </a:gs>
              <a:gs pos="80000">
                <a:schemeClr val="bg1">
                  <a:lumMod val="95000"/>
                </a:schemeClr>
              </a:gs>
              <a:gs pos="58000">
                <a:srgbClr val="C0E399"/>
              </a:gs>
              <a:gs pos="38000">
                <a:srgbClr val="6FCF6F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>
            <a:defPPr>
              <a:defRPr lang="ar-SA"/>
            </a:defPPr>
            <a:lvl1pPr>
              <a:defRPr sz="4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en-US" dirty="0"/>
              <a:t>RNA </a:t>
            </a:r>
            <a:r>
              <a:rPr lang="en-US" dirty="0" smtClean="0"/>
              <a:t>viruses: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33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nvitationstyles.com/images/invit/INHW050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t="5278" r="2873" b="3602"/>
          <a:stretch/>
        </p:blipFill>
        <p:spPr bwMode="auto">
          <a:xfrm>
            <a:off x="1524001" y="762000"/>
            <a:ext cx="9144000" cy="6096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fbimages.net/image/img_1415538228_66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738" y="4191000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5562603"/>
            <a:ext cx="2990538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Prof. Dr. Ghada Fahmy Helaly</a:t>
            </a:r>
            <a:endParaRPr lang="en-US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516" y="1524000"/>
            <a:ext cx="860568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</a:pPr>
            <a:endParaRPr lang="en-US" sz="2200" dirty="0">
              <a:solidFill>
                <a:srgbClr val="FFFF00"/>
              </a:solidFill>
            </a:endParaRPr>
          </a:p>
          <a:p>
            <a:pPr marL="285750" indent="-28575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/>
              <a:t>In 1884, </a:t>
            </a:r>
            <a:r>
              <a:rPr lang="en-US" sz="2200" dirty="0" err="1">
                <a:solidFill>
                  <a:srgbClr val="FFFF00"/>
                </a:solidFill>
              </a:rPr>
              <a:t>Chamberland</a:t>
            </a:r>
            <a:r>
              <a:rPr lang="en-US" sz="2200" dirty="0">
                <a:solidFill>
                  <a:srgbClr val="FFFF00"/>
                </a:solidFill>
              </a:rPr>
              <a:t> filter</a:t>
            </a:r>
            <a:r>
              <a:rPr lang="en-US" sz="2200" dirty="0"/>
              <a:t> with pores smaller than bacteria</a:t>
            </a:r>
          </a:p>
          <a:p>
            <a:pPr rtl="0">
              <a:spcBef>
                <a:spcPts val="0"/>
              </a:spcBef>
            </a:pPr>
            <a:endParaRPr lang="en-US" sz="2200" dirty="0"/>
          </a:p>
          <a:p>
            <a:pPr marL="285750" indent="-285750" rtl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/>
              <a:t>In 1892, the Russian biologist </a:t>
            </a:r>
            <a:r>
              <a:rPr lang="en-US" sz="2200" dirty="0" err="1">
                <a:solidFill>
                  <a:srgbClr val="FF00FF"/>
                </a:solidFill>
              </a:rPr>
              <a:t>Dimitri</a:t>
            </a:r>
            <a:r>
              <a:rPr lang="en-US" sz="2200" dirty="0">
                <a:solidFill>
                  <a:srgbClr val="FF00FF"/>
                </a:solidFill>
              </a:rPr>
              <a:t> </a:t>
            </a:r>
            <a:r>
              <a:rPr lang="en-US" sz="2200" dirty="0" err="1">
                <a:solidFill>
                  <a:srgbClr val="FF00FF"/>
                </a:solidFill>
              </a:rPr>
              <a:t>Ivanovski</a:t>
            </a:r>
            <a:r>
              <a:rPr lang="en-US" sz="2200" dirty="0"/>
              <a:t> used this filter to study what is now known to be </a:t>
            </a:r>
            <a:r>
              <a:rPr lang="en-US" sz="2200" dirty="0">
                <a:solidFill>
                  <a:srgbClr val="FFFF00"/>
                </a:solidFill>
              </a:rPr>
              <a:t>tobacco mosaic virus</a:t>
            </a:r>
            <a:r>
              <a:rPr lang="en-US" sz="2200" dirty="0"/>
              <a:t>.</a:t>
            </a:r>
          </a:p>
          <a:p>
            <a:pPr rtl="0">
              <a:spcBef>
                <a:spcPts val="0"/>
              </a:spcBef>
            </a:pPr>
            <a:endParaRPr lang="en-US" sz="2200" dirty="0"/>
          </a:p>
          <a:p>
            <a:pPr marL="285750" indent="-285750" rtl="0">
              <a:spcBef>
                <a:spcPts val="0"/>
              </a:spcBef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>
                <a:solidFill>
                  <a:srgbClr val="00FF00"/>
                </a:solidFill>
              </a:rPr>
              <a:t>Origins of viruses: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rgbClr val="FF00FF"/>
                </a:solidFill>
              </a:rPr>
              <a:t>Regressive theory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rgbClr val="FF00FF"/>
                </a:solidFill>
              </a:rPr>
              <a:t>Cellular origin theory</a:t>
            </a:r>
          </a:p>
          <a:p>
            <a:pPr lvl="2" rtl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en-US" sz="2200" dirty="0">
                <a:solidFill>
                  <a:srgbClr val="FF00FF"/>
                </a:solidFill>
              </a:rPr>
              <a:t>Coevolution theory</a:t>
            </a:r>
            <a:endParaRPr lang="en-US" sz="2200" dirty="0"/>
          </a:p>
          <a:p>
            <a:pPr rtl="0">
              <a:spcBef>
                <a:spcPts val="0"/>
              </a:spcBef>
            </a:pPr>
            <a:endParaRPr lang="en-US" sz="2200" dirty="0">
              <a:solidFill>
                <a:srgbClr val="00FF00"/>
              </a:solidFill>
            </a:endParaRPr>
          </a:p>
          <a:p>
            <a:pPr rtl="0">
              <a:spcBef>
                <a:spcPts val="0"/>
              </a:spcBef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752600" y="18288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 descr="TMVsymptom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4516" y="3405453"/>
            <a:ext cx="2034209" cy="2295939"/>
          </a:xfrm>
          <a:prstGeom prst="ellipse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10" descr="150px-Ivanovsk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0" y="1752600"/>
            <a:ext cx="1445088" cy="1939743"/>
          </a:xfrm>
          <a:prstGeom prst="ellipse">
            <a:avLst/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Rectangle 8"/>
          <p:cNvSpPr/>
          <p:nvPr/>
        </p:nvSpPr>
        <p:spPr>
          <a:xfrm>
            <a:off x="2755872" y="4873630"/>
            <a:ext cx="346249" cy="895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0" eaLnBrk="1" hangingPunct="1">
              <a:lnSpc>
                <a:spcPct val="120000"/>
              </a:lnSpc>
              <a:spcBef>
                <a:spcPct val="50000"/>
              </a:spcBef>
            </a:pPr>
            <a:endParaRPr lang="en-US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rtl="0" eaLnBrk="1" hangingPunct="1"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endParaRPr lang="en-US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3257" y="548640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" y="645253"/>
            <a:ext cx="33147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ar-SA"/>
            </a:defPPr>
            <a:lvl1pPr>
              <a:spcBef>
                <a:spcPct val="50000"/>
              </a:spcBef>
              <a:defRPr sz="3200" b="1" spc="15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defRPr>
            </a:lvl1pPr>
          </a:lstStyle>
          <a:p>
            <a:r>
              <a:rPr lang="en-US" dirty="0">
                <a:solidFill>
                  <a:srgbClr val="FFDBB7"/>
                </a:solidFill>
              </a:rPr>
              <a:t>Introduction: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7096346" y="6019803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Prof. Dr. Ghada Fahmy Helaly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14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12290" y="457200"/>
            <a:ext cx="6248400" cy="584775"/>
          </a:xfrm>
          <a:prstGeom prst="rect">
            <a:avLst/>
          </a:prstGeom>
          <a:gradFill flip="none" rotWithShape="1">
            <a:gsLst>
              <a:gs pos="0">
                <a:srgbClr val="143E58"/>
              </a:gs>
              <a:gs pos="10001">
                <a:srgbClr val="FFFF99"/>
              </a:gs>
              <a:gs pos="25000">
                <a:schemeClr val="accent2">
                  <a:lumMod val="75000"/>
                </a:schemeClr>
              </a:gs>
              <a:gs pos="50000">
                <a:srgbClr val="1B1422"/>
              </a:gs>
              <a:gs pos="80000">
                <a:schemeClr val="accent3">
                  <a:lumMod val="75000"/>
                </a:schemeClr>
              </a:gs>
              <a:gs pos="100000">
                <a:schemeClr val="bg1"/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unset" dir="t"/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spc="150" dirty="0">
                <a:ln w="11430"/>
                <a:solidFill>
                  <a:srgbClr val="FFD7A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cs typeface="Arial" charset="0"/>
              </a:rPr>
              <a:t>General Characteristics: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762000" y="1524000"/>
            <a:ext cx="10744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/>
              <a:t>Wide </a:t>
            </a:r>
            <a:r>
              <a:rPr lang="en-US" sz="2200" dirty="0">
                <a:solidFill>
                  <a:srgbClr val="FFFF00"/>
                </a:solidFill>
              </a:rPr>
              <a:t>diversity</a:t>
            </a:r>
            <a:r>
              <a:rPr lang="en-US" sz="2200" dirty="0"/>
              <a:t> of </a:t>
            </a:r>
            <a:r>
              <a:rPr lang="en-US" sz="2200" dirty="0">
                <a:solidFill>
                  <a:srgbClr val="00FF00"/>
                </a:solidFill>
              </a:rPr>
              <a:t>shapes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00FF00"/>
                </a:solidFill>
              </a:rPr>
              <a:t>sizes</a:t>
            </a:r>
            <a:r>
              <a:rPr lang="en-US" sz="2200" dirty="0"/>
              <a:t>.</a:t>
            </a:r>
            <a:endParaRPr lang="en-US" sz="2200" dirty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Arial" charset="0"/>
              </a:rPr>
              <a:t>Small size: </a:t>
            </a:r>
            <a:r>
              <a:rPr lang="en-US" sz="2200" dirty="0">
                <a:solidFill>
                  <a:srgbClr val="FFFFCC"/>
                </a:solidFill>
              </a:rPr>
              <a:t>EM, </a:t>
            </a:r>
            <a:r>
              <a:rPr lang="en-US" sz="2200" dirty="0">
                <a:solidFill>
                  <a:srgbClr val="00FF00"/>
                </a:solidFill>
              </a:rPr>
              <a:t>10 - 300 </a:t>
            </a:r>
            <a:r>
              <a:rPr lang="en-US" sz="2200" dirty="0" err="1">
                <a:solidFill>
                  <a:srgbClr val="00FF00"/>
                </a:solidFill>
              </a:rPr>
              <a:t>nanometres</a:t>
            </a:r>
            <a:r>
              <a:rPr lang="en-US" sz="2200" dirty="0">
                <a:solidFill>
                  <a:srgbClr val="00FF00"/>
                </a:solidFill>
              </a:rPr>
              <a:t> </a:t>
            </a:r>
            <a:r>
              <a:rPr lang="en-US" sz="2200" dirty="0"/>
              <a:t>( Filoviruses: length up to 1400 nm, diameters, 80 nm).</a:t>
            </a:r>
            <a:endParaRPr lang="en-US" sz="2200" dirty="0">
              <a:solidFill>
                <a:srgbClr val="FFFFCC"/>
              </a:solidFill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Arial" charset="0"/>
              </a:rPr>
              <a:t>Filterable</a:t>
            </a:r>
            <a:r>
              <a:rPr lang="en-US" sz="2200" dirty="0">
                <a:solidFill>
                  <a:srgbClr val="FFFFCC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Arial" charset="0"/>
              </a:rPr>
              <a:t>Obligate intracellular parasites</a:t>
            </a:r>
            <a:r>
              <a:rPr lang="en-US" sz="2200" dirty="0">
                <a:solidFill>
                  <a:srgbClr val="FFFFCC"/>
                </a:solidFill>
                <a:latin typeface="Arial" charset="0"/>
                <a:cs typeface="Arial" charset="0"/>
              </a:rPr>
              <a:t>: using the biosynthetic machinery of the host.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FFCC"/>
                </a:solidFill>
                <a:latin typeface="Arial" pitchFamily="34"/>
              </a:rPr>
              <a:t>They </a:t>
            </a:r>
            <a:r>
              <a:rPr lang="en-US" sz="2200" dirty="0">
                <a:solidFill>
                  <a:srgbClr val="00FF00"/>
                </a:solidFill>
                <a:latin typeface="Arial" pitchFamily="34"/>
              </a:rPr>
              <a:t>contain molecular machinery </a:t>
            </a:r>
            <a:r>
              <a:rPr lang="en-US" sz="2200" dirty="0">
                <a:solidFill>
                  <a:srgbClr val="FFFFCC"/>
                </a:solidFill>
                <a:latin typeface="Arial" pitchFamily="34"/>
              </a:rPr>
              <a:t>for viral replication.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Arial" charset="0"/>
              </a:rPr>
              <a:t>Protein coat</a:t>
            </a:r>
            <a:r>
              <a:rPr lang="en-US" sz="2200" dirty="0">
                <a:solidFill>
                  <a:srgbClr val="FFFFCC"/>
                </a:solidFill>
                <a:latin typeface="Arial" charset="0"/>
                <a:cs typeface="Arial" charset="0"/>
              </a:rPr>
              <a:t>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No ribosomes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mitochondria or other organelles.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Only </a:t>
            </a: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one type of nucleic acid</a:t>
            </a:r>
            <a:r>
              <a:rPr lang="en-US" sz="22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Naked</a:t>
            </a:r>
            <a:r>
              <a:rPr lang="en-US" sz="2000" b="1" dirty="0"/>
              <a:t> or </a:t>
            </a: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enveloped</a:t>
            </a:r>
            <a:r>
              <a:rPr lang="en-US" sz="2000" b="1" dirty="0"/>
              <a:t> </a:t>
            </a:r>
            <a:r>
              <a:rPr lang="en-US" sz="2000" dirty="0"/>
              <a:t>(lipoprotein envelope).</a:t>
            </a: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 startAt="5"/>
              <a:defRPr/>
            </a:pPr>
            <a:r>
              <a:rPr lang="en-US" sz="2200" dirty="0">
                <a:solidFill>
                  <a:srgbClr val="00FF00"/>
                </a:solidFill>
                <a:latin typeface="Arial" charset="0"/>
                <a:cs typeface="Times New Roman" pitchFamily="18" charset="0"/>
              </a:rPr>
              <a:t>Do not grow </a:t>
            </a:r>
            <a:r>
              <a:rPr lang="en-US" sz="2200" dirty="0">
                <a:solidFill>
                  <a:srgbClr val="FFFFCC"/>
                </a:solidFill>
                <a:latin typeface="Arial" charset="0"/>
                <a:cs typeface="Times New Roman" pitchFamily="18" charset="0"/>
              </a:rPr>
              <a:t>in size.</a:t>
            </a:r>
            <a:endParaRPr lang="en-US" sz="2200" dirty="0">
              <a:solidFill>
                <a:srgbClr val="FFFFCC"/>
              </a:solidFill>
              <a:latin typeface="Arial" charset="0"/>
              <a:cs typeface="Arial" charset="0"/>
            </a:endParaRPr>
          </a:p>
          <a:p>
            <a:pPr marL="457200" indent="-457200" rtl="0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lt"/>
              <a:buAutoNum type="arabicPeriod"/>
              <a:defRPr/>
            </a:pPr>
            <a:endParaRPr lang="en-US" sz="2200" dirty="0">
              <a:solidFill>
                <a:srgbClr val="FFFFC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6206198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Prof. Dr. Ghada Fahmy Helaly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914400" y="1995202"/>
            <a:ext cx="10287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00FF00"/>
                </a:solidFill>
              </a:rPr>
              <a:t>complete virus particle</a:t>
            </a:r>
            <a:r>
              <a:rPr lang="en-US" sz="2400" dirty="0"/>
              <a:t>, known as a </a:t>
            </a:r>
            <a:r>
              <a:rPr lang="en-US" sz="2400" dirty="0">
                <a:solidFill>
                  <a:srgbClr val="FF00FF"/>
                </a:solidFill>
              </a:rPr>
              <a:t>virion</a:t>
            </a:r>
            <a:r>
              <a:rPr lang="en-US" sz="2400" dirty="0"/>
              <a:t>, consists of </a:t>
            </a:r>
            <a:r>
              <a:rPr lang="en-US" sz="2400" dirty="0">
                <a:solidFill>
                  <a:srgbClr val="FFFF00"/>
                </a:solidFill>
              </a:rPr>
              <a:t>nucleic acid</a:t>
            </a:r>
            <a:r>
              <a:rPr lang="en-US" sz="2400" dirty="0"/>
              <a:t> surrounded by a protective coat of protein called a </a:t>
            </a:r>
            <a:r>
              <a:rPr lang="en-US" sz="2400" dirty="0">
                <a:solidFill>
                  <a:srgbClr val="FFFF00"/>
                </a:solidFill>
              </a:rPr>
              <a:t>capsid</a:t>
            </a:r>
            <a:r>
              <a:rPr lang="en-US" sz="2400" dirty="0"/>
              <a:t>.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rgbClr val="00FF00"/>
                </a:solidFill>
              </a:rPr>
              <a:t>The capsid</a:t>
            </a:r>
            <a:r>
              <a:rPr lang="en-US" sz="2400" dirty="0"/>
              <a:t> is made from identical protein subunits called </a:t>
            </a:r>
            <a:r>
              <a:rPr lang="en-US" sz="2400" dirty="0" err="1">
                <a:solidFill>
                  <a:srgbClr val="FF9900"/>
                </a:solidFill>
              </a:rPr>
              <a:t>capsomers</a:t>
            </a:r>
            <a:r>
              <a:rPr lang="en-US" sz="2400" dirty="0">
                <a:solidFill>
                  <a:srgbClr val="FF9900"/>
                </a:solidFill>
              </a:rPr>
              <a:t>,</a:t>
            </a:r>
            <a:r>
              <a:rPr lang="en-US" sz="2400" dirty="0"/>
              <a:t> encoded by the viral genome.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 The viral capsid proteins with viral nucleic acid is called a </a:t>
            </a:r>
            <a:r>
              <a:rPr lang="en-US" sz="2400" dirty="0">
                <a:solidFill>
                  <a:srgbClr val="FF9900"/>
                </a:solidFill>
              </a:rPr>
              <a:t>nucleocapsid</a:t>
            </a:r>
            <a:r>
              <a:rPr lang="en-US" sz="2400" dirty="0"/>
              <a:t>. </a:t>
            </a:r>
          </a:p>
          <a:p>
            <a:pPr marL="342900" indent="-342900" rtl="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400" dirty="0"/>
              <a:t>Classified as </a:t>
            </a:r>
            <a:r>
              <a:rPr lang="en-US" sz="2400" dirty="0">
                <a:solidFill>
                  <a:srgbClr val="00FF00"/>
                </a:solidFill>
              </a:rPr>
              <a:t>helical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F0"/>
                </a:solidFill>
              </a:rPr>
              <a:t>icosahedral</a:t>
            </a:r>
            <a:r>
              <a:rPr lang="en-US" sz="2400" dirty="0"/>
              <a:t>, or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complex</a:t>
            </a:r>
            <a:r>
              <a:rPr lang="en-US" sz="2400" dirty="0"/>
              <a:t>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0" y="1356508"/>
            <a:ext cx="5029200" cy="584775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10001">
                <a:schemeClr val="tx2">
                  <a:lumMod val="50000"/>
                </a:schemeClr>
              </a:gs>
              <a:gs pos="25000">
                <a:schemeClr val="tx2">
                  <a:lumMod val="50000"/>
                </a:schemeClr>
              </a:gs>
              <a:gs pos="50000">
                <a:schemeClr val="accent6">
                  <a:lumMod val="75000"/>
                </a:schemeClr>
              </a:gs>
              <a:gs pos="80000">
                <a:schemeClr val="bg2">
                  <a:lumMod val="75000"/>
                </a:schemeClr>
              </a:gs>
              <a:gs pos="100000">
                <a:schemeClr val="tx2">
                  <a:lumMod val="1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571500" indent="-571500" rtl="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Arial" charset="0"/>
              </a:rPr>
              <a:t>Capsid and Symmetry:</a:t>
            </a:r>
          </a:p>
        </p:txBody>
      </p:sp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457200" y="508838"/>
            <a:ext cx="5867400" cy="64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VIRUS STRUCTURE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Prof. Dr. Ghada Fahmy Helaly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533400" y="685801"/>
            <a:ext cx="6781800" cy="291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0" eaLnBrk="1" hangingPunct="1">
              <a:lnSpc>
                <a:spcPct val="120000"/>
              </a:lnSpc>
              <a:spcBef>
                <a:spcPct val="50000"/>
              </a:spcBef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00FF00"/>
                </a:solidFill>
              </a:rPr>
              <a:t>  </a:t>
            </a: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HELICAL:</a:t>
            </a:r>
            <a:r>
              <a:rPr lang="en-US" sz="2800" b="1" i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/>
              <a:t>Rod </a:t>
            </a:r>
            <a:r>
              <a:rPr lang="en-US" sz="2000" dirty="0"/>
              <a:t>shaped, or </a:t>
            </a:r>
            <a:r>
              <a:rPr lang="en-US" sz="2000" b="1" dirty="0"/>
              <a:t>filamentous</a:t>
            </a:r>
            <a:r>
              <a:rPr lang="en-US" sz="2000" dirty="0"/>
              <a:t> virions, </a:t>
            </a:r>
            <a:r>
              <a:rPr lang="en-US" sz="2000" b="1" dirty="0"/>
              <a:t>short </a:t>
            </a:r>
            <a:r>
              <a:rPr lang="en-US" sz="2000" dirty="0"/>
              <a:t>and highly </a:t>
            </a:r>
            <a:r>
              <a:rPr lang="en-US" sz="2000" b="1" dirty="0"/>
              <a:t>rigid</a:t>
            </a:r>
            <a:r>
              <a:rPr lang="en-US" sz="2000" dirty="0"/>
              <a:t>, or </a:t>
            </a:r>
            <a:r>
              <a:rPr lang="en-US" sz="2000" b="1" dirty="0"/>
              <a:t>long</a:t>
            </a:r>
            <a:r>
              <a:rPr lang="en-US" sz="2000" dirty="0"/>
              <a:t> and very </a:t>
            </a:r>
            <a:r>
              <a:rPr lang="en-US" sz="2000" b="1" dirty="0"/>
              <a:t>flexible</a:t>
            </a:r>
            <a:r>
              <a:rPr lang="en-US" sz="2000" dirty="0"/>
              <a:t>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dirty="0"/>
              <a:t>Composed of a </a:t>
            </a:r>
            <a:r>
              <a:rPr lang="en-US" sz="2000" b="1" dirty="0"/>
              <a:t>single type of capsomer </a:t>
            </a:r>
            <a:r>
              <a:rPr lang="en-US" sz="2000" dirty="0"/>
              <a:t>stacked </a:t>
            </a:r>
            <a:r>
              <a:rPr lang="en-US" sz="2000" b="1" dirty="0"/>
              <a:t>around a central axis </a:t>
            </a:r>
            <a:r>
              <a:rPr lang="en-US" sz="2000" dirty="0"/>
              <a:t>to form a helical structure.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000" b="1" dirty="0"/>
              <a:t>Tobacco mosaic virus </a:t>
            </a:r>
            <a:r>
              <a:rPr lang="en-US" sz="2000" dirty="0"/>
              <a:t>is an example of a helical virus.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53" y="533400"/>
            <a:ext cx="2557720" cy="360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10317163" y="4694237"/>
            <a:ext cx="2743199" cy="365125"/>
          </a:xfrm>
        </p:spPr>
        <p:txBody>
          <a:bodyPr/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</a:rPr>
              <a:t>Prof. Dr. Ghada Fahmy Helaly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" y="4038600"/>
            <a:ext cx="6164826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5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52401"/>
            <a:ext cx="10439399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lvl="1" indent="-342900" rtl="0">
              <a:lnSpc>
                <a:spcPct val="120000"/>
              </a:lnSpc>
              <a:spcBef>
                <a:spcPct val="50000"/>
              </a:spcBef>
              <a:buBlip>
                <a:blip r:embed="rId2"/>
              </a:buBlip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ICOSAHEDRAL: </a:t>
            </a:r>
          </a:p>
          <a:p>
            <a:pPr marL="342900" lvl="1" indent="-342900" rtl="0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2200" b="1" dirty="0">
                <a:solidFill>
                  <a:srgbClr val="C00000"/>
                </a:solidFill>
                <a:latin typeface="Arial" charset="0"/>
                <a:cs typeface="Arial" charset="0"/>
              </a:rPr>
              <a:t>Most animal viruses</a:t>
            </a:r>
            <a:r>
              <a:rPr lang="en-US" sz="2200" dirty="0">
                <a:latin typeface="Arial" charset="0"/>
                <a:cs typeface="Arial" charset="0"/>
              </a:rPr>
              <a:t> are icosahedral. </a:t>
            </a:r>
            <a:r>
              <a:rPr lang="en-US" sz="2200" b="1" dirty="0">
                <a:solidFill>
                  <a:srgbClr val="005800"/>
                </a:solidFill>
                <a:latin typeface="Arial" charset="0"/>
                <a:cs typeface="Arial" charset="0"/>
              </a:rPr>
              <a:t>Capsomeres</a:t>
            </a:r>
            <a:r>
              <a:rPr lang="en-US" sz="2200" dirty="0">
                <a:latin typeface="Arial" charset="0"/>
                <a:cs typeface="Arial" charset="0"/>
              </a:rPr>
              <a:t> are arranged in </a:t>
            </a:r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20 triangles </a:t>
            </a:r>
            <a:r>
              <a:rPr lang="en-US" sz="2200" dirty="0">
                <a:latin typeface="Arial" charset="0"/>
                <a:cs typeface="Arial" charset="0"/>
              </a:rPr>
              <a:t>with </a:t>
            </a:r>
            <a:r>
              <a:rPr lang="en-US" sz="2200" b="1" dirty="0">
                <a:solidFill>
                  <a:srgbClr val="002060"/>
                </a:solidFill>
                <a:latin typeface="Arial" charset="0"/>
                <a:cs typeface="Arial" charset="0"/>
              </a:rPr>
              <a:t>12</a:t>
            </a:r>
            <a:r>
              <a:rPr lang="en-US" sz="2200" dirty="0">
                <a:latin typeface="Arial" charset="0"/>
                <a:cs typeface="Arial" charset="0"/>
              </a:rPr>
              <a:t> evenly spaced corners (</a:t>
            </a:r>
            <a:r>
              <a:rPr lang="en-US" sz="2200" b="1" dirty="0">
                <a:solidFill>
                  <a:srgbClr val="002060"/>
                </a:solidFill>
                <a:latin typeface="Arial" pitchFamily="34"/>
              </a:rPr>
              <a:t>Vertices</a:t>
            </a:r>
            <a:r>
              <a:rPr lang="en-US" sz="2200" dirty="0">
                <a:latin typeface="Arial" pitchFamily="34"/>
              </a:rPr>
              <a:t>)</a:t>
            </a:r>
            <a:r>
              <a:rPr lang="en-US" sz="2200" dirty="0">
                <a:latin typeface="Arial" charset="0"/>
                <a:cs typeface="Arial" charset="0"/>
              </a:rPr>
              <a:t>.</a:t>
            </a:r>
            <a:r>
              <a:rPr lang="en-US" sz="2200" dirty="0">
                <a:latin typeface="Arial" pitchFamily="34"/>
              </a:rPr>
              <a:t> Each face is an equilateral triangle and every </a:t>
            </a:r>
            <a:r>
              <a:rPr lang="en-US" sz="2200" b="1" dirty="0">
                <a:solidFill>
                  <a:srgbClr val="FF0000"/>
                </a:solidFill>
                <a:latin typeface="Arial" pitchFamily="34"/>
              </a:rPr>
              <a:t>vertex </a:t>
            </a:r>
            <a:r>
              <a:rPr lang="en-US" sz="2200" dirty="0">
                <a:latin typeface="Arial" pitchFamily="34"/>
              </a:rPr>
              <a:t>of the icosahedron is formed by </a:t>
            </a:r>
            <a:r>
              <a:rPr lang="en-US" sz="2200" b="1" dirty="0">
                <a:solidFill>
                  <a:srgbClr val="FF0000"/>
                </a:solidFill>
                <a:latin typeface="Arial" pitchFamily="34"/>
              </a:rPr>
              <a:t>five triangular </a:t>
            </a:r>
            <a:r>
              <a:rPr lang="en-US" sz="2200" dirty="0">
                <a:latin typeface="Arial" pitchFamily="34"/>
              </a:rPr>
              <a:t>faces. Edges 30; Vertices 12; Faces 20.</a:t>
            </a:r>
          </a:p>
          <a:p>
            <a:pPr marL="0" lvl="1" rtl="0">
              <a:lnSpc>
                <a:spcPct val="120000"/>
              </a:lnSpc>
              <a:buBlip>
                <a:blip r:embed="rId2"/>
              </a:buBlip>
              <a:defRPr/>
            </a:pPr>
            <a:endParaRPr lang="en-US" sz="2400" b="1" dirty="0">
              <a:latin typeface="Arial" charset="0"/>
              <a:cs typeface="Arial" charset="0"/>
            </a:endParaRPr>
          </a:p>
        </p:txBody>
      </p:sp>
      <p:pic>
        <p:nvPicPr>
          <p:cNvPr id="4" name="Picture 5" descr="icosanim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17969" y="3392710"/>
            <a:ext cx="3352800" cy="287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Image result for icosahed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81400"/>
            <a:ext cx="2590800" cy="28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0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902526" y="381003"/>
            <a:ext cx="2286000" cy="36512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Prof. Dr. Ghada Fahmy Helaly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cow95289_06_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36" r="50926"/>
          <a:stretch/>
        </p:blipFill>
        <p:spPr bwMode="auto">
          <a:xfrm>
            <a:off x="1905000" y="1261308"/>
            <a:ext cx="4985998" cy="435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نتيجة بحث الصور عن ‪capsid 3D‬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3886200" cy="447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85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9677400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lvl="1" indent="-342900" rtl="0" eaLnBrk="1" hangingPunct="1">
              <a:lnSpc>
                <a:spcPct val="120000"/>
              </a:lnSpc>
              <a:spcBef>
                <a:spcPct val="50000"/>
              </a:spcBef>
              <a:buBlip>
                <a:blip r:embed="rId2"/>
              </a:buBlip>
              <a:defRPr/>
            </a:pPr>
            <a:r>
              <a:rPr lang="en-US" sz="2800" b="1" dirty="0">
                <a:ln w="12700">
                  <a:solidFill>
                    <a:srgbClr val="00002A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COMPLEX: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/>
              <a:t>These viruses possess a capsid which is </a:t>
            </a:r>
            <a:r>
              <a:rPr lang="en-US" sz="2200" b="1" dirty="0"/>
              <a:t>neither purely helical, nor purely icosahedral</a:t>
            </a:r>
            <a:r>
              <a:rPr lang="en-US" sz="2200" dirty="0"/>
              <a:t>, and which may possess </a:t>
            </a:r>
            <a:r>
              <a:rPr lang="en-US" sz="2200" b="1" dirty="0">
                <a:solidFill>
                  <a:srgbClr val="C00000"/>
                </a:solidFill>
              </a:rPr>
              <a:t>extra structures </a:t>
            </a:r>
            <a:r>
              <a:rPr lang="en-US" sz="2200" dirty="0"/>
              <a:t>such as protein tails or a complex outer wall. </a:t>
            </a:r>
          </a:p>
          <a:p>
            <a:pPr marL="342900" indent="-342900" rtl="0" eaLnBrk="1" hangingPunct="1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200" dirty="0"/>
              <a:t>Some </a:t>
            </a:r>
            <a:r>
              <a:rPr lang="en-US" sz="2200" b="1" dirty="0"/>
              <a:t>bacteriophages, poxviruses</a:t>
            </a:r>
            <a:r>
              <a:rPr lang="en-US" sz="2200" dirty="0"/>
              <a:t>.</a:t>
            </a:r>
          </a:p>
        </p:txBody>
      </p:sp>
      <p:pic>
        <p:nvPicPr>
          <p:cNvPr id="4" name="Picture 8" descr="Viruses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806196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flat" dir="t"/>
          </a:scene3d>
          <a:sp3d prstMaterial="dkEdge">
            <a:bevelT w="25400" h="19050"/>
            <a:contourClr>
              <a:srgbClr val="FFFFFF"/>
            </a:contourClr>
          </a:sp3d>
        </p:spPr>
      </p:pic>
      <p:pic>
        <p:nvPicPr>
          <p:cNvPr id="5" name="Picture 12" descr="http://cronodon.com/sitebuilder/images/Rhabdovirus7-316x18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1985" y="4423636"/>
            <a:ext cx="2113057" cy="1342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34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lo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7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8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othecary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</TotalTime>
  <Words>1368</Words>
  <Application>Microsoft Office PowerPoint</Application>
  <PresentationFormat>Widescreen</PresentationFormat>
  <Paragraphs>281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54" baseType="lpstr">
      <vt:lpstr>Arial Unicode MS</vt:lpstr>
      <vt:lpstr>Arial</vt:lpstr>
      <vt:lpstr>Arial Black</vt:lpstr>
      <vt:lpstr>Arial Rounded MT Bold</vt:lpstr>
      <vt:lpstr>Baskerville Old Face</vt:lpstr>
      <vt:lpstr>Bookman Old Style</vt:lpstr>
      <vt:lpstr>Calibri</vt:lpstr>
      <vt:lpstr>Calibri Light</vt:lpstr>
      <vt:lpstr>Century Gothic</vt:lpstr>
      <vt:lpstr>Century Schoolbook</vt:lpstr>
      <vt:lpstr>Constantia</vt:lpstr>
      <vt:lpstr>Garamond</vt:lpstr>
      <vt:lpstr>Georgia</vt:lpstr>
      <vt:lpstr>Gill Sans MT</vt:lpstr>
      <vt:lpstr>Majalla UI</vt:lpstr>
      <vt:lpstr>Palatino Linotype</vt:lpstr>
      <vt:lpstr>Times New Roman</vt:lpstr>
      <vt:lpstr>Traditional Arabic</vt:lpstr>
      <vt:lpstr>Verdana</vt:lpstr>
      <vt:lpstr>Wingdings</vt:lpstr>
      <vt:lpstr>Wingdings 2</vt:lpstr>
      <vt:lpstr>Wingdings 3</vt:lpstr>
      <vt:lpstr>Flow</vt:lpstr>
      <vt:lpstr>Perspective</vt:lpstr>
      <vt:lpstr>Aspect</vt:lpstr>
      <vt:lpstr>Organic</vt:lpstr>
      <vt:lpstr>1_Organic</vt:lpstr>
      <vt:lpstr>View</vt:lpstr>
      <vt:lpstr>Wisp</vt:lpstr>
      <vt:lpstr>Retrospect</vt:lpstr>
      <vt:lpstr>PowerPoint Presentation</vt:lpstr>
      <vt:lpstr>GENERAL Virology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Ghada</cp:lastModifiedBy>
  <cp:revision>208</cp:revision>
  <cp:lastPrinted>2015-09-27T02:11:28Z</cp:lastPrinted>
  <dcterms:created xsi:type="dcterms:W3CDTF">2008-11-05T16:00:23Z</dcterms:created>
  <dcterms:modified xsi:type="dcterms:W3CDTF">2018-10-27T13:32:28Z</dcterms:modified>
</cp:coreProperties>
</file>