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tiff" ContentType="image/tif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 autoCompressPictures="0">
  <p:sldMasterIdLst>
    <p:sldMasterId id="2147483648" r:id="rId1"/>
  </p:sldMasterIdLst>
  <p:notesMasterIdLst>
    <p:notesMasterId r:id="rId40"/>
  </p:notesMasterIdLst>
  <p:sldIdLst>
    <p:sldId id="256" r:id="rId2"/>
    <p:sldId id="257" r:id="rId3"/>
    <p:sldId id="259" r:id="rId4"/>
    <p:sldId id="258" r:id="rId5"/>
    <p:sldId id="261" r:id="rId6"/>
    <p:sldId id="262" r:id="rId7"/>
    <p:sldId id="264" r:id="rId8"/>
    <p:sldId id="265" r:id="rId9"/>
    <p:sldId id="267" r:id="rId10"/>
    <p:sldId id="268" r:id="rId11"/>
    <p:sldId id="266" r:id="rId12"/>
    <p:sldId id="269" r:id="rId13"/>
    <p:sldId id="270" r:id="rId14"/>
    <p:sldId id="271" r:id="rId15"/>
    <p:sldId id="272" r:id="rId16"/>
    <p:sldId id="273" r:id="rId17"/>
    <p:sldId id="291" r:id="rId18"/>
    <p:sldId id="274" r:id="rId19"/>
    <p:sldId id="277" r:id="rId20"/>
    <p:sldId id="279" r:id="rId21"/>
    <p:sldId id="280" r:id="rId22"/>
    <p:sldId id="282" r:id="rId23"/>
    <p:sldId id="275" r:id="rId24"/>
    <p:sldId id="276" r:id="rId25"/>
    <p:sldId id="284" r:id="rId26"/>
    <p:sldId id="285" r:id="rId27"/>
    <p:sldId id="286" r:id="rId28"/>
    <p:sldId id="287" r:id="rId29"/>
    <p:sldId id="289" r:id="rId30"/>
    <p:sldId id="290" r:id="rId31"/>
    <p:sldId id="292" r:id="rId32"/>
    <p:sldId id="293" r:id="rId33"/>
    <p:sldId id="294" r:id="rId34"/>
    <p:sldId id="295" r:id="rId35"/>
    <p:sldId id="297" r:id="rId36"/>
    <p:sldId id="299" r:id="rId37"/>
    <p:sldId id="302" r:id="rId38"/>
    <p:sldId id="303" r:id="rId39"/>
  </p:sldIdLst>
  <p:sldSz cx="9145588" cy="6858000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vertBarState="minimized" horzBarState="maximized">
    <p:restoredLeft sz="78909" autoAdjust="0"/>
    <p:restoredTop sz="94681"/>
  </p:normalViewPr>
  <p:slideViewPr>
    <p:cSldViewPr snapToGrid="0" snapToObjects="1">
      <p:cViewPr>
        <p:scale>
          <a:sx n="71" d="100"/>
          <a:sy n="71" d="100"/>
        </p:scale>
        <p:origin x="-1122" y="-144"/>
      </p:cViewPr>
      <p:guideLst>
        <p:guide orient="horz" pos="2160"/>
        <p:guide pos="288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E70F1F-C363-C944-9BD1-ADAF5681AA99}" type="datetimeFigureOut">
              <a:rPr lang="en-US" smtClean="0"/>
              <a:pPr/>
              <a:t>7/3/2018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7F41CB-3F18-C547-ADCB-EFCBDBFDB65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9826837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66813" y="1241425"/>
            <a:ext cx="4464050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7F41CB-3F18-C547-ADCB-EFCBDBFDB650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8159861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409646" y="-4763"/>
            <a:ext cx="3761837" cy="6862763"/>
            <a:chOff x="2928938" y="-4763"/>
            <a:chExt cx="5014912" cy="6862763"/>
          </a:xfrm>
        </p:grpSpPr>
        <p:sp>
          <p:nvSpPr>
            <p:cNvPr id="22" name="Freeform 6"/>
            <p:cNvSpPr/>
            <p:nvPr/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3" name="Freeform 7"/>
            <p:cNvSpPr/>
            <p:nvPr/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4" name="Freeform 9"/>
            <p:cNvSpPr/>
            <p:nvPr/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5" name="Freeform 10"/>
            <p:cNvSpPr/>
            <p:nvPr/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6" name="Freeform 11"/>
            <p:cNvSpPr/>
            <p:nvPr/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7" name="Freeform 12"/>
            <p:cNvSpPr/>
            <p:nvPr/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96682" y="1380069"/>
            <a:ext cx="6432083" cy="2616199"/>
          </a:xfrm>
        </p:spPr>
        <p:txBody>
          <a:bodyPr anchor="b">
            <a:normAutofit/>
          </a:bodyPr>
          <a:lstStyle>
            <a:lvl1pPr algn="r">
              <a:defRPr sz="60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387121" y="3996267"/>
            <a:ext cx="5241644" cy="1388534"/>
          </a:xfrm>
        </p:spPr>
        <p:txBody>
          <a:bodyPr anchor="t">
            <a:normAutofit/>
          </a:bodyPr>
          <a:lstStyle>
            <a:lvl1pPr marL="0" indent="0" algn="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00004" y="5883276"/>
            <a:ext cx="3243596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427" y="4732865"/>
            <a:ext cx="7515338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789820" y="932112"/>
            <a:ext cx="6170529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3427" y="5299603"/>
            <a:ext cx="7515338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7/3/2018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428" y="685800"/>
            <a:ext cx="7515338" cy="304800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3428" y="4343400"/>
            <a:ext cx="7515340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199167" y="863023"/>
            <a:ext cx="45727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171488" y="2819399"/>
            <a:ext cx="45727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6447" y="685801"/>
            <a:ext cx="6743680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827926" y="3428999"/>
            <a:ext cx="6400723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3427" y="4343400"/>
            <a:ext cx="7515338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428" y="3308581"/>
            <a:ext cx="7515337" cy="1468800"/>
          </a:xfrm>
        </p:spPr>
        <p:txBody>
          <a:bodyPr anchor="b">
            <a:normAutofit/>
          </a:bodyPr>
          <a:lstStyle>
            <a:lvl1pPr algn="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3428" y="4777381"/>
            <a:ext cx="7515337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199167" y="863023"/>
            <a:ext cx="45727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171488" y="2819399"/>
            <a:ext cx="45727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6447" y="685801"/>
            <a:ext cx="6743680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13428" y="3886200"/>
            <a:ext cx="7515337" cy="889000"/>
          </a:xfrm>
        </p:spPr>
        <p:txBody>
          <a:bodyPr vert="horz" lIns="91440" tIns="45720" rIns="91440" bIns="45720" rtlCol="0" anchor="b">
            <a:normAutofit/>
          </a:bodyPr>
          <a:lstStyle>
            <a:lvl1pPr algn="r"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3428" y="4775200"/>
            <a:ext cx="7515337" cy="10160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428" y="685801"/>
            <a:ext cx="7515339" cy="272732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13428" y="3505200"/>
            <a:ext cx="751534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3427" y="4343400"/>
            <a:ext cx="7515340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00759" y="685800"/>
            <a:ext cx="1328007" cy="5105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13427" y="685800"/>
            <a:ext cx="6015851" cy="5105400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1139" y="214314"/>
            <a:ext cx="7794390" cy="146208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1182893" y="2017713"/>
            <a:ext cx="7773750" cy="4114800"/>
          </a:xfrm>
        </p:spPr>
        <p:txBody>
          <a:bodyPr/>
          <a:lstStyle/>
          <a:p>
            <a:pPr lvl="0"/>
            <a:endParaRPr lang="en-US" noProof="0" dirty="0" smtClean="0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D64281D-5E99-8746-B1E5-6D0CC04C8E5E}" type="slidenum">
              <a:rPr lang="ar-SA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xmlns="" val="19220761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15319" y="5867132"/>
            <a:ext cx="41344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9545" y="2666999"/>
            <a:ext cx="6699223" cy="2110382"/>
          </a:xfrm>
        </p:spPr>
        <p:txBody>
          <a:bodyPr anchor="b"/>
          <a:lstStyle>
            <a:lvl1pPr algn="r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29544" y="4777381"/>
            <a:ext cx="6699224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427" y="685801"/>
            <a:ext cx="7515340" cy="175259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13428" y="2667000"/>
            <a:ext cx="3671929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6836" y="2667000"/>
            <a:ext cx="3671930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7/3/2018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29365" y="2658533"/>
            <a:ext cx="3455991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13426" y="3335337"/>
            <a:ext cx="3671930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61262" y="2667000"/>
            <a:ext cx="3467505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956836" y="3335337"/>
            <a:ext cx="3671930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7/3/2018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7/3/2018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7/3/2018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428" y="1600200"/>
            <a:ext cx="2662303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47210" y="685800"/>
            <a:ext cx="4681555" cy="5105401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3428" y="2971800"/>
            <a:ext cx="2662303" cy="18288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7/3/2018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2236" y="1752599"/>
            <a:ext cx="4070325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697001" y="914400"/>
            <a:ext cx="2461158" cy="4572000"/>
          </a:xfrm>
          <a:prstGeom prst="roundRect">
            <a:avLst>
              <a:gd name="adj" fmla="val 42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2236" y="3124199"/>
            <a:ext cx="4070325" cy="1828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7/3/2018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13129" y="1"/>
            <a:ext cx="1827927" cy="6858001"/>
            <a:chOff x="1320800" y="0"/>
            <a:chExt cx="2436813" cy="6858001"/>
          </a:xfrm>
        </p:grpSpPr>
        <p:sp>
          <p:nvSpPr>
            <p:cNvPr id="8" name="Freeform 6"/>
            <p:cNvSpPr/>
            <p:nvPr/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9" name="Freeform 7"/>
            <p:cNvSpPr/>
            <p:nvPr/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0" name="Freeform 8"/>
            <p:cNvSpPr/>
            <p:nvPr/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1" name="Freeform 9"/>
            <p:cNvSpPr/>
            <p:nvPr/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2" name="Freeform 10"/>
            <p:cNvSpPr/>
            <p:nvPr/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3" name="Freeform 11"/>
            <p:cNvSpPr/>
            <p:nvPr/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13427" y="685801"/>
            <a:ext cx="7515340" cy="175259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3426" y="2667000"/>
            <a:ext cx="7515340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300760" y="5883276"/>
            <a:ext cx="8573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7/3/2018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29545" y="5883276"/>
            <a:ext cx="531405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15319" y="5883276"/>
            <a:ext cx="41344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  <p:sldLayoutId id="2147483668" r:id="rId18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21224" y="2439396"/>
            <a:ext cx="7424364" cy="1979209"/>
          </a:xfrm>
        </p:spPr>
        <p:txBody>
          <a:bodyPr/>
          <a:lstStyle/>
          <a:p>
            <a:pPr algn="l"/>
            <a:r>
              <a:rPr lang="en-US" dirty="0">
                <a:latin typeface="Segoe UI Semibold" pitchFamily="34" charset="0"/>
                <a:ea typeface="Times New Roman" charset="0"/>
                <a:cs typeface="Times New Roman" charset="0"/>
              </a:rPr>
              <a:t>Intrapartum fetal surveillance</a:t>
            </a:r>
            <a:endParaRPr lang="en-US" dirty="0">
              <a:latin typeface="Segoe UI Semibold" pitchFamily="34" charset="0"/>
            </a:endParaRPr>
          </a:p>
        </p:txBody>
      </p:sp>
      <p:sp>
        <p:nvSpPr>
          <p:cNvPr id="6" name="Subtitle 2"/>
          <p:cNvSpPr>
            <a:spLocks noGrp="1"/>
          </p:cNvSpPr>
          <p:nvPr>
            <p:ph type="subTitle" idx="1"/>
          </p:nvPr>
        </p:nvSpPr>
        <p:spPr>
          <a:xfrm>
            <a:off x="1722812" y="4418605"/>
            <a:ext cx="7422776" cy="446087"/>
          </a:xfrm>
        </p:spPr>
        <p:txBody>
          <a:bodyPr/>
          <a:lstStyle/>
          <a:p>
            <a:pPr algn="l"/>
            <a:r>
              <a:rPr lang="en-US" sz="2000" dirty="0" smtClean="0">
                <a:solidFill>
                  <a:srgbClr val="C00000"/>
                </a:solidFill>
                <a:latin typeface="Calibri" pitchFamily="34" charset="0"/>
                <a:cs typeface="Times New Roman" pitchFamily="18" charset="0"/>
              </a:rPr>
              <a:t>Dr. </a:t>
            </a:r>
            <a:r>
              <a:rPr lang="en-US" sz="2000" dirty="0" err="1" smtClean="0">
                <a:solidFill>
                  <a:srgbClr val="C00000"/>
                </a:solidFill>
                <a:latin typeface="Calibri" pitchFamily="34" charset="0"/>
                <a:cs typeface="Times New Roman" pitchFamily="18" charset="0"/>
              </a:rPr>
              <a:t>Seham</a:t>
            </a:r>
            <a:r>
              <a:rPr lang="en-US" sz="2000" dirty="0" smtClean="0">
                <a:solidFill>
                  <a:srgbClr val="C00000"/>
                </a:solidFill>
                <a:latin typeface="Calibri" pitchFamily="34" charset="0"/>
                <a:cs typeface="Times New Roman" pitchFamily="18" charset="0"/>
              </a:rPr>
              <a:t> Abu </a:t>
            </a:r>
            <a:r>
              <a:rPr lang="en-US" sz="2000" dirty="0" err="1" smtClean="0">
                <a:solidFill>
                  <a:srgbClr val="C00000"/>
                </a:solidFill>
                <a:latin typeface="Calibri" pitchFamily="34" charset="0"/>
                <a:cs typeface="Times New Roman" pitchFamily="18" charset="0"/>
              </a:rPr>
              <a:t>fraijeh</a:t>
            </a:r>
            <a:r>
              <a:rPr lang="en-US" sz="2000" dirty="0" smtClean="0">
                <a:solidFill>
                  <a:srgbClr val="C00000"/>
                </a:solidFill>
                <a:latin typeface="Calibri" pitchFamily="34" charset="0"/>
                <a:cs typeface="Times New Roman" pitchFamily="18" charset="0"/>
              </a:rPr>
              <a:t> </a:t>
            </a:r>
          </a:p>
        </p:txBody>
      </p:sp>
      <p:sp>
        <p:nvSpPr>
          <p:cNvPr id="7" name="مربع نص 6"/>
          <p:cNvSpPr txBox="1"/>
          <p:nvPr/>
        </p:nvSpPr>
        <p:spPr>
          <a:xfrm rot="16200000">
            <a:off x="-638175" y="3228975"/>
            <a:ext cx="1676400" cy="400050"/>
          </a:xfrm>
          <a:prstGeom prst="rect">
            <a:avLst/>
          </a:prstGeom>
          <a:noFill/>
        </p:spPr>
        <p:txBody>
          <a:bodyPr rtlCol="1">
            <a:spAutoFit/>
          </a:bodyPr>
          <a:lstStyle/>
          <a:p>
            <a:pPr algn="ctr">
              <a:defRPr/>
            </a:pP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itchFamily="34" charset="0"/>
              </a:rPr>
              <a:t>|</a:t>
            </a:r>
            <a:r>
              <a:rPr lang="en-US" sz="2000" dirty="0">
                <a:latin typeface="Candara" pitchFamily="34" charset="0"/>
              </a:rPr>
              <a:t>PRICE: 0.20</a:t>
            </a: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itchFamily="34" charset="0"/>
              </a:rPr>
              <a:t>|</a:t>
            </a:r>
            <a:endParaRPr lang="ar-JO" b="1" dirty="0">
              <a:solidFill>
                <a:schemeClr val="tx1">
                  <a:lumMod val="75000"/>
                  <a:lumOff val="25000"/>
                </a:schemeClr>
              </a:solidFill>
              <a:latin typeface="Candara" pitchFamily="34" charset="0"/>
            </a:endParaRPr>
          </a:p>
        </p:txBody>
      </p:sp>
      <p:pic>
        <p:nvPicPr>
          <p:cNvPr id="1026" name="Picture 2" descr="C:\Users\TOSHIBA\Desktop\@ccs.medbank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01545" y="5053387"/>
            <a:ext cx="2850093" cy="162183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242180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427" y="165101"/>
            <a:ext cx="7515340" cy="2009688"/>
          </a:xfrm>
        </p:spPr>
        <p:txBody>
          <a:bodyPr/>
          <a:lstStyle/>
          <a:p>
            <a:pPr algn="l"/>
            <a:r>
              <a:rPr lang="en-US" altLang="en-US" b="1" dirty="0">
                <a:latin typeface="Times New Roman" charset="0"/>
                <a:ea typeface="Times New Roman" charset="0"/>
                <a:cs typeface="Times New Roman" charset="0"/>
              </a:rPr>
              <a:t>Electronic fetal heart monitoring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13426" y="1181101"/>
            <a:ext cx="7515340" cy="5270499"/>
          </a:xfrm>
        </p:spPr>
        <p:txBody>
          <a:bodyPr/>
          <a:lstStyle/>
          <a:p>
            <a:endParaRPr lang="en-US" altLang="en-US" dirty="0" smtClean="0"/>
          </a:p>
          <a:p>
            <a:r>
              <a:rPr lang="en-US" altLang="en-US" dirty="0" smtClean="0">
                <a:latin typeface="Times New Roman" charset="0"/>
                <a:ea typeface="Times New Roman" charset="0"/>
                <a:cs typeface="Times New Roman" charset="0"/>
              </a:rPr>
              <a:t>Limit </a:t>
            </a:r>
            <a:r>
              <a:rPr lang="en-US" altLang="en-US" dirty="0">
                <a:latin typeface="Times New Roman" charset="0"/>
                <a:ea typeface="Times New Roman" charset="0"/>
                <a:cs typeface="Times New Roman" charset="0"/>
              </a:rPr>
              <a:t>woman’s mobility</a:t>
            </a:r>
          </a:p>
          <a:p>
            <a:r>
              <a:rPr lang="en-US" altLang="en-US" dirty="0">
                <a:latin typeface="Times New Roman" charset="0"/>
                <a:ea typeface="Times New Roman" charset="0"/>
                <a:cs typeface="Times New Roman" charset="0"/>
              </a:rPr>
              <a:t>Decease direct contact between woman &amp; staff</a:t>
            </a:r>
            <a:r>
              <a:rPr lang="en-US" altLang="en-US" dirty="0" smtClean="0">
                <a:latin typeface="Times New Roman" charset="0"/>
                <a:ea typeface="Times New Roman" charset="0"/>
                <a:cs typeface="Times New Roman" charset="0"/>
              </a:rPr>
              <a:t>.</a:t>
            </a:r>
          </a:p>
          <a:p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Continuous EFM 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is associated with an increase in the rates of Caesarean sections and instrumental vaginal births. </a:t>
            </a:r>
          </a:p>
          <a:p>
            <a:endParaRPr lang="en-US" altLang="en-US" dirty="0">
              <a:latin typeface="Times New Roman" charset="0"/>
              <a:ea typeface="Times New Roman" charset="0"/>
              <a:cs typeface="Times New Roman" charset="0"/>
            </a:endParaRPr>
          </a:p>
          <a:p>
            <a:endParaRPr lang="en-US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37034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427" y="190501"/>
            <a:ext cx="7515340" cy="863600"/>
          </a:xfrm>
        </p:spPr>
        <p:txBody>
          <a:bodyPr>
            <a:normAutofit fontScale="90000"/>
          </a:bodyPr>
          <a:lstStyle/>
          <a:p>
            <a:r>
              <a:rPr lang="en-US" sz="3100" dirty="0">
                <a:latin typeface="Times New Roman" charset="0"/>
                <a:ea typeface="Times New Roman" charset="0"/>
                <a:cs typeface="Times New Roman" charset="0"/>
              </a:rPr>
              <a:t>EFM may be performed with an external or internal </a:t>
            </a:r>
            <a:r>
              <a:rPr lang="en-US" sz="3100" dirty="0" smtClean="0">
                <a:latin typeface="Times New Roman" charset="0"/>
                <a:ea typeface="Times New Roman" charset="0"/>
                <a:cs typeface="Times New Roman" charset="0"/>
              </a:rPr>
              <a:t>monitor</a:t>
            </a: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endParaRPr lang="en-US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38286" y="1193800"/>
            <a:ext cx="7573690" cy="501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93148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427" y="88901"/>
            <a:ext cx="7515340" cy="1603975"/>
          </a:xfrm>
        </p:spPr>
        <p:txBody>
          <a:bodyPr/>
          <a:lstStyle/>
          <a:p>
            <a:pPr algn="l"/>
            <a:r>
              <a:rPr lang="en-US" b="1" dirty="0" smtClean="0">
                <a:latin typeface="Times New Roman" charset="0"/>
                <a:ea typeface="Times New Roman" charset="0"/>
                <a:cs typeface="Times New Roman" charset="0"/>
              </a:rPr>
              <a:t>External fetal monitor</a:t>
            </a:r>
            <a:endParaRPr lang="en-US" b="1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13426" y="1003301"/>
            <a:ext cx="7515340" cy="5664199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An </a:t>
            </a:r>
            <a:r>
              <a:rPr lang="en-US" altLang="en-US" dirty="0" smtClean="0">
                <a:latin typeface="Times New Roman" charset="0"/>
                <a:ea typeface="Times New Roman" charset="0"/>
                <a:cs typeface="Times New Roman" charset="0"/>
              </a:rPr>
              <a:t>ultrasound transducer </a:t>
            </a:r>
            <a:r>
              <a:rPr lang="en-US" altLang="en-US" dirty="0">
                <a:latin typeface="Times New Roman" charset="0"/>
                <a:ea typeface="Times New Roman" charset="0"/>
                <a:cs typeface="Times New Roman" charset="0"/>
              </a:rPr>
              <a:t>transmits </a:t>
            </a:r>
            <a:r>
              <a:rPr lang="en-US" altLang="en-US" dirty="0" smtClean="0">
                <a:latin typeface="Times New Roman" charset="0"/>
                <a:ea typeface="Times New Roman" charset="0"/>
                <a:cs typeface="Times New Roman" charset="0"/>
              </a:rPr>
              <a:t>the FHR </a:t>
            </a:r>
            <a:r>
              <a:rPr lang="en-US" altLang="en-US" dirty="0">
                <a:latin typeface="Times New Roman" charset="0"/>
                <a:ea typeface="Times New Roman" charset="0"/>
                <a:cs typeface="Times New Roman" charset="0"/>
              </a:rPr>
              <a:t>in beats per </a:t>
            </a:r>
            <a:r>
              <a:rPr lang="en-US" altLang="en-US" dirty="0" smtClean="0">
                <a:latin typeface="Times New Roman" charset="0"/>
                <a:ea typeface="Times New Roman" charset="0"/>
                <a:cs typeface="Times New Roman" charset="0"/>
              </a:rPr>
              <a:t>minute.</a:t>
            </a:r>
          </a:p>
          <a:p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N</a:t>
            </a: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on-invasive.</a:t>
            </a:r>
          </a:p>
          <a:p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Does 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not require cervical </a:t>
            </a: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dilatation 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or rupture of membranes. </a:t>
            </a:r>
            <a:endParaRPr lang="en-US" dirty="0" smtClean="0">
              <a:latin typeface="Times New Roman" charset="0"/>
              <a:ea typeface="Times New Roman" charset="0"/>
              <a:cs typeface="Times New Roman" charset="0"/>
            </a:endParaRPr>
          </a:p>
          <a:p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Needs readjustment 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with maternal or fetal </a:t>
            </a: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movements. </a:t>
            </a:r>
          </a:p>
          <a:p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D</a:t>
            </a: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ifficult 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to obtain a clear tracing in obese women or those with </a:t>
            </a: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polyhydramnios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.</a:t>
            </a: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endParaRPr lang="en-US" dirty="0">
              <a:latin typeface="Times New Roman" charset="0"/>
              <a:ea typeface="Times New Roman" charset="0"/>
              <a:cs typeface="Times New Roman" charset="0"/>
            </a:endParaRP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6528871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427" y="101601"/>
            <a:ext cx="7515340" cy="1467707"/>
          </a:xfrm>
        </p:spPr>
        <p:txBody>
          <a:bodyPr>
            <a:normAutofit/>
          </a:bodyPr>
          <a:lstStyle/>
          <a:p>
            <a:pPr algn="l"/>
            <a:r>
              <a:rPr lang="en-US" b="1" dirty="0">
                <a:latin typeface="Times New Roman" charset="0"/>
                <a:ea typeface="Times New Roman" charset="0"/>
                <a:cs typeface="Times New Roman" charset="0"/>
              </a:rPr>
              <a:t>Internal </a:t>
            </a:r>
            <a:r>
              <a:rPr lang="en-US" b="1" dirty="0" smtClean="0">
                <a:latin typeface="Times New Roman" charset="0"/>
                <a:ea typeface="Times New Roman" charset="0"/>
                <a:cs typeface="Times New Roman" charset="0"/>
              </a:rPr>
              <a:t>fetal monitor</a:t>
            </a:r>
            <a:endParaRPr lang="en-US" b="1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13426" y="965200"/>
            <a:ext cx="7515340" cy="5499099"/>
          </a:xfrm>
        </p:spPr>
        <p:txBody>
          <a:bodyPr/>
          <a:lstStyle/>
          <a:p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performed 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with a </a:t>
            </a: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spiral 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electrode inserted </a:t>
            </a: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through 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vagina and </a:t>
            </a: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cervix 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and attached to the fetal </a:t>
            </a: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scalp. </a:t>
            </a:r>
          </a:p>
          <a:p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I</a:t>
            </a: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ndicated 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when the external tracing is inadequate for accurate interpretation. </a:t>
            </a:r>
            <a:endParaRPr lang="en-US" dirty="0" smtClean="0">
              <a:latin typeface="Times New Roman" charset="0"/>
              <a:ea typeface="Times New Roman" charset="0"/>
              <a:cs typeface="Times New Roman" charset="0"/>
            </a:endParaRPr>
          </a:p>
          <a:p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Contraindications include placenta 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previa, face presentation, unknown presentation, HIV seropositivity, or active genital </a:t>
            </a: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herpes. </a:t>
            </a:r>
          </a:p>
          <a:p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Internal uterine activity monitoring is done via an IUPC</a:t>
            </a:r>
            <a:r>
              <a:rPr lang="en-US" dirty="0"/>
              <a:t>. </a:t>
            </a:r>
          </a:p>
          <a:p>
            <a:endParaRPr lang="en-US" dirty="0">
              <a:latin typeface="Times New Roman" charset="0"/>
              <a:ea typeface="Times New Roman" charset="0"/>
              <a:cs typeface="Times New Roman" charset="0"/>
            </a:endParaRPr>
          </a:p>
          <a:p>
            <a:endParaRPr lang="en-US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42287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427" y="165101"/>
            <a:ext cx="7515340" cy="838200"/>
          </a:xfrm>
        </p:spPr>
        <p:txBody>
          <a:bodyPr/>
          <a:lstStyle/>
          <a:p>
            <a:pPr algn="l"/>
            <a:r>
              <a:rPr lang="en-US" b="1" dirty="0" smtClean="0">
                <a:latin typeface="Times New Roman" charset="0"/>
                <a:ea typeface="Times New Roman" charset="0"/>
                <a:cs typeface="Times New Roman" charset="0"/>
              </a:rPr>
              <a:t>External vs internal monitoring</a:t>
            </a:r>
            <a:endParaRPr lang="en-US" b="1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4" name="Content Placeholder 3" descr="FHR and uc monitori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3795"/>
          <a:stretch>
            <a:fillRect/>
          </a:stretch>
        </p:blipFill>
        <p:spPr>
          <a:xfrm>
            <a:off x="1113427" y="1562100"/>
            <a:ext cx="7231922" cy="4686300"/>
          </a:xfrm>
          <a:noFill/>
        </p:spPr>
      </p:pic>
    </p:spTree>
    <p:extLst>
      <p:ext uri="{BB962C8B-B14F-4D97-AF65-F5344CB8AC3E}">
        <p14:creationId xmlns:p14="http://schemas.microsoft.com/office/powerpoint/2010/main" xmlns="" val="10766347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427" y="127001"/>
            <a:ext cx="7515340" cy="1664729"/>
          </a:xfrm>
        </p:spPr>
        <p:txBody>
          <a:bodyPr/>
          <a:lstStyle/>
          <a:p>
            <a:pPr algn="l"/>
            <a:r>
              <a:rPr lang="en-US" altLang="en-US" b="1" dirty="0">
                <a:latin typeface="Times New Roman" charset="0"/>
                <a:ea typeface="Times New Roman" charset="0"/>
                <a:cs typeface="Times New Roman" charset="0"/>
              </a:rPr>
              <a:t>Electronic fetal heart monitoring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13426" y="1587500"/>
            <a:ext cx="7515340" cy="4203701"/>
          </a:xfrm>
        </p:spPr>
        <p:txBody>
          <a:bodyPr/>
          <a:lstStyle/>
          <a:p>
            <a:r>
              <a:rPr lang="en-US" altLang="en-US" dirty="0">
                <a:latin typeface="Times New Roman" charset="0"/>
                <a:ea typeface="Times New Roman" charset="0"/>
                <a:cs typeface="Times New Roman" charset="0"/>
              </a:rPr>
              <a:t>Baseline FHR</a:t>
            </a:r>
          </a:p>
          <a:p>
            <a:r>
              <a:rPr lang="en-US" altLang="en-US" dirty="0">
                <a:latin typeface="Times New Roman" charset="0"/>
                <a:ea typeface="Times New Roman" charset="0"/>
                <a:cs typeface="Times New Roman" charset="0"/>
              </a:rPr>
              <a:t>FHR variability (beat to beat variation)</a:t>
            </a:r>
          </a:p>
          <a:p>
            <a:r>
              <a:rPr lang="en-US" altLang="en-US" dirty="0">
                <a:latin typeface="Times New Roman" charset="0"/>
                <a:ea typeface="Times New Roman" charset="0"/>
                <a:cs typeface="Times New Roman" charset="0"/>
              </a:rPr>
              <a:t>Acceleration</a:t>
            </a:r>
          </a:p>
          <a:p>
            <a:r>
              <a:rPr lang="en-US" altLang="en-US" dirty="0">
                <a:latin typeface="Times New Roman" charset="0"/>
                <a:ea typeface="Times New Roman" charset="0"/>
                <a:cs typeface="Times New Roman" charset="0"/>
              </a:rPr>
              <a:t>Deceleration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6867705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427" y="127001"/>
            <a:ext cx="7515340" cy="1652372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sz="4400" b="1" dirty="0" smtClean="0">
                <a:latin typeface="Times New Roman" charset="0"/>
                <a:ea typeface="Times New Roman" charset="0"/>
                <a:cs typeface="Times New Roman" charset="0"/>
              </a:rPr>
              <a:t>Interpretation </a:t>
            </a:r>
            <a:r>
              <a:rPr lang="en-US" sz="4400" b="1" dirty="0">
                <a:latin typeface="Times New Roman" charset="0"/>
                <a:ea typeface="Times New Roman" charset="0"/>
                <a:cs typeface="Times New Roman" charset="0"/>
              </a:rPr>
              <a:t>of electronic fetal monitoring </a:t>
            </a:r>
            <a:r>
              <a:rPr lang="en-US" sz="4400" dirty="0">
                <a:latin typeface="Times New Roman" charset="0"/>
                <a:ea typeface="Times New Roman" charset="0"/>
                <a:cs typeface="Times New Roman" charset="0"/>
              </a:rPr>
              <a:t/>
            </a:r>
            <a:br>
              <a:rPr lang="en-US" sz="4400" dirty="0">
                <a:latin typeface="Times New Roman" charset="0"/>
                <a:ea typeface="Times New Roman" charset="0"/>
                <a:cs typeface="Times New Roman" charset="0"/>
              </a:rPr>
            </a:br>
            <a:endParaRPr lang="en-US" sz="44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13426" y="1231900"/>
            <a:ext cx="7515340" cy="5245099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Assess the quality of the signal acquisition. 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Determine the paper speed and graph range. 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Determine whether the mode of recording is external or internal. 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Assess the uterine activity pattern, including frequency, duration, and intensity of contraction, and uterine resting tone. 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Assess </a:t>
            </a: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the FHR. </a:t>
            </a:r>
            <a:endParaRPr lang="en-US" dirty="0">
              <a:latin typeface="Times New Roman" charset="0"/>
              <a:ea typeface="Times New Roman" charset="0"/>
              <a:cs typeface="Times New Roman" charset="0"/>
            </a:endParaRP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340899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427" y="203201"/>
            <a:ext cx="7515340" cy="1885091"/>
          </a:xfrm>
        </p:spPr>
        <p:txBody>
          <a:bodyPr/>
          <a:lstStyle/>
          <a:p>
            <a:pPr algn="l"/>
            <a:r>
              <a:rPr lang="en-US" b="1" dirty="0" smtClean="0">
                <a:latin typeface="Times New Roman" charset="0"/>
                <a:ea typeface="Times New Roman" charset="0"/>
                <a:cs typeface="Times New Roman" charset="0"/>
              </a:rPr>
              <a:t>Assessment of uterine contractions</a:t>
            </a:r>
            <a:endParaRPr lang="en-US" b="1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13426" y="1244601"/>
            <a:ext cx="7515340" cy="5448299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altLang="en-US" dirty="0">
                <a:solidFill>
                  <a:schemeClr val="tx2"/>
                </a:solidFill>
                <a:latin typeface="Times New Roman" charset="0"/>
                <a:ea typeface="Times New Roman" charset="0"/>
                <a:cs typeface="Times New Roman" charset="0"/>
              </a:rPr>
              <a:t>The lowest intrauterine pressure between contractions is called resting </a:t>
            </a:r>
            <a:r>
              <a:rPr lang="en-US" altLang="en-US" dirty="0" smtClean="0">
                <a:solidFill>
                  <a:schemeClr val="tx2"/>
                </a:solidFill>
                <a:latin typeface="Times New Roman" charset="0"/>
                <a:ea typeface="Times New Roman" charset="0"/>
                <a:cs typeface="Times New Roman" charset="0"/>
              </a:rPr>
              <a:t>tone.</a:t>
            </a:r>
            <a:endParaRPr lang="en-US" altLang="en-US" dirty="0">
              <a:solidFill>
                <a:schemeClr val="tx2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>
              <a:lnSpc>
                <a:spcPct val="80000"/>
              </a:lnSpc>
            </a:pPr>
            <a:r>
              <a:rPr lang="en-US" altLang="en-US" dirty="0">
                <a:solidFill>
                  <a:schemeClr val="tx2"/>
                </a:solidFill>
                <a:latin typeface="Times New Roman" charset="0"/>
                <a:ea typeface="Times New Roman" charset="0"/>
                <a:cs typeface="Times New Roman" charset="0"/>
              </a:rPr>
              <a:t>Normal resting tone is </a:t>
            </a:r>
            <a:r>
              <a:rPr lang="en-US" altLang="en-US" dirty="0">
                <a:solidFill>
                  <a:schemeClr val="accent4"/>
                </a:solidFill>
                <a:latin typeface="Times New Roman" charset="0"/>
                <a:ea typeface="Times New Roman" charset="0"/>
                <a:cs typeface="Times New Roman" charset="0"/>
              </a:rPr>
              <a:t>5-10 </a:t>
            </a:r>
            <a:r>
              <a:rPr lang="en-US" altLang="en-US" dirty="0" smtClean="0">
                <a:solidFill>
                  <a:schemeClr val="accent4"/>
                </a:solidFill>
                <a:latin typeface="Times New Roman" charset="0"/>
                <a:ea typeface="Times New Roman" charset="0"/>
                <a:cs typeface="Times New Roman" charset="0"/>
              </a:rPr>
              <a:t>mmHg</a:t>
            </a:r>
            <a:r>
              <a:rPr lang="en-US" altLang="en-US" dirty="0" smtClean="0">
                <a:solidFill>
                  <a:schemeClr val="tx2"/>
                </a:solidFill>
                <a:latin typeface="Times New Roman" charset="0"/>
                <a:ea typeface="Times New Roman" charset="0"/>
                <a:cs typeface="Times New Roman" charset="0"/>
              </a:rPr>
              <a:t>, but </a:t>
            </a:r>
            <a:r>
              <a:rPr lang="en-US" altLang="en-US" dirty="0">
                <a:solidFill>
                  <a:schemeClr val="tx2"/>
                </a:solidFill>
                <a:latin typeface="Times New Roman" charset="0"/>
                <a:ea typeface="Times New Roman" charset="0"/>
                <a:cs typeface="Times New Roman" charset="0"/>
              </a:rPr>
              <a:t>during labor </a:t>
            </a:r>
            <a:r>
              <a:rPr lang="en-US" altLang="en-US" dirty="0" smtClean="0">
                <a:solidFill>
                  <a:schemeClr val="tx2"/>
                </a:solidFill>
                <a:latin typeface="Times New Roman" charset="0"/>
                <a:ea typeface="Times New Roman" charset="0"/>
                <a:cs typeface="Times New Roman" charset="0"/>
              </a:rPr>
              <a:t>it may </a:t>
            </a:r>
            <a:r>
              <a:rPr lang="en-US" altLang="en-US" dirty="0">
                <a:solidFill>
                  <a:schemeClr val="tx2"/>
                </a:solidFill>
                <a:latin typeface="Times New Roman" charset="0"/>
                <a:ea typeface="Times New Roman" charset="0"/>
                <a:cs typeface="Times New Roman" charset="0"/>
              </a:rPr>
              <a:t>rise to </a:t>
            </a:r>
            <a:r>
              <a:rPr lang="en-US" altLang="en-US" dirty="0">
                <a:solidFill>
                  <a:schemeClr val="accent4"/>
                </a:solidFill>
                <a:latin typeface="Times New Roman" charset="0"/>
                <a:ea typeface="Times New Roman" charset="0"/>
                <a:cs typeface="Times New Roman" charset="0"/>
              </a:rPr>
              <a:t>10-15 </a:t>
            </a:r>
            <a:r>
              <a:rPr lang="en-US" altLang="en-US" dirty="0" smtClean="0">
                <a:solidFill>
                  <a:schemeClr val="accent4"/>
                </a:solidFill>
                <a:latin typeface="Times New Roman" charset="0"/>
                <a:ea typeface="Times New Roman" charset="0"/>
                <a:cs typeface="Times New Roman" charset="0"/>
              </a:rPr>
              <a:t>mmHg.</a:t>
            </a:r>
            <a:endParaRPr lang="en-US" altLang="en-US" dirty="0">
              <a:solidFill>
                <a:schemeClr val="accent4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>
              <a:lnSpc>
                <a:spcPct val="80000"/>
              </a:lnSpc>
            </a:pPr>
            <a:r>
              <a:rPr lang="en-US" altLang="en-US" dirty="0">
                <a:solidFill>
                  <a:schemeClr val="tx2"/>
                </a:solidFill>
                <a:latin typeface="Times New Roman" charset="0"/>
                <a:ea typeface="Times New Roman" charset="0"/>
                <a:cs typeface="Times New Roman" charset="0"/>
              </a:rPr>
              <a:t>Pressure during contractions rises to </a:t>
            </a:r>
            <a:r>
              <a:rPr lang="en-US" altLang="en-US" dirty="0">
                <a:solidFill>
                  <a:schemeClr val="accent4"/>
                </a:solidFill>
                <a:latin typeface="Times New Roman" charset="0"/>
                <a:ea typeface="Times New Roman" charset="0"/>
                <a:cs typeface="Times New Roman" charset="0"/>
              </a:rPr>
              <a:t>~25-100 mmHg </a:t>
            </a:r>
            <a:r>
              <a:rPr lang="en-US" altLang="en-US" dirty="0">
                <a:solidFill>
                  <a:schemeClr val="tx2"/>
                </a:solidFill>
                <a:latin typeface="Times New Roman" charset="0"/>
                <a:ea typeface="Times New Roman" charset="0"/>
                <a:cs typeface="Times New Roman" charset="0"/>
              </a:rPr>
              <a:t>(varies with stage</a:t>
            </a:r>
            <a:r>
              <a:rPr lang="en-US" altLang="en-US" dirty="0" smtClean="0">
                <a:solidFill>
                  <a:schemeClr val="tx2"/>
                </a:solidFill>
                <a:latin typeface="Times New Roman" charset="0"/>
                <a:ea typeface="Times New Roman" charset="0"/>
                <a:cs typeface="Times New Roman" charset="0"/>
              </a:rPr>
              <a:t>).</a:t>
            </a:r>
            <a:endParaRPr lang="en-US" altLang="en-US" dirty="0">
              <a:solidFill>
                <a:schemeClr val="tx2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>
              <a:lnSpc>
                <a:spcPct val="80000"/>
              </a:lnSpc>
            </a:pPr>
            <a:r>
              <a:rPr lang="en-US" altLang="en-US" dirty="0">
                <a:solidFill>
                  <a:schemeClr val="tx2"/>
                </a:solidFill>
                <a:latin typeface="Times New Roman" charset="0"/>
                <a:ea typeface="Times New Roman" charset="0"/>
                <a:cs typeface="Times New Roman" charset="0"/>
              </a:rPr>
              <a:t>A resting pressure above </a:t>
            </a:r>
            <a:r>
              <a:rPr lang="en-US" altLang="en-US" dirty="0">
                <a:solidFill>
                  <a:schemeClr val="accent4"/>
                </a:solidFill>
                <a:latin typeface="Times New Roman" charset="0"/>
                <a:ea typeface="Times New Roman" charset="0"/>
                <a:cs typeface="Times New Roman" charset="0"/>
              </a:rPr>
              <a:t>20</a:t>
            </a:r>
            <a:r>
              <a:rPr lang="en-US" altLang="en-US" dirty="0">
                <a:solidFill>
                  <a:schemeClr val="tx2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altLang="en-US" dirty="0">
                <a:solidFill>
                  <a:schemeClr val="accent4"/>
                </a:solidFill>
                <a:latin typeface="Times New Roman" charset="0"/>
                <a:ea typeface="Times New Roman" charset="0"/>
                <a:cs typeface="Times New Roman" charset="0"/>
              </a:rPr>
              <a:t>mmHg</a:t>
            </a:r>
            <a:r>
              <a:rPr lang="en-US" altLang="en-US" dirty="0">
                <a:solidFill>
                  <a:schemeClr val="tx2"/>
                </a:solidFill>
                <a:latin typeface="Times New Roman" charset="0"/>
                <a:ea typeface="Times New Roman" charset="0"/>
                <a:cs typeface="Times New Roman" charset="0"/>
              </a:rPr>
              <a:t> causes decreased uterine </a:t>
            </a:r>
            <a:r>
              <a:rPr lang="en-US" altLang="en-US" dirty="0" smtClean="0">
                <a:solidFill>
                  <a:schemeClr val="tx2"/>
                </a:solidFill>
                <a:latin typeface="Times New Roman" charset="0"/>
                <a:ea typeface="Times New Roman" charset="0"/>
                <a:cs typeface="Times New Roman" charset="0"/>
              </a:rPr>
              <a:t>perfusion.</a:t>
            </a:r>
            <a:endParaRPr lang="en-US" altLang="en-US" dirty="0">
              <a:solidFill>
                <a:schemeClr val="tx2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endParaRPr lang="en-US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896174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427" y="215901"/>
            <a:ext cx="7515340" cy="838200"/>
          </a:xfrm>
        </p:spPr>
        <p:txBody>
          <a:bodyPr/>
          <a:lstStyle/>
          <a:p>
            <a:pPr algn="l"/>
            <a:r>
              <a:rPr lang="en-US" b="1" dirty="0" smtClean="0">
                <a:latin typeface="Times New Roman" charset="0"/>
                <a:ea typeface="Times New Roman" charset="0"/>
                <a:cs typeface="Times New Roman" charset="0"/>
              </a:rPr>
              <a:t>Assessment of fetal heart rate</a:t>
            </a:r>
            <a:endParaRPr lang="en-US" b="1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13426" y="1054102"/>
            <a:ext cx="7515340" cy="2463799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r>
              <a:rPr lang="en-US" sz="2800" b="1" dirty="0" smtClean="0">
                <a:latin typeface="Times New Roman" charset="0"/>
                <a:ea typeface="Times New Roman" charset="0"/>
                <a:cs typeface="Times New Roman" charset="0"/>
              </a:rPr>
              <a:t>The </a:t>
            </a:r>
            <a:r>
              <a:rPr lang="en-US" sz="2800" b="1" dirty="0">
                <a:latin typeface="Times New Roman" charset="0"/>
                <a:ea typeface="Times New Roman" charset="0"/>
                <a:cs typeface="Times New Roman" charset="0"/>
              </a:rPr>
              <a:t>baseline </a:t>
            </a:r>
            <a:r>
              <a:rPr lang="en-US" sz="2800" b="1" dirty="0" smtClean="0">
                <a:latin typeface="Times New Roman" charset="0"/>
                <a:ea typeface="Times New Roman" charset="0"/>
                <a:cs typeface="Times New Roman" charset="0"/>
              </a:rPr>
              <a:t>FHR </a:t>
            </a:r>
            <a:r>
              <a:rPr lang="en-US" sz="2800" dirty="0" smtClean="0">
                <a:latin typeface="Times New Roman" charset="0"/>
                <a:ea typeface="Times New Roman" charset="0"/>
                <a:cs typeface="Times New Roman" charset="0"/>
              </a:rPr>
              <a:t>:</a:t>
            </a:r>
          </a:p>
          <a:p>
            <a:pPr>
              <a:buFontTx/>
              <a:buChar char="-"/>
            </a:pPr>
            <a:r>
              <a:rPr lang="en-US" sz="2800" dirty="0" smtClean="0">
                <a:latin typeface="Times New Roman" charset="0"/>
                <a:ea typeface="Times New Roman" charset="0"/>
                <a:cs typeface="Times New Roman" charset="0"/>
              </a:rPr>
              <a:t>Baseline </a:t>
            </a:r>
            <a:r>
              <a:rPr lang="en-US" sz="2800" dirty="0">
                <a:latin typeface="Times New Roman" charset="0"/>
                <a:ea typeface="Times New Roman" charset="0"/>
                <a:cs typeface="Times New Roman" charset="0"/>
              </a:rPr>
              <a:t>FHR is the approximate mean FHR rounded </a:t>
            </a:r>
            <a:r>
              <a:rPr lang="en-US" sz="2800" dirty="0" smtClean="0">
                <a:latin typeface="Times New Roman" charset="0"/>
                <a:ea typeface="Times New Roman" charset="0"/>
                <a:cs typeface="Times New Roman" charset="0"/>
              </a:rPr>
              <a:t>to 5bpm </a:t>
            </a:r>
            <a:r>
              <a:rPr lang="en-US" sz="2800" dirty="0">
                <a:latin typeface="Times New Roman" charset="0"/>
                <a:ea typeface="Times New Roman" charset="0"/>
                <a:cs typeface="Times New Roman" charset="0"/>
              </a:rPr>
              <a:t>during a 10-minute segment </a:t>
            </a:r>
            <a:r>
              <a:rPr lang="en-US" sz="2800" dirty="0" smtClean="0">
                <a:latin typeface="Times New Roman" charset="0"/>
                <a:ea typeface="Times New Roman" charset="0"/>
                <a:cs typeface="Times New Roman" charset="0"/>
              </a:rPr>
              <a:t>.</a:t>
            </a:r>
          </a:p>
          <a:p>
            <a:pPr>
              <a:buFontTx/>
              <a:buChar char="-"/>
            </a:pPr>
            <a:r>
              <a:rPr lang="en-US" sz="2800" dirty="0" smtClean="0">
                <a:latin typeface="Times New Roman" charset="0"/>
                <a:ea typeface="Times New Roman" charset="0"/>
                <a:cs typeface="Times New Roman" charset="0"/>
              </a:rPr>
              <a:t>Normal </a:t>
            </a:r>
            <a:r>
              <a:rPr lang="en-US" sz="2800" dirty="0">
                <a:latin typeface="Times New Roman" charset="0"/>
                <a:ea typeface="Times New Roman" charset="0"/>
                <a:cs typeface="Times New Roman" charset="0"/>
              </a:rPr>
              <a:t>baseline rate is between 110 and 160 bpm </a:t>
            </a:r>
            <a:r>
              <a:rPr lang="en-US" sz="2800" dirty="0" smtClean="0">
                <a:latin typeface="Times New Roman" charset="0"/>
                <a:ea typeface="Times New Roman" charset="0"/>
                <a:cs typeface="Times New Roman" charset="0"/>
              </a:rPr>
              <a:t>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265" y="3517900"/>
            <a:ext cx="5477826" cy="3327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24647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427" y="88901"/>
            <a:ext cx="7515340" cy="863600"/>
          </a:xfrm>
        </p:spPr>
        <p:txBody>
          <a:bodyPr/>
          <a:lstStyle/>
          <a:p>
            <a:pPr algn="l"/>
            <a:r>
              <a:rPr lang="en-US" b="1" dirty="0" smtClean="0">
                <a:latin typeface="Times New Roman" charset="0"/>
                <a:ea typeface="Times New Roman" charset="0"/>
                <a:cs typeface="Times New Roman" charset="0"/>
              </a:rPr>
              <a:t> Tachycardia</a:t>
            </a:r>
            <a:endParaRPr lang="en-US" b="1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13426" y="1079501"/>
            <a:ext cx="7515340" cy="5651499"/>
          </a:xfrm>
        </p:spPr>
        <p:txBody>
          <a:bodyPr/>
          <a:lstStyle/>
          <a:p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A baseline 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value above 160 bpm lasting more than 10 minutes</a:t>
            </a: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.</a:t>
            </a:r>
          </a:p>
          <a:p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Maternal pyrexia (infection, epidural analgesia) is 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the most frequent cause of fetal </a:t>
            </a: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tachycardia. </a:t>
            </a:r>
          </a:p>
          <a:p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 Other causes </a:t>
            </a:r>
          </a:p>
          <a:p>
            <a:pPr>
              <a:buFontTx/>
              <a:buChar char="-"/>
            </a:pP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Fetal hypoxia. </a:t>
            </a:r>
          </a:p>
          <a:p>
            <a:pPr>
              <a:buFontTx/>
              <a:buChar char="-"/>
            </a:pP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Medications (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beta-agonist </a:t>
            </a: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drugs) .</a:t>
            </a:r>
          </a:p>
          <a:p>
            <a:pPr>
              <a:buFontTx/>
              <a:buChar char="-"/>
            </a:pP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Fetal arrhythmias (SVT ).</a:t>
            </a:r>
          </a:p>
          <a:p>
            <a:pPr>
              <a:buFontTx/>
              <a:buChar char="-"/>
            </a:pP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Fetal anemia. </a:t>
            </a:r>
            <a:endParaRPr lang="en-US" dirty="0">
              <a:latin typeface="Times New Roman" charset="0"/>
              <a:ea typeface="Times New Roman" charset="0"/>
              <a:cs typeface="Times New Roman" charset="0"/>
            </a:endParaRPr>
          </a:p>
          <a:p>
            <a:pPr marL="0" indent="0">
              <a:buNone/>
            </a:pPr>
            <a:r>
              <a:rPr lang="en-US" dirty="0" smtClean="0"/>
              <a:t> 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6833588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427" y="142505"/>
            <a:ext cx="7515340" cy="961901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smtClean="0"/>
              <a:t/>
            </a:r>
            <a:br>
              <a:rPr lang="en-US" dirty="0" smtClean="0"/>
            </a:br>
            <a:r>
              <a:rPr lang="en-US" sz="4400" b="1" dirty="0" smtClean="0">
                <a:latin typeface="Times New Roman" charset="0"/>
                <a:ea typeface="Times New Roman" charset="0"/>
                <a:cs typeface="Times New Roman" charset="0"/>
              </a:rPr>
              <a:t>Intrapartum fetal surveillance  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13426" y="1707776"/>
            <a:ext cx="7515340" cy="4753985"/>
          </a:xfrm>
        </p:spPr>
        <p:txBody>
          <a:bodyPr>
            <a:normAutofit lnSpcReduction="10000"/>
          </a:bodyPr>
          <a:lstStyle/>
          <a:p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The </a:t>
            </a: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aim is 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to detect </a:t>
            </a: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potential 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fetal decompensation and to allow timely and effective intervention to prevent perinatal/neonatal morbidity or </a:t>
            </a: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mortality.</a:t>
            </a:r>
          </a:p>
          <a:p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C</a:t>
            </a: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hanges 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in fetal heart rate precede</a:t>
            </a:r>
            <a:r>
              <a:rPr lang="en-US" i="1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brain injury </a:t>
            </a: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, so timely 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response to abnormal fetal heart patterns might be effective in preventing brain </a:t>
            </a: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injury. </a:t>
            </a:r>
          </a:p>
          <a:p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During </a:t>
            </a: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uterine 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contractions </a:t>
            </a: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there 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is a decrease in uteroplacental blood flow and a subsequent increase in fetal pCO2 and a decrease in pO2 and P</a:t>
            </a: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H.</a:t>
            </a:r>
          </a:p>
          <a:p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A</a:t>
            </a: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voiding 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adverse fetal outcome related to hypoxia/acidosis is the main objective of intrapartum fetal </a:t>
            </a: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monitoring.</a:t>
            </a:r>
            <a:endParaRPr lang="en-US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99905609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427" y="139701"/>
            <a:ext cx="7515340" cy="876300"/>
          </a:xfrm>
        </p:spPr>
        <p:txBody>
          <a:bodyPr/>
          <a:lstStyle/>
          <a:p>
            <a:pPr algn="l"/>
            <a:r>
              <a:rPr lang="en-US" b="1" dirty="0">
                <a:latin typeface="Times New Roman" charset="0"/>
                <a:ea typeface="Times New Roman" charset="0"/>
                <a:cs typeface="Times New Roman" charset="0"/>
              </a:rPr>
              <a:t>Tachycardia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52546" y="1651001"/>
            <a:ext cx="4232810" cy="4140200"/>
          </a:xfrm>
        </p:spPr>
        <p:txBody>
          <a:bodyPr/>
          <a:lstStyle/>
          <a:p>
            <a:pPr lvl="1">
              <a:buFontTx/>
              <a:buChar char="-"/>
            </a:pPr>
            <a:r>
              <a:rPr lang="en-US" altLang="en-US" sz="2000" dirty="0" smtClean="0">
                <a:latin typeface="Times New Roman" charset="0"/>
                <a:ea typeface="Times New Roman" charset="0"/>
                <a:cs typeface="Times New Roman" charset="0"/>
              </a:rPr>
              <a:t>Left </a:t>
            </a:r>
            <a:r>
              <a:rPr lang="en-US" altLang="en-US" sz="2000" dirty="0">
                <a:latin typeface="Times New Roman" charset="0"/>
                <a:ea typeface="Times New Roman" charset="0"/>
                <a:cs typeface="Times New Roman" charset="0"/>
              </a:rPr>
              <a:t>lateral </a:t>
            </a:r>
            <a:r>
              <a:rPr lang="en-US" altLang="en-US" sz="2000" dirty="0" smtClean="0">
                <a:latin typeface="Times New Roman" charset="0"/>
                <a:ea typeface="Times New Roman" charset="0"/>
                <a:cs typeface="Times New Roman" charset="0"/>
              </a:rPr>
              <a:t>position</a:t>
            </a:r>
          </a:p>
          <a:p>
            <a:pPr lvl="1">
              <a:buFontTx/>
              <a:buChar char="-"/>
            </a:pPr>
            <a:r>
              <a:rPr lang="en-US" altLang="en-US" sz="2000" dirty="0" smtClean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altLang="en-US" sz="2000" dirty="0">
                <a:latin typeface="Times New Roman" charset="0"/>
                <a:ea typeface="Times New Roman" charset="0"/>
                <a:cs typeface="Times New Roman" charset="0"/>
              </a:rPr>
              <a:t>IV </a:t>
            </a:r>
            <a:r>
              <a:rPr lang="en-US" altLang="en-US" sz="2000" dirty="0" smtClean="0">
                <a:latin typeface="Times New Roman" charset="0"/>
                <a:ea typeface="Times New Roman" charset="0"/>
                <a:cs typeface="Times New Roman" charset="0"/>
              </a:rPr>
              <a:t>hydration</a:t>
            </a:r>
          </a:p>
          <a:p>
            <a:pPr lvl="1">
              <a:buFontTx/>
              <a:buChar char="-"/>
            </a:pPr>
            <a:r>
              <a:rPr lang="en-US" altLang="en-US" sz="2000" dirty="0" smtClean="0">
                <a:latin typeface="Times New Roman" charset="0"/>
                <a:ea typeface="Times New Roman" charset="0"/>
                <a:cs typeface="Times New Roman" charset="0"/>
              </a:rPr>
              <a:t> Oxygen </a:t>
            </a:r>
          </a:p>
          <a:p>
            <a:pPr lvl="1">
              <a:buFontTx/>
              <a:buChar char="-"/>
            </a:pPr>
            <a:r>
              <a:rPr lang="en-US" altLang="en-US" sz="2000" dirty="0" smtClean="0">
                <a:latin typeface="Times New Roman" charset="0"/>
                <a:ea typeface="Times New Roman" charset="0"/>
                <a:cs typeface="Times New Roman" charset="0"/>
              </a:rPr>
              <a:t>Stop oxytocin</a:t>
            </a:r>
            <a:endParaRPr lang="en-US" altLang="en-US" sz="2000" dirty="0">
              <a:latin typeface="Times New Roman" charset="0"/>
              <a:ea typeface="Times New Roman" charset="0"/>
              <a:cs typeface="Times New Roman" charset="0"/>
            </a:endParaRPr>
          </a:p>
          <a:p>
            <a:pPr>
              <a:buNone/>
            </a:pPr>
            <a:endParaRPr lang="en-US" altLang="en-US" sz="2400" b="1" dirty="0">
              <a:latin typeface="Verdana" charset="0"/>
            </a:endParaRPr>
          </a:p>
          <a:p>
            <a:pPr marL="0" indent="0">
              <a:buNone/>
            </a:pP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915754" y="1536700"/>
            <a:ext cx="4229834" cy="425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6675783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427" y="165101"/>
            <a:ext cx="7515340" cy="927100"/>
          </a:xfrm>
        </p:spPr>
        <p:txBody>
          <a:bodyPr/>
          <a:lstStyle/>
          <a:p>
            <a:pPr algn="l"/>
            <a:r>
              <a:rPr lang="en-US" b="1" dirty="0">
                <a:latin typeface="Times New Roman" charset="0"/>
                <a:ea typeface="Times New Roman" charset="0"/>
                <a:cs typeface="Times New Roman" charset="0"/>
              </a:rPr>
              <a:t>B</a:t>
            </a:r>
            <a:r>
              <a:rPr lang="en-US" b="1" dirty="0" smtClean="0">
                <a:latin typeface="Times New Roman" charset="0"/>
                <a:ea typeface="Times New Roman" charset="0"/>
                <a:cs typeface="Times New Roman" charset="0"/>
              </a:rPr>
              <a:t>radycardia</a:t>
            </a:r>
            <a:endParaRPr lang="en-US" b="1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13426" y="1270001"/>
            <a:ext cx="7515340" cy="5435599"/>
          </a:xfrm>
        </p:spPr>
        <p:txBody>
          <a:bodyPr/>
          <a:lstStyle/>
          <a:p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A baseline 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value below 110 bpm lasting more than 10 minutes</a:t>
            </a: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.</a:t>
            </a:r>
          </a:p>
          <a:p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Values 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between 100 and 110 bpm may occur in normal fetuses, especially in postdate pregnancies</a:t>
            </a: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.</a:t>
            </a:r>
          </a:p>
          <a:p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Sudden 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drop in oxygenation, such as occurs with placental </a:t>
            </a: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abruption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. </a:t>
            </a:r>
          </a:p>
          <a:p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Decrease 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or cessation in umbilical blood flow, such as occurs with a prolapsed cord or uterine </a:t>
            </a: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rupture.</a:t>
            </a:r>
            <a:endParaRPr lang="en-US" dirty="0">
              <a:latin typeface="Times New Roman" charset="0"/>
              <a:ea typeface="Times New Roman" charset="0"/>
              <a:cs typeface="Times New Roman" charset="0"/>
            </a:endParaRPr>
          </a:p>
          <a:p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Maternal </a:t>
            </a: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hypothermia, maternal hypotension, 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administration of beta-blockers </a:t>
            </a: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, 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and fetal arrhythmias such as atrioventricular block are other possible causes. 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88606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427" y="139701"/>
            <a:ext cx="7515340" cy="825500"/>
          </a:xfrm>
        </p:spPr>
        <p:txBody>
          <a:bodyPr/>
          <a:lstStyle/>
          <a:p>
            <a:pPr algn="l"/>
            <a:r>
              <a:rPr lang="en-US" b="1" dirty="0">
                <a:latin typeface="Times New Roman" charset="0"/>
                <a:ea typeface="Times New Roman" charset="0"/>
                <a:cs typeface="Times New Roman" charset="0"/>
              </a:rPr>
              <a:t>Bradycardia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99168" y="1295400"/>
            <a:ext cx="3671929" cy="4197350"/>
          </a:xfrm>
        </p:spPr>
        <p:txBody>
          <a:bodyPr/>
          <a:lstStyle/>
          <a:p>
            <a:pPr marL="285750" lvl="1"/>
            <a:r>
              <a:rPr lang="en-US" altLang="en-US" sz="2400" dirty="0">
                <a:latin typeface="Times New Roman" charset="0"/>
                <a:ea typeface="Times New Roman" charset="0"/>
                <a:cs typeface="Times New Roman" charset="0"/>
              </a:rPr>
              <a:t>L</a:t>
            </a:r>
            <a:r>
              <a:rPr lang="en-US" altLang="en-US" sz="2400" dirty="0" smtClean="0">
                <a:latin typeface="Times New Roman" charset="0"/>
                <a:ea typeface="Times New Roman" charset="0"/>
                <a:cs typeface="Times New Roman" charset="0"/>
              </a:rPr>
              <a:t>eft </a:t>
            </a:r>
            <a:r>
              <a:rPr lang="en-US" altLang="en-US" sz="2400" dirty="0">
                <a:latin typeface="Times New Roman" charset="0"/>
                <a:ea typeface="Times New Roman" charset="0"/>
                <a:cs typeface="Times New Roman" charset="0"/>
              </a:rPr>
              <a:t>lateral </a:t>
            </a:r>
            <a:r>
              <a:rPr lang="en-US" altLang="en-US" sz="2400" dirty="0" smtClean="0">
                <a:latin typeface="Times New Roman" charset="0"/>
                <a:ea typeface="Times New Roman" charset="0"/>
                <a:cs typeface="Times New Roman" charset="0"/>
              </a:rPr>
              <a:t>position.</a:t>
            </a:r>
          </a:p>
          <a:p>
            <a:pPr marL="285750" lvl="1"/>
            <a:r>
              <a:rPr lang="en-US" altLang="en-US" sz="2400" dirty="0" smtClean="0">
                <a:latin typeface="Times New Roman" charset="0"/>
                <a:ea typeface="Times New Roman" charset="0"/>
                <a:cs typeface="Times New Roman" charset="0"/>
              </a:rPr>
              <a:t>Increase </a:t>
            </a:r>
            <a:r>
              <a:rPr lang="en-US" altLang="en-US" sz="2400" dirty="0">
                <a:latin typeface="Times New Roman" charset="0"/>
                <a:ea typeface="Times New Roman" charset="0"/>
                <a:cs typeface="Times New Roman" charset="0"/>
              </a:rPr>
              <a:t>IV </a:t>
            </a:r>
            <a:r>
              <a:rPr lang="en-US" altLang="en-US" sz="2400" dirty="0" smtClean="0">
                <a:latin typeface="Times New Roman" charset="0"/>
                <a:ea typeface="Times New Roman" charset="0"/>
                <a:cs typeface="Times New Roman" charset="0"/>
              </a:rPr>
              <a:t>hydration. </a:t>
            </a:r>
          </a:p>
          <a:p>
            <a:pPr marL="285750" lvl="1"/>
            <a:r>
              <a:rPr lang="en-US" altLang="en-US" sz="2400" dirty="0">
                <a:latin typeface="Times New Roman" charset="0"/>
                <a:ea typeface="Times New Roman" charset="0"/>
                <a:cs typeface="Times New Roman" charset="0"/>
              </a:rPr>
              <a:t>O</a:t>
            </a:r>
            <a:r>
              <a:rPr lang="en-US" altLang="en-US" sz="2400" dirty="0" smtClean="0">
                <a:latin typeface="Times New Roman" charset="0"/>
                <a:ea typeface="Times New Roman" charset="0"/>
                <a:cs typeface="Times New Roman" charset="0"/>
              </a:rPr>
              <a:t>xygen </a:t>
            </a:r>
          </a:p>
          <a:p>
            <a:pPr marL="285750" lvl="1"/>
            <a:r>
              <a:rPr lang="en-US" altLang="en-US" sz="2400" dirty="0" smtClean="0">
                <a:latin typeface="Times New Roman" charset="0"/>
                <a:ea typeface="Times New Roman" charset="0"/>
                <a:cs typeface="Times New Roman" charset="0"/>
              </a:rPr>
              <a:t>Vaginal </a:t>
            </a:r>
            <a:r>
              <a:rPr lang="en-US" altLang="en-US" sz="2400" dirty="0">
                <a:latin typeface="Times New Roman" charset="0"/>
                <a:ea typeface="Times New Roman" charset="0"/>
                <a:cs typeface="Times New Roman" charset="0"/>
              </a:rPr>
              <a:t>exam </a:t>
            </a:r>
            <a:r>
              <a:rPr lang="en-US" altLang="en-US" sz="2400" dirty="0" smtClean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endParaRPr lang="en-US" altLang="en-US" sz="2400" dirty="0">
              <a:latin typeface="Times New Roman" charset="0"/>
              <a:ea typeface="Times New Roman" charset="0"/>
              <a:cs typeface="Times New Roman" charset="0"/>
            </a:endParaRPr>
          </a:p>
          <a:p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871096" y="1295400"/>
            <a:ext cx="4274492" cy="48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9371060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427" y="165101"/>
            <a:ext cx="7515340" cy="939800"/>
          </a:xfrm>
        </p:spPr>
        <p:txBody>
          <a:bodyPr/>
          <a:lstStyle/>
          <a:p>
            <a:pPr algn="l"/>
            <a:r>
              <a:rPr lang="en-US" b="1" dirty="0" smtClean="0">
                <a:latin typeface="Times New Roman" charset="0"/>
                <a:ea typeface="Times New Roman" charset="0"/>
                <a:cs typeface="Times New Roman" charset="0"/>
              </a:rPr>
              <a:t>Assessment of the FHR</a:t>
            </a:r>
            <a:endParaRPr lang="en-US" b="1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13426" y="1307918"/>
            <a:ext cx="7515340" cy="4595632"/>
          </a:xfrm>
        </p:spPr>
        <p:txBody>
          <a:bodyPr/>
          <a:lstStyle/>
          <a:p>
            <a:r>
              <a:rPr lang="en-US" b="1" dirty="0">
                <a:latin typeface="Times New Roman" charset="0"/>
                <a:ea typeface="Times New Roman" charset="0"/>
                <a:cs typeface="Times New Roman" charset="0"/>
              </a:rPr>
              <a:t>baseline </a:t>
            </a:r>
            <a:r>
              <a:rPr lang="en-US" b="1" dirty="0" smtClean="0">
                <a:latin typeface="Times New Roman" charset="0"/>
                <a:ea typeface="Times New Roman" charset="0"/>
                <a:cs typeface="Times New Roman" charset="0"/>
              </a:rPr>
              <a:t>variability</a:t>
            </a:r>
            <a:r>
              <a:rPr lang="en-US" dirty="0" smtClean="0"/>
              <a:t>: </a:t>
            </a:r>
          </a:p>
          <a:p>
            <a:pPr>
              <a:buFontTx/>
              <a:buChar char="-"/>
            </a:pP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It 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refers to the </a:t>
            </a: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fluctuations 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in the baseline FHR. </a:t>
            </a:r>
            <a:endParaRPr lang="en-US" dirty="0" smtClean="0">
              <a:latin typeface="Times New Roman" charset="0"/>
              <a:ea typeface="Times New Roman" charset="0"/>
              <a:cs typeface="Times New Roman" charset="0"/>
            </a:endParaRPr>
          </a:p>
          <a:p>
            <a:pPr>
              <a:buFontTx/>
              <a:buChar char="-"/>
            </a:pP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E</a:t>
            </a: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valuated 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as the average bandwidth amplitude of the signal in 1-minute segments</a:t>
            </a: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.</a:t>
            </a:r>
          </a:p>
          <a:p>
            <a:pPr>
              <a:buFontTx/>
              <a:buChar char="-"/>
            </a:pP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Normal </a:t>
            </a: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variability 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of 5−25 bpm</a:t>
            </a:r>
            <a:r>
              <a:rPr lang="en-US" dirty="0" smtClean="0"/>
              <a:t>.</a:t>
            </a:r>
            <a:endParaRPr lang="en-US" dirty="0">
              <a:latin typeface="Times New Roman" charset="0"/>
              <a:ea typeface="Times New Roman" charset="0"/>
              <a:cs typeface="Times New Roman" charset="0"/>
            </a:endParaRPr>
          </a:p>
          <a:p>
            <a:pPr>
              <a:buFontTx/>
              <a:buChar char="-"/>
            </a:pP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H</a:t>
            </a: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ypoxia and acidosis,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 fetal sleep, medications, (e.g., narcotics, sedatives, b-blockers, betamethasone), prematurity, fetal tachycardia, and </a:t>
            </a: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congenital anomalies decrease  FHR 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variability. </a:t>
            </a:r>
            <a:endParaRPr lang="en-US" dirty="0" smtClean="0"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4901366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427" y="152401"/>
            <a:ext cx="7515340" cy="850900"/>
          </a:xfrm>
        </p:spPr>
        <p:txBody>
          <a:bodyPr/>
          <a:lstStyle/>
          <a:p>
            <a:pPr algn="l"/>
            <a:r>
              <a:rPr lang="en-US" b="1" dirty="0">
                <a:latin typeface="Times New Roman" charset="0"/>
                <a:ea typeface="Times New Roman" charset="0"/>
                <a:cs typeface="Times New Roman" charset="0"/>
              </a:rPr>
              <a:t>Assessment of the FHR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13426" y="829057"/>
            <a:ext cx="7515340" cy="1558544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endParaRPr lang="en-US" dirty="0"/>
          </a:p>
          <a:p>
            <a:r>
              <a:rPr lang="en-US" sz="2000" dirty="0" smtClean="0">
                <a:latin typeface="Times New Roman" charset="0"/>
                <a:ea typeface="Times New Roman" charset="0"/>
                <a:cs typeface="Times New Roman" charset="0"/>
              </a:rPr>
              <a:t>Less than 5 bpm minimal</a:t>
            </a:r>
          </a:p>
          <a:p>
            <a:r>
              <a:rPr lang="en-US" sz="2000" dirty="0">
                <a:latin typeface="Times New Roman" charset="0"/>
                <a:ea typeface="Times New Roman" charset="0"/>
                <a:cs typeface="Times New Roman" charset="0"/>
              </a:rPr>
              <a:t>5</a:t>
            </a:r>
            <a:r>
              <a:rPr lang="en-US" sz="2000" dirty="0" smtClean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000" dirty="0">
                <a:latin typeface="Times New Roman" charset="0"/>
                <a:ea typeface="Times New Roman" charset="0"/>
                <a:cs typeface="Times New Roman" charset="0"/>
              </a:rPr>
              <a:t>to 25 bpm </a:t>
            </a:r>
            <a:r>
              <a:rPr lang="en-US" sz="2000" dirty="0" smtClean="0">
                <a:latin typeface="Times New Roman" charset="0"/>
                <a:ea typeface="Times New Roman" charset="0"/>
                <a:cs typeface="Times New Roman" charset="0"/>
              </a:rPr>
              <a:t>moderate </a:t>
            </a:r>
          </a:p>
          <a:p>
            <a:r>
              <a:rPr lang="en-US" sz="2000" dirty="0">
                <a:latin typeface="Times New Roman" charset="0"/>
                <a:ea typeface="Times New Roman" charset="0"/>
                <a:cs typeface="Times New Roman" charset="0"/>
              </a:rPr>
              <a:t>&gt; 25 </a:t>
            </a:r>
            <a:r>
              <a:rPr lang="en-US" sz="2000" dirty="0" smtClean="0">
                <a:latin typeface="Times New Roman" charset="0"/>
                <a:ea typeface="Times New Roman" charset="0"/>
                <a:cs typeface="Times New Roman" charset="0"/>
              </a:rPr>
              <a:t>bpm marked </a:t>
            </a:r>
            <a:endParaRPr lang="en-US" sz="20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0892" y="2387602"/>
            <a:ext cx="6611498" cy="4216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49729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427" y="127001"/>
            <a:ext cx="7515340" cy="673100"/>
          </a:xfrm>
        </p:spPr>
        <p:txBody>
          <a:bodyPr>
            <a:noAutofit/>
          </a:bodyPr>
          <a:lstStyle/>
          <a:p>
            <a:pPr algn="l"/>
            <a:r>
              <a:rPr lang="en-US" b="1" dirty="0">
                <a:latin typeface="Times New Roman" charset="0"/>
                <a:ea typeface="Times New Roman" charset="0"/>
                <a:cs typeface="Times New Roman" charset="0"/>
              </a:rPr>
              <a:t>Early </a:t>
            </a:r>
            <a:r>
              <a:rPr lang="en-US" b="1" dirty="0" smtClean="0">
                <a:latin typeface="Times New Roman" charset="0"/>
                <a:ea typeface="Times New Roman" charset="0"/>
                <a:cs typeface="Times New Roman" charset="0"/>
              </a:rPr>
              <a:t>decelerations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13428" y="927100"/>
            <a:ext cx="3602266" cy="581660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</a:t>
            </a:r>
          </a:p>
          <a:p>
            <a:pPr>
              <a:buFontTx/>
              <a:buChar char="-"/>
            </a:pPr>
            <a:r>
              <a:rPr lang="en-US" dirty="0" smtClean="0"/>
              <a:t>gradual </a:t>
            </a:r>
            <a:r>
              <a:rPr lang="en-US" dirty="0"/>
              <a:t>decrease in the FHR and return to   baseline associated with uterine contraction</a:t>
            </a:r>
            <a:r>
              <a:rPr lang="en-US" dirty="0" smtClean="0"/>
              <a:t>.</a:t>
            </a:r>
          </a:p>
          <a:p>
            <a:pPr>
              <a:buFontTx/>
              <a:buChar char="-"/>
            </a:pPr>
            <a:r>
              <a:rPr lang="en-US" dirty="0"/>
              <a:t>The onset, nadir, and recovery of the decelerations coincide with the beginning, peak, and ending of the contraction</a:t>
            </a:r>
            <a:r>
              <a:rPr lang="en-US" dirty="0" smtClean="0"/>
              <a:t>.</a:t>
            </a:r>
          </a:p>
          <a:p>
            <a:pPr>
              <a:buFontTx/>
              <a:buChar char="-"/>
            </a:pPr>
            <a:r>
              <a:rPr lang="en-US" dirty="0"/>
              <a:t>Caused by fetal head compression  and do not indicate fetal hypoxia/acidosis. </a:t>
            </a:r>
            <a:endParaRPr lang="en-US" dirty="0" smtClean="0"/>
          </a:p>
          <a:p>
            <a:pPr>
              <a:buFontTx/>
              <a:buChar char="-"/>
            </a:pPr>
            <a:endParaRPr lang="en-US" dirty="0"/>
          </a:p>
          <a:p>
            <a:pPr>
              <a:buFontTx/>
              <a:buChar char="-"/>
            </a:pPr>
            <a:endParaRPr lang="en-US" dirty="0"/>
          </a:p>
          <a:p>
            <a:pPr>
              <a:buFontTx/>
              <a:buChar char="-"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715694" y="1447800"/>
            <a:ext cx="4429893" cy="4813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17419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427" y="114301"/>
            <a:ext cx="7515340" cy="787400"/>
          </a:xfrm>
        </p:spPr>
        <p:txBody>
          <a:bodyPr/>
          <a:lstStyle/>
          <a:p>
            <a:pPr algn="l"/>
            <a:r>
              <a:rPr lang="en-US" b="1" dirty="0" smtClean="0">
                <a:latin typeface="Times New Roman" charset="0"/>
                <a:ea typeface="Times New Roman" charset="0"/>
                <a:cs typeface="Times New Roman" charset="0"/>
              </a:rPr>
              <a:t>Variable decelerations</a:t>
            </a:r>
            <a:endParaRPr lang="en-US" b="1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33373" y="1219200"/>
            <a:ext cx="4651389" cy="5461000"/>
          </a:xfrm>
          <a:prstGeom prst="rect">
            <a:avLst/>
          </a:prstGeo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Most common type</a:t>
            </a:r>
          </a:p>
          <a:p>
            <a:r>
              <a:rPr lang="en-US" dirty="0" smtClean="0"/>
              <a:t>Caused by chemoreceptor stimulation secondary to cord compression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6724521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427" y="114301"/>
            <a:ext cx="7515340" cy="749300"/>
          </a:xfrm>
        </p:spPr>
        <p:txBody>
          <a:bodyPr/>
          <a:lstStyle/>
          <a:p>
            <a:pPr algn="l"/>
            <a:r>
              <a:rPr lang="en-US" b="1" dirty="0" smtClean="0">
                <a:latin typeface="Times New Roman" charset="0"/>
                <a:ea typeface="Times New Roman" charset="0"/>
                <a:cs typeface="Times New Roman" charset="0"/>
              </a:rPr>
              <a:t>Late decelerations</a:t>
            </a:r>
            <a:endParaRPr lang="en-US" b="1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57339" y="1079500"/>
            <a:ext cx="3686815" cy="5232401"/>
          </a:xfrm>
          <a:prstGeom prst="rect">
            <a:avLst/>
          </a:prstGeo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601374" y="1079500"/>
            <a:ext cx="4544214" cy="5232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7889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427" y="190501"/>
            <a:ext cx="7515340" cy="825500"/>
          </a:xfrm>
        </p:spPr>
        <p:txBody>
          <a:bodyPr/>
          <a:lstStyle/>
          <a:p>
            <a:pPr algn="l"/>
            <a:r>
              <a:rPr lang="en-US" b="1" dirty="0">
                <a:latin typeface="Times New Roman" charset="0"/>
                <a:ea typeface="Times New Roman" charset="0"/>
                <a:cs typeface="Times New Roman" charset="0"/>
              </a:rPr>
              <a:t>Late decelerations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13426" y="1219201"/>
            <a:ext cx="7515340" cy="5384799"/>
          </a:xfrm>
        </p:spPr>
        <p:txBody>
          <a:bodyPr/>
          <a:lstStyle/>
          <a:p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Late decelerations are found in association with uteroplacental </a:t>
            </a: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insufficiency. </a:t>
            </a:r>
          </a:p>
          <a:p>
            <a:r>
              <a:rPr lang="en-US" altLang="en-US" dirty="0" smtClean="0">
                <a:latin typeface="Times New Roman" charset="0"/>
                <a:ea typeface="Times New Roman" charset="0"/>
                <a:cs typeface="Times New Roman" charset="0"/>
              </a:rPr>
              <a:t>Management :</a:t>
            </a:r>
            <a:endParaRPr lang="en-US" altLang="en-US" dirty="0">
              <a:latin typeface="Times New Roman" charset="0"/>
              <a:ea typeface="Times New Roman" charset="0"/>
              <a:cs typeface="Times New Roman" charset="0"/>
            </a:endParaRPr>
          </a:p>
          <a:p>
            <a:pPr>
              <a:buFontTx/>
              <a:buChar char="-"/>
            </a:pPr>
            <a:r>
              <a:rPr lang="en-US" altLang="en-US" dirty="0" smtClean="0">
                <a:latin typeface="Times New Roman" charset="0"/>
                <a:ea typeface="Times New Roman" charset="0"/>
                <a:cs typeface="Times New Roman" charset="0"/>
              </a:rPr>
              <a:t>Maternal left lateral position</a:t>
            </a:r>
          </a:p>
          <a:p>
            <a:pPr>
              <a:buFontTx/>
              <a:buChar char="-"/>
            </a:pPr>
            <a:r>
              <a:rPr lang="en-US" altLang="en-US" dirty="0">
                <a:latin typeface="Times New Roman" charset="0"/>
                <a:ea typeface="Times New Roman" charset="0"/>
                <a:cs typeface="Times New Roman" charset="0"/>
              </a:rPr>
              <a:t>Correct maternal hypotension with IV fluids </a:t>
            </a:r>
            <a:endParaRPr lang="en-US" altLang="en-US" dirty="0" smtClean="0">
              <a:latin typeface="Times New Roman" charset="0"/>
              <a:ea typeface="Times New Roman" charset="0"/>
              <a:cs typeface="Times New Roman" charset="0"/>
            </a:endParaRPr>
          </a:p>
          <a:p>
            <a:pPr>
              <a:buFontTx/>
              <a:buChar char="-"/>
            </a:pPr>
            <a:r>
              <a:rPr lang="en-US" altLang="en-US" dirty="0">
                <a:latin typeface="Times New Roman" charset="0"/>
                <a:ea typeface="Times New Roman" charset="0"/>
                <a:cs typeface="Times New Roman" charset="0"/>
              </a:rPr>
              <a:t>Stop oxytocin </a:t>
            </a:r>
            <a:r>
              <a:rPr lang="en-US" altLang="en-US" dirty="0" smtClean="0">
                <a:latin typeface="Times New Roman" charset="0"/>
                <a:ea typeface="Times New Roman" charset="0"/>
                <a:cs typeface="Times New Roman" charset="0"/>
              </a:rPr>
              <a:t>infusion</a:t>
            </a:r>
          </a:p>
          <a:p>
            <a:pPr>
              <a:buFontTx/>
              <a:buChar char="-"/>
            </a:pPr>
            <a:r>
              <a:rPr lang="en-US" altLang="en-US" dirty="0">
                <a:latin typeface="Times New Roman" charset="0"/>
                <a:ea typeface="Times New Roman" charset="0"/>
                <a:cs typeface="Times New Roman" charset="0"/>
              </a:rPr>
              <a:t>Administer O2 by </a:t>
            </a:r>
            <a:r>
              <a:rPr lang="en-US" altLang="en-US" dirty="0" smtClean="0">
                <a:latin typeface="Times New Roman" charset="0"/>
                <a:ea typeface="Times New Roman" charset="0"/>
                <a:cs typeface="Times New Roman" charset="0"/>
              </a:rPr>
              <a:t>mask</a:t>
            </a:r>
          </a:p>
          <a:p>
            <a:pPr>
              <a:buFontTx/>
              <a:buChar char="-"/>
            </a:pPr>
            <a:r>
              <a:rPr lang="en-US" altLang="en-US" dirty="0" smtClean="0">
                <a:latin typeface="Times New Roman" charset="0"/>
                <a:ea typeface="Times New Roman" charset="0"/>
                <a:cs typeface="Times New Roman" charset="0"/>
              </a:rPr>
              <a:t>Vaginal examination</a:t>
            </a:r>
          </a:p>
          <a:p>
            <a:pPr>
              <a:buFontTx/>
              <a:buChar char="-"/>
            </a:pPr>
            <a:r>
              <a:rPr lang="en-US" altLang="en-US" dirty="0">
                <a:latin typeface="Times New Roman" charset="0"/>
                <a:ea typeface="Times New Roman" charset="0"/>
                <a:cs typeface="Times New Roman" charset="0"/>
              </a:rPr>
              <a:t>If persistent perform fetal scalp PH</a:t>
            </a:r>
          </a:p>
          <a:p>
            <a:pPr marL="0" indent="0">
              <a:buNone/>
            </a:pPr>
            <a:endParaRPr lang="en-US" altLang="en-US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49787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427" y="101601"/>
            <a:ext cx="7515340" cy="723900"/>
          </a:xfrm>
        </p:spPr>
        <p:txBody>
          <a:bodyPr/>
          <a:lstStyle/>
          <a:p>
            <a:pPr algn="l"/>
            <a:r>
              <a:rPr lang="en-US" b="1" dirty="0">
                <a:latin typeface="Times New Roman" charset="0"/>
                <a:ea typeface="Times New Roman" charset="0"/>
                <a:cs typeface="Times New Roman" charset="0"/>
              </a:rPr>
              <a:t>Prolonged decelerations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13428" y="1104900"/>
            <a:ext cx="3671929" cy="5638799"/>
          </a:xfrm>
        </p:spPr>
        <p:txBody>
          <a:bodyPr/>
          <a:lstStyle/>
          <a:p>
            <a:r>
              <a:rPr lang="en-US" dirty="0"/>
              <a:t>Usually lasting more than 3 minutes. </a:t>
            </a:r>
          </a:p>
          <a:p>
            <a:r>
              <a:rPr lang="en-US" dirty="0"/>
              <a:t>They indicate hypoxia </a:t>
            </a:r>
          </a:p>
          <a:p>
            <a:r>
              <a:rPr lang="en-US" dirty="0"/>
              <a:t> </a:t>
            </a:r>
            <a:r>
              <a:rPr lang="en-US" dirty="0" smtClean="0"/>
              <a:t>If </a:t>
            </a:r>
            <a:r>
              <a:rPr lang="en-US" dirty="0"/>
              <a:t>associated with reduced variability, they indicate acute fetal hypoxia/acidosis and require emergent intervention. 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153920" y="1104900"/>
            <a:ext cx="3991668" cy="5638800"/>
          </a:xfrm>
          <a:prstGeom prst="rect">
            <a:avLst/>
          </a:prstGeom>
          <a:solidFill>
            <a:schemeClr val="tx1"/>
          </a:solidFill>
        </p:spPr>
      </p:pic>
    </p:spTree>
    <p:extLst>
      <p:ext uri="{BB962C8B-B14F-4D97-AF65-F5344CB8AC3E}">
        <p14:creationId xmlns:p14="http://schemas.microsoft.com/office/powerpoint/2010/main" xmlns="" val="13377818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4" descr="fig41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1600478" y="261258"/>
            <a:ext cx="6116112" cy="6179884"/>
          </a:xfrm>
          <a:noFill/>
        </p:spPr>
      </p:pic>
    </p:spTree>
    <p:extLst>
      <p:ext uri="{BB962C8B-B14F-4D97-AF65-F5344CB8AC3E}">
        <p14:creationId xmlns:p14="http://schemas.microsoft.com/office/powerpoint/2010/main" xmlns="" val="766916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427" y="127001"/>
            <a:ext cx="7515340" cy="698500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smtClean="0"/>
              <a:t/>
            </a:r>
            <a:br>
              <a:rPr lang="en-US" dirty="0" smtClean="0"/>
            </a:br>
            <a:r>
              <a:rPr lang="en-US" sz="4400" b="1" dirty="0" smtClean="0">
                <a:latin typeface="Times New Roman" charset="0"/>
                <a:ea typeface="Times New Roman" charset="0"/>
                <a:cs typeface="Times New Roman" charset="0"/>
              </a:rPr>
              <a:t>Sinusoidal </a:t>
            </a:r>
            <a:r>
              <a:rPr lang="en-US" sz="4400" b="1" dirty="0">
                <a:latin typeface="Times New Roman" charset="0"/>
                <a:ea typeface="Times New Roman" charset="0"/>
                <a:cs typeface="Times New Roman" charset="0"/>
              </a:rPr>
              <a:t>pattern 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13308" y="1015999"/>
            <a:ext cx="3671929" cy="5664199"/>
          </a:xfrm>
        </p:spPr>
        <p:txBody>
          <a:bodyPr/>
          <a:lstStyle/>
          <a:p>
            <a:r>
              <a:rPr lang="en-US" dirty="0"/>
              <a:t>A regular, smooth, undulating signal, resembling a sine </a:t>
            </a:r>
            <a:r>
              <a:rPr lang="en-US" dirty="0" smtClean="0"/>
              <a:t>wave</a:t>
            </a:r>
            <a:r>
              <a:rPr lang="en-US" dirty="0"/>
              <a:t>.</a:t>
            </a:r>
            <a:r>
              <a:rPr lang="en-US" dirty="0" smtClean="0"/>
              <a:t> </a:t>
            </a:r>
          </a:p>
          <a:p>
            <a:r>
              <a:rPr lang="en-US" dirty="0" smtClean="0"/>
              <a:t>It </a:t>
            </a:r>
            <a:r>
              <a:rPr lang="en-US" dirty="0"/>
              <a:t>occurs in association with severe fetal </a:t>
            </a:r>
            <a:r>
              <a:rPr lang="en-US" dirty="0" smtClean="0"/>
              <a:t>anemia (anti-D </a:t>
            </a:r>
            <a:r>
              <a:rPr lang="en-US" dirty="0"/>
              <a:t>alloimmunization, fetal-maternal </a:t>
            </a:r>
            <a:r>
              <a:rPr lang="en-US" dirty="0" smtClean="0"/>
              <a:t>hemorrhage, </a:t>
            </a:r>
            <a:r>
              <a:rPr lang="en-US" dirty="0"/>
              <a:t>and ruptured vasa previa </a:t>
            </a:r>
            <a:r>
              <a:rPr lang="en-US" dirty="0" smtClean="0"/>
              <a:t>)</a:t>
            </a:r>
            <a:endParaRPr lang="en-US" dirty="0"/>
          </a:p>
          <a:p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956242" y="1524000"/>
            <a:ext cx="3979760" cy="440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51438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427" y="139701"/>
            <a:ext cx="7515340" cy="736599"/>
          </a:xfrm>
        </p:spPr>
        <p:txBody>
          <a:bodyPr>
            <a:normAutofit/>
          </a:bodyPr>
          <a:lstStyle/>
          <a:p>
            <a:pPr algn="l"/>
            <a:r>
              <a:rPr lang="en-US" b="1" dirty="0" smtClean="0">
                <a:latin typeface="Times New Roman" charset="0"/>
                <a:ea typeface="Times New Roman" charset="0"/>
                <a:cs typeface="Times New Roman" charset="0"/>
              </a:rPr>
              <a:t>Interpretation of FHR</a:t>
            </a:r>
            <a:endParaRPr lang="en-US" b="1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47832032"/>
              </p:ext>
            </p:extLst>
          </p:nvPr>
        </p:nvGraphicFramePr>
        <p:xfrm>
          <a:off x="104167" y="965201"/>
          <a:ext cx="8935656" cy="571758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867806"/>
                <a:gridCol w="1565147"/>
                <a:gridCol w="1716477"/>
                <a:gridCol w="2044633"/>
                <a:gridCol w="1741593"/>
              </a:tblGrid>
              <a:tr h="565250"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Interpretation </a:t>
                      </a:r>
                      <a:endParaRPr lang="en-US" sz="2000" b="1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92" marR="68592"/>
                </a:tc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Baseline (bpm)</a:t>
                      </a:r>
                      <a:endParaRPr lang="en-US" sz="2000" b="1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92" marR="68592"/>
                </a:tc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Variability (bpm)</a:t>
                      </a:r>
                      <a:endParaRPr lang="en-US" sz="2000" b="1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92" marR="68592"/>
                </a:tc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Decelerations </a:t>
                      </a:r>
                      <a:endParaRPr lang="en-US" sz="2000" b="1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92" marR="68592"/>
                </a:tc>
                <a:tc>
                  <a:txBody>
                    <a:bodyPr/>
                    <a:lstStyle/>
                    <a:p>
                      <a:r>
                        <a:rPr lang="en-US" sz="2000" b="1" dirty="0" smtClean="0"/>
                        <a:t>Accelerations </a:t>
                      </a:r>
                      <a:endParaRPr lang="en-US" sz="2000" b="1" dirty="0"/>
                    </a:p>
                  </a:txBody>
                  <a:tcPr marL="68592" marR="68592"/>
                </a:tc>
              </a:tr>
              <a:tr h="319489"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Reassuring </a:t>
                      </a:r>
                      <a:endParaRPr lang="en-US" sz="2000" b="1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92" marR="68592"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110-160</a:t>
                      </a:r>
                      <a:endParaRPr lang="en-US" sz="1400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92" marR="68592"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5-25</a:t>
                      </a:r>
                      <a:endParaRPr lang="en-US" sz="1400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92" marR="68592"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None </a:t>
                      </a:r>
                      <a:endParaRPr lang="en-US" sz="1400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92" marR="68592"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present</a:t>
                      </a:r>
                      <a:endParaRPr lang="en-US" sz="1600" dirty="0"/>
                    </a:p>
                  </a:txBody>
                  <a:tcPr marL="68592" marR="68592"/>
                </a:tc>
              </a:tr>
              <a:tr h="1966088"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Non-reassuring</a:t>
                      </a:r>
                      <a:endParaRPr lang="en-US" sz="2000" b="1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92" marR="68592"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161-180</a:t>
                      </a:r>
                      <a:endParaRPr lang="en-US" sz="1400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92" marR="68592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 dirty="0" smtClean="0"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less than 5 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 dirty="0" smtClean="0"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30–90 minutes </a:t>
                      </a:r>
                      <a:endParaRPr lang="en-US" sz="1400" dirty="0" smtClean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  <a:p>
                      <a:endParaRPr lang="en-US" sz="1400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92" marR="68592"/>
                </a:tc>
                <a:tc>
                  <a:txBody>
                    <a:bodyPr/>
                    <a:lstStyle/>
                    <a:p>
                      <a:pPr marL="342900" indent="-342900">
                        <a:buFontTx/>
                        <a:buChar char="-"/>
                      </a:pPr>
                      <a:r>
                        <a:rPr lang="en-US" sz="1400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Variable decelerations with over 50% ,over 90min.</a:t>
                      </a:r>
                    </a:p>
                    <a:p>
                      <a:pPr marL="342900" marR="0" indent="-34290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en-US" sz="1400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Late decelerations, </a:t>
                      </a:r>
                      <a:r>
                        <a:rPr lang="en-US" sz="1400" kern="1200" dirty="0" smtClean="0"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up to 30 minutes over 50% of contractions. </a:t>
                      </a:r>
                      <a:endParaRPr lang="en-US" sz="1400" dirty="0" smtClean="0"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  <a:p>
                      <a:pPr marL="0" indent="0">
                        <a:buFontTx/>
                        <a:buNone/>
                      </a:pPr>
                      <a:endParaRPr lang="en-US" sz="1400" dirty="0" smtClean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92" marR="68592"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 marL="68592" marR="68592"/>
                </a:tc>
              </a:tr>
              <a:tr h="2654219"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Abnormal </a:t>
                      </a:r>
                      <a:endParaRPr lang="en-US" sz="2000" b="1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92" marR="68592"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Above 180</a:t>
                      </a:r>
                    </a:p>
                    <a:p>
                      <a:r>
                        <a:rPr lang="en-US" sz="1400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Below 100</a:t>
                      </a:r>
                      <a:endParaRPr lang="en-US" sz="1400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92" marR="68592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 dirty="0" smtClean="0"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Less than 5 for over 90 minutes </a:t>
                      </a:r>
                      <a:endParaRPr lang="en-US" sz="1400" dirty="0" smtClean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  <a:p>
                      <a:endParaRPr lang="en-US" sz="1400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92" marR="68592"/>
                </a:tc>
                <a:tc>
                  <a:txBody>
                    <a:bodyPr/>
                    <a:lstStyle/>
                    <a:p>
                      <a:pPr marL="285750" indent="-285750">
                        <a:buFontTx/>
                        <a:buChar char="-"/>
                      </a:pPr>
                      <a:r>
                        <a:rPr lang="en-US" sz="1400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Variable decelerations</a:t>
                      </a:r>
                      <a:r>
                        <a:rPr lang="en-US" sz="1400" baseline="0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 for more than 30 min despite conservative measure.</a:t>
                      </a:r>
                    </a:p>
                    <a:p>
                      <a:pPr marL="285750" marR="0" indent="-2857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en-US" sz="1400" kern="1200" dirty="0" smtClean="0"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Late decelerations</a:t>
                      </a:r>
                      <a:r>
                        <a:rPr lang="en-US" sz="1400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 </a:t>
                      </a:r>
                      <a:r>
                        <a:rPr lang="en-US" sz="1400" kern="1200" dirty="0" smtClean="0"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over 30 minutes,</a:t>
                      </a:r>
                      <a:r>
                        <a:rPr lang="en-US" sz="1400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 </a:t>
                      </a:r>
                      <a:r>
                        <a:rPr lang="en-US" sz="1400" kern="1200" dirty="0" smtClean="0"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occurring with over 50% of contractions .</a:t>
                      </a:r>
                      <a:endParaRPr lang="en-US" sz="1400" dirty="0" smtClean="0"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en-US" sz="1400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Single prolonged deceleration more than 3 min.</a:t>
                      </a:r>
                      <a:endParaRPr lang="en-US" sz="1400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92" marR="68592"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 marL="68592" marR="68592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1789317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0647" y="114301"/>
            <a:ext cx="5172918" cy="762000"/>
          </a:xfrm>
        </p:spPr>
        <p:txBody>
          <a:bodyPr/>
          <a:lstStyle/>
          <a:p>
            <a:pPr algn="l"/>
            <a:r>
              <a:rPr lang="en-US" b="1" dirty="0">
                <a:latin typeface="Times New Roman" charset="0"/>
                <a:ea typeface="Times New Roman" charset="0"/>
                <a:cs typeface="Times New Roman" charset="0"/>
              </a:rPr>
              <a:t>Interpretation of FHR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1376004965"/>
              </p:ext>
            </p:extLst>
          </p:nvPr>
        </p:nvGraphicFramePr>
        <p:xfrm>
          <a:off x="843679" y="865525"/>
          <a:ext cx="7640559" cy="58826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492807"/>
                <a:gridCol w="2492807"/>
                <a:gridCol w="2654945"/>
              </a:tblGrid>
              <a:tr h="71120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Category </a:t>
                      </a:r>
                      <a:endParaRPr lang="en-US" b="1" dirty="0" smtClean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  <a:p>
                      <a:endParaRPr lang="en-US" b="1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92" marR="68592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Definition </a:t>
                      </a:r>
                      <a:endParaRPr lang="en-US" b="1" dirty="0" smtClean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  <a:p>
                      <a:endParaRPr lang="en-US" b="1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92" marR="68592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Management </a:t>
                      </a:r>
                      <a:endParaRPr lang="en-US" b="1" dirty="0" smtClean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  <a:p>
                      <a:endParaRPr lang="en-US" b="1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92" marR="68592"/>
                </a:tc>
              </a:tr>
              <a:tr h="101600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 smtClean="0"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CTG is </a:t>
                      </a:r>
                      <a:r>
                        <a:rPr lang="en-US" sz="18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normal/ reassuring </a:t>
                      </a:r>
                      <a:endParaRPr lang="en-US" b="1" dirty="0" smtClean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  <a:p>
                      <a:endParaRPr lang="en-US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92" marR="68592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 smtClean="0"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All 3 features are normal/ reassuring </a:t>
                      </a:r>
                      <a:endParaRPr lang="en-US" dirty="0" smtClean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  <a:p>
                      <a:endParaRPr lang="en-US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92" marR="68592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 smtClean="0"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Continue CTG and normal care. </a:t>
                      </a:r>
                      <a:endParaRPr lang="en-US" dirty="0" smtClean="0"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  <a:p>
                      <a:endParaRPr lang="en-US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92" marR="68592"/>
                </a:tc>
              </a:tr>
              <a:tr h="254000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 smtClean="0"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CTG is </a:t>
                      </a:r>
                      <a:r>
                        <a:rPr lang="en-US" sz="18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non- reassuring </a:t>
                      </a:r>
                      <a:endParaRPr lang="en-US" b="1" dirty="0" smtClean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  <a:p>
                      <a:endParaRPr lang="en-US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92" marR="68592"/>
                </a:tc>
                <a:tc>
                  <a:txBody>
                    <a:bodyPr/>
                    <a:lstStyle/>
                    <a:p>
                      <a:r>
                        <a:rPr lang="en-US" sz="1800" kern="1200" dirty="0" smtClean="0"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1 non-reassuring feature, and</a:t>
                      </a:r>
                      <a:endParaRPr lang="en-US" dirty="0" smtClean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  <a:p>
                      <a:r>
                        <a:rPr lang="en-US" sz="1800" kern="1200" dirty="0" smtClean="0"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2 normal/ reassuring features </a:t>
                      </a:r>
                      <a:endParaRPr lang="en-US" dirty="0" smtClean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  <a:p>
                      <a:endParaRPr lang="en-US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92" marR="68592"/>
                </a:tc>
                <a:tc>
                  <a:txBody>
                    <a:bodyPr/>
                    <a:lstStyle/>
                    <a:p>
                      <a:pPr marL="285750" marR="0" indent="-2857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en-US" sz="1800" kern="1200" dirty="0" smtClean="0"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check temperature </a:t>
                      </a:r>
                    </a:p>
                    <a:p>
                      <a:pPr marL="285750" marR="0" indent="-2857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en-US" sz="1800" kern="1200" dirty="0" smtClean="0"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left-lateral position </a:t>
                      </a:r>
                      <a:endParaRPr lang="en-US" dirty="0" smtClean="0"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  <a:p>
                      <a:pPr marL="285750" marR="0" indent="-2857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en-US" sz="1800" kern="1200" dirty="0" smtClean="0"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oral or intravenous fluids </a:t>
                      </a:r>
                      <a:endParaRPr lang="en-US" dirty="0" smtClean="0"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  <a:p>
                      <a:pPr marL="285750" marR="0" indent="-2857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en-US" sz="1800" kern="1200" dirty="0" smtClean="0"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stopping oxytocin </a:t>
                      </a:r>
                      <a:endParaRPr lang="en-US" dirty="0" smtClean="0"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  <a:p>
                      <a:pPr marL="285750" marR="0" indent="-2857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en-US" sz="1800" kern="1200" dirty="0" smtClean="0"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Inform coordinating midwife and obstetrician </a:t>
                      </a:r>
                      <a:endParaRPr lang="en-US" dirty="0" smtClean="0"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  <a:p>
                      <a:pPr marL="285750" marR="0" indent="-2857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endParaRPr lang="en-US" dirty="0" smtClean="0"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  <a:p>
                      <a:endParaRPr lang="en-US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92" marR="68592"/>
                </a:tc>
              </a:tr>
              <a:tr h="132080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 smtClean="0"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CTG is </a:t>
                      </a:r>
                      <a:r>
                        <a:rPr lang="en-US" sz="18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abnormal</a:t>
                      </a:r>
                      <a:r>
                        <a:rPr lang="en-US" sz="1800" kern="1200" dirty="0" smtClean="0"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 and indicates  further testing </a:t>
                      </a:r>
                      <a:endParaRPr lang="en-US" dirty="0" smtClean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  <a:p>
                      <a:endParaRPr lang="en-US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92" marR="68592"/>
                </a:tc>
                <a:tc>
                  <a:txBody>
                    <a:bodyPr/>
                    <a:lstStyle/>
                    <a:p>
                      <a:r>
                        <a:rPr lang="en-US" sz="1800" kern="1200" dirty="0" smtClean="0"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1 abnormal feature </a:t>
                      </a:r>
                      <a:endParaRPr lang="en-US" dirty="0" smtClean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  <a:p>
                      <a:r>
                        <a:rPr lang="en-US" sz="1800" kern="1200" dirty="0" smtClean="0"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OR </a:t>
                      </a:r>
                      <a:endParaRPr lang="en-US" dirty="0" smtClean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  <a:p>
                      <a:r>
                        <a:rPr lang="en-US" sz="1800" kern="1200" dirty="0" smtClean="0"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2 non-reassuring features </a:t>
                      </a:r>
                      <a:endParaRPr lang="en-US" dirty="0" smtClean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  <a:p>
                      <a:endParaRPr lang="en-US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92" marR="68592"/>
                </a:tc>
                <a:tc>
                  <a:txBody>
                    <a:bodyPr/>
                    <a:lstStyle/>
                    <a:p>
                      <a:pPr marL="285750" indent="-285750">
                        <a:buFontTx/>
                        <a:buChar char="-"/>
                      </a:pPr>
                      <a:r>
                        <a:rPr lang="en-US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Same as non reassuring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en-US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Take Fetal</a:t>
                      </a:r>
                      <a:r>
                        <a:rPr lang="en-US" baseline="0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 Blood Sample FBS</a:t>
                      </a:r>
                      <a:endParaRPr lang="en-US" dirty="0" smtClean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  <a:p>
                      <a:pPr marL="285750" indent="-285750">
                        <a:buFontTx/>
                        <a:buChar char="-"/>
                      </a:pPr>
                      <a:endParaRPr lang="en-US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92" marR="68592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223387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427" y="101601"/>
            <a:ext cx="7515340" cy="1961977"/>
          </a:xfrm>
        </p:spPr>
        <p:txBody>
          <a:bodyPr>
            <a:normAutofit/>
          </a:bodyPr>
          <a:lstStyle/>
          <a:p>
            <a:pPr algn="l"/>
            <a:r>
              <a:rPr lang="en-US" altLang="en-US" b="1" dirty="0" smtClean="0">
                <a:latin typeface="Times New Roman" charset="0"/>
                <a:ea typeface="Times New Roman" charset="0"/>
                <a:cs typeface="Times New Roman" charset="0"/>
              </a:rPr>
              <a:t>Secondary tests of Fetal wellbeing</a:t>
            </a:r>
            <a:endParaRPr lang="en-US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13426" y="1875926"/>
            <a:ext cx="5842959" cy="4119783"/>
          </a:xfrm>
        </p:spPr>
        <p:txBody>
          <a:bodyPr/>
          <a:lstStyle/>
          <a:p>
            <a:r>
              <a:rPr lang="en-US" altLang="en-US" dirty="0">
                <a:latin typeface="Times New Roman" charset="0"/>
                <a:ea typeface="Times New Roman" charset="0"/>
                <a:cs typeface="Times New Roman" charset="0"/>
              </a:rPr>
              <a:t>Fetal Scalp Sampling </a:t>
            </a:r>
          </a:p>
          <a:p>
            <a:r>
              <a:rPr lang="en-US" altLang="en-US" dirty="0">
                <a:latin typeface="Times New Roman" charset="0"/>
                <a:ea typeface="Times New Roman" charset="0"/>
                <a:cs typeface="Times New Roman" charset="0"/>
              </a:rPr>
              <a:t>Scalp stimulation </a:t>
            </a:r>
          </a:p>
          <a:p>
            <a:r>
              <a:rPr lang="en-US" altLang="en-US" dirty="0">
                <a:latin typeface="Times New Roman" charset="0"/>
                <a:ea typeface="Times New Roman" charset="0"/>
                <a:cs typeface="Times New Roman" charset="0"/>
              </a:rPr>
              <a:t>Acoustic stimulation </a:t>
            </a:r>
          </a:p>
          <a:p>
            <a:r>
              <a:rPr lang="en-US" altLang="en-US" dirty="0">
                <a:latin typeface="Times New Roman" charset="0"/>
                <a:ea typeface="Times New Roman" charset="0"/>
                <a:cs typeface="Times New Roman" charset="0"/>
              </a:rPr>
              <a:t>Fetal pulse oximetry</a:t>
            </a:r>
          </a:p>
          <a:p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Fetal Electrocardiogram Analysis</a:t>
            </a:r>
            <a:r>
              <a:rPr lang="en-US" altLang="en-US" dirty="0" smtClean="0">
                <a:solidFill>
                  <a:schemeClr val="bg2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endParaRPr lang="en-US" altLang="en-US" dirty="0">
              <a:solidFill>
                <a:schemeClr val="bg2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88599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427" y="165101"/>
            <a:ext cx="7515340" cy="762000"/>
          </a:xfrm>
        </p:spPr>
        <p:txBody>
          <a:bodyPr>
            <a:normAutofit fontScale="90000"/>
          </a:bodyPr>
          <a:lstStyle/>
          <a:p>
            <a:pPr algn="l"/>
            <a:r>
              <a:rPr lang="en-US" altLang="en-US" dirty="0" smtClean="0">
                <a:latin typeface="Times New Roman" charset="0"/>
                <a:ea typeface="Times New Roman" charset="0"/>
                <a:cs typeface="Times New Roman" charset="0"/>
              </a:rPr>
              <a:t/>
            </a:r>
            <a:br>
              <a:rPr lang="en-US" altLang="en-US" dirty="0" smtClean="0">
                <a:latin typeface="Times New Roman" charset="0"/>
                <a:ea typeface="Times New Roman" charset="0"/>
                <a:cs typeface="Times New Roman" charset="0"/>
              </a:rPr>
            </a:br>
            <a:r>
              <a:rPr lang="en-US" altLang="en-US" dirty="0" smtClean="0">
                <a:latin typeface="Times New Roman" charset="0"/>
                <a:ea typeface="Times New Roman" charset="0"/>
                <a:cs typeface="Times New Roman" charset="0"/>
              </a:rPr>
              <a:t/>
            </a:r>
            <a:br>
              <a:rPr lang="en-US" altLang="en-US" dirty="0" smtClean="0">
                <a:latin typeface="Times New Roman" charset="0"/>
                <a:ea typeface="Times New Roman" charset="0"/>
                <a:cs typeface="Times New Roman" charset="0"/>
              </a:rPr>
            </a:br>
            <a:r>
              <a:rPr lang="en-US" sz="4400" b="1" dirty="0" smtClean="0">
                <a:latin typeface="Times New Roman" charset="0"/>
                <a:ea typeface="Times New Roman" charset="0"/>
                <a:cs typeface="Times New Roman" charset="0"/>
              </a:rPr>
              <a:t>Fetal </a:t>
            </a:r>
            <a:r>
              <a:rPr lang="en-US" sz="4400" b="1" dirty="0">
                <a:latin typeface="Times New Roman" charset="0"/>
                <a:ea typeface="Times New Roman" charset="0"/>
                <a:cs typeface="Times New Roman" charset="0"/>
              </a:rPr>
              <a:t>blood sampling for pH </a:t>
            </a:r>
            <a:r>
              <a:rPr lang="en-US" sz="4400" b="1" dirty="0" smtClean="0">
                <a:latin typeface="Times New Roman" charset="0"/>
                <a:ea typeface="Times New Roman" charset="0"/>
                <a:cs typeface="Times New Roman" charset="0"/>
              </a:rPr>
              <a:t>and lactate </a:t>
            </a:r>
            <a:r>
              <a:rPr lang="en-US" sz="3600" b="1" dirty="0">
                <a:latin typeface="Times New Roman" charset="0"/>
                <a:ea typeface="Times New Roman" charset="0"/>
                <a:cs typeface="Times New Roman" charset="0"/>
              </a:rPr>
              <a:t/>
            </a:r>
            <a:br>
              <a:rPr lang="en-US" sz="3600" b="1" dirty="0">
                <a:latin typeface="Times New Roman" charset="0"/>
                <a:ea typeface="Times New Roman" charset="0"/>
                <a:cs typeface="Times New Roman" charset="0"/>
              </a:rPr>
            </a:br>
            <a:r>
              <a:rPr lang="en-US" altLang="en-US" sz="3600" b="1" dirty="0">
                <a:latin typeface="Times New Roman" charset="0"/>
                <a:ea typeface="Times New Roman" charset="0"/>
                <a:cs typeface="Times New Roman" charset="0"/>
              </a:rPr>
              <a:t/>
            </a:r>
            <a:br>
              <a:rPr lang="en-US" altLang="en-US" sz="3600" b="1" dirty="0">
                <a:latin typeface="Times New Roman" charset="0"/>
                <a:ea typeface="Times New Roman" charset="0"/>
                <a:cs typeface="Times New Roman" charset="0"/>
              </a:rPr>
            </a:br>
            <a:endParaRPr lang="en-US" sz="3600" b="1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13426" y="1169039"/>
            <a:ext cx="7515340" cy="4433103"/>
          </a:xfrm>
        </p:spPr>
        <p:txBody>
          <a:bodyPr/>
          <a:lstStyle/>
          <a:p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FBS may be used in cases of </a:t>
            </a: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abnormal CTG.</a:t>
            </a:r>
          </a:p>
          <a:p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A vaginal examination needs to be performed prior to the procedure to assess the nature and position of the presenting part. </a:t>
            </a:r>
            <a:endParaRPr lang="en-US" dirty="0" smtClean="0">
              <a:latin typeface="Times New Roman" charset="0"/>
              <a:ea typeface="Times New Roman" charset="0"/>
              <a:cs typeface="Times New Roman" charset="0"/>
            </a:endParaRPr>
          </a:p>
          <a:p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Contraindications : maternal 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infection, women seropositive to hepatitis B, C</a:t>
            </a: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, 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or to HIV, suspected fetal blood disorders, uncertainty about the </a:t>
            </a: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presenting part, preterm fetus.</a:t>
            </a:r>
          </a:p>
          <a:p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CTG 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+ FBS results in a reduction in cesarean deliveries when compared with CTG </a:t>
            </a: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alone </a:t>
            </a:r>
            <a:endParaRPr lang="en-US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3009" y="5301206"/>
            <a:ext cx="2835796" cy="1513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86004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b="1" dirty="0">
                <a:latin typeface="Times New Roman" charset="0"/>
                <a:ea typeface="Times New Roman" charset="0"/>
                <a:cs typeface="Times New Roman" charset="0"/>
              </a:rPr>
              <a:t>Fetal blood sampling for pH and lactate</a:t>
            </a:r>
            <a:endParaRPr lang="en-US" altLang="en-US" dirty="0"/>
          </a:p>
        </p:txBody>
      </p:sp>
      <p:graphicFrame>
        <p:nvGraphicFramePr>
          <p:cNvPr id="30756" name="Group 36"/>
          <p:cNvGraphicFramePr>
            <a:graphicFrameLocks noGrp="1"/>
          </p:cNvGraphicFramePr>
          <p:nvPr>
            <p:ph type="tbl" idx="1"/>
            <p:extLst>
              <p:ext uri="{D42A27DB-BD31-4B8C-83A1-F6EECF244321}">
                <p14:modId xmlns:p14="http://schemas.microsoft.com/office/powerpoint/2010/main" xmlns="" val="1392488048"/>
              </p:ext>
            </p:extLst>
          </p:nvPr>
        </p:nvGraphicFramePr>
        <p:xfrm>
          <a:off x="2285208" y="1981200"/>
          <a:ext cx="5602863" cy="4603186"/>
        </p:xfrm>
        <a:graphic>
          <a:graphicData uri="http://schemas.openxmlformats.org/drawingml/2006/table">
            <a:tbl>
              <a:tblPr rtl="1"/>
              <a:tblGrid>
                <a:gridCol w="1943437"/>
                <a:gridCol w="1487349"/>
                <a:gridCol w="2172077"/>
              </a:tblGrid>
              <a:tr h="94481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Lactate (mmol/L)</a:t>
                      </a:r>
                    </a:p>
                  </a:txBody>
                  <a:tcPr marL="68592" marR="68592" marT="45710" marB="4571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pH</a:t>
                      </a:r>
                    </a:p>
                  </a:txBody>
                  <a:tcPr marL="68592" marR="68592"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Interpretation</a:t>
                      </a:r>
                    </a:p>
                  </a:txBody>
                  <a:tcPr marL="68592" marR="68592"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2374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&lt; 4.2</a:t>
                      </a:r>
                    </a:p>
                  </a:txBody>
                  <a:tcPr marL="68592" marR="68592" marT="45710" marB="4571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sng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&gt;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 7.25</a:t>
                      </a:r>
                    </a:p>
                  </a:txBody>
                  <a:tcPr marL="68592" marR="68592"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Normal</a:t>
                      </a:r>
                    </a:p>
                  </a:txBody>
                  <a:tcPr marL="68592" marR="68592"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4481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4.2 – 4.8</a:t>
                      </a:r>
                    </a:p>
                  </a:txBody>
                  <a:tcPr marL="68592" marR="68592" marT="45710" marB="4571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7.21 – 7.24</a:t>
                      </a:r>
                    </a:p>
                  </a:txBody>
                  <a:tcPr marL="68592" marR="68592"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Repeat in 30 mins </a:t>
                      </a:r>
                    </a:p>
                  </a:txBody>
                  <a:tcPr marL="68592" marR="68592"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2374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&gt; 4.8</a:t>
                      </a:r>
                    </a:p>
                  </a:txBody>
                  <a:tcPr marL="68592" marR="68592" marT="45710" marB="4571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sng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&lt;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 7.20</a:t>
                      </a:r>
                    </a:p>
                  </a:txBody>
                  <a:tcPr marL="68592" marR="68592"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Birth expedited</a:t>
                      </a:r>
                    </a:p>
                  </a:txBody>
                  <a:tcPr marL="68592" marR="68592"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2215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&gt; 5.0</a:t>
                      </a:r>
                    </a:p>
                  </a:txBody>
                  <a:tcPr marL="68592" marR="68592" marT="45710" marB="4571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&lt; 7.15</a:t>
                      </a:r>
                    </a:p>
                  </a:txBody>
                  <a:tcPr marL="68592" marR="68592"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Urgent delivery</a:t>
                      </a:r>
                    </a:p>
                  </a:txBody>
                  <a:tcPr marL="68592" marR="68592"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1885002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latin typeface="Times New Roman" charset="0"/>
                <a:ea typeface="Times New Roman" charset="0"/>
                <a:cs typeface="Times New Roman" charset="0"/>
              </a:rPr>
              <a:t>Fetal stimulation tests</a:t>
            </a:r>
            <a:endParaRPr lang="en-US" altLang="en-US" dirty="0"/>
          </a:p>
        </p:txBody>
      </p:sp>
      <p:graphicFrame>
        <p:nvGraphicFramePr>
          <p:cNvPr id="32803" name="Group 35"/>
          <p:cNvGraphicFramePr>
            <a:graphicFrameLocks noGrp="1"/>
          </p:cNvGraphicFramePr>
          <p:nvPr>
            <p:ph type="tbl" idx="1"/>
            <p:extLst>
              <p:ext uri="{D42A27DB-BD31-4B8C-83A1-F6EECF244321}">
                <p14:modId xmlns:p14="http://schemas.microsoft.com/office/powerpoint/2010/main" xmlns="" val="106826284"/>
              </p:ext>
            </p:extLst>
          </p:nvPr>
        </p:nvGraphicFramePr>
        <p:xfrm>
          <a:off x="1428998" y="2017715"/>
          <a:ext cx="6431683" cy="4478655"/>
        </p:xfrm>
        <a:graphic>
          <a:graphicData uri="http://schemas.openxmlformats.org/drawingml/2006/table">
            <a:tbl>
              <a:tblPr rtl="1"/>
              <a:tblGrid>
                <a:gridCol w="4774045"/>
                <a:gridCol w="1657638"/>
              </a:tblGrid>
              <a:tr h="8223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Recommendation</a:t>
                      </a:r>
                    </a:p>
                  </a:txBody>
                  <a:tcPr marL="68592" marR="6859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Test</a:t>
                      </a:r>
                    </a:p>
                  </a:txBody>
                  <a:tcPr marL="68592" marR="6859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239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Digital stimulation of the fetal scalp during vaginal exam may be considered as an adjunct to FHM</a:t>
                      </a:r>
                    </a:p>
                  </a:txBody>
                  <a:tcPr marL="68592" marR="6859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Digital stimulation</a:t>
                      </a:r>
                    </a:p>
                  </a:txBody>
                  <a:tcPr marL="68592" marR="6859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223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Of value in non-reactive NST, but no prove in assessment during labour</a:t>
                      </a:r>
                    </a:p>
                  </a:txBody>
                  <a:tcPr marL="68592" marR="6859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Viboacoustic stimulation</a:t>
                      </a:r>
                    </a:p>
                  </a:txBody>
                  <a:tcPr marL="68592" marR="6859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239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No evidence to improve fetal wellbeing</a:t>
                      </a:r>
                    </a:p>
                  </a:txBody>
                  <a:tcPr marL="68592" marR="6859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Maternal glucose ingestion</a:t>
                      </a:r>
                    </a:p>
                  </a:txBody>
                  <a:tcPr marL="68592" marR="6859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223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This procedure is not recommended</a:t>
                      </a:r>
                    </a:p>
                  </a:txBody>
                  <a:tcPr marL="68592" marR="6859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Manual fetal manipulation</a:t>
                      </a:r>
                    </a:p>
                  </a:txBody>
                  <a:tcPr marL="68592" marR="6859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1286034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427" y="86498"/>
            <a:ext cx="7515340" cy="926756"/>
          </a:xfrm>
        </p:spPr>
        <p:txBody>
          <a:bodyPr/>
          <a:lstStyle/>
          <a:p>
            <a:pPr algn="l"/>
            <a:r>
              <a:rPr lang="en-US" altLang="en-US" dirty="0">
                <a:latin typeface="Times New Roman" charset="0"/>
                <a:ea typeface="Times New Roman" charset="0"/>
                <a:cs typeface="Times New Roman" charset="0"/>
              </a:rPr>
              <a:t>Fetal pulse </a:t>
            </a:r>
            <a:r>
              <a:rPr lang="en-US" altLang="en-US" dirty="0" smtClean="0">
                <a:latin typeface="Times New Roman" charset="0"/>
                <a:ea typeface="Times New Roman" charset="0"/>
                <a:cs typeface="Times New Roman" charset="0"/>
              </a:rPr>
              <a:t>oximetry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13426" y="1013255"/>
            <a:ext cx="7515340" cy="5486399"/>
          </a:xfrm>
        </p:spPr>
        <p:txBody>
          <a:bodyPr>
            <a:normAutofit/>
          </a:bodyPr>
          <a:lstStyle/>
          <a:p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M</a:t>
            </a: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onitor 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intrapartum fetal O2 </a:t>
            </a: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saturation</a:t>
            </a:r>
          </a:p>
          <a:p>
            <a:pPr>
              <a:lnSpc>
                <a:spcPct val="80000"/>
              </a:lnSpc>
            </a:pPr>
            <a:r>
              <a:rPr lang="en-US" altLang="en-US" dirty="0">
                <a:latin typeface="Times New Roman" charset="0"/>
                <a:ea typeface="Times New Roman" charset="0"/>
                <a:cs typeface="Times New Roman" charset="0"/>
              </a:rPr>
              <a:t>Fetal pulse oximetry is a relatively new technique in the assessment of a fetus prior to delivery </a:t>
            </a:r>
          </a:p>
          <a:p>
            <a:pPr>
              <a:lnSpc>
                <a:spcPct val="80000"/>
              </a:lnSpc>
            </a:pPr>
            <a:r>
              <a:rPr lang="en-US" altLang="en-US" dirty="0">
                <a:latin typeface="Times New Roman" charset="0"/>
                <a:ea typeface="Times New Roman" charset="0"/>
                <a:cs typeface="Times New Roman" charset="0"/>
              </a:rPr>
              <a:t>It measures both the pulse rate and oxyhemoglobin saturation </a:t>
            </a: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endParaRPr lang="en-US" dirty="0">
              <a:latin typeface="Times New Roman" charset="0"/>
              <a:ea typeface="Times New Roman" charset="0"/>
              <a:cs typeface="Times New Roman" charset="0"/>
            </a:endParaRPr>
          </a:p>
          <a:p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S</a:t>
            </a: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ensor 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is placed transvaginally through the cervix to rest against the fetal cheek or temple, requiring cervical dilatation (~ 2 cm or more) and ruptured amniotic membranes with a cephalic presentation. </a:t>
            </a:r>
            <a:endParaRPr lang="en-US" dirty="0" smtClean="0">
              <a:latin typeface="Times New Roman" charset="0"/>
              <a:ea typeface="Times New Roman" charset="0"/>
              <a:cs typeface="Times New Roman" charset="0"/>
            </a:endParaRPr>
          </a:p>
          <a:p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I</a:t>
            </a: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nsufficient 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evidence to substantiate a recommendation for the use of </a:t>
            </a: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Fetal Pulse oximeter 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as an adjunct or </a:t>
            </a: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independent 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of electronic fetal surveillance. </a:t>
            </a:r>
          </a:p>
        </p:txBody>
      </p:sp>
    </p:spTree>
    <p:extLst>
      <p:ext uri="{BB962C8B-B14F-4D97-AF65-F5344CB8AC3E}">
        <p14:creationId xmlns:p14="http://schemas.microsoft.com/office/powerpoint/2010/main" xmlns="" val="1776538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427" y="148282"/>
            <a:ext cx="7515340" cy="741404"/>
          </a:xfrm>
        </p:spPr>
        <p:txBody>
          <a:bodyPr>
            <a:normAutofit fontScale="90000"/>
          </a:bodyPr>
          <a:lstStyle/>
          <a:p>
            <a:pPr algn="l"/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sz="4400" b="1" dirty="0" smtClean="0">
                <a:latin typeface="Times New Roman" charset="0"/>
                <a:ea typeface="Times New Roman" charset="0"/>
                <a:cs typeface="Times New Roman" charset="0"/>
              </a:rPr>
              <a:t>Fetal </a:t>
            </a:r>
            <a:r>
              <a:rPr lang="en-US" sz="4400" b="1" dirty="0">
                <a:latin typeface="Times New Roman" charset="0"/>
                <a:ea typeface="Times New Roman" charset="0"/>
                <a:cs typeface="Times New Roman" charset="0"/>
              </a:rPr>
              <a:t>Electrocardiogram Analysis 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13426" y="1062682"/>
            <a:ext cx="7515340" cy="5498757"/>
          </a:xfrm>
        </p:spPr>
        <p:txBody>
          <a:bodyPr/>
          <a:lstStyle/>
          <a:p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U</a:t>
            </a: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sed 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in combination with standard EFM. </a:t>
            </a:r>
          </a:p>
          <a:p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S</a:t>
            </a: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pecialized 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monitor </a:t>
            </a: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with 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software collects both the familiar fetal heart rate and </a:t>
            </a: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uterine 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activity signals, and the fetal ECG </a:t>
            </a:r>
          </a:p>
          <a:p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Interpretation is based on the observation that the fetal QRS and T wave change in relation to the metabolic state of the fetal heart </a:t>
            </a:r>
          </a:p>
          <a:p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The impact of this type of monitoring compared with </a:t>
            </a: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standard 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EFM </a:t>
            </a: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was studied and showed 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no difference in the number of Caesarean </a:t>
            </a: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sections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, perinatal deaths, or NICU </a:t>
            </a: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admissions.</a:t>
            </a:r>
            <a:endParaRPr lang="en-US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9352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411" y="161365"/>
            <a:ext cx="8628767" cy="672353"/>
          </a:xfrm>
        </p:spPr>
        <p:txBody>
          <a:bodyPr>
            <a:noAutofit/>
          </a:bodyPr>
          <a:lstStyle/>
          <a:p>
            <a:r>
              <a:rPr lang="en-US" sz="2400" b="1" dirty="0">
                <a:latin typeface="Times New Roman" charset="0"/>
                <a:ea typeface="Times New Roman" charset="0"/>
                <a:cs typeface="Times New Roman" charset="0"/>
              </a:rPr>
              <a:t>Antenatal </a:t>
            </a:r>
            <a:r>
              <a:rPr lang="en-US" sz="2400" b="1" dirty="0" smtClean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400" b="1" dirty="0">
                <a:latin typeface="Times New Roman" charset="0"/>
                <a:ea typeface="Times New Roman" charset="0"/>
                <a:cs typeface="Times New Roman" charset="0"/>
              </a:rPr>
              <a:t>factors that increase </a:t>
            </a:r>
            <a:r>
              <a:rPr lang="en-US" sz="2400" b="1" dirty="0" smtClean="0">
                <a:latin typeface="Times New Roman" charset="0"/>
                <a:ea typeface="Times New Roman" charset="0"/>
                <a:cs typeface="Times New Roman" charset="0"/>
              </a:rPr>
              <a:t>the risk </a:t>
            </a:r>
            <a:r>
              <a:rPr lang="en-US" sz="2400" b="1" dirty="0">
                <a:latin typeface="Times New Roman" charset="0"/>
                <a:ea typeface="Times New Roman" charset="0"/>
                <a:cs typeface="Times New Roman" charset="0"/>
              </a:rPr>
              <a:t>of fetal compromise</a:t>
            </a:r>
            <a:endParaRPr lang="en-US" sz="24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13426" y="658906"/>
            <a:ext cx="7515340" cy="2918013"/>
          </a:xfrm>
        </p:spPr>
        <p:txBody>
          <a:bodyPr>
            <a:normAutofit lnSpcReduction="10000"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b="1" dirty="0" smtClean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 - </a:t>
            </a:r>
            <a:r>
              <a:rPr lang="en-US" sz="2200" dirty="0">
                <a:latin typeface="Times New Roman" charset="0"/>
                <a:ea typeface="Times New Roman" charset="0"/>
                <a:cs typeface="Times New Roman" charset="0"/>
              </a:rPr>
              <a:t>oligohydramnios or polyhydramnios </a:t>
            </a:r>
            <a:endParaRPr lang="en-US" sz="2200" dirty="0" smtClean="0">
              <a:latin typeface="Times New Roman" charset="0"/>
              <a:ea typeface="Times New Roman" charset="0"/>
              <a:cs typeface="Times New Roman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22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200" dirty="0" smtClean="0">
                <a:latin typeface="Times New Roman" charset="0"/>
                <a:ea typeface="Times New Roman" charset="0"/>
                <a:cs typeface="Times New Roman" charset="0"/>
              </a:rPr>
              <a:t> - </a:t>
            </a:r>
            <a:r>
              <a:rPr lang="en-US" sz="2200" dirty="0">
                <a:latin typeface="Times New Roman" charset="0"/>
                <a:ea typeface="Times New Roman" charset="0"/>
                <a:cs typeface="Times New Roman" charset="0"/>
              </a:rPr>
              <a:t>multiple pregnancy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200" dirty="0" smtClean="0">
                <a:latin typeface="Times New Roman" charset="0"/>
                <a:ea typeface="Times New Roman" charset="0"/>
                <a:cs typeface="Times New Roman" charset="0"/>
              </a:rPr>
              <a:t>  - </a:t>
            </a:r>
            <a:r>
              <a:rPr lang="en-US" sz="2200" dirty="0">
                <a:latin typeface="Times New Roman" charset="0"/>
                <a:ea typeface="Times New Roman" charset="0"/>
                <a:cs typeface="Times New Roman" charset="0"/>
              </a:rPr>
              <a:t>antepartum haemorrhage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200" dirty="0" smtClean="0">
                <a:latin typeface="Times New Roman" charset="0"/>
                <a:ea typeface="Times New Roman" charset="0"/>
                <a:cs typeface="Times New Roman" charset="0"/>
              </a:rPr>
              <a:t>  - </a:t>
            </a:r>
            <a:r>
              <a:rPr lang="en-US" sz="2200" dirty="0">
                <a:latin typeface="Times New Roman" charset="0"/>
                <a:ea typeface="Times New Roman" charset="0"/>
                <a:cs typeface="Times New Roman" charset="0"/>
              </a:rPr>
              <a:t>previous caesarean </a:t>
            </a:r>
            <a:r>
              <a:rPr lang="en-US" sz="2200" dirty="0" smtClean="0">
                <a:latin typeface="Times New Roman" charset="0"/>
                <a:ea typeface="Times New Roman" charset="0"/>
                <a:cs typeface="Times New Roman" charset="0"/>
              </a:rPr>
              <a:t>section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2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200" dirty="0" smtClean="0">
                <a:latin typeface="Times New Roman" charset="0"/>
                <a:ea typeface="Times New Roman" charset="0"/>
                <a:cs typeface="Times New Roman" charset="0"/>
              </a:rPr>
              <a:t> - </a:t>
            </a:r>
            <a:r>
              <a:rPr lang="en-US" sz="2200" dirty="0">
                <a:latin typeface="Times New Roman" charset="0"/>
                <a:ea typeface="Times New Roman" charset="0"/>
                <a:cs typeface="Times New Roman" charset="0"/>
              </a:rPr>
              <a:t>hypertension or pre-eclampsia </a:t>
            </a:r>
            <a:r>
              <a:rPr lang="en-US" sz="2200" dirty="0" smtClean="0">
                <a:latin typeface="Times New Roman" charset="0"/>
                <a:ea typeface="Times New Roman" charset="0"/>
                <a:cs typeface="Times New Roman" charset="0"/>
              </a:rPr>
              <a:t>and diabetes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200" dirty="0"/>
              <a:t> </a:t>
            </a:r>
            <a:r>
              <a:rPr lang="en-US" sz="2200" dirty="0" smtClean="0"/>
              <a:t> - </a:t>
            </a:r>
            <a:r>
              <a:rPr lang="en-US" sz="2200" dirty="0">
                <a:latin typeface="Times New Roman" charset="0"/>
                <a:ea typeface="Times New Roman" charset="0"/>
                <a:cs typeface="Times New Roman" charset="0"/>
              </a:rPr>
              <a:t>prolonged pregnancy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200" dirty="0" smtClean="0">
                <a:latin typeface="Times New Roman" charset="0"/>
                <a:ea typeface="Times New Roman" charset="0"/>
                <a:cs typeface="Times New Roman" charset="0"/>
              </a:rPr>
              <a:t>  - </a:t>
            </a:r>
            <a:r>
              <a:rPr lang="en-US" sz="2200" dirty="0">
                <a:latin typeface="Times New Roman" charset="0"/>
                <a:ea typeface="Times New Roman" charset="0"/>
                <a:cs typeface="Times New Roman" charset="0"/>
              </a:rPr>
              <a:t>intrauterine growth restriction 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258411" y="3576919"/>
            <a:ext cx="8628767" cy="582063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smtClean="0">
                <a:ln w="3175" cmpd="sng"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charset="0"/>
                <a:ea typeface="Times New Roman" charset="0"/>
                <a:cs typeface="Times New Roman" charset="0"/>
              </a:rPr>
              <a:t>Antenatal  factors that increase the risk of fetal compromise</a:t>
            </a:r>
            <a:endParaRPr kumimoji="0" lang="en-US" sz="2400" b="0" i="0" u="none" strike="noStrike" kern="1200" cap="none" spc="0" normalizeH="0" baseline="0" noProof="0" dirty="0">
              <a:ln w="3175" cmpd="sng"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1113426" y="4158983"/>
            <a:ext cx="7515340" cy="251460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 lnSpcReduction="10000"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-  </a:t>
            </a:r>
            <a:r>
              <a:rPr kumimoji="0" lang="en-US" sz="2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charset="0"/>
                <a:ea typeface="Times New Roman" charset="0"/>
                <a:cs typeface="Times New Roman" charset="0"/>
              </a:rPr>
              <a:t>induction of labour with prostaglandin/oxytocin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charset="0"/>
                <a:ea typeface="Times New Roman" charset="0"/>
                <a:cs typeface="Times New Roman" charset="0"/>
              </a:rPr>
              <a:t>  -  regional anaesthesia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charset="0"/>
                <a:ea typeface="Times New Roman" charset="0"/>
                <a:cs typeface="Times New Roman" charset="0"/>
              </a:rPr>
              <a:t>  -  maternal pyrexia: ≥ 38°C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charset="0"/>
                <a:ea typeface="Times New Roman" charset="0"/>
                <a:cs typeface="Times New Roman" charset="0"/>
              </a:rPr>
              <a:t>  -  meconium or blood stained liquor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charset="0"/>
                <a:ea typeface="Times New Roman" charset="0"/>
                <a:cs typeface="Times New Roman" charset="0"/>
              </a:rPr>
              <a:t>  -  pre-term labour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charset="0"/>
                <a:ea typeface="Times New Roman" charset="0"/>
                <a:cs typeface="Times New Roman" charset="0"/>
              </a:rPr>
              <a:t>  -  uterine hyperstimulation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98391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427" y="101601"/>
            <a:ext cx="7515340" cy="749300"/>
          </a:xfrm>
        </p:spPr>
        <p:txBody>
          <a:bodyPr/>
          <a:lstStyle/>
          <a:p>
            <a:pPr algn="l"/>
            <a:r>
              <a:rPr lang="en-US" b="1" dirty="0">
                <a:latin typeface="Times New Roman" charset="0"/>
                <a:ea typeface="Times New Roman" charset="0"/>
                <a:cs typeface="Times New Roman" charset="0"/>
              </a:rPr>
              <a:t>Intrapartum fetal surveillance</a:t>
            </a:r>
            <a:endParaRPr lang="en-US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13426" y="1130301"/>
            <a:ext cx="7515340" cy="5359399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altLang="en-US" b="1" dirty="0">
                <a:latin typeface="Times New Roman" charset="0"/>
                <a:ea typeface="Times New Roman" charset="0"/>
                <a:cs typeface="Times New Roman" charset="0"/>
              </a:rPr>
              <a:t>Fetal Heart </a:t>
            </a:r>
            <a:r>
              <a:rPr lang="en-US" altLang="en-US" b="1" dirty="0" smtClean="0">
                <a:latin typeface="Times New Roman" charset="0"/>
                <a:ea typeface="Times New Roman" charset="0"/>
                <a:cs typeface="Times New Roman" charset="0"/>
              </a:rPr>
              <a:t>Rate Monitoring (FHR)</a:t>
            </a:r>
            <a:endParaRPr lang="en-US" altLang="en-US" b="1" dirty="0">
              <a:latin typeface="Times New Roman" charset="0"/>
              <a:ea typeface="Times New Roman" charset="0"/>
              <a:cs typeface="Times New Roman" charset="0"/>
            </a:endParaRPr>
          </a:p>
          <a:p>
            <a:pPr marL="457200" lvl="1" indent="0">
              <a:lnSpc>
                <a:spcPct val="80000"/>
              </a:lnSpc>
              <a:buNone/>
            </a:pPr>
            <a:r>
              <a:rPr lang="en-US" altLang="en-US" dirty="0" smtClean="0">
                <a:latin typeface="Times New Roman" charset="0"/>
                <a:ea typeface="Times New Roman" charset="0"/>
                <a:cs typeface="Times New Roman" charset="0"/>
              </a:rPr>
              <a:t>- Intermittent </a:t>
            </a:r>
            <a:r>
              <a:rPr lang="en-US" altLang="en-US" dirty="0">
                <a:latin typeface="Times New Roman" charset="0"/>
                <a:ea typeface="Times New Roman" charset="0"/>
                <a:cs typeface="Times New Roman" charset="0"/>
              </a:rPr>
              <a:t>auscultation</a:t>
            </a:r>
          </a:p>
          <a:p>
            <a:pPr marL="457200" lvl="1" indent="0">
              <a:lnSpc>
                <a:spcPct val="80000"/>
              </a:lnSpc>
              <a:buNone/>
            </a:pPr>
            <a:r>
              <a:rPr lang="en-US" altLang="en-US" dirty="0" smtClean="0">
                <a:latin typeface="Times New Roman" charset="0"/>
                <a:ea typeface="Times New Roman" charset="0"/>
                <a:cs typeface="Times New Roman" charset="0"/>
              </a:rPr>
              <a:t>- Continuous </a:t>
            </a:r>
            <a:r>
              <a:rPr lang="en-US" altLang="en-US" dirty="0">
                <a:latin typeface="Times New Roman" charset="0"/>
                <a:ea typeface="Times New Roman" charset="0"/>
                <a:cs typeface="Times New Roman" charset="0"/>
              </a:rPr>
              <a:t>electronic fetal heart </a:t>
            </a:r>
            <a:r>
              <a:rPr lang="en-US" altLang="en-US" dirty="0" smtClean="0">
                <a:latin typeface="Times New Roman" charset="0"/>
                <a:ea typeface="Times New Roman" charset="0"/>
                <a:cs typeface="Times New Roman" charset="0"/>
              </a:rPr>
              <a:t>monitoring (EFM) </a:t>
            </a:r>
            <a:endParaRPr lang="en-US" altLang="en-US" dirty="0">
              <a:latin typeface="Times New Roman" charset="0"/>
              <a:ea typeface="Times New Roman" charset="0"/>
              <a:cs typeface="Times New Roman" charset="0"/>
            </a:endParaRPr>
          </a:p>
          <a:p>
            <a:pPr>
              <a:lnSpc>
                <a:spcPct val="80000"/>
              </a:lnSpc>
            </a:pPr>
            <a:r>
              <a:rPr lang="en-US" altLang="en-US" b="1" dirty="0">
                <a:latin typeface="Times New Roman" charset="0"/>
                <a:ea typeface="Times New Roman" charset="0"/>
                <a:cs typeface="Times New Roman" charset="0"/>
              </a:rPr>
              <a:t>Fetal Scalp blood pH estimation</a:t>
            </a:r>
          </a:p>
          <a:p>
            <a:pPr>
              <a:lnSpc>
                <a:spcPct val="80000"/>
              </a:lnSpc>
            </a:pPr>
            <a:r>
              <a:rPr lang="en-US" altLang="en-US" b="1" dirty="0">
                <a:latin typeface="Times New Roman" charset="0"/>
                <a:ea typeface="Times New Roman" charset="0"/>
                <a:cs typeface="Times New Roman" charset="0"/>
              </a:rPr>
              <a:t>Intrapartum fetal stimulation tests</a:t>
            </a:r>
          </a:p>
          <a:p>
            <a:pPr marL="457200" lvl="1" indent="0">
              <a:lnSpc>
                <a:spcPct val="80000"/>
              </a:lnSpc>
              <a:buNone/>
            </a:pPr>
            <a:r>
              <a:rPr lang="en-US" altLang="en-US" dirty="0" smtClean="0">
                <a:latin typeface="Times New Roman" charset="0"/>
                <a:ea typeface="Times New Roman" charset="0"/>
                <a:cs typeface="Times New Roman" charset="0"/>
              </a:rPr>
              <a:t>- Fetal </a:t>
            </a:r>
            <a:r>
              <a:rPr lang="en-US" altLang="en-US" dirty="0">
                <a:latin typeface="Times New Roman" charset="0"/>
                <a:ea typeface="Times New Roman" charset="0"/>
                <a:cs typeface="Times New Roman" charset="0"/>
              </a:rPr>
              <a:t>scalp stimulation tests</a:t>
            </a:r>
          </a:p>
          <a:p>
            <a:pPr marL="457200" lvl="1" indent="0">
              <a:lnSpc>
                <a:spcPct val="80000"/>
              </a:lnSpc>
              <a:buNone/>
            </a:pPr>
            <a:r>
              <a:rPr lang="en-US" altLang="en-US" dirty="0" smtClean="0">
                <a:latin typeface="Times New Roman" charset="0"/>
                <a:ea typeface="Times New Roman" charset="0"/>
                <a:cs typeface="Times New Roman" charset="0"/>
              </a:rPr>
              <a:t>- Fetal </a:t>
            </a:r>
            <a:r>
              <a:rPr lang="en-US" altLang="en-US" dirty="0">
                <a:latin typeface="Times New Roman" charset="0"/>
                <a:ea typeface="Times New Roman" charset="0"/>
                <a:cs typeface="Times New Roman" charset="0"/>
              </a:rPr>
              <a:t>acoustic stimulation test (FAST)</a:t>
            </a:r>
          </a:p>
          <a:p>
            <a:pPr>
              <a:lnSpc>
                <a:spcPct val="80000"/>
              </a:lnSpc>
            </a:pPr>
            <a:r>
              <a:rPr lang="en-US" altLang="en-US" b="1" dirty="0">
                <a:latin typeface="Times New Roman" charset="0"/>
                <a:ea typeface="Times New Roman" charset="0"/>
                <a:cs typeface="Times New Roman" charset="0"/>
              </a:rPr>
              <a:t>Newer approaches</a:t>
            </a:r>
          </a:p>
          <a:p>
            <a:pPr marL="457200" lvl="1" indent="0">
              <a:lnSpc>
                <a:spcPct val="80000"/>
              </a:lnSpc>
              <a:buNone/>
            </a:pPr>
            <a:r>
              <a:rPr lang="en-US" altLang="en-US" dirty="0" smtClean="0">
                <a:latin typeface="Times New Roman" charset="0"/>
                <a:ea typeface="Times New Roman" charset="0"/>
                <a:cs typeface="Times New Roman" charset="0"/>
              </a:rPr>
              <a:t>- Fetal </a:t>
            </a:r>
            <a:r>
              <a:rPr lang="en-US" altLang="en-US" dirty="0">
                <a:latin typeface="Times New Roman" charset="0"/>
                <a:ea typeface="Times New Roman" charset="0"/>
                <a:cs typeface="Times New Roman" charset="0"/>
              </a:rPr>
              <a:t>ECG </a:t>
            </a:r>
          </a:p>
          <a:p>
            <a:pPr marL="457200" lvl="1" indent="0">
              <a:lnSpc>
                <a:spcPct val="80000"/>
              </a:lnSpc>
              <a:buNone/>
            </a:pPr>
            <a:r>
              <a:rPr lang="en-US" altLang="en-US" dirty="0" smtClean="0">
                <a:latin typeface="Times New Roman" charset="0"/>
                <a:ea typeface="Times New Roman" charset="0"/>
                <a:cs typeface="Times New Roman" charset="0"/>
              </a:rPr>
              <a:t>- Scalp </a:t>
            </a:r>
            <a:r>
              <a:rPr lang="en-US" altLang="en-US" dirty="0">
                <a:latin typeface="Times New Roman" charset="0"/>
                <a:ea typeface="Times New Roman" charset="0"/>
                <a:cs typeface="Times New Roman" charset="0"/>
              </a:rPr>
              <a:t>blood lactate estimation</a:t>
            </a:r>
          </a:p>
          <a:p>
            <a:pPr marL="457200" lvl="1" indent="0">
              <a:lnSpc>
                <a:spcPct val="80000"/>
              </a:lnSpc>
              <a:buNone/>
            </a:pPr>
            <a:r>
              <a:rPr lang="en-US" altLang="en-US" dirty="0" smtClean="0">
                <a:latin typeface="Times New Roman" charset="0"/>
                <a:ea typeface="Times New Roman" charset="0"/>
                <a:cs typeface="Times New Roman" charset="0"/>
              </a:rPr>
              <a:t>- Continuous </a:t>
            </a:r>
            <a:r>
              <a:rPr lang="en-US" altLang="en-US" dirty="0">
                <a:latin typeface="Times New Roman" charset="0"/>
                <a:ea typeface="Times New Roman" charset="0"/>
                <a:cs typeface="Times New Roman" charset="0"/>
              </a:rPr>
              <a:t>biochemical monitoring</a:t>
            </a:r>
          </a:p>
          <a:p>
            <a:pPr lvl="2">
              <a:lnSpc>
                <a:spcPct val="80000"/>
              </a:lnSpc>
              <a:buNone/>
            </a:pPr>
            <a:r>
              <a:rPr lang="en-US" altLang="en-US" dirty="0" smtClean="0">
                <a:latin typeface="Times New Roman" charset="0"/>
                <a:ea typeface="Times New Roman" charset="0"/>
                <a:cs typeface="Times New Roman" charset="0"/>
              </a:rPr>
              <a:t>(Pulse oximetry)</a:t>
            </a:r>
            <a:endParaRPr lang="en-US" altLang="en-US" dirty="0">
              <a:latin typeface="Times New Roman" charset="0"/>
              <a:ea typeface="Times New Roman" charset="0"/>
              <a:cs typeface="Times New Roman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014202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427" y="127001"/>
            <a:ext cx="7515340" cy="679823"/>
          </a:xfrm>
        </p:spPr>
        <p:txBody>
          <a:bodyPr>
            <a:normAutofit/>
          </a:bodyPr>
          <a:lstStyle/>
          <a:p>
            <a:pPr algn="l"/>
            <a:r>
              <a:rPr lang="en-US" sz="3200" b="1" dirty="0" smtClean="0">
                <a:latin typeface="Times New Roman" charset="0"/>
                <a:ea typeface="Times New Roman" charset="0"/>
                <a:cs typeface="Times New Roman" charset="0"/>
              </a:rPr>
              <a:t>Intermittent </a:t>
            </a:r>
            <a:r>
              <a:rPr lang="en-US" sz="3200" b="1" dirty="0">
                <a:latin typeface="Times New Roman" charset="0"/>
                <a:ea typeface="Times New Roman" charset="0"/>
                <a:cs typeface="Times New Roman" charset="0"/>
              </a:rPr>
              <a:t>Auscultation </a:t>
            </a:r>
            <a:endParaRPr lang="en-US" sz="32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411" y="806825"/>
            <a:ext cx="8628766" cy="2285999"/>
          </a:xfrm>
        </p:spPr>
        <p:txBody>
          <a:bodyPr anchor="t" anchorCtr="0">
            <a:normAutofit lnSpcReduction="10000"/>
          </a:bodyPr>
          <a:lstStyle/>
          <a:p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It is 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the recommended fetal </a:t>
            </a: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surveillance 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method during </a:t>
            </a: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labor 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for healthy women without risk factors for adverse perinatal outcome. </a:t>
            </a:r>
            <a:endParaRPr lang="en-US" dirty="0" smtClean="0">
              <a:latin typeface="Times New Roman" charset="0"/>
              <a:ea typeface="Times New Roman" charset="0"/>
              <a:cs typeface="Times New Roman" charset="0"/>
            </a:endParaRPr>
          </a:p>
          <a:p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A baseline heart rate is assessed by listening and </a:t>
            </a: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counting FHR 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between uterine </a:t>
            </a: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contractions.</a:t>
            </a:r>
          </a:p>
          <a:p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FHR is counted for </a:t>
            </a:r>
            <a:r>
              <a:rPr lang="en-US" b="1" dirty="0">
                <a:latin typeface="Times New Roman" charset="0"/>
                <a:ea typeface="Times New Roman" charset="0"/>
                <a:cs typeface="Times New Roman" charset="0"/>
              </a:rPr>
              <a:t>60 seconds</a:t>
            </a:r>
            <a:r>
              <a:rPr lang="en-US" dirty="0"/>
              <a:t>. </a:t>
            </a:r>
          </a:p>
          <a:p>
            <a:endParaRPr lang="en-US" dirty="0">
              <a:latin typeface="Times New Roman" charset="0"/>
              <a:ea typeface="Times New Roman" charset="0"/>
              <a:cs typeface="Times New Roman" charset="0"/>
            </a:endParaRPr>
          </a:p>
          <a:p>
            <a:endParaRPr lang="en-US" dirty="0">
              <a:latin typeface="Times New Roman" charset="0"/>
              <a:ea typeface="Times New Roman" charset="0"/>
              <a:cs typeface="Times New Roman" charset="0"/>
            </a:endParaRPr>
          </a:p>
          <a:p>
            <a:endParaRPr lang="en-US" dirty="0">
              <a:latin typeface="Times New Roman" charset="0"/>
              <a:ea typeface="Times New Roman" charset="0"/>
              <a:cs typeface="Times New Roman" charset="0"/>
            </a:endParaRPr>
          </a:p>
          <a:p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790698" y="3092824"/>
            <a:ext cx="7515340" cy="679823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smtClean="0">
                <a:ln w="3175" cmpd="sng"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charset="0"/>
                <a:ea typeface="Times New Roman" charset="0"/>
                <a:cs typeface="Times New Roman" charset="0"/>
              </a:rPr>
              <a:t>Intermittent Auscultation </a:t>
            </a:r>
            <a:endParaRPr kumimoji="0" lang="en-US" sz="3200" b="0" i="0" u="none" strike="noStrike" kern="1200" cap="none" spc="0" normalizeH="0" baseline="0" noProof="0" dirty="0">
              <a:ln w="3175" cmpd="sng"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258411" y="3772647"/>
            <a:ext cx="8628766" cy="2315882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charset="0"/>
                <a:ea typeface="Times New Roman" charset="0"/>
                <a:cs typeface="Times New Roman" charset="0"/>
              </a:rPr>
              <a:t>The FHR should be assessed at least every </a:t>
            </a:r>
            <a:r>
              <a:rPr kumimoji="0" lang="en-US" sz="24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charset="0"/>
                <a:ea typeface="Times New Roman" charset="0"/>
                <a:cs typeface="Times New Roman" charset="0"/>
              </a:rPr>
              <a:t>30 minutes </a:t>
            </a: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charset="0"/>
                <a:ea typeface="Times New Roman" charset="0"/>
                <a:cs typeface="Times New Roman" charset="0"/>
              </a:rPr>
              <a:t>in the first stage of labor and every </a:t>
            </a:r>
            <a:r>
              <a:rPr kumimoji="0" lang="en-US" sz="24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charset="0"/>
                <a:ea typeface="Times New Roman" charset="0"/>
                <a:cs typeface="Times New Roman" charset="0"/>
              </a:rPr>
              <a:t>15 minutes </a:t>
            </a: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charset="0"/>
                <a:ea typeface="Times New Roman" charset="0"/>
                <a:cs typeface="Times New Roman" charset="0"/>
              </a:rPr>
              <a:t>in the second stage .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charset="0"/>
                <a:ea typeface="Times New Roman" charset="0"/>
                <a:cs typeface="Times New Roman" charset="0"/>
              </a:rPr>
              <a:t>It ensures frequent contact between healthcare professionals and the laboring woman.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tabLst/>
              <a:defRPr/>
            </a:pPr>
            <a:r>
              <a:rPr kumimoji="0" lang="en-US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charset="0"/>
                <a:ea typeface="Times New Roman" charset="0"/>
                <a:cs typeface="Times New Roman" charset="0"/>
              </a:rPr>
              <a:t>If abnormal, EFM is recommended </a:t>
            </a:r>
            <a:r>
              <a:rPr kumimoji="0" lang="en-US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77062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54723" y="249378"/>
            <a:ext cx="2662302" cy="25654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008280" y="2814779"/>
            <a:ext cx="13242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Pinard stethoscope. 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08280" y="3654286"/>
            <a:ext cx="2708745" cy="23241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932286" y="6073170"/>
            <a:ext cx="15623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DeLee </a:t>
            </a:r>
            <a:r>
              <a:rPr lang="en-US" sz="1400" dirty="0" smtClean="0"/>
              <a:t>stethoscope</a:t>
            </a:r>
            <a:endParaRPr lang="en-US" sz="1400" dirty="0"/>
          </a:p>
        </p:txBody>
      </p:sp>
      <p:pic>
        <p:nvPicPr>
          <p:cNvPr id="10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54039" y="685800"/>
            <a:ext cx="2925353" cy="47371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5554039" y="5593665"/>
            <a:ext cx="21814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Handheld Doppler device </a:t>
            </a:r>
          </a:p>
        </p:txBody>
      </p:sp>
    </p:spTree>
    <p:extLst>
      <p:ext uri="{BB962C8B-B14F-4D97-AF65-F5344CB8AC3E}">
        <p14:creationId xmlns:p14="http://schemas.microsoft.com/office/powerpoint/2010/main" xmlns="" val="1331898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427" y="139701"/>
            <a:ext cx="7515340" cy="749300"/>
          </a:xfrm>
        </p:spPr>
        <p:txBody>
          <a:bodyPr/>
          <a:lstStyle/>
          <a:p>
            <a:pPr algn="l"/>
            <a:r>
              <a:rPr lang="en-US" altLang="en-US" b="1" dirty="0" smtClean="0">
                <a:latin typeface="Times New Roman" charset="0"/>
                <a:ea typeface="Times New Roman" charset="0"/>
                <a:cs typeface="Times New Roman" charset="0"/>
              </a:rPr>
              <a:t>Electronic </a:t>
            </a:r>
            <a:r>
              <a:rPr lang="en-US" altLang="en-US" b="1" dirty="0">
                <a:latin typeface="Times New Roman" charset="0"/>
                <a:ea typeface="Times New Roman" charset="0"/>
                <a:cs typeface="Times New Roman" charset="0"/>
              </a:rPr>
              <a:t>fetal heart monitoring</a:t>
            </a:r>
            <a:endParaRPr lang="en-US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91011" y="1885950"/>
            <a:ext cx="5639780" cy="4425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73250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427" y="177802"/>
            <a:ext cx="7515340" cy="774699"/>
          </a:xfrm>
        </p:spPr>
        <p:txBody>
          <a:bodyPr/>
          <a:lstStyle/>
          <a:p>
            <a:pPr algn="l"/>
            <a:r>
              <a:rPr lang="en-US" altLang="en-US" b="1" dirty="0">
                <a:latin typeface="Times New Roman" charset="0"/>
                <a:ea typeface="Times New Roman" charset="0"/>
                <a:cs typeface="Times New Roman" charset="0"/>
              </a:rPr>
              <a:t>Electronic fetal heart monitoring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13426" y="1780032"/>
            <a:ext cx="7515340" cy="3938016"/>
          </a:xfrm>
        </p:spPr>
        <p:txBody>
          <a:bodyPr>
            <a:normAutofit lnSpcReduction="10000"/>
          </a:bodyPr>
          <a:lstStyle/>
          <a:p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It should 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be considered in all situations where there is a high risk of fetal </a:t>
            </a: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hypoxia/acidosis.</a:t>
            </a:r>
          </a:p>
          <a:p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The electronic FHR monitor is a device with two components. One establishes the FHR, and the other measures uterine </a:t>
            </a: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contractions.</a:t>
            </a:r>
            <a:endParaRPr lang="en-US" altLang="en-US" dirty="0" smtClean="0"/>
          </a:p>
          <a:p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Continuous 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cardiotocography (</a:t>
            </a: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CTG )is 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also recommended when </a:t>
            </a: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abnormalities 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are detected during intermittent fetal </a:t>
            </a: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auscultation. </a:t>
            </a:r>
          </a:p>
          <a:p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CTG has 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been shown to decrease the occurrence of neonatal seizures</a:t>
            </a: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.</a:t>
            </a:r>
            <a:endParaRPr lang="en-US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29892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rallax">
  <a:themeElements>
    <a:clrScheme name="Parallax">
      <a:dk1>
        <a:sysClr val="windowText" lastClr="000000"/>
      </a:dk1>
      <a:lt1>
        <a:sysClr val="window" lastClr="FFFFFF"/>
      </a:lt1>
      <a:dk2>
        <a:srgbClr val="212121"/>
      </a:dk2>
      <a:lt2>
        <a:srgbClr val="CDD0D1"/>
      </a:lt2>
      <a:accent1>
        <a:srgbClr val="30ACEC"/>
      </a:accent1>
      <a:accent2>
        <a:srgbClr val="80C34F"/>
      </a:accent2>
      <a:accent3>
        <a:srgbClr val="E29D3E"/>
      </a:accent3>
      <a:accent4>
        <a:srgbClr val="D64A3B"/>
      </a:accent4>
      <a:accent5>
        <a:srgbClr val="D64787"/>
      </a:accent5>
      <a:accent6>
        <a:srgbClr val="A666E1"/>
      </a:accent6>
      <a:hlink>
        <a:srgbClr val="3085ED"/>
      </a:hlink>
      <a:folHlink>
        <a:srgbClr val="82B6F4"/>
      </a:folHlink>
    </a:clrScheme>
    <a:fontScheme name="Parallax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rallax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04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2000"/>
              </a:schemeClr>
            </a:gs>
            <a:gs pos="100000">
              <a:schemeClr val="phClr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rnd" cmpd="sng" algn="ctr">
          <a:solidFill>
            <a:schemeClr val="phClr">
              <a:tint val="6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stA="26000" endPos="32000" dist="12700" dir="5400000" sy="-100000" rotWithShape="0"/>
          </a:effectLst>
        </a:effectStyle>
        <a:effectStyle>
          <a:effectLst>
            <a:outerShdw blurRad="38100" dist="25400" dir="5400000" rotWithShape="0">
              <a:srgbClr val="000000">
                <a:alpha val="6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254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6000"/>
                <a:satMod val="180000"/>
              </a:schemeClr>
              <a:schemeClr val="phClr">
                <a:tint val="80000"/>
                <a:satMod val="120000"/>
                <a:lumMod val="1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Parallax" id="{3388167B-A2EB-4685-9635-1831D9AEF8C4}" vid="{4F7A876A-7598-49CA-AFC8-8EDA2551E4A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Parallax</Template>
  <TotalTime>2796</TotalTime>
  <Words>1648</Words>
  <Application>Microsoft Macintosh PowerPoint</Application>
  <PresentationFormat>مخصص</PresentationFormat>
  <Paragraphs>255</Paragraphs>
  <Slides>38</Slides>
  <Notes>1</Notes>
  <HiddenSlides>0</HiddenSlides>
  <MMClips>0</MMClips>
  <ScaleCrop>false</ScaleCrop>
  <HeadingPairs>
    <vt:vector size="4" baseType="variant">
      <vt:variant>
        <vt:lpstr>سمة</vt:lpstr>
      </vt:variant>
      <vt:variant>
        <vt:i4>1</vt:i4>
      </vt:variant>
      <vt:variant>
        <vt:lpstr>عناوين الشرائح</vt:lpstr>
      </vt:variant>
      <vt:variant>
        <vt:i4>38</vt:i4>
      </vt:variant>
    </vt:vector>
  </HeadingPairs>
  <TitlesOfParts>
    <vt:vector size="39" baseType="lpstr">
      <vt:lpstr>Parallax</vt:lpstr>
      <vt:lpstr>Intrapartum fetal surveillance</vt:lpstr>
      <vt:lpstr> Intrapartum fetal surveillance    </vt:lpstr>
      <vt:lpstr>الشريحة 3</vt:lpstr>
      <vt:lpstr>Antenatal  factors that increase the risk of fetal compromise</vt:lpstr>
      <vt:lpstr>Intrapartum fetal surveillance</vt:lpstr>
      <vt:lpstr>Intermittent Auscultation </vt:lpstr>
      <vt:lpstr>الشريحة 7</vt:lpstr>
      <vt:lpstr>Electronic fetal heart monitoring</vt:lpstr>
      <vt:lpstr>Electronic fetal heart monitoring</vt:lpstr>
      <vt:lpstr>Electronic fetal heart monitoring</vt:lpstr>
      <vt:lpstr>EFM may be performed with an external or internal monitor </vt:lpstr>
      <vt:lpstr>External fetal monitor</vt:lpstr>
      <vt:lpstr>Internal fetal monitor</vt:lpstr>
      <vt:lpstr>External vs internal monitoring</vt:lpstr>
      <vt:lpstr>Electronic fetal heart monitoring</vt:lpstr>
      <vt:lpstr> Interpretation of electronic fetal monitoring  </vt:lpstr>
      <vt:lpstr>Assessment of uterine contractions</vt:lpstr>
      <vt:lpstr>Assessment of fetal heart rate</vt:lpstr>
      <vt:lpstr> Tachycardia</vt:lpstr>
      <vt:lpstr>Tachycardia</vt:lpstr>
      <vt:lpstr>Bradycardia</vt:lpstr>
      <vt:lpstr>Bradycardia</vt:lpstr>
      <vt:lpstr>Assessment of the FHR</vt:lpstr>
      <vt:lpstr>Assessment of the FHR</vt:lpstr>
      <vt:lpstr>Early decelerations </vt:lpstr>
      <vt:lpstr>Variable decelerations</vt:lpstr>
      <vt:lpstr>Late decelerations</vt:lpstr>
      <vt:lpstr>Late decelerations</vt:lpstr>
      <vt:lpstr>Prolonged decelerations</vt:lpstr>
      <vt:lpstr> Sinusoidal pattern  </vt:lpstr>
      <vt:lpstr>Interpretation of FHR</vt:lpstr>
      <vt:lpstr>Interpretation of FHR</vt:lpstr>
      <vt:lpstr>Secondary tests of Fetal wellbeing</vt:lpstr>
      <vt:lpstr>  Fetal blood sampling for pH and lactate   </vt:lpstr>
      <vt:lpstr>Fetal blood sampling for pH and lactate</vt:lpstr>
      <vt:lpstr>Fetal stimulation tests</vt:lpstr>
      <vt:lpstr>Fetal pulse oximetry</vt:lpstr>
      <vt:lpstr> Fetal Electrocardiogram Analysis  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TOSHIBA</cp:lastModifiedBy>
  <cp:revision>70</cp:revision>
  <dcterms:created xsi:type="dcterms:W3CDTF">2016-06-18T19:11:30Z</dcterms:created>
  <dcterms:modified xsi:type="dcterms:W3CDTF">2018-07-03T08:32:31Z</dcterms:modified>
</cp:coreProperties>
</file>