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16" r:id="rId5"/>
    <p:sldId id="256" r:id="rId6"/>
    <p:sldId id="257" r:id="rId7"/>
    <p:sldId id="258" r:id="rId8"/>
    <p:sldId id="260" r:id="rId9"/>
    <p:sldId id="261"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320" r:id="rId30"/>
    <p:sldId id="323" r:id="rId31"/>
    <p:sldId id="321" r:id="rId32"/>
    <p:sldId id="322" r:id="rId33"/>
    <p:sldId id="282" r:id="rId34"/>
    <p:sldId id="283" r:id="rId35"/>
    <p:sldId id="318" r:id="rId36"/>
    <p:sldId id="284" r:id="rId37"/>
    <p:sldId id="285" r:id="rId38"/>
    <p:sldId id="319"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7" r:id="rId69"/>
    <p:sldId id="315"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74" d="100"/>
          <a:sy n="74" d="100"/>
        </p:scale>
        <p:origin x="55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slide" Target="slides/slide22.xml" /><Relationship Id="rId39" Type="http://schemas.openxmlformats.org/officeDocument/2006/relationships/slide" Target="slides/slide35.xml" /><Relationship Id="rId21" Type="http://schemas.openxmlformats.org/officeDocument/2006/relationships/slide" Target="slides/slide17.xml" /><Relationship Id="rId34" Type="http://schemas.openxmlformats.org/officeDocument/2006/relationships/slide" Target="slides/slide30.xml" /><Relationship Id="rId42" Type="http://schemas.openxmlformats.org/officeDocument/2006/relationships/slide" Target="slides/slide38.xml" /><Relationship Id="rId47" Type="http://schemas.openxmlformats.org/officeDocument/2006/relationships/slide" Target="slides/slide43.xml" /><Relationship Id="rId50" Type="http://schemas.openxmlformats.org/officeDocument/2006/relationships/slide" Target="slides/slide46.xml" /><Relationship Id="rId55" Type="http://schemas.openxmlformats.org/officeDocument/2006/relationships/slide" Target="slides/slide51.xml" /><Relationship Id="rId63" Type="http://schemas.openxmlformats.org/officeDocument/2006/relationships/slide" Target="slides/slide59.xml" /><Relationship Id="rId68" Type="http://schemas.openxmlformats.org/officeDocument/2006/relationships/slide" Target="slides/slide64.xml" /><Relationship Id="rId7" Type="http://schemas.openxmlformats.org/officeDocument/2006/relationships/slide" Target="slides/slide3.xml" /><Relationship Id="rId71" Type="http://schemas.openxmlformats.org/officeDocument/2006/relationships/presProps" Target="presProps.xml" /><Relationship Id="rId2" Type="http://schemas.openxmlformats.org/officeDocument/2006/relationships/customXml" Target="../customXml/item2.xml" /><Relationship Id="rId16" Type="http://schemas.openxmlformats.org/officeDocument/2006/relationships/slide" Target="slides/slide12.xml" /><Relationship Id="rId29" Type="http://schemas.openxmlformats.org/officeDocument/2006/relationships/slide" Target="slides/slide25.xml" /><Relationship Id="rId11" Type="http://schemas.openxmlformats.org/officeDocument/2006/relationships/slide" Target="slides/slide7.xml" /><Relationship Id="rId24" Type="http://schemas.openxmlformats.org/officeDocument/2006/relationships/slide" Target="slides/slide20.xml" /><Relationship Id="rId32" Type="http://schemas.openxmlformats.org/officeDocument/2006/relationships/slide" Target="slides/slide28.xml" /><Relationship Id="rId37" Type="http://schemas.openxmlformats.org/officeDocument/2006/relationships/slide" Target="slides/slide33.xml" /><Relationship Id="rId40" Type="http://schemas.openxmlformats.org/officeDocument/2006/relationships/slide" Target="slides/slide36.xml" /><Relationship Id="rId45" Type="http://schemas.openxmlformats.org/officeDocument/2006/relationships/slide" Target="slides/slide41.xml" /><Relationship Id="rId53" Type="http://schemas.openxmlformats.org/officeDocument/2006/relationships/slide" Target="slides/slide49.xml" /><Relationship Id="rId58" Type="http://schemas.openxmlformats.org/officeDocument/2006/relationships/slide" Target="slides/slide54.xml" /><Relationship Id="rId66" Type="http://schemas.openxmlformats.org/officeDocument/2006/relationships/slide" Target="slides/slide62.xml" /><Relationship Id="rId74" Type="http://schemas.openxmlformats.org/officeDocument/2006/relationships/tableStyles" Target="tableStyles.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slide" Target="slides/slide19.xml" /><Relationship Id="rId28" Type="http://schemas.openxmlformats.org/officeDocument/2006/relationships/slide" Target="slides/slide24.xml" /><Relationship Id="rId36" Type="http://schemas.openxmlformats.org/officeDocument/2006/relationships/slide" Target="slides/slide32.xml" /><Relationship Id="rId49" Type="http://schemas.openxmlformats.org/officeDocument/2006/relationships/slide" Target="slides/slide45.xml" /><Relationship Id="rId57" Type="http://schemas.openxmlformats.org/officeDocument/2006/relationships/slide" Target="slides/slide53.xml" /><Relationship Id="rId61" Type="http://schemas.openxmlformats.org/officeDocument/2006/relationships/slide" Target="slides/slide57.xml" /><Relationship Id="rId10" Type="http://schemas.openxmlformats.org/officeDocument/2006/relationships/slide" Target="slides/slide6.xml" /><Relationship Id="rId19" Type="http://schemas.openxmlformats.org/officeDocument/2006/relationships/slide" Target="slides/slide15.xml" /><Relationship Id="rId31" Type="http://schemas.openxmlformats.org/officeDocument/2006/relationships/slide" Target="slides/slide27.xml" /><Relationship Id="rId44" Type="http://schemas.openxmlformats.org/officeDocument/2006/relationships/slide" Target="slides/slide40.xml" /><Relationship Id="rId52" Type="http://schemas.openxmlformats.org/officeDocument/2006/relationships/slide" Target="slides/slide48.xml" /><Relationship Id="rId60" Type="http://schemas.openxmlformats.org/officeDocument/2006/relationships/slide" Target="slides/slide56.xml" /><Relationship Id="rId65" Type="http://schemas.openxmlformats.org/officeDocument/2006/relationships/slide" Target="slides/slide61.xml" /><Relationship Id="rId73" Type="http://schemas.openxmlformats.org/officeDocument/2006/relationships/theme" Target="theme/theme1.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slide" Target="slides/slide18.xml" /><Relationship Id="rId27" Type="http://schemas.openxmlformats.org/officeDocument/2006/relationships/slide" Target="slides/slide23.xml" /><Relationship Id="rId30" Type="http://schemas.openxmlformats.org/officeDocument/2006/relationships/slide" Target="slides/slide26.xml" /><Relationship Id="rId35" Type="http://schemas.openxmlformats.org/officeDocument/2006/relationships/slide" Target="slides/slide31.xml" /><Relationship Id="rId43" Type="http://schemas.openxmlformats.org/officeDocument/2006/relationships/slide" Target="slides/slide39.xml" /><Relationship Id="rId48" Type="http://schemas.openxmlformats.org/officeDocument/2006/relationships/slide" Target="slides/slide44.xml" /><Relationship Id="rId56" Type="http://schemas.openxmlformats.org/officeDocument/2006/relationships/slide" Target="slides/slide52.xml" /><Relationship Id="rId64" Type="http://schemas.openxmlformats.org/officeDocument/2006/relationships/slide" Target="slides/slide60.xml" /><Relationship Id="rId69" Type="http://schemas.openxmlformats.org/officeDocument/2006/relationships/slide" Target="slides/slide65.xml" /><Relationship Id="rId8" Type="http://schemas.openxmlformats.org/officeDocument/2006/relationships/slide" Target="slides/slide4.xml" /><Relationship Id="rId51" Type="http://schemas.openxmlformats.org/officeDocument/2006/relationships/slide" Target="slides/slide47.xml" /><Relationship Id="rId72" Type="http://schemas.openxmlformats.org/officeDocument/2006/relationships/viewProps" Target="viewProps.xml" /><Relationship Id="rId3" Type="http://schemas.openxmlformats.org/officeDocument/2006/relationships/customXml" Target="../customXml/item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slide" Target="slides/slide21.xml" /><Relationship Id="rId33" Type="http://schemas.openxmlformats.org/officeDocument/2006/relationships/slide" Target="slides/slide29.xml" /><Relationship Id="rId38" Type="http://schemas.openxmlformats.org/officeDocument/2006/relationships/slide" Target="slides/slide34.xml" /><Relationship Id="rId46" Type="http://schemas.openxmlformats.org/officeDocument/2006/relationships/slide" Target="slides/slide42.xml" /><Relationship Id="rId59" Type="http://schemas.openxmlformats.org/officeDocument/2006/relationships/slide" Target="slides/slide55.xml" /><Relationship Id="rId67" Type="http://schemas.openxmlformats.org/officeDocument/2006/relationships/slide" Target="slides/slide63.xml" /><Relationship Id="rId20" Type="http://schemas.openxmlformats.org/officeDocument/2006/relationships/slide" Target="slides/slide16.xml" /><Relationship Id="rId41" Type="http://schemas.openxmlformats.org/officeDocument/2006/relationships/slide" Target="slides/slide37.xml" /><Relationship Id="rId54" Type="http://schemas.openxmlformats.org/officeDocument/2006/relationships/slide" Target="slides/slide50.xml" /><Relationship Id="rId62" Type="http://schemas.openxmlformats.org/officeDocument/2006/relationships/slide" Target="slides/slide58.xml" /><Relationship Id="rId70" Type="http://schemas.openxmlformats.org/officeDocument/2006/relationships/slide" Target="slides/slide66.xml" /><Relationship Id="rId1" Type="http://schemas.openxmlformats.org/officeDocument/2006/relationships/customXml" Target="../customXml/item1.xml" /><Relationship Id="rId6" Type="http://schemas.openxmlformats.org/officeDocument/2006/relationships/slide" Target="slides/slide2.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512A15A-5291-41BC-A131-E7CB6CE02401}"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7CE3A-F8A6-42B0-BA23-DA78A72D5BD7}" type="slidenum">
              <a:rPr lang="en-US" smtClean="0"/>
              <a:t>‹#›</a:t>
            </a:fld>
            <a:endParaRPr lang="en-US"/>
          </a:p>
        </p:txBody>
      </p:sp>
    </p:spTree>
    <p:extLst>
      <p:ext uri="{BB962C8B-B14F-4D97-AF65-F5344CB8AC3E}">
        <p14:creationId xmlns:p14="http://schemas.microsoft.com/office/powerpoint/2010/main" val="1314996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12A15A-5291-41BC-A131-E7CB6CE02401}"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7CE3A-F8A6-42B0-BA23-DA78A72D5BD7}" type="slidenum">
              <a:rPr lang="en-US" smtClean="0"/>
              <a:t>‹#›</a:t>
            </a:fld>
            <a:endParaRPr lang="en-US"/>
          </a:p>
        </p:txBody>
      </p:sp>
    </p:spTree>
    <p:extLst>
      <p:ext uri="{BB962C8B-B14F-4D97-AF65-F5344CB8AC3E}">
        <p14:creationId xmlns:p14="http://schemas.microsoft.com/office/powerpoint/2010/main" val="263161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12A15A-5291-41BC-A131-E7CB6CE02401}"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7CE3A-F8A6-42B0-BA23-DA78A72D5BD7}" type="slidenum">
              <a:rPr lang="en-US" smtClean="0"/>
              <a:t>‹#›</a:t>
            </a:fld>
            <a:endParaRPr lang="en-US"/>
          </a:p>
        </p:txBody>
      </p:sp>
    </p:spTree>
    <p:extLst>
      <p:ext uri="{BB962C8B-B14F-4D97-AF65-F5344CB8AC3E}">
        <p14:creationId xmlns:p14="http://schemas.microsoft.com/office/powerpoint/2010/main" val="342330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12A15A-5291-41BC-A131-E7CB6CE02401}"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7CE3A-F8A6-42B0-BA23-DA78A72D5BD7}" type="slidenum">
              <a:rPr lang="en-US" smtClean="0"/>
              <a:t>‹#›</a:t>
            </a:fld>
            <a:endParaRPr lang="en-US"/>
          </a:p>
        </p:txBody>
      </p:sp>
    </p:spTree>
    <p:extLst>
      <p:ext uri="{BB962C8B-B14F-4D97-AF65-F5344CB8AC3E}">
        <p14:creationId xmlns:p14="http://schemas.microsoft.com/office/powerpoint/2010/main" val="1634450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12A15A-5291-41BC-A131-E7CB6CE02401}"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7CE3A-F8A6-42B0-BA23-DA78A72D5BD7}" type="slidenum">
              <a:rPr lang="en-US" smtClean="0"/>
              <a:t>‹#›</a:t>
            </a:fld>
            <a:endParaRPr lang="en-US"/>
          </a:p>
        </p:txBody>
      </p:sp>
    </p:spTree>
    <p:extLst>
      <p:ext uri="{BB962C8B-B14F-4D97-AF65-F5344CB8AC3E}">
        <p14:creationId xmlns:p14="http://schemas.microsoft.com/office/powerpoint/2010/main" val="3179020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12A15A-5291-41BC-A131-E7CB6CE02401}"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7CE3A-F8A6-42B0-BA23-DA78A72D5BD7}" type="slidenum">
              <a:rPr lang="en-US" smtClean="0"/>
              <a:t>‹#›</a:t>
            </a:fld>
            <a:endParaRPr lang="en-US"/>
          </a:p>
        </p:txBody>
      </p:sp>
    </p:spTree>
    <p:extLst>
      <p:ext uri="{BB962C8B-B14F-4D97-AF65-F5344CB8AC3E}">
        <p14:creationId xmlns:p14="http://schemas.microsoft.com/office/powerpoint/2010/main" val="3165541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512A15A-5291-41BC-A131-E7CB6CE02401}" type="datetimeFigureOut">
              <a:rPr lang="en-US" smtClean="0"/>
              <a:t>1/22/2021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E7CE3A-F8A6-42B0-BA23-DA78A72D5BD7}" type="slidenum">
              <a:rPr lang="en-US" smtClean="0"/>
              <a:t>‹#›</a:t>
            </a:fld>
            <a:endParaRPr lang="en-US"/>
          </a:p>
        </p:txBody>
      </p:sp>
    </p:spTree>
    <p:extLst>
      <p:ext uri="{BB962C8B-B14F-4D97-AF65-F5344CB8AC3E}">
        <p14:creationId xmlns:p14="http://schemas.microsoft.com/office/powerpoint/2010/main" val="1245366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512A15A-5291-41BC-A131-E7CB6CE02401}" type="datetimeFigureOut">
              <a:rPr lang="en-US" smtClean="0"/>
              <a:t>1/22/2021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7CE3A-F8A6-42B0-BA23-DA78A72D5BD7}" type="slidenum">
              <a:rPr lang="en-US" smtClean="0"/>
              <a:t>‹#›</a:t>
            </a:fld>
            <a:endParaRPr lang="en-US"/>
          </a:p>
        </p:txBody>
      </p:sp>
    </p:spTree>
    <p:extLst>
      <p:ext uri="{BB962C8B-B14F-4D97-AF65-F5344CB8AC3E}">
        <p14:creationId xmlns:p14="http://schemas.microsoft.com/office/powerpoint/2010/main" val="2660734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12A15A-5291-41BC-A131-E7CB6CE02401}" type="datetimeFigureOut">
              <a:rPr lang="en-US" smtClean="0"/>
              <a:t>1/22/2021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7CE3A-F8A6-42B0-BA23-DA78A72D5BD7}" type="slidenum">
              <a:rPr lang="en-US" smtClean="0"/>
              <a:t>‹#›</a:t>
            </a:fld>
            <a:endParaRPr lang="en-US"/>
          </a:p>
        </p:txBody>
      </p:sp>
    </p:spTree>
    <p:extLst>
      <p:ext uri="{BB962C8B-B14F-4D97-AF65-F5344CB8AC3E}">
        <p14:creationId xmlns:p14="http://schemas.microsoft.com/office/powerpoint/2010/main" val="2625759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12A15A-5291-41BC-A131-E7CB6CE02401}"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7CE3A-F8A6-42B0-BA23-DA78A72D5BD7}" type="slidenum">
              <a:rPr lang="en-US" smtClean="0"/>
              <a:t>‹#›</a:t>
            </a:fld>
            <a:endParaRPr lang="en-US"/>
          </a:p>
        </p:txBody>
      </p:sp>
    </p:spTree>
    <p:extLst>
      <p:ext uri="{BB962C8B-B14F-4D97-AF65-F5344CB8AC3E}">
        <p14:creationId xmlns:p14="http://schemas.microsoft.com/office/powerpoint/2010/main" val="2646814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12A15A-5291-41BC-A131-E7CB6CE02401}"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7CE3A-F8A6-42B0-BA23-DA78A72D5BD7}" type="slidenum">
              <a:rPr lang="en-US" smtClean="0"/>
              <a:t>‹#›</a:t>
            </a:fld>
            <a:endParaRPr lang="en-US"/>
          </a:p>
        </p:txBody>
      </p:sp>
    </p:spTree>
    <p:extLst>
      <p:ext uri="{BB962C8B-B14F-4D97-AF65-F5344CB8AC3E}">
        <p14:creationId xmlns:p14="http://schemas.microsoft.com/office/powerpoint/2010/main" val="32800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t="-5000"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12A15A-5291-41BC-A131-E7CB6CE02401}" type="datetimeFigureOut">
              <a:rPr lang="en-US" smtClean="0"/>
              <a:t>1/22/2021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E7CE3A-F8A6-42B0-BA23-DA78A72D5BD7}" type="slidenum">
              <a:rPr lang="en-US" smtClean="0"/>
              <a:t>‹#›</a:t>
            </a:fld>
            <a:endParaRPr lang="en-US"/>
          </a:p>
        </p:txBody>
      </p:sp>
    </p:spTree>
    <p:extLst>
      <p:ext uri="{BB962C8B-B14F-4D97-AF65-F5344CB8AC3E}">
        <p14:creationId xmlns:p14="http://schemas.microsoft.com/office/powerpoint/2010/main" val="2696247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7.wmf"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3" Type="http://schemas.openxmlformats.org/officeDocument/2006/relationships/image" Target="../media/image10.wmf" /><Relationship Id="rId2" Type="http://schemas.openxmlformats.org/officeDocument/2006/relationships/image" Target="../media/image9.wmf" /><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6.xml" /></Relationships>
</file>

<file path=ppt/slides/_rels/slide29.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7.xml" /></Relationships>
</file>

<file path=ppt/slides/_rels/slide34.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7.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2" Type="http://schemas.openxmlformats.org/officeDocument/2006/relationships/image" Target="../media/image17.wmf" /><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2" Type="http://schemas.openxmlformats.org/officeDocument/2006/relationships/image" Target="../media/image18.wmf" /><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40.xml.rels><?xml version="1.0" encoding="UTF-8" standalone="yes"?>
<Relationships xmlns="http://schemas.openxmlformats.org/package/2006/relationships"><Relationship Id="rId2" Type="http://schemas.openxmlformats.org/officeDocument/2006/relationships/image" Target="../media/image20.wmf" /><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2" Type="http://schemas.openxmlformats.org/officeDocument/2006/relationships/image" Target="../media/image21.png" /><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2" Type="http://schemas.openxmlformats.org/officeDocument/2006/relationships/image" Target="../media/image22.png" /><Relationship Id="rId1" Type="http://schemas.openxmlformats.org/officeDocument/2006/relationships/slideLayout" Target="../slideLayouts/slideLayout7.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9.xml.rels><?xml version="1.0" encoding="UTF-8" standalone="yes"?>
<Relationships xmlns="http://schemas.openxmlformats.org/package/2006/relationships"><Relationship Id="rId2" Type="http://schemas.openxmlformats.org/officeDocument/2006/relationships/image" Target="../media/image23.pn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3" Type="http://schemas.openxmlformats.org/officeDocument/2006/relationships/image" Target="../media/image6.wmf" /><Relationship Id="rId2" Type="http://schemas.openxmlformats.org/officeDocument/2006/relationships/image" Target="../media/image5.wmf" /><Relationship Id="rId1" Type="http://schemas.openxmlformats.org/officeDocument/2006/relationships/slideLayout" Target="../slideLayouts/slideLayout7.xml" /></Relationships>
</file>

<file path=ppt/slides/_rels/slide60.xml.rels><?xml version="1.0" encoding="UTF-8" standalone="yes"?>
<Relationships xmlns="http://schemas.openxmlformats.org/package/2006/relationships"><Relationship Id="rId2" Type="http://schemas.openxmlformats.org/officeDocument/2006/relationships/image" Target="../media/image24.png" /><Relationship Id="rId1" Type="http://schemas.openxmlformats.org/officeDocument/2006/relationships/slideLayout" Target="../slideLayouts/slideLayout7.xml" /></Relationships>
</file>

<file path=ppt/slides/_rels/slide61.xml.rels><?xml version="1.0" encoding="UTF-8" standalone="yes"?>
<Relationships xmlns="http://schemas.openxmlformats.org/package/2006/relationships"><Relationship Id="rId2" Type="http://schemas.openxmlformats.org/officeDocument/2006/relationships/image" Target="../media/image25.png" /><Relationship Id="rId1" Type="http://schemas.openxmlformats.org/officeDocument/2006/relationships/slideLayout" Target="../slideLayouts/slideLayout7.xml" /></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4.xml.rels><?xml version="1.0" encoding="UTF-8" standalone="yes"?>
<Relationships xmlns="http://schemas.openxmlformats.org/package/2006/relationships"><Relationship Id="rId2" Type="http://schemas.openxmlformats.org/officeDocument/2006/relationships/image" Target="../media/image26.png" /><Relationship Id="rId1" Type="http://schemas.openxmlformats.org/officeDocument/2006/relationships/slideLayout" Target="../slideLayouts/slideLayout2.xml" /></Relationships>
</file>

<file path=ppt/slides/_rels/slide65.xml.rels><?xml version="1.0" encoding="UTF-8" standalone="yes"?>
<Relationships xmlns="http://schemas.openxmlformats.org/package/2006/relationships"><Relationship Id="rId2" Type="http://schemas.openxmlformats.org/officeDocument/2006/relationships/image" Target="../media/image27.png" /><Relationship Id="rId1" Type="http://schemas.openxmlformats.org/officeDocument/2006/relationships/slideLayout" Target="../slideLayouts/slideLayout7.xml" /></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05025" y="990600"/>
            <a:ext cx="7989888" cy="1504950"/>
          </a:xfrm>
        </p:spPr>
        <p:txBody>
          <a:bodyPr/>
          <a:lstStyle/>
          <a:p>
            <a:pPr>
              <a:defRPr/>
            </a:pPr>
            <a:r>
              <a:rPr lang="en-US" dirty="0"/>
              <a:t>Neoplasia 2</a:t>
            </a:r>
          </a:p>
        </p:txBody>
      </p:sp>
      <p:sp>
        <p:nvSpPr>
          <p:cNvPr id="3" name="Subtitle 2"/>
          <p:cNvSpPr>
            <a:spLocks noGrp="1"/>
          </p:cNvSpPr>
          <p:nvPr>
            <p:ph type="subTitle" idx="1"/>
          </p:nvPr>
        </p:nvSpPr>
        <p:spPr>
          <a:xfrm>
            <a:off x="2667000" y="3559175"/>
            <a:ext cx="6858000" cy="1873250"/>
          </a:xfrm>
        </p:spPr>
        <p:txBody>
          <a:bodyPr rtlCol="0">
            <a:normAutofit fontScale="92500" lnSpcReduction="20000"/>
          </a:bodyPr>
          <a:lstStyle/>
          <a:p>
            <a:pPr fontAlgn="auto">
              <a:buFont typeface="Wingdings 2" charset="2"/>
              <a:buNone/>
              <a:defRPr/>
            </a:pPr>
            <a:r>
              <a:rPr lang="en-US" dirty="0"/>
              <a:t>Dr. Omar Hamdan M.D</a:t>
            </a:r>
          </a:p>
          <a:p>
            <a:pPr fontAlgn="auto">
              <a:buFont typeface="Wingdings 2" charset="2"/>
              <a:buNone/>
              <a:defRPr/>
            </a:pPr>
            <a:r>
              <a:rPr lang="en-US" dirty="0"/>
              <a:t>Anatomical Histopathologist</a:t>
            </a:r>
          </a:p>
          <a:p>
            <a:pPr fontAlgn="auto">
              <a:buFont typeface="Wingdings 2" charset="2"/>
              <a:buNone/>
              <a:defRPr/>
            </a:pPr>
            <a:r>
              <a:rPr lang="en-US" dirty="0"/>
              <a:t>Mutah University </a:t>
            </a:r>
          </a:p>
          <a:p>
            <a:pPr fontAlgn="auto">
              <a:buFont typeface="Wingdings 2" charset="2"/>
              <a:buNone/>
              <a:defRPr/>
            </a:pPr>
            <a:r>
              <a:rPr lang="en-US" dirty="0"/>
              <a:t>Faculty of Medicine</a:t>
            </a:r>
          </a:p>
          <a:p>
            <a:pPr fontAlgn="auto">
              <a:buFont typeface="Wingdings 2" charset="2"/>
              <a:buNone/>
              <a:defRPr/>
            </a:pPr>
            <a:r>
              <a:rPr lang="en-US" dirty="0"/>
              <a:t>PATHOLOGY lectures 2020</a:t>
            </a:r>
          </a:p>
        </p:txBody>
      </p:sp>
      <p:pic>
        <p:nvPicPr>
          <p:cNvPr id="12292" name="Picture 3"/>
          <p:cNvPicPr>
            <a:picLocks noChangeAspect="1"/>
          </p:cNvPicPr>
          <p:nvPr/>
        </p:nvPicPr>
        <p:blipFill>
          <a:blip r:embed="rId2">
            <a:extLst>
              <a:ext uri="{28A0092B-C50C-407E-A947-70E740481C1C}">
                <a14:useLocalDpi xmlns:a14="http://schemas.microsoft.com/office/drawing/2010/main" val="0"/>
              </a:ext>
            </a:extLst>
          </a:blip>
          <a:srcRect l="53619" t="35616" r="19514" b="22572"/>
          <a:stretch>
            <a:fillRect/>
          </a:stretch>
        </p:blipFill>
        <p:spPr bwMode="auto">
          <a:xfrm>
            <a:off x="8878888" y="4270375"/>
            <a:ext cx="15621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7784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a:defRPr/>
            </a:pPr>
            <a:r>
              <a:rPr lang="en-US" altLang="en-US" b="1" dirty="0"/>
              <a:t>Metastasis</a:t>
            </a:r>
          </a:p>
        </p:txBody>
      </p:sp>
      <p:sp>
        <p:nvSpPr>
          <p:cNvPr id="72707" name="Rectangle 3"/>
          <p:cNvSpPr>
            <a:spLocks noGrp="1" noChangeArrowheads="1"/>
          </p:cNvSpPr>
          <p:nvPr>
            <p:ph idx="1"/>
          </p:nvPr>
        </p:nvSpPr>
        <p:spPr/>
        <p:txBody>
          <a:bodyPr>
            <a:normAutofit fontScale="92500" lnSpcReduction="20000"/>
          </a:bodyPr>
          <a:lstStyle/>
          <a:p>
            <a:pPr eaLnBrk="1" hangingPunct="1">
              <a:lnSpc>
                <a:spcPct val="90000"/>
              </a:lnSpc>
            </a:pPr>
            <a:r>
              <a:rPr lang="en-US" altLang="en-US" dirty="0"/>
              <a:t>Approximately 30% of newly diagnosed solid tumors (excluding skin cancers other than melanomas) present with metastases.</a:t>
            </a:r>
          </a:p>
          <a:p>
            <a:pPr eaLnBrk="1" hangingPunct="1">
              <a:lnSpc>
                <a:spcPct val="90000"/>
              </a:lnSpc>
            </a:pPr>
            <a:endParaRPr lang="en-US" altLang="en-US" dirty="0"/>
          </a:p>
          <a:p>
            <a:pPr eaLnBrk="1" hangingPunct="1">
              <a:lnSpc>
                <a:spcPct val="90000"/>
              </a:lnSpc>
            </a:pPr>
            <a:r>
              <a:rPr lang="en-US" altLang="en-US" dirty="0"/>
              <a:t>Metastatic spread strongly reduces the possibility of cure; hence, short of prevention of cancer, no achievement would be of greater benefit to patients than an effective means to block metastasis.</a:t>
            </a:r>
          </a:p>
          <a:p>
            <a:pPr eaLnBrk="1" hangingPunct="1">
              <a:lnSpc>
                <a:spcPct val="90000"/>
              </a:lnSpc>
            </a:pPr>
            <a:endParaRPr lang="en-US" altLang="en-US" dirty="0"/>
          </a:p>
          <a:p>
            <a:pPr eaLnBrk="1" hangingPunct="1">
              <a:lnSpc>
                <a:spcPct val="90000"/>
              </a:lnSpc>
            </a:pPr>
            <a:r>
              <a:rPr lang="en-US" altLang="en-US" dirty="0"/>
              <a:t> Blood cancers (the </a:t>
            </a:r>
            <a:r>
              <a:rPr lang="en-US" altLang="en-US" dirty="0" err="1"/>
              <a:t>leukemias</a:t>
            </a:r>
            <a:r>
              <a:rPr lang="en-US" altLang="en-US" dirty="0"/>
              <a:t> and lymphomas, sometimes called liquid tumors) are derived from blood-forming cells that normally have the capacity to enter the bloodstream and travel to distant sites; as a result, </a:t>
            </a:r>
            <a:r>
              <a:rPr lang="en-US" altLang="en-US" dirty="0" err="1"/>
              <a:t>leukemias</a:t>
            </a:r>
            <a:r>
              <a:rPr lang="en-US" altLang="en-US" dirty="0"/>
              <a:t> and lymphomas are often disseminated at diagnosis and are always taken to be malignant.</a:t>
            </a:r>
          </a:p>
        </p:txBody>
      </p:sp>
    </p:spTree>
    <p:extLst>
      <p:ext uri="{BB962C8B-B14F-4D97-AF65-F5344CB8AC3E}">
        <p14:creationId xmlns:p14="http://schemas.microsoft.com/office/powerpoint/2010/main" val="1064320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defRPr/>
            </a:pPr>
            <a:r>
              <a:rPr lang="en-US" altLang="en-US" sz="3200" b="1" dirty="0"/>
              <a:t>Pathways of Spread</a:t>
            </a:r>
          </a:p>
        </p:txBody>
      </p:sp>
      <p:sp>
        <p:nvSpPr>
          <p:cNvPr id="73731" name="Rectangle 3"/>
          <p:cNvSpPr>
            <a:spLocks noGrp="1" noChangeArrowheads="1"/>
          </p:cNvSpPr>
          <p:nvPr>
            <p:ph idx="1"/>
          </p:nvPr>
        </p:nvSpPr>
        <p:spPr/>
        <p:txBody>
          <a:bodyPr>
            <a:normAutofit/>
          </a:bodyPr>
          <a:lstStyle/>
          <a:p>
            <a:pPr eaLnBrk="1" hangingPunct="1">
              <a:buFont typeface="Wingdings" panose="05000000000000000000" pitchFamily="2" charset="2"/>
              <a:buChar char="q"/>
            </a:pPr>
            <a:r>
              <a:rPr lang="en-US" altLang="en-US" sz="2600" dirty="0"/>
              <a:t> Dissemination of cancers may occur through one of three pathways:</a:t>
            </a:r>
          </a:p>
          <a:p>
            <a:pPr eaLnBrk="1" hangingPunct="1">
              <a:buFontTx/>
              <a:buNone/>
            </a:pPr>
            <a:r>
              <a:rPr lang="en-US" altLang="en-US" sz="2600" dirty="0"/>
              <a:t> </a:t>
            </a:r>
          </a:p>
          <a:p>
            <a:pPr eaLnBrk="1" hangingPunct="1">
              <a:buFontTx/>
              <a:buNone/>
            </a:pPr>
            <a:r>
              <a:rPr lang="en-US" altLang="en-US" sz="2600" dirty="0"/>
              <a:t> (1) direct seeding of body cavities or surfaces</a:t>
            </a:r>
          </a:p>
          <a:p>
            <a:pPr eaLnBrk="1" hangingPunct="1">
              <a:buFontTx/>
              <a:buNone/>
            </a:pPr>
            <a:r>
              <a:rPr lang="en-US" altLang="en-US" sz="2600" dirty="0"/>
              <a:t> (2) lymphatic spread</a:t>
            </a:r>
          </a:p>
          <a:p>
            <a:pPr eaLnBrk="1" hangingPunct="1">
              <a:buFontTx/>
              <a:buNone/>
            </a:pPr>
            <a:r>
              <a:rPr lang="en-US" altLang="en-US" sz="2600" dirty="0"/>
              <a:t> (3) hematogenous spread.</a:t>
            </a:r>
          </a:p>
        </p:txBody>
      </p:sp>
    </p:spTree>
    <p:extLst>
      <p:ext uri="{BB962C8B-B14F-4D97-AF65-F5344CB8AC3E}">
        <p14:creationId xmlns:p14="http://schemas.microsoft.com/office/powerpoint/2010/main" val="4045786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a:defRPr/>
            </a:pPr>
            <a:r>
              <a:rPr lang="en-US" altLang="en-US" sz="3200" b="1" dirty="0"/>
              <a:t>Seeding of Body Cavities and Surfaces.</a:t>
            </a:r>
          </a:p>
        </p:txBody>
      </p:sp>
      <p:sp>
        <p:nvSpPr>
          <p:cNvPr id="79875" name="Rectangle 3"/>
          <p:cNvSpPr>
            <a:spLocks noGrp="1" noChangeArrowheads="1"/>
          </p:cNvSpPr>
          <p:nvPr>
            <p:ph idx="1"/>
          </p:nvPr>
        </p:nvSpPr>
        <p:spPr/>
        <p:txBody>
          <a:bodyPr rtlCol="0">
            <a:normAutofit fontScale="92500" lnSpcReduction="20000"/>
          </a:bodyPr>
          <a:lstStyle/>
          <a:p>
            <a:pPr marL="306000" indent="-306000">
              <a:lnSpc>
                <a:spcPct val="80000"/>
              </a:lnSpc>
              <a:defRPr/>
            </a:pPr>
            <a:r>
              <a:rPr lang="en-US" altLang="en-US" dirty="0"/>
              <a:t>May occur whenever a malignant neoplasm penetrates into a natural “open field” lacking physical barriers.</a:t>
            </a:r>
          </a:p>
          <a:p>
            <a:pPr marL="306000" indent="-306000">
              <a:lnSpc>
                <a:spcPct val="80000"/>
              </a:lnSpc>
              <a:defRPr/>
            </a:pPr>
            <a:endParaRPr lang="en-US" altLang="en-US" dirty="0"/>
          </a:p>
          <a:p>
            <a:pPr marL="306000" indent="-306000">
              <a:lnSpc>
                <a:spcPct val="80000"/>
              </a:lnSpc>
              <a:defRPr/>
            </a:pPr>
            <a:r>
              <a:rPr lang="en-US" altLang="en-US" dirty="0"/>
              <a:t>Most often involved is the peritoneal cavity , but any other cavity—pleural, pericardial, subarachnoid, and joint spaces—may be affected.</a:t>
            </a:r>
          </a:p>
          <a:p>
            <a:pPr marL="306000" indent="-306000">
              <a:lnSpc>
                <a:spcPct val="80000"/>
              </a:lnSpc>
              <a:defRPr/>
            </a:pPr>
            <a:endParaRPr lang="en-US" altLang="en-US" dirty="0"/>
          </a:p>
          <a:p>
            <a:pPr marL="306000" indent="-306000">
              <a:lnSpc>
                <a:spcPct val="80000"/>
              </a:lnSpc>
              <a:defRPr/>
            </a:pPr>
            <a:r>
              <a:rPr lang="en-US" altLang="en-US" dirty="0"/>
              <a:t>Seeding is characteristic of carcinomas arising in the ovaries, which, spread to peritoneal surfaces. Remarkably, the tumor cells may remain confined to the surface of the abdominal viscera without penetrating into the substance.</a:t>
            </a:r>
          </a:p>
          <a:p>
            <a:pPr marL="306000" indent="-306000">
              <a:lnSpc>
                <a:spcPct val="80000"/>
              </a:lnSpc>
              <a:defRPr/>
            </a:pPr>
            <a:endParaRPr lang="en-US" altLang="en-US" dirty="0"/>
          </a:p>
          <a:p>
            <a:pPr marL="306000" indent="-306000">
              <a:lnSpc>
                <a:spcPct val="80000"/>
              </a:lnSpc>
              <a:defRPr/>
            </a:pPr>
            <a:r>
              <a:rPr lang="en-US" altLang="en-US" dirty="0"/>
              <a:t>Mucus-secreting </a:t>
            </a:r>
            <a:r>
              <a:rPr lang="en-US" altLang="en-US" dirty="0" err="1"/>
              <a:t>appendiceal</a:t>
            </a:r>
            <a:r>
              <a:rPr lang="en-US" altLang="en-US" dirty="0"/>
              <a:t> carcinomas or ovarian carcinomas sometimes fill the peritoneal cavity with a gelatinous neoplastic mass referred to as </a:t>
            </a:r>
            <a:r>
              <a:rPr lang="en-US" altLang="en-US" i="1" dirty="0" err="1"/>
              <a:t>pseudomyxoma</a:t>
            </a:r>
            <a:r>
              <a:rPr lang="en-US" altLang="en-US" i="1" dirty="0"/>
              <a:t> </a:t>
            </a:r>
            <a:r>
              <a:rPr lang="en-US" altLang="en-US" i="1" dirty="0" err="1"/>
              <a:t>peritonei</a:t>
            </a:r>
            <a:r>
              <a:rPr lang="en-US" altLang="en-US" i="1" dirty="0"/>
              <a:t>.</a:t>
            </a:r>
          </a:p>
        </p:txBody>
      </p:sp>
    </p:spTree>
    <p:extLst>
      <p:ext uri="{BB962C8B-B14F-4D97-AF65-F5344CB8AC3E}">
        <p14:creationId xmlns:p14="http://schemas.microsoft.com/office/powerpoint/2010/main" val="3547556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a:defRPr/>
            </a:pPr>
            <a:endParaRPr lang="en-US" altLang="en-US"/>
          </a:p>
        </p:txBody>
      </p:sp>
      <p:pic>
        <p:nvPicPr>
          <p:cNvPr id="75779"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47851" y="260350"/>
            <a:ext cx="8569325" cy="6337300"/>
          </a:xfrm>
          <a:noFill/>
        </p:spPr>
      </p:pic>
    </p:spTree>
    <p:extLst>
      <p:ext uri="{BB962C8B-B14F-4D97-AF65-F5344CB8AC3E}">
        <p14:creationId xmlns:p14="http://schemas.microsoft.com/office/powerpoint/2010/main" val="619925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defRPr/>
            </a:pPr>
            <a:r>
              <a:rPr lang="en-US" altLang="en-US" sz="3200" b="1" dirty="0"/>
              <a:t>Lymphatic Spread</a:t>
            </a:r>
          </a:p>
        </p:txBody>
      </p:sp>
      <p:sp>
        <p:nvSpPr>
          <p:cNvPr id="76803" name="Rectangle 3"/>
          <p:cNvSpPr>
            <a:spLocks noGrp="1" noChangeArrowheads="1"/>
          </p:cNvSpPr>
          <p:nvPr>
            <p:ph idx="1"/>
          </p:nvPr>
        </p:nvSpPr>
        <p:spPr/>
        <p:txBody>
          <a:bodyPr>
            <a:normAutofit fontScale="92500" lnSpcReduction="20000"/>
          </a:bodyPr>
          <a:lstStyle/>
          <a:p>
            <a:pPr eaLnBrk="1" hangingPunct="1">
              <a:lnSpc>
                <a:spcPct val="90000"/>
              </a:lnSpc>
            </a:pPr>
            <a:r>
              <a:rPr lang="en-US" altLang="en-US" b="1"/>
              <a:t>Transport through lymphatics is the most common pathway for the initial dissemination of carcinomas .</a:t>
            </a:r>
            <a:r>
              <a:rPr lang="en-US" altLang="en-US"/>
              <a:t> </a:t>
            </a:r>
          </a:p>
          <a:p>
            <a:pPr eaLnBrk="1" hangingPunct="1">
              <a:lnSpc>
                <a:spcPct val="90000"/>
              </a:lnSpc>
            </a:pPr>
            <a:endParaRPr lang="en-US" altLang="en-US"/>
          </a:p>
          <a:p>
            <a:pPr eaLnBrk="1" hangingPunct="1">
              <a:lnSpc>
                <a:spcPct val="90000"/>
              </a:lnSpc>
            </a:pPr>
            <a:r>
              <a:rPr lang="en-US" altLang="en-US"/>
              <a:t>Sarcomas may also use this route.</a:t>
            </a:r>
          </a:p>
          <a:p>
            <a:pPr eaLnBrk="1" hangingPunct="1">
              <a:lnSpc>
                <a:spcPct val="90000"/>
              </a:lnSpc>
            </a:pPr>
            <a:r>
              <a:rPr lang="en-US" altLang="en-US"/>
              <a:t>Tumors do not contain functional lymphatics, but lymphatic vessels located at the tumor margins are apparently sufficient for the lymphatic spread of tumor cells.</a:t>
            </a:r>
          </a:p>
          <a:p>
            <a:pPr eaLnBrk="1" hangingPunct="1">
              <a:lnSpc>
                <a:spcPct val="90000"/>
              </a:lnSpc>
              <a:buFontTx/>
              <a:buNone/>
            </a:pPr>
            <a:r>
              <a:rPr lang="en-US" altLang="en-US"/>
              <a:t> </a:t>
            </a:r>
          </a:p>
          <a:p>
            <a:pPr eaLnBrk="1" hangingPunct="1">
              <a:lnSpc>
                <a:spcPct val="90000"/>
              </a:lnSpc>
            </a:pPr>
            <a:r>
              <a:rPr lang="en-US" altLang="en-US"/>
              <a:t>The pattern of lymph node involvement follows the natural routes of lymphatic drainage</a:t>
            </a:r>
            <a:r>
              <a:rPr lang="en-US" altLang="en-US" i="1"/>
              <a:t>. </a:t>
            </a:r>
            <a:r>
              <a:rPr lang="en-US" altLang="en-US"/>
              <a:t>Because carcinomas of the breast usually arise in the upper outer quadrants, they generally disseminate first to the axillary lymph nodes.</a:t>
            </a:r>
          </a:p>
          <a:p>
            <a:pPr eaLnBrk="1" hangingPunct="1">
              <a:lnSpc>
                <a:spcPct val="90000"/>
              </a:lnSpc>
              <a:buFontTx/>
              <a:buNone/>
            </a:pPr>
            <a:endParaRPr lang="en-US" altLang="en-US"/>
          </a:p>
        </p:txBody>
      </p:sp>
    </p:spTree>
    <p:extLst>
      <p:ext uri="{BB962C8B-B14F-4D97-AF65-F5344CB8AC3E}">
        <p14:creationId xmlns:p14="http://schemas.microsoft.com/office/powerpoint/2010/main" val="1014774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a:defRPr/>
            </a:pPr>
            <a:r>
              <a:rPr lang="en-US" altLang="en-US" b="1" dirty="0"/>
              <a:t>Lymphatic Spread</a:t>
            </a:r>
          </a:p>
        </p:txBody>
      </p:sp>
      <p:sp>
        <p:nvSpPr>
          <p:cNvPr id="77827" name="Rectangle 3"/>
          <p:cNvSpPr>
            <a:spLocks noGrp="1" noChangeArrowheads="1"/>
          </p:cNvSpPr>
          <p:nvPr>
            <p:ph idx="1"/>
          </p:nvPr>
        </p:nvSpPr>
        <p:spPr/>
        <p:txBody>
          <a:bodyPr>
            <a:normAutofit lnSpcReduction="10000"/>
          </a:bodyPr>
          <a:lstStyle/>
          <a:p>
            <a:pPr eaLnBrk="1" hangingPunct="1">
              <a:lnSpc>
                <a:spcPct val="80000"/>
              </a:lnSpc>
            </a:pPr>
            <a:r>
              <a:rPr lang="en-US" altLang="en-US"/>
              <a:t>Cancers of the inner quadrants drain to the nodes along the internal mammary arteries. Thereafter, the infraclavicular and supraclavicular nodes may become involved.</a:t>
            </a:r>
          </a:p>
          <a:p>
            <a:pPr eaLnBrk="1" hangingPunct="1">
              <a:lnSpc>
                <a:spcPct val="80000"/>
              </a:lnSpc>
            </a:pPr>
            <a:endParaRPr lang="en-US" altLang="en-US"/>
          </a:p>
          <a:p>
            <a:pPr eaLnBrk="1" hangingPunct="1">
              <a:lnSpc>
                <a:spcPct val="80000"/>
              </a:lnSpc>
            </a:pPr>
            <a:r>
              <a:rPr lang="en-US" altLang="en-US"/>
              <a:t> Carcinomas of the lung arising in the major respiratory passages metastasize first to the perihilar tracheobronchial and mediastinal nodes. </a:t>
            </a:r>
          </a:p>
          <a:p>
            <a:pPr eaLnBrk="1" hangingPunct="1">
              <a:lnSpc>
                <a:spcPct val="80000"/>
              </a:lnSpc>
            </a:pPr>
            <a:endParaRPr lang="en-US" altLang="en-US"/>
          </a:p>
          <a:p>
            <a:pPr eaLnBrk="1" hangingPunct="1">
              <a:lnSpc>
                <a:spcPct val="80000"/>
              </a:lnSpc>
            </a:pPr>
            <a:endParaRPr lang="en-US" altLang="en-US"/>
          </a:p>
          <a:p>
            <a:pPr eaLnBrk="1" hangingPunct="1">
              <a:lnSpc>
                <a:spcPct val="80000"/>
              </a:lnSpc>
            </a:pPr>
            <a:r>
              <a:rPr lang="en-US" altLang="en-US"/>
              <a:t>Local lymph nodes may be bypassed—so-called skip metastasis—because of venous-lymphatic anastomoses or because inflammation or radiation has obliterated lymphatic channels.</a:t>
            </a:r>
          </a:p>
          <a:p>
            <a:pPr eaLnBrk="1" hangingPunct="1">
              <a:lnSpc>
                <a:spcPct val="80000"/>
              </a:lnSpc>
            </a:pPr>
            <a:endParaRPr lang="en-US" altLang="en-US"/>
          </a:p>
        </p:txBody>
      </p:sp>
    </p:spTree>
    <p:extLst>
      <p:ext uri="{BB962C8B-B14F-4D97-AF65-F5344CB8AC3E}">
        <p14:creationId xmlns:p14="http://schemas.microsoft.com/office/powerpoint/2010/main" val="2785843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a:defRPr/>
            </a:pPr>
            <a:r>
              <a:rPr lang="en-US" altLang="en-US" sz="3600"/>
              <a:t>Sentinel node</a:t>
            </a:r>
          </a:p>
        </p:txBody>
      </p:sp>
      <p:sp>
        <p:nvSpPr>
          <p:cNvPr id="86019" name="Rectangle 3"/>
          <p:cNvSpPr>
            <a:spLocks noGrp="1" noChangeArrowheads="1"/>
          </p:cNvSpPr>
          <p:nvPr>
            <p:ph idx="1"/>
          </p:nvPr>
        </p:nvSpPr>
        <p:spPr/>
        <p:txBody>
          <a:bodyPr rtlCol="0">
            <a:normAutofit fontScale="85000" lnSpcReduction="20000"/>
          </a:bodyPr>
          <a:lstStyle/>
          <a:p>
            <a:pPr marL="306000" indent="-306000">
              <a:defRPr/>
            </a:pPr>
            <a:r>
              <a:rPr lang="en-US" altLang="en-US" dirty="0"/>
              <a:t>In breast cancer, determining the involvement of axillary lymph nodes is important for assessing the future course of the disease and for selecting suitable therapeutic strategies. </a:t>
            </a:r>
          </a:p>
          <a:p>
            <a:pPr marL="306000" indent="-306000">
              <a:defRPr/>
            </a:pPr>
            <a:r>
              <a:rPr lang="en-US" altLang="en-US" dirty="0"/>
              <a:t>To avoid the considerable surgical morbidity associated with a full axillary lymph node dissection, </a:t>
            </a:r>
            <a:r>
              <a:rPr lang="en-US" altLang="en-US" i="1" dirty="0"/>
              <a:t>biopsy of sentinel nodes </a:t>
            </a:r>
            <a:r>
              <a:rPr lang="en-US" altLang="en-US" dirty="0"/>
              <a:t>is often used to assess the presence or absence of metastatic lesions in the lymph nodes . </a:t>
            </a:r>
          </a:p>
          <a:p>
            <a:pPr marL="306000" indent="-306000">
              <a:defRPr/>
            </a:pPr>
            <a:r>
              <a:rPr lang="en-US" altLang="en-US" b="1" dirty="0"/>
              <a:t>A sentinel</a:t>
            </a:r>
            <a:r>
              <a:rPr lang="en-US" altLang="en-US" dirty="0"/>
              <a:t> </a:t>
            </a:r>
            <a:r>
              <a:rPr lang="en-US" altLang="en-US" b="1" dirty="0"/>
              <a:t>node is defined as “the first node in a regional lymphatic basin that receives lymph flow from the primary tumor.” </a:t>
            </a:r>
            <a:r>
              <a:rPr lang="en-US" altLang="en-US" dirty="0"/>
              <a:t>Sentinel node mapping can be done by injection of radiolabeled tracers or colored dyes, and examination of frozen sections of the sentinel lymph node performed during surgery can guide the surgeon to the appropriate therapy. </a:t>
            </a:r>
          </a:p>
          <a:p>
            <a:pPr marL="306000" indent="-306000">
              <a:defRPr/>
            </a:pPr>
            <a:endParaRPr lang="en-US" altLang="en-US" dirty="0"/>
          </a:p>
          <a:p>
            <a:pPr marL="306000" indent="-306000">
              <a:defRPr/>
            </a:pPr>
            <a:r>
              <a:rPr lang="en-US" altLang="en-US" dirty="0"/>
              <a:t>Sentinel node examination has also been used for detecting the spread of melanomas, colon cancers, and other tumors.</a:t>
            </a:r>
          </a:p>
        </p:txBody>
      </p:sp>
    </p:spTree>
    <p:extLst>
      <p:ext uri="{BB962C8B-B14F-4D97-AF65-F5344CB8AC3E}">
        <p14:creationId xmlns:p14="http://schemas.microsoft.com/office/powerpoint/2010/main" val="2129049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a:defRPr/>
            </a:pPr>
            <a:r>
              <a:rPr lang="en-US" altLang="en-US" b="1" dirty="0"/>
              <a:t>Lymphatic Spread</a:t>
            </a:r>
          </a:p>
        </p:txBody>
      </p:sp>
      <p:sp>
        <p:nvSpPr>
          <p:cNvPr id="79875" name="Rectangle 3"/>
          <p:cNvSpPr>
            <a:spLocks noGrp="1" noChangeArrowheads="1"/>
          </p:cNvSpPr>
          <p:nvPr>
            <p:ph idx="1"/>
          </p:nvPr>
        </p:nvSpPr>
        <p:spPr/>
        <p:txBody>
          <a:bodyPr/>
          <a:lstStyle/>
          <a:p>
            <a:pPr eaLnBrk="1" hangingPunct="1">
              <a:buFontTx/>
              <a:buNone/>
            </a:pPr>
            <a:endParaRPr lang="en-US" altLang="en-US" dirty="0"/>
          </a:p>
          <a:p>
            <a:pPr eaLnBrk="1" hangingPunct="1"/>
            <a:r>
              <a:rPr lang="en-US" altLang="en-US" dirty="0"/>
              <a:t>Drainage of tumor cell debris or tumor antigens, or both, also induces reactive changes within nodes. Thus, enlargement of nodes may be caused by the spread and growth of </a:t>
            </a:r>
            <a:r>
              <a:rPr lang="en-US" altLang="en-US" b="1" dirty="0"/>
              <a:t>lymph  </a:t>
            </a:r>
            <a:r>
              <a:rPr lang="en-US" altLang="en-US" dirty="0"/>
              <a:t>cancer cells or reactive hyperplasia . </a:t>
            </a:r>
          </a:p>
          <a:p>
            <a:pPr eaLnBrk="1" hangingPunct="1"/>
            <a:r>
              <a:rPr lang="en-US" altLang="en-US" dirty="0"/>
              <a:t>Nodal enlargement in proximity to a cancer, while it must arouse suspicion, does not necessarily equate with dissemination of the primary lesion.</a:t>
            </a:r>
          </a:p>
          <a:p>
            <a:pPr eaLnBrk="1" hangingPunct="1"/>
            <a:endParaRPr lang="en-US" altLang="en-US" dirty="0"/>
          </a:p>
        </p:txBody>
      </p:sp>
    </p:spTree>
    <p:extLst>
      <p:ext uri="{BB962C8B-B14F-4D97-AF65-F5344CB8AC3E}">
        <p14:creationId xmlns:p14="http://schemas.microsoft.com/office/powerpoint/2010/main" val="1308729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4"/>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386014" y="733426"/>
            <a:ext cx="8281987" cy="6119813"/>
          </a:xfrm>
          <a:noFill/>
        </p:spPr>
      </p:pic>
    </p:spTree>
    <p:extLst>
      <p:ext uri="{BB962C8B-B14F-4D97-AF65-F5344CB8AC3E}">
        <p14:creationId xmlns:p14="http://schemas.microsoft.com/office/powerpoint/2010/main" val="1372449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a:defRPr/>
            </a:pPr>
            <a:r>
              <a:rPr lang="en-US" altLang="en-US" sz="3200" b="1" dirty="0"/>
              <a:t>Hematogenous</a:t>
            </a:r>
            <a:r>
              <a:rPr lang="en-US" altLang="en-US" sz="3200" b="1" i="1" dirty="0"/>
              <a:t> </a:t>
            </a:r>
            <a:r>
              <a:rPr lang="en-US" altLang="en-US" sz="3200" b="1" dirty="0"/>
              <a:t>Spread</a:t>
            </a:r>
          </a:p>
        </p:txBody>
      </p:sp>
      <p:sp>
        <p:nvSpPr>
          <p:cNvPr id="81923" name="Rectangle 3"/>
          <p:cNvSpPr>
            <a:spLocks noGrp="1" noChangeArrowheads="1"/>
          </p:cNvSpPr>
          <p:nvPr>
            <p:ph idx="1"/>
          </p:nvPr>
        </p:nvSpPr>
        <p:spPr/>
        <p:txBody>
          <a:bodyPr>
            <a:noAutofit/>
          </a:bodyPr>
          <a:lstStyle/>
          <a:p>
            <a:pPr eaLnBrk="1" hangingPunct="1">
              <a:lnSpc>
                <a:spcPct val="90000"/>
              </a:lnSpc>
            </a:pPr>
            <a:r>
              <a:rPr lang="en-US" altLang="en-US" dirty="0"/>
              <a:t>Hematogenous spread is typical of sarcomas but is also seen with carcinomas. </a:t>
            </a:r>
          </a:p>
          <a:p>
            <a:pPr eaLnBrk="1" hangingPunct="1">
              <a:lnSpc>
                <a:spcPct val="90000"/>
              </a:lnSpc>
            </a:pPr>
            <a:endParaRPr lang="en-US" altLang="en-US" dirty="0"/>
          </a:p>
          <a:p>
            <a:pPr eaLnBrk="1" hangingPunct="1">
              <a:lnSpc>
                <a:spcPct val="90000"/>
              </a:lnSpc>
            </a:pPr>
            <a:r>
              <a:rPr lang="en-US" altLang="en-US" dirty="0"/>
              <a:t>Arteries, with their thicker walls, are less readily penetrated than are veins. </a:t>
            </a:r>
          </a:p>
          <a:p>
            <a:pPr eaLnBrk="1" hangingPunct="1">
              <a:lnSpc>
                <a:spcPct val="90000"/>
              </a:lnSpc>
            </a:pPr>
            <a:endParaRPr lang="en-US" altLang="en-US" dirty="0"/>
          </a:p>
          <a:p>
            <a:pPr eaLnBrk="1" hangingPunct="1">
              <a:lnSpc>
                <a:spcPct val="90000"/>
              </a:lnSpc>
            </a:pPr>
            <a:r>
              <a:rPr lang="en-US" altLang="en-US" dirty="0"/>
              <a:t>Arterial spread may occur when tumor cells pass through the pulmonary capillary beds or pulmonary arteriovenous shunts or when pulmonary metastases themselves give rise to additional tumor emboli. </a:t>
            </a:r>
          </a:p>
        </p:txBody>
      </p:sp>
    </p:spTree>
    <p:extLst>
      <p:ext uri="{BB962C8B-B14F-4D97-AF65-F5344CB8AC3E}">
        <p14:creationId xmlns:p14="http://schemas.microsoft.com/office/powerpoint/2010/main" val="1819906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a:defRPr/>
            </a:pPr>
            <a:r>
              <a:rPr lang="en-US" altLang="en-US" sz="3200" b="1" dirty="0"/>
              <a:t>Local Invasion</a:t>
            </a:r>
          </a:p>
        </p:txBody>
      </p:sp>
      <p:sp>
        <p:nvSpPr>
          <p:cNvPr id="62467" name="Rectangle 3"/>
          <p:cNvSpPr>
            <a:spLocks noGrp="1" noChangeArrowheads="1"/>
          </p:cNvSpPr>
          <p:nvPr>
            <p:ph idx="1"/>
          </p:nvPr>
        </p:nvSpPr>
        <p:spPr>
          <a:xfrm>
            <a:off x="1992313" y="1628776"/>
            <a:ext cx="8229600" cy="4525963"/>
          </a:xfrm>
        </p:spPr>
        <p:txBody>
          <a:bodyPr/>
          <a:lstStyle/>
          <a:p>
            <a:r>
              <a:rPr lang="en-US" altLang="en-US" sz="2400" dirty="0"/>
              <a:t>The growth of cancers is accompanied by progressive infiltration, invasion, and destruction of the surrounding tissue</a:t>
            </a:r>
          </a:p>
          <a:p>
            <a:endParaRPr lang="en-US" altLang="en-US" sz="2400" dirty="0"/>
          </a:p>
          <a:p>
            <a:r>
              <a:rPr lang="en-US" altLang="en-US" sz="2400" dirty="0"/>
              <a:t>Nearly all benign tumors grow as cohesive </a:t>
            </a:r>
            <a:r>
              <a:rPr lang="en-US" altLang="en-US" sz="2400" dirty="0" err="1"/>
              <a:t>expansile</a:t>
            </a:r>
            <a:r>
              <a:rPr lang="en-US" altLang="en-US" sz="2400" dirty="0"/>
              <a:t> masses that remain localized to their site of origin and lack the capacity to infiltrate, invade, or metastasize to distant sites.</a:t>
            </a:r>
          </a:p>
        </p:txBody>
      </p:sp>
    </p:spTree>
    <p:extLst>
      <p:ext uri="{BB962C8B-B14F-4D97-AF65-F5344CB8AC3E}">
        <p14:creationId xmlns:p14="http://schemas.microsoft.com/office/powerpoint/2010/main" val="3992937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a:defRPr/>
            </a:pPr>
            <a:r>
              <a:rPr lang="en-US" altLang="en-US" sz="3200" b="1" dirty="0"/>
              <a:t>Hematogenous</a:t>
            </a:r>
            <a:r>
              <a:rPr lang="en-US" altLang="en-US" sz="3200" b="1" i="1" dirty="0"/>
              <a:t> </a:t>
            </a:r>
            <a:r>
              <a:rPr lang="en-US" altLang="en-US" sz="3200" b="1" dirty="0"/>
              <a:t>Spread</a:t>
            </a:r>
          </a:p>
        </p:txBody>
      </p:sp>
      <p:sp>
        <p:nvSpPr>
          <p:cNvPr id="82947" name="Rectangle 3"/>
          <p:cNvSpPr>
            <a:spLocks noGrp="1" noChangeArrowheads="1"/>
          </p:cNvSpPr>
          <p:nvPr>
            <p:ph idx="1"/>
          </p:nvPr>
        </p:nvSpPr>
        <p:spPr/>
        <p:txBody>
          <a:bodyPr/>
          <a:lstStyle/>
          <a:p>
            <a:pPr eaLnBrk="1" hangingPunct="1"/>
            <a:r>
              <a:rPr lang="en-US" altLang="en-US" dirty="0"/>
              <a:t>The liver and the lungs are most frequently involved in hematogenous dissemination, because all portal area drainage flows to the liver and all </a:t>
            </a:r>
            <a:r>
              <a:rPr lang="en-US" altLang="en-US" dirty="0" err="1"/>
              <a:t>caval</a:t>
            </a:r>
            <a:r>
              <a:rPr lang="en-US" altLang="en-US" dirty="0"/>
              <a:t> blood flows to the lungs.</a:t>
            </a:r>
          </a:p>
          <a:p>
            <a:pPr eaLnBrk="1" hangingPunct="1"/>
            <a:endParaRPr lang="en-US" altLang="en-US" dirty="0"/>
          </a:p>
          <a:p>
            <a:pPr eaLnBrk="1" hangingPunct="1"/>
            <a:r>
              <a:rPr lang="en-US" altLang="en-US" dirty="0"/>
              <a:t> Cancers arising in close proximity to the vertebral column often </a:t>
            </a:r>
            <a:r>
              <a:rPr lang="en-US" altLang="en-US" dirty="0" err="1"/>
              <a:t>embolize</a:t>
            </a:r>
            <a:r>
              <a:rPr lang="en-US" altLang="en-US" dirty="0"/>
              <a:t> through the paravertebral plexus, and this pathway is involved in the frequent vertebral metastases of carcinomas of the thyroid and prostate.</a:t>
            </a:r>
          </a:p>
          <a:p>
            <a:pPr eaLnBrk="1" hangingPunct="1"/>
            <a:endParaRPr lang="en-US" altLang="en-US" dirty="0"/>
          </a:p>
        </p:txBody>
      </p:sp>
    </p:spTree>
    <p:extLst>
      <p:ext uri="{BB962C8B-B14F-4D97-AF65-F5344CB8AC3E}">
        <p14:creationId xmlns:p14="http://schemas.microsoft.com/office/powerpoint/2010/main" val="3796327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7"/>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1524000" y="836614"/>
            <a:ext cx="4038600" cy="4752975"/>
          </a:xfrm>
          <a:noFill/>
        </p:spPr>
      </p:pic>
      <p:pic>
        <p:nvPicPr>
          <p:cNvPr id="83971" name="Picture 8"/>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6557964" y="833439"/>
            <a:ext cx="4110037" cy="4752975"/>
          </a:xfrm>
          <a:noFill/>
        </p:spPr>
      </p:pic>
    </p:spTree>
    <p:extLst>
      <p:ext uri="{BB962C8B-B14F-4D97-AF65-F5344CB8AC3E}">
        <p14:creationId xmlns:p14="http://schemas.microsoft.com/office/powerpoint/2010/main" val="3709049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a:defRPr/>
            </a:pPr>
            <a:r>
              <a:rPr lang="en-US" altLang="en-US" sz="3200" b="1" dirty="0"/>
              <a:t>Hematogenous</a:t>
            </a:r>
            <a:r>
              <a:rPr lang="en-US" altLang="en-US" sz="3200" b="1" i="1" dirty="0"/>
              <a:t> </a:t>
            </a:r>
            <a:r>
              <a:rPr lang="en-US" altLang="en-US" sz="3200" b="1" dirty="0"/>
              <a:t>Spread</a:t>
            </a:r>
          </a:p>
        </p:txBody>
      </p:sp>
      <p:sp>
        <p:nvSpPr>
          <p:cNvPr id="84995" name="Rectangle 3"/>
          <p:cNvSpPr>
            <a:spLocks noGrp="1" noChangeArrowheads="1"/>
          </p:cNvSpPr>
          <p:nvPr>
            <p:ph idx="1"/>
          </p:nvPr>
        </p:nvSpPr>
        <p:spPr/>
        <p:txBody>
          <a:bodyPr>
            <a:normAutofit fontScale="92500"/>
          </a:bodyPr>
          <a:lstStyle/>
          <a:p>
            <a:pPr eaLnBrk="1" hangingPunct="1">
              <a:lnSpc>
                <a:spcPct val="80000"/>
              </a:lnSpc>
            </a:pPr>
            <a:r>
              <a:rPr lang="en-US" altLang="en-US"/>
              <a:t>Renal cell carcinoma often invades the branches of the renal vein and then the renal vein itself, from where it may grow up to the inferior vena cava, sometimes reaching the right side of the heart.</a:t>
            </a:r>
          </a:p>
          <a:p>
            <a:pPr eaLnBrk="1" hangingPunct="1">
              <a:lnSpc>
                <a:spcPct val="80000"/>
              </a:lnSpc>
            </a:pPr>
            <a:endParaRPr lang="en-US" altLang="en-US"/>
          </a:p>
          <a:p>
            <a:pPr eaLnBrk="1" hangingPunct="1">
              <a:lnSpc>
                <a:spcPct val="80000"/>
              </a:lnSpc>
            </a:pPr>
            <a:r>
              <a:rPr lang="en-US" altLang="en-US"/>
              <a:t>Hepatocellular carcinomas often penetrate portal and hepatic radicles. </a:t>
            </a:r>
          </a:p>
          <a:p>
            <a:pPr eaLnBrk="1" hangingPunct="1">
              <a:lnSpc>
                <a:spcPct val="80000"/>
              </a:lnSpc>
            </a:pPr>
            <a:endParaRPr lang="en-US" altLang="en-US"/>
          </a:p>
          <a:p>
            <a:pPr eaLnBrk="1" hangingPunct="1">
              <a:lnSpc>
                <a:spcPct val="80000"/>
              </a:lnSpc>
            </a:pPr>
            <a:r>
              <a:rPr lang="en-US" altLang="en-US"/>
              <a:t>Intravenous growth may not be accompanied by widespread dissemination.</a:t>
            </a:r>
          </a:p>
          <a:p>
            <a:pPr eaLnBrk="1" hangingPunct="1">
              <a:lnSpc>
                <a:spcPct val="80000"/>
              </a:lnSpc>
            </a:pPr>
            <a:endParaRPr lang="en-US" altLang="en-US"/>
          </a:p>
          <a:p>
            <a:pPr eaLnBrk="1" hangingPunct="1">
              <a:lnSpc>
                <a:spcPct val="80000"/>
              </a:lnSpc>
            </a:pPr>
            <a:r>
              <a:rPr lang="en-US" altLang="en-US"/>
              <a:t> Histologic evidence of penetration of small vessels at the site of the primary neoplasm is obviously an ominous feature.</a:t>
            </a:r>
          </a:p>
        </p:txBody>
      </p:sp>
    </p:spTree>
    <p:extLst>
      <p:ext uri="{BB962C8B-B14F-4D97-AF65-F5344CB8AC3E}">
        <p14:creationId xmlns:p14="http://schemas.microsoft.com/office/powerpoint/2010/main" val="1668770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l="32504" t="15686" r="14120" b="22838"/>
          <a:stretch>
            <a:fillRect/>
          </a:stretch>
        </p:blipFill>
        <p:spPr>
          <a:xfrm>
            <a:off x="1954214" y="349250"/>
            <a:ext cx="8713787" cy="6484938"/>
          </a:xfrm>
        </p:spPr>
      </p:pic>
    </p:spTree>
    <p:extLst>
      <p:ext uri="{BB962C8B-B14F-4D97-AF65-F5344CB8AC3E}">
        <p14:creationId xmlns:p14="http://schemas.microsoft.com/office/powerpoint/2010/main" val="2227339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a:defRPr/>
            </a:pPr>
            <a:r>
              <a:rPr lang="en-US" altLang="en-US" sz="3200" b="1" dirty="0"/>
              <a:t>Epidemiology </a:t>
            </a:r>
          </a:p>
        </p:txBody>
      </p:sp>
      <p:sp>
        <p:nvSpPr>
          <p:cNvPr id="87043" name="Rectangle 3"/>
          <p:cNvSpPr>
            <a:spLocks noGrp="1" noChangeArrowheads="1"/>
          </p:cNvSpPr>
          <p:nvPr>
            <p:ph idx="1"/>
          </p:nvPr>
        </p:nvSpPr>
        <p:spPr/>
        <p:txBody>
          <a:bodyPr>
            <a:normAutofit lnSpcReduction="10000"/>
          </a:bodyPr>
          <a:lstStyle/>
          <a:p>
            <a:pPr eaLnBrk="1" hangingPunct="1">
              <a:lnSpc>
                <a:spcPct val="80000"/>
              </a:lnSpc>
            </a:pPr>
            <a:r>
              <a:rPr lang="en-US" altLang="en-US"/>
              <a:t>In USA The most common tumors in</a:t>
            </a:r>
            <a:r>
              <a:rPr lang="en-US" altLang="en-US" b="1"/>
              <a:t> men </a:t>
            </a:r>
            <a:r>
              <a:rPr lang="en-US" altLang="en-US"/>
              <a:t>arise in the prostate, lung, and colon/rectum. In </a:t>
            </a:r>
            <a:r>
              <a:rPr lang="en-US" altLang="en-US" b="1"/>
              <a:t>women, </a:t>
            </a:r>
            <a:r>
              <a:rPr lang="en-US" altLang="en-US"/>
              <a:t>cancers of the breast, lung, and colon/rectum are the most frequent.</a:t>
            </a:r>
          </a:p>
          <a:p>
            <a:pPr eaLnBrk="1" hangingPunct="1">
              <a:lnSpc>
                <a:spcPct val="80000"/>
              </a:lnSpc>
            </a:pPr>
            <a:endParaRPr lang="en-US" altLang="en-US"/>
          </a:p>
          <a:p>
            <a:pPr eaLnBrk="1" hangingPunct="1">
              <a:lnSpc>
                <a:spcPct val="80000"/>
              </a:lnSpc>
            </a:pPr>
            <a:r>
              <a:rPr lang="en-US" altLang="en-US"/>
              <a:t>Cancers of the lung, female breast, prostate, and colon/ rectum constitute more than 50% of cancer diagnoses and cancer deaths in the United States.</a:t>
            </a:r>
          </a:p>
          <a:p>
            <a:pPr eaLnBrk="1" hangingPunct="1">
              <a:lnSpc>
                <a:spcPct val="80000"/>
              </a:lnSpc>
            </a:pPr>
            <a:endParaRPr lang="en-US" altLang="en-US"/>
          </a:p>
          <a:p>
            <a:pPr eaLnBrk="1" hangingPunct="1">
              <a:lnSpc>
                <a:spcPct val="80000"/>
              </a:lnSpc>
            </a:pPr>
            <a:endParaRPr lang="en-US" altLang="en-US"/>
          </a:p>
          <a:p>
            <a:pPr eaLnBrk="1" hangingPunct="1">
              <a:lnSpc>
                <a:spcPct val="80000"/>
              </a:lnSpc>
            </a:pPr>
            <a:r>
              <a:rPr lang="en-US" altLang="en-US"/>
              <a:t> In the </a:t>
            </a:r>
            <a:r>
              <a:rPr lang="en-US" altLang="en-US" b="1"/>
              <a:t>developing world </a:t>
            </a:r>
            <a:r>
              <a:rPr lang="en-US" altLang="en-US"/>
              <a:t>the most common cancers involve the lung, stomach, and liver in</a:t>
            </a:r>
            <a:r>
              <a:rPr lang="en-US" altLang="en-US" b="1"/>
              <a:t> men </a:t>
            </a:r>
            <a:r>
              <a:rPr lang="en-US" altLang="en-US"/>
              <a:t>and the breast, cervix, and lung in </a:t>
            </a:r>
            <a:r>
              <a:rPr lang="en-US" altLang="en-US" b="1"/>
              <a:t>women.</a:t>
            </a:r>
          </a:p>
        </p:txBody>
      </p:sp>
    </p:spTree>
    <p:extLst>
      <p:ext uri="{BB962C8B-B14F-4D97-AF65-F5344CB8AC3E}">
        <p14:creationId xmlns:p14="http://schemas.microsoft.com/office/powerpoint/2010/main" val="32658489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l="28993" t="16235" r="13252" b="27480"/>
          <a:stretch>
            <a:fillRect/>
          </a:stretch>
        </p:blipFill>
        <p:spPr>
          <a:xfrm>
            <a:off x="1524001" y="188914"/>
            <a:ext cx="8785225" cy="6480175"/>
          </a:xfrm>
        </p:spPr>
      </p:pic>
    </p:spTree>
    <p:extLst>
      <p:ext uri="{BB962C8B-B14F-4D97-AF65-F5344CB8AC3E}">
        <p14:creationId xmlns:p14="http://schemas.microsoft.com/office/powerpoint/2010/main" val="42649041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Jordan</a:t>
            </a:r>
          </a:p>
        </p:txBody>
      </p:sp>
      <p:sp>
        <p:nvSpPr>
          <p:cNvPr id="3" name="Content Placeholder 2"/>
          <p:cNvSpPr>
            <a:spLocks noGrp="1"/>
          </p:cNvSpPr>
          <p:nvPr>
            <p:ph idx="1"/>
          </p:nvPr>
        </p:nvSpPr>
        <p:spPr/>
        <p:txBody>
          <a:bodyPr/>
          <a:lstStyle/>
          <a:p>
            <a:pPr marL="0" indent="0">
              <a:buNone/>
            </a:pPr>
            <a:r>
              <a:rPr lang="en-US" dirty="0"/>
              <a:t>• National cancer registry collects data about cancer from ALL hospitals in the country. </a:t>
            </a:r>
          </a:p>
          <a:p>
            <a:pPr marL="0" indent="0">
              <a:buNone/>
            </a:pPr>
            <a:r>
              <a:rPr lang="en-US" dirty="0"/>
              <a:t>• According to 2015 statistics the most common cancer among Jordanian males is colorectal cancer followed by lung cancer.</a:t>
            </a:r>
          </a:p>
          <a:p>
            <a:pPr marL="0" indent="0">
              <a:buNone/>
            </a:pPr>
            <a:r>
              <a:rPr lang="en-US" dirty="0"/>
              <a:t>• According to 2015 statistics, the most common cancer among Jordanian females is breast followed by colorectal cancer.</a:t>
            </a:r>
          </a:p>
        </p:txBody>
      </p:sp>
    </p:spTree>
    <p:extLst>
      <p:ext uri="{BB962C8B-B14F-4D97-AF65-F5344CB8AC3E}">
        <p14:creationId xmlns:p14="http://schemas.microsoft.com/office/powerpoint/2010/main" val="2106579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r>
              <a:rPr lang="en-US" dirty="0"/>
              <a:t>Jordanian cancer Registry (JCR) Published yearly, on the ministry of health </a:t>
            </a:r>
            <a:r>
              <a:rPr lang="en-US" dirty="0" err="1"/>
              <a:t>website:https</a:t>
            </a:r>
            <a:r>
              <a:rPr lang="en-US" dirty="0"/>
              <a:t>://</a:t>
            </a:r>
            <a:r>
              <a:rPr lang="en-US" u="sng" dirty="0">
                <a:solidFill>
                  <a:schemeClr val="accent1"/>
                </a:solidFill>
              </a:rPr>
              <a:t>www.moh.gov.jo/Echobusv3.0/SystemAssets/fbd82c46-6851-40d5-ae9f-651dfc9515ec.pdf</a:t>
            </a:r>
          </a:p>
          <a:p>
            <a:pPr marL="0" indent="0">
              <a:buNone/>
            </a:pPr>
            <a:endParaRPr lang="en-US" u="sng" dirty="0">
              <a:solidFill>
                <a:schemeClr val="accent1"/>
              </a:solidFill>
            </a:endParaRPr>
          </a:p>
        </p:txBody>
      </p:sp>
    </p:spTree>
    <p:extLst>
      <p:ext uri="{BB962C8B-B14F-4D97-AF65-F5344CB8AC3E}">
        <p14:creationId xmlns:p14="http://schemas.microsoft.com/office/powerpoint/2010/main" val="42809257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Cancer in Jordan is increasing</a:t>
            </a:r>
          </a:p>
        </p:txBody>
      </p:sp>
      <p:pic>
        <p:nvPicPr>
          <p:cNvPr id="5" name="Picture 4"/>
          <p:cNvPicPr>
            <a:picLocks noChangeAspect="1"/>
          </p:cNvPicPr>
          <p:nvPr/>
        </p:nvPicPr>
        <p:blipFill rotWithShape="1">
          <a:blip r:embed="rId2"/>
          <a:srcRect l="24718" t="16697" r="26901" b="35204"/>
          <a:stretch/>
        </p:blipFill>
        <p:spPr>
          <a:xfrm>
            <a:off x="240405" y="1481070"/>
            <a:ext cx="9624811" cy="5376930"/>
          </a:xfrm>
          <a:prstGeom prst="rect">
            <a:avLst/>
          </a:prstGeom>
        </p:spPr>
      </p:pic>
    </p:spTree>
    <p:extLst>
      <p:ext uri="{BB962C8B-B14F-4D97-AF65-F5344CB8AC3E}">
        <p14:creationId xmlns:p14="http://schemas.microsoft.com/office/powerpoint/2010/main" val="12025561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7148" t="15945" r="25845" b="10779"/>
          <a:stretch/>
        </p:blipFill>
        <p:spPr>
          <a:xfrm>
            <a:off x="1043189" y="0"/>
            <a:ext cx="10599313" cy="6993228"/>
          </a:xfrm>
          <a:prstGeom prst="rect">
            <a:avLst/>
          </a:prstGeom>
        </p:spPr>
      </p:pic>
    </p:spTree>
    <p:extLst>
      <p:ext uri="{BB962C8B-B14F-4D97-AF65-F5344CB8AC3E}">
        <p14:creationId xmlns:p14="http://schemas.microsoft.com/office/powerpoint/2010/main" val="4098076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a:defRPr/>
            </a:pPr>
            <a:r>
              <a:rPr lang="en-US" altLang="en-US" b="1" dirty="0"/>
              <a:t>Local Invasion</a:t>
            </a:r>
          </a:p>
        </p:txBody>
      </p:sp>
      <p:sp>
        <p:nvSpPr>
          <p:cNvPr id="63491" name="Rectangle 3"/>
          <p:cNvSpPr>
            <a:spLocks noGrp="1" noChangeArrowheads="1"/>
          </p:cNvSpPr>
          <p:nvPr>
            <p:ph idx="1"/>
          </p:nvPr>
        </p:nvSpPr>
        <p:spPr/>
        <p:txBody>
          <a:bodyPr/>
          <a:lstStyle/>
          <a:p>
            <a:pPr eaLnBrk="1" hangingPunct="1"/>
            <a:r>
              <a:rPr lang="en-US" altLang="en-US" sz="2400" dirty="0"/>
              <a:t>Because benign tumors grow and expand slowly, they usually develop a rim of compressed fibrous tissue called a capsule that separates them from the host tissue. </a:t>
            </a:r>
          </a:p>
          <a:p>
            <a:pPr eaLnBrk="1" hangingPunct="1"/>
            <a:endParaRPr lang="en-US" altLang="en-US" sz="2400" dirty="0"/>
          </a:p>
          <a:p>
            <a:pPr eaLnBrk="1" hangingPunct="1"/>
            <a:r>
              <a:rPr lang="en-US" altLang="en-US" sz="2400" dirty="0"/>
              <a:t>Encapsulation does not prevent tumor growth, but it creates a tissue plane that makes the tumor discrete, readily palpable, moveable (non-fixed), and easily excisable by surgical enucleation. </a:t>
            </a:r>
          </a:p>
          <a:p>
            <a:pPr>
              <a:buFont typeface="Wingdings" panose="05000000000000000000" pitchFamily="2" charset="2"/>
              <a:buChar char="q"/>
            </a:pPr>
            <a:r>
              <a:rPr lang="en-US" altLang="en-US" sz="2400" dirty="0"/>
              <a:t> Few exceptions to this rule:</a:t>
            </a:r>
          </a:p>
          <a:p>
            <a:pPr marL="0" indent="0">
              <a:buNone/>
            </a:pPr>
            <a:r>
              <a:rPr lang="en-US" altLang="en-US" sz="2400" dirty="0"/>
              <a:t> Hemangiomas (neoplasms composed of tangled blood vessels) are often </a:t>
            </a:r>
            <a:r>
              <a:rPr lang="en-US" altLang="en-US" sz="2400" dirty="0" err="1"/>
              <a:t>unencapsulated</a:t>
            </a:r>
            <a:r>
              <a:rPr lang="en-US" altLang="en-US" sz="2400" dirty="0"/>
              <a:t> and permeate the site in which they arise (e.g., the dermis of the skin and the liver); when such lesions are extensive, they may be </a:t>
            </a:r>
            <a:r>
              <a:rPr lang="en-US" altLang="en-US" sz="2400" dirty="0" err="1"/>
              <a:t>unresectable</a:t>
            </a:r>
            <a:r>
              <a:rPr lang="en-US" altLang="en-US" sz="2400" dirty="0"/>
              <a:t>.</a:t>
            </a:r>
          </a:p>
          <a:p>
            <a:pPr marL="0" indent="0" eaLnBrk="1" hangingPunct="1">
              <a:buNone/>
            </a:pPr>
            <a:endParaRPr lang="en-US" altLang="en-US" sz="2400" dirty="0"/>
          </a:p>
        </p:txBody>
      </p:sp>
    </p:spTree>
    <p:extLst>
      <p:ext uri="{BB962C8B-B14F-4D97-AF65-F5344CB8AC3E}">
        <p14:creationId xmlns:p14="http://schemas.microsoft.com/office/powerpoint/2010/main" val="19643701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a:defRPr/>
            </a:pPr>
            <a:r>
              <a:rPr lang="en-US" altLang="en-US" sz="3200" b="1" dirty="0"/>
              <a:t>Environmental Factors</a:t>
            </a:r>
          </a:p>
        </p:txBody>
      </p:sp>
      <p:sp>
        <p:nvSpPr>
          <p:cNvPr id="89091" name="Rectangle 3"/>
          <p:cNvSpPr>
            <a:spLocks noGrp="1" noChangeArrowheads="1"/>
          </p:cNvSpPr>
          <p:nvPr>
            <p:ph idx="1"/>
          </p:nvPr>
        </p:nvSpPr>
        <p:spPr/>
        <p:txBody>
          <a:bodyPr/>
          <a:lstStyle/>
          <a:p>
            <a:pPr eaLnBrk="1" hangingPunct="1"/>
            <a:r>
              <a:rPr lang="en-US" altLang="en-US"/>
              <a:t>Both genetic and environmental factors contribute to the development of cancer, but </a:t>
            </a:r>
            <a:r>
              <a:rPr lang="en-US" altLang="en-US" b="1"/>
              <a:t>environmental influences </a:t>
            </a:r>
            <a:r>
              <a:rPr lang="en-US" altLang="en-US"/>
              <a:t>appear to be the dominant risk factors for most cancers.</a:t>
            </a:r>
          </a:p>
          <a:p>
            <a:pPr eaLnBrk="1" hangingPunct="1">
              <a:buFontTx/>
              <a:buNone/>
            </a:pPr>
            <a:endParaRPr lang="en-US" altLang="en-US"/>
          </a:p>
          <a:p>
            <a:pPr eaLnBrk="1" hangingPunct="1"/>
            <a:r>
              <a:rPr lang="en-US" altLang="en-US"/>
              <a:t>Evidence supporting a central role for environmental factors can be found in the wide geographic variation that exists in the incidence of specific forms of cancer .</a:t>
            </a:r>
          </a:p>
          <a:p>
            <a:pPr eaLnBrk="1" hangingPunct="1">
              <a:buFontTx/>
              <a:buNone/>
            </a:pPr>
            <a:r>
              <a:rPr lang="en-US" altLang="en-US"/>
              <a:t> </a:t>
            </a:r>
          </a:p>
        </p:txBody>
      </p:sp>
    </p:spTree>
    <p:extLst>
      <p:ext uri="{BB962C8B-B14F-4D97-AF65-F5344CB8AC3E}">
        <p14:creationId xmlns:p14="http://schemas.microsoft.com/office/powerpoint/2010/main" val="3233111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a:defRPr/>
            </a:pPr>
            <a:r>
              <a:rPr lang="en-US" altLang="en-US" sz="3200" b="1" dirty="0"/>
              <a:t>Environmental Factors</a:t>
            </a:r>
          </a:p>
        </p:txBody>
      </p:sp>
      <p:sp>
        <p:nvSpPr>
          <p:cNvPr id="90115" name="Rectangle 3"/>
          <p:cNvSpPr>
            <a:spLocks noGrp="1" noChangeArrowheads="1"/>
          </p:cNvSpPr>
          <p:nvPr>
            <p:ph idx="1"/>
          </p:nvPr>
        </p:nvSpPr>
        <p:spPr/>
        <p:txBody>
          <a:bodyPr>
            <a:normAutofit lnSpcReduction="10000"/>
          </a:bodyPr>
          <a:lstStyle/>
          <a:p>
            <a:pPr eaLnBrk="1" hangingPunct="1">
              <a:lnSpc>
                <a:spcPct val="90000"/>
              </a:lnSpc>
            </a:pPr>
            <a:r>
              <a:rPr lang="en-US" altLang="en-US"/>
              <a:t>For example, the most common tumor of men in the United States and most of the developed world is prostate cancer, but in certain countries or regions (most located in the developing world), cancers of the liver, stomach, esophagus, bladder, lung, oropharynx, and the immune system rise to the top of the list. </a:t>
            </a:r>
          </a:p>
          <a:p>
            <a:pPr eaLnBrk="1" hangingPunct="1">
              <a:lnSpc>
                <a:spcPct val="90000"/>
              </a:lnSpc>
            </a:pPr>
            <a:r>
              <a:rPr lang="en-US" altLang="en-US"/>
              <a:t>The incidence of breast cancer is generally much higher in women in developed countries than in most parts of the developing world. </a:t>
            </a:r>
          </a:p>
          <a:p>
            <a:pPr eaLnBrk="1" hangingPunct="1">
              <a:lnSpc>
                <a:spcPct val="90000"/>
              </a:lnSpc>
            </a:pPr>
            <a:endParaRPr lang="en-US" altLang="en-US"/>
          </a:p>
          <a:p>
            <a:pPr eaLnBrk="1" hangingPunct="1">
              <a:lnSpc>
                <a:spcPct val="90000"/>
              </a:lnSpc>
            </a:pPr>
            <a:r>
              <a:rPr lang="en-US" altLang="en-US"/>
              <a:t>Although racial predispositions cannot be ruled out, it is believed that environmental influences— some known, some not—underlie most of these differences in cancer incidence.</a:t>
            </a:r>
          </a:p>
          <a:p>
            <a:pPr eaLnBrk="1" hangingPunct="1">
              <a:lnSpc>
                <a:spcPct val="90000"/>
              </a:lnSpc>
            </a:pPr>
            <a:endParaRPr lang="en-US" altLang="en-US" sz="2400"/>
          </a:p>
        </p:txBody>
      </p:sp>
    </p:spTree>
    <p:extLst>
      <p:ext uri="{BB962C8B-B14F-4D97-AF65-F5344CB8AC3E}">
        <p14:creationId xmlns:p14="http://schemas.microsoft.com/office/powerpoint/2010/main" val="23418523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Changing trends</a:t>
            </a:r>
            <a:br>
              <a:rPr lang="en-US" b="1" dirty="0"/>
            </a:br>
            <a:endParaRPr lang="en-US" b="1" dirty="0"/>
          </a:p>
        </p:txBody>
      </p:sp>
      <p:sp>
        <p:nvSpPr>
          <p:cNvPr id="3" name="Content Placeholder 2"/>
          <p:cNvSpPr>
            <a:spLocks noGrp="1"/>
          </p:cNvSpPr>
          <p:nvPr>
            <p:ph idx="1"/>
          </p:nvPr>
        </p:nvSpPr>
        <p:spPr/>
        <p:txBody>
          <a:bodyPr/>
          <a:lstStyle/>
          <a:p>
            <a:pPr marL="0" indent="0">
              <a:buNone/>
            </a:pPr>
            <a:r>
              <a:rPr lang="en-US" dirty="0"/>
              <a:t>• Cancer incidence and mortality can change according to treatments or to changes in environmental factors.</a:t>
            </a:r>
          </a:p>
          <a:p>
            <a:pPr marL="0" indent="0">
              <a:buNone/>
            </a:pPr>
            <a:r>
              <a:rPr lang="en-US" dirty="0"/>
              <a:t> • Example 1: Colorectal cancer incidence has decreased in USA during the last decade due to awareness of risk factors and to screening programs. However in Jordan, Colorectal carcinoma is increasing.</a:t>
            </a:r>
          </a:p>
          <a:p>
            <a:pPr marL="0" indent="0">
              <a:buNone/>
            </a:pPr>
            <a:r>
              <a:rPr lang="en-US" dirty="0"/>
              <a:t> • Example 2: Cervical cancer has decreased in the West due to screening ( cervical smear tests). </a:t>
            </a:r>
          </a:p>
          <a:p>
            <a:pPr marL="0" indent="0">
              <a:buNone/>
            </a:pPr>
            <a:r>
              <a:rPr lang="en-US" dirty="0"/>
              <a:t>• Example 3: Lung cancer was uncommon among women worldwide. But when more women started to smoke, lung cancer increased among them.</a:t>
            </a:r>
          </a:p>
        </p:txBody>
      </p:sp>
      <p:sp>
        <p:nvSpPr>
          <p:cNvPr id="4" name="Rectangle 3"/>
          <p:cNvSpPr/>
          <p:nvPr/>
        </p:nvSpPr>
        <p:spPr>
          <a:xfrm>
            <a:off x="-522084" y="188397"/>
            <a:ext cx="184731" cy="369332"/>
          </a:xfrm>
          <a:prstGeom prst="rect">
            <a:avLst/>
          </a:prstGeom>
        </p:spPr>
        <p:txBody>
          <a:bodyPr wrap="none">
            <a:spAutoFit/>
          </a:bodyPr>
          <a:lstStyle/>
          <a:p>
            <a:endParaRPr lang="en-US" dirty="0"/>
          </a:p>
        </p:txBody>
      </p:sp>
    </p:spTree>
    <p:extLst>
      <p:ext uri="{BB962C8B-B14F-4D97-AF65-F5344CB8AC3E}">
        <p14:creationId xmlns:p14="http://schemas.microsoft.com/office/powerpoint/2010/main" val="21336836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3"/>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l="29880" t="11786" r="12384" b="35742"/>
          <a:stretch>
            <a:fillRect/>
          </a:stretch>
        </p:blipFill>
        <p:spPr>
          <a:xfrm>
            <a:off x="1588394" y="270457"/>
            <a:ext cx="8713788" cy="6488113"/>
          </a:xfrm>
        </p:spPr>
      </p:pic>
    </p:spTree>
    <p:extLst>
      <p:ext uri="{BB962C8B-B14F-4D97-AF65-F5344CB8AC3E}">
        <p14:creationId xmlns:p14="http://schemas.microsoft.com/office/powerpoint/2010/main" val="16563642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3" name="Picture 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l="28993" t="32445" r="10629" b="10277"/>
          <a:stretch>
            <a:fillRect/>
          </a:stretch>
        </p:blipFill>
        <p:spPr>
          <a:xfrm>
            <a:off x="1197735" y="214671"/>
            <a:ext cx="8785225" cy="6480175"/>
          </a:xfrm>
        </p:spPr>
      </p:pic>
    </p:spTree>
    <p:extLst>
      <p:ext uri="{BB962C8B-B14F-4D97-AF65-F5344CB8AC3E}">
        <p14:creationId xmlns:p14="http://schemas.microsoft.com/office/powerpoint/2010/main" val="30379152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Geographic and environmental factors </a:t>
            </a:r>
          </a:p>
        </p:txBody>
      </p:sp>
      <p:sp>
        <p:nvSpPr>
          <p:cNvPr id="3" name="Content Placeholder 2"/>
          <p:cNvSpPr>
            <a:spLocks noGrp="1"/>
          </p:cNvSpPr>
          <p:nvPr>
            <p:ph idx="1"/>
          </p:nvPr>
        </p:nvSpPr>
        <p:spPr/>
        <p:txBody>
          <a:bodyPr>
            <a:normAutofit lnSpcReduction="10000"/>
          </a:bodyPr>
          <a:lstStyle/>
          <a:p>
            <a:r>
              <a:rPr lang="en-US" dirty="0"/>
              <a:t>Environmental factors are the predominant cause of cancer.</a:t>
            </a:r>
          </a:p>
          <a:p>
            <a:r>
              <a:rPr lang="en-US" dirty="0"/>
              <a:t> Geographic variations in cancer incidence are due to different life styles and to environmental factors.</a:t>
            </a:r>
          </a:p>
          <a:p>
            <a:r>
              <a:rPr lang="en-US" dirty="0"/>
              <a:t> When people move from one geographic area to another, subsequent generations acquire the same risk of cancer development as original population.</a:t>
            </a:r>
          </a:p>
          <a:p>
            <a:r>
              <a:rPr lang="en-US" dirty="0"/>
              <a:t> Why subsequent generations: because it takes time for migrants to fully adapt the new country’s life style! </a:t>
            </a:r>
          </a:p>
          <a:p>
            <a:r>
              <a:rPr lang="en-US" dirty="0"/>
              <a:t> Example: Stomach cancer is common in Japan. Japanese who migrate to USA have lower incidence of gastric cancer than Japanese in Japan.</a:t>
            </a:r>
          </a:p>
        </p:txBody>
      </p:sp>
    </p:spTree>
    <p:extLst>
      <p:ext uri="{BB962C8B-B14F-4D97-AF65-F5344CB8AC3E}">
        <p14:creationId xmlns:p14="http://schemas.microsoft.com/office/powerpoint/2010/main" val="11919941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a:defRPr/>
            </a:pPr>
            <a:r>
              <a:rPr lang="en-US" altLang="en-US" dirty="0"/>
              <a:t>Etiology (</a:t>
            </a:r>
            <a:r>
              <a:rPr lang="en-US" altLang="en-US" b="1" dirty="0"/>
              <a:t>Infectious agents</a:t>
            </a:r>
            <a:r>
              <a:rPr lang="en-US" altLang="en-US" i="1" dirty="0"/>
              <a:t>)</a:t>
            </a:r>
            <a:endParaRPr lang="en-US" altLang="en-US" dirty="0"/>
          </a:p>
        </p:txBody>
      </p:sp>
      <p:sp>
        <p:nvSpPr>
          <p:cNvPr id="93187" name="Rectangle 3"/>
          <p:cNvSpPr>
            <a:spLocks noGrp="1" noChangeArrowheads="1"/>
          </p:cNvSpPr>
          <p:nvPr>
            <p:ph idx="1"/>
          </p:nvPr>
        </p:nvSpPr>
        <p:spPr>
          <a:xfrm>
            <a:off x="2085975" y="2068513"/>
            <a:ext cx="7989888" cy="3630612"/>
          </a:xfrm>
        </p:spPr>
        <p:txBody>
          <a:bodyPr>
            <a:normAutofit lnSpcReduction="10000"/>
          </a:bodyPr>
          <a:lstStyle/>
          <a:p>
            <a:pPr eaLnBrk="1" hangingPunct="1">
              <a:lnSpc>
                <a:spcPct val="90000"/>
              </a:lnSpc>
            </a:pPr>
            <a:r>
              <a:rPr lang="en-US" altLang="en-US" dirty="0"/>
              <a:t>About 15% of all cancers are believed to be caused directly or indirectly by infectious agents, with the burden of cancers linked to infections being roughly three times higher in the developing world than in the developed world.</a:t>
            </a:r>
          </a:p>
          <a:p>
            <a:pPr eaLnBrk="1" hangingPunct="1">
              <a:lnSpc>
                <a:spcPct val="90000"/>
              </a:lnSpc>
            </a:pPr>
            <a:r>
              <a:rPr lang="en-US" altLang="en-US" dirty="0"/>
              <a:t>For example, </a:t>
            </a:r>
            <a:r>
              <a:rPr lang="en-US" altLang="en-US" i="1" dirty="0"/>
              <a:t>human papilloma virus </a:t>
            </a:r>
            <a:r>
              <a:rPr lang="en-US" altLang="en-US" dirty="0"/>
              <a:t>(HPV), an agent that is spread through sexual contact, is responsible for a large majority of cases of cervical carcinoma and an increasing fraction of head and neck cancers. </a:t>
            </a:r>
          </a:p>
          <a:p>
            <a:pPr eaLnBrk="1" hangingPunct="1">
              <a:lnSpc>
                <a:spcPct val="90000"/>
              </a:lnSpc>
              <a:buFontTx/>
              <a:buNone/>
            </a:pPr>
            <a:endParaRPr lang="en-US" altLang="en-US" dirty="0"/>
          </a:p>
        </p:txBody>
      </p:sp>
      <p:pic>
        <p:nvPicPr>
          <p:cNvPr id="93188" name="Picture 4" descr="j021769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5863" y="4876800"/>
            <a:ext cx="20161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79735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a:defRPr/>
            </a:pPr>
            <a:r>
              <a:rPr lang="en-US" altLang="en-US" sz="3200" dirty="0"/>
              <a:t>Etiology ( smoking) </a:t>
            </a:r>
          </a:p>
        </p:txBody>
      </p:sp>
      <p:sp>
        <p:nvSpPr>
          <p:cNvPr id="94211" name="Rectangle 3"/>
          <p:cNvSpPr>
            <a:spLocks noGrp="1" noChangeArrowheads="1"/>
          </p:cNvSpPr>
          <p:nvPr>
            <p:ph idx="1"/>
          </p:nvPr>
        </p:nvSpPr>
        <p:spPr>
          <a:xfrm>
            <a:off x="2105025" y="1795463"/>
            <a:ext cx="7989888" cy="3630612"/>
          </a:xfrm>
        </p:spPr>
        <p:txBody>
          <a:bodyPr/>
          <a:lstStyle/>
          <a:p>
            <a:pPr eaLnBrk="1" hangingPunct="1"/>
            <a:r>
              <a:rPr lang="en-US" altLang="en-US" dirty="0"/>
              <a:t>The single most important environmental factor contributing to  premature death in the United States. Smoking cigarettes has been implicated in cancer of the mouth, pharynx, larynx, esophagus, pancreas, bladder, and about 90% of lung cancer deaths.</a:t>
            </a:r>
          </a:p>
        </p:txBody>
      </p:sp>
      <p:pic>
        <p:nvPicPr>
          <p:cNvPr id="103428" name="Picture 4" descr="j02352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6121" y="4653136"/>
            <a:ext cx="2663825" cy="1943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78677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a:defRPr/>
            </a:pPr>
            <a:r>
              <a:rPr lang="en-US" altLang="en-US" sz="3200" dirty="0"/>
              <a:t>Etiology ( Alcohol consumption)</a:t>
            </a:r>
          </a:p>
        </p:txBody>
      </p:sp>
      <p:sp>
        <p:nvSpPr>
          <p:cNvPr id="95235" name="Rectangle 3"/>
          <p:cNvSpPr>
            <a:spLocks noGrp="1" noChangeArrowheads="1"/>
          </p:cNvSpPr>
          <p:nvPr>
            <p:ph idx="1"/>
          </p:nvPr>
        </p:nvSpPr>
        <p:spPr/>
        <p:txBody>
          <a:bodyPr/>
          <a:lstStyle/>
          <a:p>
            <a:pPr eaLnBrk="1" hangingPunct="1"/>
            <a:r>
              <a:rPr lang="en-US" altLang="en-US"/>
              <a:t>It increases the risk of carcinomas of the oropharynx (excluding lip), larynx, and esophagus and the development of alcoholic cirrhosis, hepatocellular carcinoma.</a:t>
            </a:r>
          </a:p>
          <a:p>
            <a:pPr eaLnBrk="1" hangingPunct="1"/>
            <a:r>
              <a:rPr lang="en-US" altLang="en-US"/>
              <a:t> Alcohol and tobacco together synergistically increase the risk of cancers.</a:t>
            </a:r>
          </a:p>
        </p:txBody>
      </p:sp>
    </p:spTree>
    <p:extLst>
      <p:ext uri="{BB962C8B-B14F-4D97-AF65-F5344CB8AC3E}">
        <p14:creationId xmlns:p14="http://schemas.microsoft.com/office/powerpoint/2010/main" val="5419213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a:defRPr/>
            </a:pPr>
            <a:r>
              <a:rPr lang="en-US" altLang="en-US" sz="3200" dirty="0"/>
              <a:t>Etiology ( diet ) </a:t>
            </a:r>
          </a:p>
        </p:txBody>
      </p:sp>
      <p:sp>
        <p:nvSpPr>
          <p:cNvPr id="96259" name="Rectangle 3"/>
          <p:cNvSpPr>
            <a:spLocks noGrp="1" noChangeArrowheads="1"/>
          </p:cNvSpPr>
          <p:nvPr>
            <p:ph idx="1"/>
          </p:nvPr>
        </p:nvSpPr>
        <p:spPr>
          <a:xfrm>
            <a:off x="2105025" y="1770063"/>
            <a:ext cx="7989888" cy="3632200"/>
          </a:xfrm>
        </p:spPr>
        <p:txBody>
          <a:bodyPr/>
          <a:lstStyle/>
          <a:p>
            <a:pPr marL="0" indent="0">
              <a:buNone/>
            </a:pPr>
            <a:r>
              <a:rPr lang="en-US" altLang="en-US"/>
              <a:t>Although the precise dietary factors that affect cancer risk remain a matter of debate, wide geographic variation in the incidences of colorectal carcinoma, prostate carcinoma, and breast carcinoma has been ascribed to </a:t>
            </a:r>
            <a:r>
              <a:rPr lang="en-US" altLang="en-US" b="1"/>
              <a:t>differences in diet.</a:t>
            </a:r>
          </a:p>
        </p:txBody>
      </p:sp>
      <p:pic>
        <p:nvPicPr>
          <p:cNvPr id="105476" name="Picture 4" descr="j03154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2024" y="4325519"/>
            <a:ext cx="3672384" cy="21521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972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7"/>
          <p:cNvPicPr>
            <a:picLocks noGrp="1" noChangeAspect="1" noChangeArrowheads="1"/>
          </p:cNvPicPr>
          <p:nvPr>
            <p:ph type="body" sz="half" idx="4294967295"/>
          </p:nvPr>
        </p:nvPicPr>
        <p:blipFill>
          <a:blip r:embed="rId2">
            <a:extLst>
              <a:ext uri="{28A0092B-C50C-407E-A947-70E740481C1C}">
                <a14:useLocalDpi xmlns:a14="http://schemas.microsoft.com/office/drawing/2010/main" val="0"/>
              </a:ext>
            </a:extLst>
          </a:blip>
          <a:srcRect/>
          <a:stretch>
            <a:fillRect/>
          </a:stretch>
        </p:blipFill>
        <p:spPr>
          <a:xfrm>
            <a:off x="1524001" y="1054100"/>
            <a:ext cx="4316413" cy="5016500"/>
          </a:xfrm>
          <a:noFill/>
        </p:spPr>
      </p:pic>
      <p:pic>
        <p:nvPicPr>
          <p:cNvPr id="64515" name="Picture 8"/>
          <p:cNvPicPr>
            <a:picLocks noGrp="1" noChangeAspect="1" noChangeArrowheads="1"/>
          </p:cNvPicPr>
          <p:nvPr>
            <p:ph type="body" sz="half" idx="4294967295"/>
          </p:nvPr>
        </p:nvPicPr>
        <p:blipFill>
          <a:blip r:embed="rId3">
            <a:extLst>
              <a:ext uri="{28A0092B-C50C-407E-A947-70E740481C1C}">
                <a14:useLocalDpi xmlns:a14="http://schemas.microsoft.com/office/drawing/2010/main" val="0"/>
              </a:ext>
            </a:extLst>
          </a:blip>
          <a:srcRect/>
          <a:stretch>
            <a:fillRect/>
          </a:stretch>
        </p:blipFill>
        <p:spPr>
          <a:xfrm>
            <a:off x="6423026" y="1054101"/>
            <a:ext cx="4244975" cy="5038725"/>
          </a:xfrm>
          <a:noFill/>
        </p:spPr>
      </p:pic>
    </p:spTree>
    <p:extLst>
      <p:ext uri="{BB962C8B-B14F-4D97-AF65-F5344CB8AC3E}">
        <p14:creationId xmlns:p14="http://schemas.microsoft.com/office/powerpoint/2010/main" val="183237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a:defRPr/>
            </a:pPr>
            <a:r>
              <a:rPr lang="en-US" altLang="en-US" sz="3200" dirty="0"/>
              <a:t>Etiology  ( obesity )</a:t>
            </a:r>
          </a:p>
        </p:txBody>
      </p:sp>
      <p:sp>
        <p:nvSpPr>
          <p:cNvPr id="97283" name="Rectangle 3"/>
          <p:cNvSpPr>
            <a:spLocks noGrp="1" noChangeArrowheads="1"/>
          </p:cNvSpPr>
          <p:nvPr>
            <p:ph idx="1"/>
          </p:nvPr>
        </p:nvSpPr>
        <p:spPr/>
        <p:txBody>
          <a:bodyPr/>
          <a:lstStyle/>
          <a:p>
            <a:pPr marL="0" indent="0">
              <a:buNone/>
            </a:pPr>
            <a:r>
              <a:rPr lang="en-US" altLang="en-US"/>
              <a:t> Overall, the most overweight individuals in the U.S. population have 52% (men) to 62% (women) higher death rates from cancer.</a:t>
            </a:r>
          </a:p>
        </p:txBody>
      </p:sp>
      <p:pic>
        <p:nvPicPr>
          <p:cNvPr id="97284" name="Picture 4" descr="j030525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0689" y="4365625"/>
            <a:ext cx="1728787"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61497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a:defRPr/>
            </a:pPr>
            <a:r>
              <a:rPr lang="en-US" altLang="en-US" sz="3200" dirty="0"/>
              <a:t>Etiology ( reproductive factors) </a:t>
            </a:r>
          </a:p>
        </p:txBody>
      </p:sp>
      <p:sp>
        <p:nvSpPr>
          <p:cNvPr id="98307" name="Rectangle 3"/>
          <p:cNvSpPr>
            <a:spLocks noGrp="1" noChangeArrowheads="1"/>
          </p:cNvSpPr>
          <p:nvPr>
            <p:ph idx="1"/>
          </p:nvPr>
        </p:nvSpPr>
        <p:spPr/>
        <p:txBody>
          <a:bodyPr/>
          <a:lstStyle/>
          <a:p>
            <a:pPr eaLnBrk="1" hangingPunct="1"/>
            <a:r>
              <a:rPr lang="en-US" altLang="en-US"/>
              <a:t>There is strong evidence that lifelong cumulative exposure to estrogen stimulation, particularly if unopposed by progesterone, increases the risk of cancers of the breast and endometrium.</a:t>
            </a:r>
          </a:p>
          <a:p>
            <a:pPr eaLnBrk="1" hangingPunct="1"/>
            <a:r>
              <a:rPr lang="en-US" altLang="en-US"/>
              <a:t>Some of the differences in breast cancer incidence that are seen across the world are affect the timing and number of pregnancies a woman has during her lifetime.</a:t>
            </a:r>
          </a:p>
        </p:txBody>
      </p:sp>
    </p:spTree>
    <p:extLst>
      <p:ext uri="{BB962C8B-B14F-4D97-AF65-F5344CB8AC3E}">
        <p14:creationId xmlns:p14="http://schemas.microsoft.com/office/powerpoint/2010/main" val="21638631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normAutofit/>
          </a:bodyPr>
          <a:lstStyle/>
          <a:p>
            <a:pPr>
              <a:defRPr/>
            </a:pPr>
            <a:r>
              <a:rPr lang="en-US" altLang="en-US" sz="3200" b="1" dirty="0"/>
              <a:t>Etiology ( environmental carcinogens ) </a:t>
            </a:r>
          </a:p>
        </p:txBody>
      </p:sp>
      <p:sp>
        <p:nvSpPr>
          <p:cNvPr id="108547" name="Rectangle 3"/>
          <p:cNvSpPr>
            <a:spLocks noGrp="1" noChangeArrowheads="1"/>
          </p:cNvSpPr>
          <p:nvPr>
            <p:ph idx="1"/>
          </p:nvPr>
        </p:nvSpPr>
        <p:spPr/>
        <p:txBody>
          <a:bodyPr rtlCol="0">
            <a:normAutofit/>
          </a:bodyPr>
          <a:lstStyle/>
          <a:p>
            <a:pPr marL="0" indent="0">
              <a:lnSpc>
                <a:spcPct val="80000"/>
              </a:lnSpc>
              <a:buNone/>
              <a:defRPr/>
            </a:pPr>
            <a:endParaRPr lang="en-US" altLang="en-US" sz="2000" i="1" dirty="0"/>
          </a:p>
          <a:p>
            <a:pPr marL="306000" indent="-306000">
              <a:lnSpc>
                <a:spcPct val="80000"/>
              </a:lnSpc>
              <a:defRPr/>
            </a:pPr>
            <a:r>
              <a:rPr lang="en-US" altLang="en-US" dirty="0"/>
              <a:t>Individuals may be exposed to carcinogenic factors when they go outside (e.g., ultraviolet [UV] rays, smog), drink well water (e.g., arsenic, particularly in Bangladesh), take certain medications (e.g., methotrexate), go to work (e.g., asbestos), or even while lounging at home (e.g., grilled meat, high-fat diet, alcohol).</a:t>
            </a:r>
          </a:p>
        </p:txBody>
      </p:sp>
    </p:spTree>
    <p:extLst>
      <p:ext uri="{BB962C8B-B14F-4D97-AF65-F5344CB8AC3E}">
        <p14:creationId xmlns:p14="http://schemas.microsoft.com/office/powerpoint/2010/main" val="8308067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1992313" y="260350"/>
            <a:ext cx="8229600" cy="1143000"/>
          </a:xfrm>
        </p:spPr>
        <p:txBody>
          <a:bodyPr/>
          <a:lstStyle/>
          <a:p>
            <a:pPr>
              <a:defRPr/>
            </a:pPr>
            <a:endParaRPr lang="en-US" altLang="en-US"/>
          </a:p>
        </p:txBody>
      </p:sp>
      <p:pic>
        <p:nvPicPr>
          <p:cNvPr id="100355"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8993" t="32445" r="12384" b="15239"/>
          <a:stretch>
            <a:fillRect/>
          </a:stretch>
        </p:blipFill>
        <p:spPr>
          <a:xfrm>
            <a:off x="1524000" y="0"/>
            <a:ext cx="9144000" cy="6669088"/>
          </a:xfrm>
        </p:spPr>
      </p:pic>
    </p:spTree>
    <p:extLst>
      <p:ext uri="{BB962C8B-B14F-4D97-AF65-F5344CB8AC3E}">
        <p14:creationId xmlns:p14="http://schemas.microsoft.com/office/powerpoint/2010/main" val="20021774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a:defRPr/>
            </a:pPr>
            <a:r>
              <a:rPr lang="en-US" altLang="en-US" dirty="0"/>
              <a:t>Etiology (Age)</a:t>
            </a:r>
          </a:p>
        </p:txBody>
      </p:sp>
      <p:sp>
        <p:nvSpPr>
          <p:cNvPr id="101379" name="Rectangle 3"/>
          <p:cNvSpPr>
            <a:spLocks noGrp="1" noChangeArrowheads="1"/>
          </p:cNvSpPr>
          <p:nvPr>
            <p:ph idx="1"/>
          </p:nvPr>
        </p:nvSpPr>
        <p:spPr/>
        <p:txBody>
          <a:bodyPr>
            <a:normAutofit lnSpcReduction="10000"/>
          </a:bodyPr>
          <a:lstStyle/>
          <a:p>
            <a:pPr eaLnBrk="1" hangingPunct="1">
              <a:lnSpc>
                <a:spcPct val="90000"/>
              </a:lnSpc>
            </a:pPr>
            <a:r>
              <a:rPr lang="en-US" altLang="en-US" b="1" dirty="0"/>
              <a:t>Age has an important influence on the likelihood of being afflicted with cancer</a:t>
            </a:r>
            <a:r>
              <a:rPr lang="en-US" altLang="en-US" dirty="0"/>
              <a:t>.</a:t>
            </a:r>
          </a:p>
          <a:p>
            <a:pPr eaLnBrk="1" hangingPunct="1">
              <a:lnSpc>
                <a:spcPct val="90000"/>
              </a:lnSpc>
            </a:pPr>
            <a:r>
              <a:rPr lang="en-US" altLang="en-US" dirty="0"/>
              <a:t> Most carcinomas occur in the later years of life (&gt;55 years).</a:t>
            </a:r>
          </a:p>
          <a:p>
            <a:pPr eaLnBrk="1" hangingPunct="1">
              <a:lnSpc>
                <a:spcPct val="90000"/>
              </a:lnSpc>
            </a:pPr>
            <a:r>
              <a:rPr lang="en-US" altLang="en-US" dirty="0"/>
              <a:t> Cancer is the main cause of death among women aged 40 to 79 and among men aged 60 to 79; the decline in deaths after age 80 is due to the lower number of individuals who reach this age.</a:t>
            </a:r>
          </a:p>
          <a:p>
            <a:pPr eaLnBrk="1" hangingPunct="1">
              <a:lnSpc>
                <a:spcPct val="90000"/>
              </a:lnSpc>
            </a:pPr>
            <a:r>
              <a:rPr lang="en-US" altLang="en-US" dirty="0"/>
              <a:t> The rising incidence of cancer with age is likely explained by the accumulation of somatic mutations .</a:t>
            </a:r>
          </a:p>
          <a:p>
            <a:pPr eaLnBrk="1" hangingPunct="1">
              <a:lnSpc>
                <a:spcPct val="90000"/>
              </a:lnSpc>
            </a:pPr>
            <a:r>
              <a:rPr lang="en-US" altLang="en-US" dirty="0"/>
              <a:t>The decline in immune competence that accompanies aging may also be a factor.</a:t>
            </a:r>
          </a:p>
        </p:txBody>
      </p:sp>
    </p:spTree>
    <p:extLst>
      <p:ext uri="{BB962C8B-B14F-4D97-AF65-F5344CB8AC3E}">
        <p14:creationId xmlns:p14="http://schemas.microsoft.com/office/powerpoint/2010/main" val="1041200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a:defRPr/>
            </a:pPr>
            <a:r>
              <a:rPr lang="en-US" altLang="en-US" dirty="0"/>
              <a:t>Etiology (Age) </a:t>
            </a:r>
          </a:p>
        </p:txBody>
      </p:sp>
      <p:sp>
        <p:nvSpPr>
          <p:cNvPr id="102403" name="Rectangle 3"/>
          <p:cNvSpPr>
            <a:spLocks noGrp="1" noChangeArrowheads="1"/>
          </p:cNvSpPr>
          <p:nvPr>
            <p:ph idx="1"/>
          </p:nvPr>
        </p:nvSpPr>
        <p:spPr/>
        <p:txBody>
          <a:bodyPr/>
          <a:lstStyle/>
          <a:p>
            <a:pPr eaLnBrk="1" hangingPunct="1">
              <a:lnSpc>
                <a:spcPct val="80000"/>
              </a:lnSpc>
            </a:pPr>
            <a:r>
              <a:rPr lang="en-US" altLang="en-US"/>
              <a:t>Children are not spared; cancer accounts for slightly more than 10% of all deaths in children younger than age 15 in the United States, second only to accidents.</a:t>
            </a:r>
          </a:p>
          <a:p>
            <a:pPr eaLnBrk="1" hangingPunct="1">
              <a:lnSpc>
                <a:spcPct val="80000"/>
              </a:lnSpc>
            </a:pPr>
            <a:r>
              <a:rPr lang="en-US" altLang="en-US"/>
              <a:t>The types of cancers that predominate in children are significantly different from those seen in adults, acute leukemia and neoplasms of the central nervous system are responsible for approximately 60% of childhood cancer deaths. </a:t>
            </a:r>
          </a:p>
          <a:p>
            <a:pPr eaLnBrk="1" hangingPunct="1">
              <a:lnSpc>
                <a:spcPct val="80000"/>
              </a:lnSpc>
              <a:buFontTx/>
              <a:buNone/>
            </a:pPr>
            <a:endParaRPr lang="en-US" altLang="en-US"/>
          </a:p>
          <a:p>
            <a:pPr eaLnBrk="1" hangingPunct="1">
              <a:lnSpc>
                <a:spcPct val="80000"/>
              </a:lnSpc>
            </a:pPr>
            <a:r>
              <a:rPr lang="en-US" altLang="en-US"/>
              <a:t>The common neoplasms of infancy and childhood include small round blue cell tumors such as neuroblastoma, Wilms tumor, retinoblastoma, acute leukemias, and rhabdomyosarcomas.</a:t>
            </a:r>
          </a:p>
        </p:txBody>
      </p:sp>
    </p:spTree>
    <p:extLst>
      <p:ext uri="{BB962C8B-B14F-4D97-AF65-F5344CB8AC3E}">
        <p14:creationId xmlns:p14="http://schemas.microsoft.com/office/powerpoint/2010/main" val="34131381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a:defRPr/>
            </a:pPr>
            <a:r>
              <a:rPr lang="en-US" altLang="en-US" sz="3200"/>
              <a:t>Acquired Predisposing Conditions</a:t>
            </a:r>
          </a:p>
        </p:txBody>
      </p:sp>
      <p:sp>
        <p:nvSpPr>
          <p:cNvPr id="103427" name="Rectangle 3"/>
          <p:cNvSpPr>
            <a:spLocks noGrp="1" noChangeArrowheads="1"/>
          </p:cNvSpPr>
          <p:nvPr>
            <p:ph idx="1"/>
          </p:nvPr>
        </p:nvSpPr>
        <p:spPr/>
        <p:txBody>
          <a:bodyPr>
            <a:normAutofit fontScale="92500"/>
          </a:bodyPr>
          <a:lstStyle/>
          <a:p>
            <a:pPr eaLnBrk="1" hangingPunct="1">
              <a:lnSpc>
                <a:spcPct val="80000"/>
              </a:lnSpc>
            </a:pPr>
            <a:r>
              <a:rPr lang="en-US" altLang="en-US" b="1" dirty="0"/>
              <a:t>Acquired conditions that predispose to cancer can be divided into chronic inflammations, precursor lesions, and immunodeficiency states.</a:t>
            </a:r>
          </a:p>
          <a:p>
            <a:pPr eaLnBrk="1" hangingPunct="1">
              <a:lnSpc>
                <a:spcPct val="80000"/>
              </a:lnSpc>
            </a:pPr>
            <a:r>
              <a:rPr lang="en-US" altLang="en-US" b="1" dirty="0"/>
              <a:t> </a:t>
            </a:r>
            <a:r>
              <a:rPr lang="en-US" altLang="en-US" dirty="0"/>
              <a:t>Chronic inflammatory disorders and precursor lesions span a diverse set of conditions that are all associated with increased cellular replication, which appears to create a “fertile” soil for the development of malignant tumors. Indeed, repeated rounds of cell division may be required for neoplastic transformation, in that proliferating cells are the most at risk for accumulating the genetic lesions that lead to carcinogenesis.</a:t>
            </a:r>
          </a:p>
          <a:p>
            <a:pPr eaLnBrk="1" hangingPunct="1">
              <a:lnSpc>
                <a:spcPct val="80000"/>
              </a:lnSpc>
            </a:pPr>
            <a:r>
              <a:rPr lang="en-US" altLang="en-US" dirty="0"/>
              <a:t>Tumors arising in the context of chronic inflammation are mostly carcinomas, but also include mesothelioma and several kinds of lymphoma. Immunodeficiency states predispose to virus-induced cancers.</a:t>
            </a:r>
          </a:p>
          <a:p>
            <a:pPr eaLnBrk="1" hangingPunct="1">
              <a:lnSpc>
                <a:spcPct val="80000"/>
              </a:lnSpc>
              <a:buFontTx/>
              <a:buNone/>
            </a:pPr>
            <a:endParaRPr lang="en-US" altLang="en-US" dirty="0"/>
          </a:p>
        </p:txBody>
      </p:sp>
    </p:spTree>
    <p:extLst>
      <p:ext uri="{BB962C8B-B14F-4D97-AF65-F5344CB8AC3E}">
        <p14:creationId xmlns:p14="http://schemas.microsoft.com/office/powerpoint/2010/main" val="1227316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a:defRPr/>
            </a:pPr>
            <a:r>
              <a:rPr lang="en-US" altLang="en-US" sz="3200"/>
              <a:t>Precursor lesions</a:t>
            </a:r>
          </a:p>
        </p:txBody>
      </p:sp>
      <p:sp>
        <p:nvSpPr>
          <p:cNvPr id="104451" name="Rectangle 3"/>
          <p:cNvSpPr>
            <a:spLocks noGrp="1" noChangeArrowheads="1"/>
          </p:cNvSpPr>
          <p:nvPr>
            <p:ph idx="1"/>
          </p:nvPr>
        </p:nvSpPr>
        <p:spPr/>
        <p:txBody>
          <a:bodyPr>
            <a:normAutofit/>
          </a:bodyPr>
          <a:lstStyle/>
          <a:p>
            <a:pPr eaLnBrk="1" hangingPunct="1"/>
            <a:r>
              <a:rPr lang="en-US" altLang="en-US" sz="2600" dirty="0"/>
              <a:t>Precursor lesions can be defined as localized morphologic changes that are associated with a high risk of cancer. </a:t>
            </a:r>
          </a:p>
          <a:p>
            <a:pPr eaLnBrk="1" hangingPunct="1"/>
            <a:endParaRPr lang="en-US" altLang="en-US" sz="2600" dirty="0"/>
          </a:p>
          <a:p>
            <a:pPr eaLnBrk="1" hangingPunct="1"/>
            <a:r>
              <a:rPr lang="en-US" altLang="en-US" sz="2600" dirty="0"/>
              <a:t>Virtually all precursor lesions arise in epithelial surfaces and are associated with an increased risk of various forms of carcinoma.</a:t>
            </a:r>
          </a:p>
        </p:txBody>
      </p:sp>
    </p:spTree>
    <p:extLst>
      <p:ext uri="{BB962C8B-B14F-4D97-AF65-F5344CB8AC3E}">
        <p14:creationId xmlns:p14="http://schemas.microsoft.com/office/powerpoint/2010/main" val="9652342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a:defRPr/>
            </a:pPr>
            <a:r>
              <a:rPr lang="en-US" altLang="en-US" sz="3200"/>
              <a:t>Precursor lesions</a:t>
            </a:r>
          </a:p>
        </p:txBody>
      </p:sp>
      <p:sp>
        <p:nvSpPr>
          <p:cNvPr id="105475" name="Rectangle 3"/>
          <p:cNvSpPr>
            <a:spLocks noGrp="1" noChangeArrowheads="1"/>
          </p:cNvSpPr>
          <p:nvPr>
            <p:ph idx="1"/>
          </p:nvPr>
        </p:nvSpPr>
        <p:spPr/>
        <p:txBody>
          <a:bodyPr>
            <a:normAutofit lnSpcReduction="10000"/>
          </a:bodyPr>
          <a:lstStyle/>
          <a:p>
            <a:pPr eaLnBrk="1" hangingPunct="1">
              <a:lnSpc>
                <a:spcPct val="80000"/>
              </a:lnSpc>
            </a:pPr>
            <a:r>
              <a:rPr lang="en-US" altLang="en-US"/>
              <a:t>Precursor lesions do not inevitably progress to cancer; nevertheless, they are important to recognize because some precursor lesions can be detected by screening procedures and treated, thereby reducing the risk of developing cancer.</a:t>
            </a:r>
          </a:p>
          <a:p>
            <a:pPr eaLnBrk="1" hangingPunct="1">
              <a:lnSpc>
                <a:spcPct val="80000"/>
              </a:lnSpc>
            </a:pPr>
            <a:endParaRPr lang="en-US" altLang="en-US"/>
          </a:p>
          <a:p>
            <a:pPr eaLnBrk="1" hangingPunct="1">
              <a:lnSpc>
                <a:spcPct val="80000"/>
              </a:lnSpc>
            </a:pPr>
            <a:r>
              <a:rPr lang="en-US" altLang="en-US"/>
              <a:t>Many precursor lesions arise in the setting of chronic inflammation and can be recognized by the presence of metaplasia: examples include </a:t>
            </a:r>
            <a:r>
              <a:rPr lang="en-US" altLang="en-US" i="1"/>
              <a:t>Barrett esophagus </a:t>
            </a:r>
            <a:r>
              <a:rPr lang="en-US" altLang="en-US"/>
              <a:t>(gastric and colonic metaplasia of the esophageal mucosa in the setting of gastric reflux); </a:t>
            </a:r>
            <a:r>
              <a:rPr lang="en-US" altLang="en-US" i="1"/>
              <a:t>squamous metaplasia </a:t>
            </a:r>
            <a:r>
              <a:rPr lang="en-US" altLang="en-US"/>
              <a:t>of the bronchial mucosa (in response to smoking) and the bladder mucosa (in response to schistosomiasis infection); and </a:t>
            </a:r>
            <a:r>
              <a:rPr lang="en-US" altLang="en-US" i="1"/>
              <a:t>colonic metaplasia </a:t>
            </a:r>
            <a:r>
              <a:rPr lang="en-US" altLang="en-US"/>
              <a:t>of the stomach (in the setting of pernicious anemia and chronic atrophic gastritis).</a:t>
            </a:r>
          </a:p>
          <a:p>
            <a:pPr eaLnBrk="1" hangingPunct="1">
              <a:lnSpc>
                <a:spcPct val="80000"/>
              </a:lnSpc>
              <a:buFontTx/>
              <a:buNone/>
            </a:pPr>
            <a:endParaRPr lang="en-US" altLang="en-US"/>
          </a:p>
        </p:txBody>
      </p:sp>
    </p:spTree>
    <p:extLst>
      <p:ext uri="{BB962C8B-B14F-4D97-AF65-F5344CB8AC3E}">
        <p14:creationId xmlns:p14="http://schemas.microsoft.com/office/powerpoint/2010/main" val="7056722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a:defRPr/>
            </a:pPr>
            <a:r>
              <a:rPr lang="en-US" altLang="en-US" sz="3200"/>
              <a:t>Precursor lesions</a:t>
            </a:r>
          </a:p>
        </p:txBody>
      </p:sp>
      <p:sp>
        <p:nvSpPr>
          <p:cNvPr id="106499" name="Rectangle 3"/>
          <p:cNvSpPr>
            <a:spLocks noGrp="1" noChangeArrowheads="1"/>
          </p:cNvSpPr>
          <p:nvPr>
            <p:ph idx="1"/>
          </p:nvPr>
        </p:nvSpPr>
        <p:spPr>
          <a:xfrm>
            <a:off x="1992313" y="1628776"/>
            <a:ext cx="8229600" cy="4525963"/>
          </a:xfrm>
        </p:spPr>
        <p:txBody>
          <a:bodyPr/>
          <a:lstStyle/>
          <a:p>
            <a:pPr eaLnBrk="1" hangingPunct="1"/>
            <a:r>
              <a:rPr lang="en-US" altLang="en-US"/>
              <a:t>Other precursor lesions are </a:t>
            </a:r>
            <a:r>
              <a:rPr lang="en-US" altLang="en-US" b="1"/>
              <a:t>non-inflammatory hyperplasias.</a:t>
            </a:r>
            <a:r>
              <a:rPr lang="en-US" altLang="en-US"/>
              <a:t> </a:t>
            </a:r>
          </a:p>
          <a:p>
            <a:pPr eaLnBrk="1" hangingPunct="1"/>
            <a:r>
              <a:rPr lang="en-US" altLang="en-US"/>
              <a:t>One of the most common precursor lesions of this type is </a:t>
            </a:r>
            <a:r>
              <a:rPr lang="en-US" altLang="en-US" b="1" i="1"/>
              <a:t>endometrial hyperplasia</a:t>
            </a:r>
            <a:r>
              <a:rPr lang="en-US" altLang="en-US" b="1"/>
              <a:t>,</a:t>
            </a:r>
            <a:r>
              <a:rPr lang="en-US" altLang="en-US"/>
              <a:t> which is caused by sustained estrogenic stimulation of the endometrium</a:t>
            </a:r>
          </a:p>
          <a:p>
            <a:pPr eaLnBrk="1" hangingPunct="1"/>
            <a:r>
              <a:rPr lang="en-US" altLang="en-US"/>
              <a:t> Another relatively frequent precursor lesion is </a:t>
            </a:r>
            <a:r>
              <a:rPr lang="en-US" altLang="en-US" i="1"/>
              <a:t>l</a:t>
            </a:r>
            <a:r>
              <a:rPr lang="en-US" altLang="en-US" b="1" i="1"/>
              <a:t>eukoplakia</a:t>
            </a:r>
            <a:r>
              <a:rPr lang="en-US" altLang="en-US"/>
              <a:t>, a thickening of squamous epithelium that may occur in the oral cavity or on the penis or vulva and give rise to squamous carcinoma.</a:t>
            </a:r>
          </a:p>
        </p:txBody>
      </p:sp>
    </p:spTree>
    <p:extLst>
      <p:ext uri="{BB962C8B-B14F-4D97-AF65-F5344CB8AC3E}">
        <p14:creationId xmlns:p14="http://schemas.microsoft.com/office/powerpoint/2010/main" val="3961232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a:defRPr/>
            </a:pPr>
            <a:r>
              <a:rPr lang="en-US" altLang="en-US" b="1" dirty="0"/>
              <a:t>Local Invasion</a:t>
            </a:r>
          </a:p>
        </p:txBody>
      </p:sp>
      <p:sp>
        <p:nvSpPr>
          <p:cNvPr id="69635" name="Rectangle 3"/>
          <p:cNvSpPr>
            <a:spLocks noGrp="1" noChangeArrowheads="1"/>
          </p:cNvSpPr>
          <p:nvPr>
            <p:ph idx="1"/>
          </p:nvPr>
        </p:nvSpPr>
        <p:spPr/>
        <p:txBody>
          <a:bodyPr rtlCol="0">
            <a:normAutofit/>
          </a:bodyPr>
          <a:lstStyle/>
          <a:p>
            <a:pPr>
              <a:lnSpc>
                <a:spcPct val="60000"/>
              </a:lnSpc>
              <a:defRPr/>
            </a:pPr>
            <a:r>
              <a:rPr lang="en-US" altLang="en-US" dirty="0"/>
              <a:t>Malignant tumors are poorly demarcated from the surrounding normal tissue.</a:t>
            </a:r>
          </a:p>
          <a:p>
            <a:pPr>
              <a:lnSpc>
                <a:spcPct val="60000"/>
              </a:lnSpc>
              <a:defRPr/>
            </a:pPr>
            <a:endParaRPr lang="en-US" altLang="en-US" dirty="0"/>
          </a:p>
          <a:p>
            <a:pPr>
              <a:lnSpc>
                <a:spcPct val="60000"/>
              </a:lnSpc>
              <a:defRPr/>
            </a:pPr>
            <a:r>
              <a:rPr lang="en-US" altLang="en-US" dirty="0"/>
              <a:t>Slowly expanding malignant tumors, however, may develop an apparently enclosing fibrous capsule and may push along a broad front into adjacent normal structures.</a:t>
            </a:r>
          </a:p>
          <a:p>
            <a:pPr>
              <a:lnSpc>
                <a:spcPct val="60000"/>
              </a:lnSpc>
            </a:pPr>
            <a:r>
              <a:rPr lang="en-US" altLang="en-US" dirty="0"/>
              <a:t>Next to the development of metastases, invasiveness is the most reliable feature that differentiates cancers from benign tumors.</a:t>
            </a:r>
          </a:p>
          <a:p>
            <a:pPr>
              <a:lnSpc>
                <a:spcPct val="60000"/>
              </a:lnSpc>
            </a:pPr>
            <a:r>
              <a:rPr lang="en-US" altLang="en-US" dirty="0"/>
              <a:t>Most malignant tumors do not recognize normal anatomic boundaries and can be expected to penetrate the wall of the colon or uterus, for example, or </a:t>
            </a:r>
            <a:r>
              <a:rPr lang="en-US" altLang="en-US" dirty="0" err="1"/>
              <a:t>fungate</a:t>
            </a:r>
            <a:r>
              <a:rPr lang="en-US" altLang="en-US" dirty="0"/>
              <a:t> through the surface of the skin. Such invasiveness makes their surgical resection difficult or impossible. </a:t>
            </a:r>
          </a:p>
          <a:p>
            <a:pPr>
              <a:lnSpc>
                <a:spcPct val="60000"/>
              </a:lnSpc>
              <a:defRPr/>
            </a:pPr>
            <a:endParaRPr lang="en-US" altLang="en-US" sz="2300" dirty="0"/>
          </a:p>
          <a:p>
            <a:pPr marL="0" indent="0">
              <a:buNone/>
              <a:defRPr/>
            </a:pPr>
            <a:endParaRPr lang="en-US" altLang="en-US" sz="2000" dirty="0"/>
          </a:p>
        </p:txBody>
      </p:sp>
    </p:spTree>
    <p:extLst>
      <p:ext uri="{BB962C8B-B14F-4D97-AF65-F5344CB8AC3E}">
        <p14:creationId xmlns:p14="http://schemas.microsoft.com/office/powerpoint/2010/main" val="18590286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a:defRPr/>
            </a:pPr>
            <a:r>
              <a:rPr lang="en-US" altLang="en-US" sz="3200"/>
              <a:t>Precursor lesions</a:t>
            </a:r>
          </a:p>
        </p:txBody>
      </p:sp>
      <p:sp>
        <p:nvSpPr>
          <p:cNvPr id="107523" name="Rectangle 3"/>
          <p:cNvSpPr>
            <a:spLocks noGrp="1" noChangeArrowheads="1"/>
          </p:cNvSpPr>
          <p:nvPr>
            <p:ph idx="1"/>
          </p:nvPr>
        </p:nvSpPr>
        <p:spPr/>
        <p:txBody>
          <a:bodyPr>
            <a:normAutofit fontScale="92500" lnSpcReduction="10000"/>
          </a:bodyPr>
          <a:lstStyle/>
          <a:p>
            <a:pPr eaLnBrk="1" hangingPunct="1">
              <a:lnSpc>
                <a:spcPct val="90000"/>
              </a:lnSpc>
            </a:pPr>
            <a:r>
              <a:rPr lang="en-US" altLang="en-US"/>
              <a:t>The final group of precursor lesions is </a:t>
            </a:r>
            <a:r>
              <a:rPr lang="en-US" altLang="en-US" b="1"/>
              <a:t>benign neoplasms</a:t>
            </a:r>
            <a:r>
              <a:rPr lang="en-US" altLang="en-US"/>
              <a:t> that are at risk for malignant transformation.</a:t>
            </a:r>
          </a:p>
          <a:p>
            <a:pPr eaLnBrk="1" hangingPunct="1">
              <a:lnSpc>
                <a:spcPct val="90000"/>
              </a:lnSpc>
            </a:pPr>
            <a:r>
              <a:rPr lang="en-US" altLang="en-US"/>
              <a:t>The classic example of a neoplastic precursor lesion is the colonic </a:t>
            </a:r>
            <a:r>
              <a:rPr lang="en-US" altLang="en-US" i="1"/>
              <a:t>villous adenoma</a:t>
            </a:r>
            <a:r>
              <a:rPr lang="en-US" altLang="en-US"/>
              <a:t>, which if left untreated progresses to cancer in about 50% of cases. It should be emphasized, however, that most benign tumors transform rarely (e.g., uterine leiomyomas, pleomorphic adenoma) and others not at all (e.g., lipomas).</a:t>
            </a:r>
          </a:p>
          <a:p>
            <a:pPr eaLnBrk="1" hangingPunct="1">
              <a:lnSpc>
                <a:spcPct val="90000"/>
              </a:lnSpc>
            </a:pPr>
            <a:r>
              <a:rPr lang="en-US" altLang="en-US"/>
              <a:t> Why many benign tumors have a negligible risk of malignant transformation is an unsettled question; one possibility is that benign tumors at high risk for malignant transformation possess the cancer-enabling property of genomic instability , whereas truly benign tumors do not.</a:t>
            </a:r>
          </a:p>
        </p:txBody>
      </p:sp>
    </p:spTree>
    <p:extLst>
      <p:ext uri="{BB962C8B-B14F-4D97-AF65-F5344CB8AC3E}">
        <p14:creationId xmlns:p14="http://schemas.microsoft.com/office/powerpoint/2010/main" val="3081619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7" name="Picture 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l="29880" t="11638" r="39507" b="12791"/>
          <a:stretch>
            <a:fillRect/>
          </a:stretch>
        </p:blipFill>
        <p:spPr>
          <a:xfrm>
            <a:off x="1102374" y="227549"/>
            <a:ext cx="8964612" cy="6480175"/>
          </a:xfrm>
        </p:spPr>
      </p:pic>
    </p:spTree>
    <p:extLst>
      <p:ext uri="{BB962C8B-B14F-4D97-AF65-F5344CB8AC3E}">
        <p14:creationId xmlns:p14="http://schemas.microsoft.com/office/powerpoint/2010/main" val="22365455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a:defRPr/>
            </a:pPr>
            <a:r>
              <a:rPr lang="en-US" altLang="en-US" sz="3200"/>
              <a:t>Chronic inflammation and cancer.</a:t>
            </a:r>
          </a:p>
        </p:txBody>
      </p:sp>
      <p:sp>
        <p:nvSpPr>
          <p:cNvPr id="115715" name="Rectangle 3"/>
          <p:cNvSpPr>
            <a:spLocks noGrp="1" noChangeArrowheads="1"/>
          </p:cNvSpPr>
          <p:nvPr>
            <p:ph idx="1"/>
          </p:nvPr>
        </p:nvSpPr>
        <p:spPr/>
        <p:txBody>
          <a:bodyPr rtlCol="0">
            <a:normAutofit lnSpcReduction="10000"/>
          </a:bodyPr>
          <a:lstStyle/>
          <a:p>
            <a:pPr marL="306000" indent="-306000">
              <a:defRPr/>
            </a:pPr>
            <a:r>
              <a:rPr lang="en-US" altLang="en-US" dirty="0"/>
              <a:t>A cause-and-effect relationship between chronic inflammation and cancer was first proposed by Virchow in 1863, and it is now appreciated that cancer risk is increased in individuals  affected by a variety of chronic inflammatory diseases, including those with infectious and noninfectious etiologies</a:t>
            </a:r>
          </a:p>
          <a:p>
            <a:pPr marL="0" indent="0">
              <a:buNone/>
              <a:defRPr/>
            </a:pPr>
            <a:r>
              <a:rPr lang="en-US" altLang="en-US" dirty="0"/>
              <a:t> </a:t>
            </a:r>
          </a:p>
          <a:p>
            <a:pPr marL="306000" indent="-306000">
              <a:defRPr/>
            </a:pPr>
            <a:r>
              <a:rPr lang="en-US" altLang="en-US" dirty="0"/>
              <a:t>As with any cause of tissue injury, each of these disorders is accompanied by a compensatory proliferation of cells that serves to repair the damage. In some cases, chronic inflammation may increase the pool of tissue stem cells, which may be particularly susceptible to transformation. </a:t>
            </a:r>
          </a:p>
        </p:txBody>
      </p:sp>
    </p:spTree>
    <p:extLst>
      <p:ext uri="{BB962C8B-B14F-4D97-AF65-F5344CB8AC3E}">
        <p14:creationId xmlns:p14="http://schemas.microsoft.com/office/powerpoint/2010/main" val="18131922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a:defRPr/>
            </a:pPr>
            <a:r>
              <a:rPr lang="en-US" altLang="en-US" sz="3200"/>
              <a:t>Chronic inflammation and cancer.</a:t>
            </a:r>
          </a:p>
        </p:txBody>
      </p:sp>
      <p:sp>
        <p:nvSpPr>
          <p:cNvPr id="116739" name="Rectangle 3"/>
          <p:cNvSpPr>
            <a:spLocks noGrp="1" noChangeArrowheads="1"/>
          </p:cNvSpPr>
          <p:nvPr>
            <p:ph idx="1"/>
          </p:nvPr>
        </p:nvSpPr>
        <p:spPr/>
        <p:txBody>
          <a:bodyPr rtlCol="0">
            <a:normAutofit/>
          </a:bodyPr>
          <a:lstStyle/>
          <a:p>
            <a:pPr marL="306000" indent="-306000">
              <a:defRPr/>
            </a:pPr>
            <a:r>
              <a:rPr lang="en-US" altLang="en-US" dirty="0"/>
              <a:t>Additionally the activated immune cells produce reactive oxygen species that are directly </a:t>
            </a:r>
            <a:r>
              <a:rPr lang="en-US" altLang="en-US" b="1" dirty="0"/>
              <a:t>genotoxic</a:t>
            </a:r>
            <a:r>
              <a:rPr lang="en-US" altLang="en-US" dirty="0"/>
              <a:t>. as well as inflammatory mediators that may promote bystander cell survival, even in the face of genomic damage.</a:t>
            </a:r>
          </a:p>
          <a:p>
            <a:pPr marL="0" indent="0">
              <a:buNone/>
              <a:defRPr/>
            </a:pPr>
            <a:endParaRPr lang="en-US" altLang="en-US" dirty="0"/>
          </a:p>
          <a:p>
            <a:pPr marL="306000" indent="-306000">
              <a:defRPr/>
            </a:pPr>
            <a:r>
              <a:rPr lang="en-US" altLang="en-US" dirty="0"/>
              <a:t>Chronic epithelial injury often leads to metaplasia, the replacement of one cell type with a second that is better able to survive the ongoing insult. In the short term, these changes can be adaptive; the organism must survive, and the damaged cells can be repaired or eliminated.</a:t>
            </a:r>
          </a:p>
        </p:txBody>
      </p:sp>
    </p:spTree>
    <p:extLst>
      <p:ext uri="{BB962C8B-B14F-4D97-AF65-F5344CB8AC3E}">
        <p14:creationId xmlns:p14="http://schemas.microsoft.com/office/powerpoint/2010/main" val="12201656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a:defRPr/>
            </a:pPr>
            <a:r>
              <a:rPr lang="en-US" altLang="en-US" dirty="0"/>
              <a:t>Immunodeficiency states and cancer</a:t>
            </a:r>
          </a:p>
        </p:txBody>
      </p:sp>
      <p:sp>
        <p:nvSpPr>
          <p:cNvPr id="111619" name="Rectangle 3"/>
          <p:cNvSpPr>
            <a:spLocks noGrp="1" noChangeArrowheads="1"/>
          </p:cNvSpPr>
          <p:nvPr>
            <p:ph idx="1"/>
          </p:nvPr>
        </p:nvSpPr>
        <p:spPr/>
        <p:txBody>
          <a:bodyPr/>
          <a:lstStyle/>
          <a:p>
            <a:pPr eaLnBrk="1" hangingPunct="1"/>
            <a:r>
              <a:rPr lang="en-US" altLang="en-US"/>
              <a:t>Patients who are immunodeficient, and particularly those who have deficits in T-cell immunity, are at increased risk for cancers, especially those caused by oncogenic viruses. These virally associated tumors include mainly lymphomas, but also certain carcinomas and even some sarcomas and sarcoma-like proliferations.</a:t>
            </a:r>
          </a:p>
        </p:txBody>
      </p:sp>
    </p:spTree>
    <p:extLst>
      <p:ext uri="{BB962C8B-B14F-4D97-AF65-F5344CB8AC3E}">
        <p14:creationId xmlns:p14="http://schemas.microsoft.com/office/powerpoint/2010/main" val="37586142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Clinical Aspects of Neoplasia</a:t>
            </a:r>
          </a:p>
        </p:txBody>
      </p:sp>
      <p:sp>
        <p:nvSpPr>
          <p:cNvPr id="3" name="Content Placeholder 2"/>
          <p:cNvSpPr>
            <a:spLocks noGrp="1"/>
          </p:cNvSpPr>
          <p:nvPr>
            <p:ph idx="1"/>
          </p:nvPr>
        </p:nvSpPr>
        <p:spPr/>
        <p:txBody>
          <a:bodyPr/>
          <a:lstStyle/>
          <a:p>
            <a:pPr>
              <a:defRPr/>
            </a:pPr>
            <a:r>
              <a:rPr lang="en-US" dirty="0"/>
              <a:t>Although malignant tumors are more threatening than benign,  both can cause problems because of:</a:t>
            </a:r>
          </a:p>
          <a:p>
            <a:pPr marL="0" indent="0">
              <a:buNone/>
              <a:defRPr/>
            </a:pPr>
            <a:r>
              <a:rPr lang="en-US" dirty="0"/>
              <a:t>• Location and impingement on adjacent structures</a:t>
            </a:r>
          </a:p>
          <a:p>
            <a:pPr marL="0" indent="0">
              <a:buNone/>
              <a:defRPr/>
            </a:pPr>
            <a:r>
              <a:rPr lang="en-US" dirty="0"/>
              <a:t>• Functional activity such as hormone production</a:t>
            </a:r>
          </a:p>
          <a:p>
            <a:pPr marL="0" indent="0">
              <a:buNone/>
              <a:defRPr/>
            </a:pPr>
            <a:r>
              <a:rPr lang="en-US" dirty="0"/>
              <a:t>• Bleeding and infection</a:t>
            </a:r>
          </a:p>
          <a:p>
            <a:pPr marL="0" indent="0">
              <a:buNone/>
              <a:defRPr/>
            </a:pPr>
            <a:r>
              <a:rPr lang="en-US" dirty="0"/>
              <a:t>• Symptoms from tumor rupture or infarction</a:t>
            </a:r>
          </a:p>
          <a:p>
            <a:pPr marL="0" indent="0">
              <a:buNone/>
              <a:defRPr/>
            </a:pPr>
            <a:r>
              <a:rPr lang="en-US" dirty="0"/>
              <a:t>• Cachexia (wasting)</a:t>
            </a:r>
          </a:p>
        </p:txBody>
      </p:sp>
    </p:spTree>
    <p:extLst>
      <p:ext uri="{BB962C8B-B14F-4D97-AF65-F5344CB8AC3E}">
        <p14:creationId xmlns:p14="http://schemas.microsoft.com/office/powerpoint/2010/main" val="24605309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Local and Hormonal Effects</a:t>
            </a:r>
          </a:p>
        </p:txBody>
      </p:sp>
      <p:sp>
        <p:nvSpPr>
          <p:cNvPr id="113667" name="Content Placeholder 2"/>
          <p:cNvSpPr>
            <a:spLocks noGrp="1"/>
          </p:cNvSpPr>
          <p:nvPr>
            <p:ph idx="1"/>
          </p:nvPr>
        </p:nvSpPr>
        <p:spPr/>
        <p:txBody>
          <a:bodyPr/>
          <a:lstStyle/>
          <a:p>
            <a:r>
              <a:rPr lang="en-US" altLang="en-US"/>
              <a:t> Location: Intracranial tumors (e.g., pituitary adenoma) can expand and destroy the remaining pituitary gland, giving rise to an endocrine disorder; tumors of the gastrointestinal tract may cause obstruction of the bowel or may ulcerate and cause bleeding</a:t>
            </a:r>
          </a:p>
          <a:p>
            <a:r>
              <a:rPr lang="en-US" altLang="en-US"/>
              <a:t> Hormone production: These may cause paraneoplastic syndromes such as hypoglycemia (insulin production) or hypercalcemia (parathyroid hormone-producing tumors)</a:t>
            </a:r>
          </a:p>
        </p:txBody>
      </p:sp>
    </p:spTree>
    <p:extLst>
      <p:ext uri="{BB962C8B-B14F-4D97-AF65-F5344CB8AC3E}">
        <p14:creationId xmlns:p14="http://schemas.microsoft.com/office/powerpoint/2010/main" val="40897517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Cancer Cachexia</a:t>
            </a:r>
          </a:p>
        </p:txBody>
      </p:sp>
      <p:sp>
        <p:nvSpPr>
          <p:cNvPr id="3" name="Content Placeholder 2"/>
          <p:cNvSpPr>
            <a:spLocks noGrp="1"/>
          </p:cNvSpPr>
          <p:nvPr>
            <p:ph idx="1"/>
          </p:nvPr>
        </p:nvSpPr>
        <p:spPr/>
        <p:txBody>
          <a:bodyPr/>
          <a:lstStyle/>
          <a:p>
            <a:pPr>
              <a:defRPr/>
            </a:pPr>
            <a:r>
              <a:rPr lang="en-US" dirty="0"/>
              <a:t>Loss of body fat, lean body mass, and profound weakness are referred to as cancer cachexia. Its cause is multifactorial, but is largely driven by interferon gamma, interleukin one, tumor necrosis factor, leukemia inhibitory factor  elaborated by inflammatory cells in response to tumors:</a:t>
            </a:r>
          </a:p>
          <a:p>
            <a:pPr marL="0" indent="0">
              <a:buNone/>
              <a:defRPr/>
            </a:pPr>
            <a:r>
              <a:rPr lang="en-US" dirty="0"/>
              <a:t>• Loss of appetite.</a:t>
            </a:r>
          </a:p>
          <a:p>
            <a:pPr marL="0" indent="0">
              <a:buNone/>
              <a:defRPr/>
            </a:pPr>
            <a:r>
              <a:rPr lang="en-US" dirty="0"/>
              <a:t>• Metabolic changes causing reduced synthesis and storage of fat and increased mobilization of fatty acids from adipocytes.</a:t>
            </a:r>
          </a:p>
          <a:p>
            <a:pPr marL="0" indent="0">
              <a:buNone/>
              <a:defRPr/>
            </a:pPr>
            <a:r>
              <a:rPr lang="en-US" dirty="0"/>
              <a:t>• Increase catabolism of muscle and adipose tissue by ubiquitin proteasome pathways.</a:t>
            </a:r>
          </a:p>
        </p:txBody>
      </p:sp>
    </p:spTree>
    <p:extLst>
      <p:ext uri="{BB962C8B-B14F-4D97-AF65-F5344CB8AC3E}">
        <p14:creationId xmlns:p14="http://schemas.microsoft.com/office/powerpoint/2010/main" val="24863256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Paraneoplastic Syndromes</a:t>
            </a:r>
          </a:p>
        </p:txBody>
      </p:sp>
      <p:sp>
        <p:nvSpPr>
          <p:cNvPr id="115715" name="Content Placeholder 2"/>
          <p:cNvSpPr>
            <a:spLocks noGrp="1"/>
          </p:cNvSpPr>
          <p:nvPr>
            <p:ph idx="1"/>
          </p:nvPr>
        </p:nvSpPr>
        <p:spPr/>
        <p:txBody>
          <a:bodyPr/>
          <a:lstStyle/>
          <a:p>
            <a:r>
              <a:rPr lang="en-US" altLang="en-US"/>
              <a:t>These are tumor-associated syndromes where the symptoms are not directly related to the spread of the tumor or to the elaboration of hormones indigenous to the tumor tissue. Paraneoplastic syndromes may be the earliest clinical manifestations of a neoplasm and can mimic distant spread</a:t>
            </a:r>
          </a:p>
        </p:txBody>
      </p:sp>
    </p:spTree>
    <p:extLst>
      <p:ext uri="{BB962C8B-B14F-4D97-AF65-F5344CB8AC3E}">
        <p14:creationId xmlns:p14="http://schemas.microsoft.com/office/powerpoint/2010/main" val="23426382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3"/>
          <p:cNvPicPr>
            <a:picLocks noChangeAspect="1"/>
          </p:cNvPicPr>
          <p:nvPr/>
        </p:nvPicPr>
        <p:blipFill>
          <a:blip r:embed="rId2">
            <a:extLst>
              <a:ext uri="{28A0092B-C50C-407E-A947-70E740481C1C}">
                <a14:useLocalDpi xmlns:a14="http://schemas.microsoft.com/office/drawing/2010/main" val="0"/>
              </a:ext>
            </a:extLst>
          </a:blip>
          <a:srcRect l="41338" t="14984" r="19337" b="7738"/>
          <a:stretch>
            <a:fillRect/>
          </a:stretch>
        </p:blipFill>
        <p:spPr bwMode="auto">
          <a:xfrm>
            <a:off x="1631951" y="493714"/>
            <a:ext cx="8893175" cy="636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7009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7"/>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1524001" y="908051"/>
            <a:ext cx="4327525" cy="4752975"/>
          </a:xfrm>
          <a:noFill/>
        </p:spPr>
      </p:pic>
      <p:pic>
        <p:nvPicPr>
          <p:cNvPr id="67587" name="Picture 8"/>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6629400" y="908051"/>
            <a:ext cx="4038600" cy="4752975"/>
          </a:xfrm>
          <a:noFill/>
        </p:spPr>
      </p:pic>
    </p:spTree>
    <p:extLst>
      <p:ext uri="{BB962C8B-B14F-4D97-AF65-F5344CB8AC3E}">
        <p14:creationId xmlns:p14="http://schemas.microsoft.com/office/powerpoint/2010/main" val="27208196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1"/>
          <p:cNvPicPr>
            <a:picLocks noChangeAspect="1"/>
          </p:cNvPicPr>
          <p:nvPr/>
        </p:nvPicPr>
        <p:blipFill>
          <a:blip r:embed="rId2">
            <a:extLst>
              <a:ext uri="{28A0092B-C50C-407E-A947-70E740481C1C}">
                <a14:useLocalDpi xmlns:a14="http://schemas.microsoft.com/office/drawing/2010/main" val="0"/>
              </a:ext>
            </a:extLst>
          </a:blip>
          <a:srcRect l="42912" t="21986" r="20863" b="10782"/>
          <a:stretch>
            <a:fillRect/>
          </a:stretch>
        </p:blipFill>
        <p:spPr bwMode="auto">
          <a:xfrm>
            <a:off x="1703388" y="765175"/>
            <a:ext cx="8964612" cy="597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96014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1"/>
          <p:cNvPicPr>
            <a:picLocks noChangeAspect="1"/>
          </p:cNvPicPr>
          <p:nvPr/>
        </p:nvPicPr>
        <p:blipFill>
          <a:blip r:embed="rId2">
            <a:extLst>
              <a:ext uri="{28A0092B-C50C-407E-A947-70E740481C1C}">
                <a14:useLocalDpi xmlns:a14="http://schemas.microsoft.com/office/drawing/2010/main" val="0"/>
              </a:ext>
            </a:extLst>
          </a:blip>
          <a:srcRect l="41336" t="20586" r="21652" b="23387"/>
          <a:stretch>
            <a:fillRect/>
          </a:stretch>
        </p:blipFill>
        <p:spPr bwMode="auto">
          <a:xfrm>
            <a:off x="1631950" y="620714"/>
            <a:ext cx="903605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79661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Grading and Staging of Tumor</a:t>
            </a:r>
          </a:p>
        </p:txBody>
      </p:sp>
      <p:sp>
        <p:nvSpPr>
          <p:cNvPr id="119811" name="Content Placeholder 2"/>
          <p:cNvSpPr>
            <a:spLocks noGrp="1"/>
          </p:cNvSpPr>
          <p:nvPr>
            <p:ph idx="1"/>
          </p:nvPr>
        </p:nvSpPr>
        <p:spPr/>
        <p:txBody>
          <a:bodyPr/>
          <a:lstStyle/>
          <a:p>
            <a:r>
              <a:rPr lang="en-US" altLang="en-US"/>
              <a:t>Grading is based primarily on the degree of differentiation (how well the tumor resembles its normal counterpart), and, occasionally, architectural features or number of mitoses. In general, higher-grade tumors (more poorly differentiated) are more aggressive than lower-grade tumors.</a:t>
            </a:r>
          </a:p>
        </p:txBody>
      </p:sp>
    </p:spTree>
    <p:extLst>
      <p:ext uri="{BB962C8B-B14F-4D97-AF65-F5344CB8AC3E}">
        <p14:creationId xmlns:p14="http://schemas.microsoft.com/office/powerpoint/2010/main" val="716004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120835" name="Content Placeholder 2"/>
          <p:cNvSpPr>
            <a:spLocks noGrp="1"/>
          </p:cNvSpPr>
          <p:nvPr>
            <p:ph idx="1"/>
          </p:nvPr>
        </p:nvSpPr>
        <p:spPr/>
        <p:txBody>
          <a:bodyPr/>
          <a:lstStyle/>
          <a:p>
            <a:r>
              <a:rPr lang="en-US" altLang="en-US"/>
              <a:t>Staging is based on the size of the primary tumor and the extent of local and distant spread. The major system currently used is the American Joint Committee on Cancer (AJCC) staging; the classification involves a TNM designation—T for tumor (i.e., size and local invasion), N for regional lymph node involvement, and M for distant metastases.</a:t>
            </a:r>
          </a:p>
        </p:txBody>
      </p:sp>
    </p:spTree>
    <p:extLst>
      <p:ext uri="{BB962C8B-B14F-4D97-AF65-F5344CB8AC3E}">
        <p14:creationId xmlns:p14="http://schemas.microsoft.com/office/powerpoint/2010/main" val="33158483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0515600" cy="1146220"/>
          </a:xfrm>
        </p:spPr>
        <p:txBody>
          <a:bodyPr/>
          <a:lstStyle/>
          <a:p>
            <a:pPr>
              <a:defRPr/>
            </a:pPr>
            <a:r>
              <a:rPr lang="en-US" dirty="0"/>
              <a:t>Laboratory Diagnosis of Cancer</a:t>
            </a:r>
          </a:p>
        </p:txBody>
      </p:sp>
      <p:pic>
        <p:nvPicPr>
          <p:cNvPr id="121859"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l="2002" t="13849" r="53926" b="26937"/>
          <a:stretch/>
        </p:blipFill>
        <p:spPr>
          <a:xfrm>
            <a:off x="167424" y="1236372"/>
            <a:ext cx="12024575" cy="5621628"/>
          </a:xfrm>
        </p:spPr>
      </p:pic>
      <p:sp>
        <p:nvSpPr>
          <p:cNvPr id="5" name="مربع نص 4">
            <a:extLst>
              <a:ext uri="{FF2B5EF4-FFF2-40B4-BE49-F238E27FC236}">
                <a16:creationId xmlns:a16="http://schemas.microsoft.com/office/drawing/2014/main" id="{1A6D302A-453E-2948-81A3-8A0F93BFA303}"/>
              </a:ext>
            </a:extLst>
          </p:cNvPr>
          <p:cNvSpPr txBox="1"/>
          <p:nvPr/>
        </p:nvSpPr>
        <p:spPr>
          <a:xfrm>
            <a:off x="2863685" y="3103361"/>
            <a:ext cx="6222174" cy="646331"/>
          </a:xfrm>
          <a:prstGeom prst="rect">
            <a:avLst/>
          </a:prstGeom>
          <a:noFill/>
        </p:spPr>
        <p:txBody>
          <a:bodyPr wrap="square">
            <a:spAutoFit/>
          </a:bodyPr>
          <a:lstStyle/>
          <a:p>
            <a:r>
              <a:rPr lang="af-ZA"/>
              <a:t>https://drive.google.com/file/d/1CVT3OMfITMY4huU343fKjGFq8gLQSHYD/view?usp=drivesdk</a:t>
            </a:r>
            <a:r>
              <a:rPr lang="ar-AE"/>
              <a:t>جمعتهم بملف هيهم</a:t>
            </a:r>
          </a:p>
        </p:txBody>
      </p:sp>
    </p:spTree>
    <p:extLst>
      <p:ext uri="{BB962C8B-B14F-4D97-AF65-F5344CB8AC3E}">
        <p14:creationId xmlns:p14="http://schemas.microsoft.com/office/powerpoint/2010/main" val="20812313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0211" t="16886" r="35775" b="7422"/>
          <a:stretch/>
        </p:blipFill>
        <p:spPr>
          <a:xfrm>
            <a:off x="0" y="0"/>
            <a:ext cx="12192000" cy="6858000"/>
          </a:xfrm>
          <a:prstGeom prst="rect">
            <a:avLst/>
          </a:prstGeom>
        </p:spPr>
      </p:pic>
    </p:spTree>
    <p:extLst>
      <p:ext uri="{BB962C8B-B14F-4D97-AF65-F5344CB8AC3E}">
        <p14:creationId xmlns:p14="http://schemas.microsoft.com/office/powerpoint/2010/main" val="31831578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defRPr/>
            </a:pPr>
            <a:r>
              <a:rPr lang="en-US" sz="4000" b="1" dirty="0"/>
              <a:t>Thank you for listening </a:t>
            </a:r>
            <a:br>
              <a:rPr lang="en-US" sz="4000" b="1" dirty="0"/>
            </a:br>
            <a:r>
              <a:rPr lang="en-US" sz="4000" b="1" dirty="0"/>
              <a:t>STAY HOME ---- STAY SAFE</a:t>
            </a:r>
          </a:p>
        </p:txBody>
      </p:sp>
      <p:sp>
        <p:nvSpPr>
          <p:cNvPr id="5" name="Subtitle 4"/>
          <p:cNvSpPr>
            <a:spLocks noGrp="1"/>
          </p:cNvSpPr>
          <p:nvPr>
            <p:ph type="subTitle" idx="1"/>
          </p:nvPr>
        </p:nvSpPr>
        <p:spPr/>
        <p:txBody>
          <a:bodyPr rtlCol="0"/>
          <a:lstStyle/>
          <a:p>
            <a:pPr eaLnBrk="1" fontAlgn="auto" hangingPunct="1">
              <a:defRPr/>
            </a:pPr>
            <a:r>
              <a:rPr lang="en-US" sz="3200" dirty="0"/>
              <a:t>Any questions ??</a:t>
            </a:r>
          </a:p>
        </p:txBody>
      </p:sp>
    </p:spTree>
    <p:extLst>
      <p:ext uri="{BB962C8B-B14F-4D97-AF65-F5344CB8AC3E}">
        <p14:creationId xmlns:p14="http://schemas.microsoft.com/office/powerpoint/2010/main" val="849293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a:defRPr/>
            </a:pPr>
            <a:r>
              <a:rPr lang="en-US" altLang="en-US" b="1" dirty="0"/>
              <a:t>Local Invasion</a:t>
            </a:r>
          </a:p>
        </p:txBody>
      </p:sp>
      <p:sp>
        <p:nvSpPr>
          <p:cNvPr id="69635" name="Rectangle 3"/>
          <p:cNvSpPr>
            <a:spLocks noGrp="1" noChangeArrowheads="1"/>
          </p:cNvSpPr>
          <p:nvPr>
            <p:ph idx="1"/>
          </p:nvPr>
        </p:nvSpPr>
        <p:spPr/>
        <p:txBody>
          <a:bodyPr/>
          <a:lstStyle/>
          <a:p>
            <a:pPr eaLnBrk="1" hangingPunct="1"/>
            <a:r>
              <a:rPr lang="en-US" altLang="en-US" dirty="0"/>
              <a:t>This commonly occurs in carcinomas of the skin, breast, and certain other sites and is best illustrated by carcinoma of the uterine cervix . </a:t>
            </a:r>
          </a:p>
          <a:p>
            <a:pPr eaLnBrk="1" hangingPunct="1"/>
            <a:endParaRPr lang="en-US" altLang="en-US" dirty="0"/>
          </a:p>
          <a:p>
            <a:pPr eaLnBrk="1" hangingPunct="1"/>
            <a:r>
              <a:rPr lang="en-US" altLang="en-US" dirty="0"/>
              <a:t>In situ epithelial cancers display the cytologic features of malignancy without invasion of the basement membrane</a:t>
            </a:r>
            <a:r>
              <a:rPr lang="en-US" altLang="en-US" i="1" dirty="0"/>
              <a:t>. </a:t>
            </a:r>
          </a:p>
          <a:p>
            <a:pPr eaLnBrk="1" hangingPunct="1"/>
            <a:endParaRPr lang="en-US" altLang="en-US" dirty="0"/>
          </a:p>
          <a:p>
            <a:pPr eaLnBrk="1" hangingPunct="1"/>
            <a:r>
              <a:rPr lang="en-US" altLang="en-US" dirty="0"/>
              <a:t>They may be considered one step removed from invasive cancer; with time, most penetrate the basement membrane and invade the sub-epithelial stroma.</a:t>
            </a:r>
          </a:p>
        </p:txBody>
      </p:sp>
    </p:spTree>
    <p:extLst>
      <p:ext uri="{BB962C8B-B14F-4D97-AF65-F5344CB8AC3E}">
        <p14:creationId xmlns:p14="http://schemas.microsoft.com/office/powerpoint/2010/main" val="125663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a:defRPr/>
            </a:pPr>
            <a:r>
              <a:rPr lang="en-US" altLang="en-US" sz="3200" b="1" dirty="0"/>
              <a:t>Metastasis</a:t>
            </a:r>
          </a:p>
        </p:txBody>
      </p:sp>
      <p:sp>
        <p:nvSpPr>
          <p:cNvPr id="70659" name="Rectangle 3"/>
          <p:cNvSpPr>
            <a:spLocks noGrp="1" noChangeArrowheads="1"/>
          </p:cNvSpPr>
          <p:nvPr>
            <p:ph idx="1"/>
          </p:nvPr>
        </p:nvSpPr>
        <p:spPr>
          <a:xfrm>
            <a:off x="1992313" y="1628776"/>
            <a:ext cx="8229600" cy="4525963"/>
          </a:xfrm>
        </p:spPr>
        <p:txBody>
          <a:bodyPr>
            <a:normAutofit fontScale="70000" lnSpcReduction="20000"/>
          </a:bodyPr>
          <a:lstStyle/>
          <a:p>
            <a:pPr eaLnBrk="1" hangingPunct="1">
              <a:lnSpc>
                <a:spcPct val="80000"/>
              </a:lnSpc>
            </a:pPr>
            <a:endParaRPr lang="en-US" altLang="en-US" sz="3300" dirty="0"/>
          </a:p>
          <a:p>
            <a:pPr eaLnBrk="1" hangingPunct="1">
              <a:lnSpc>
                <a:spcPct val="80000"/>
              </a:lnSpc>
            </a:pPr>
            <a:endParaRPr lang="en-US" altLang="en-US" sz="3300" dirty="0"/>
          </a:p>
          <a:p>
            <a:pPr eaLnBrk="1" hangingPunct="1">
              <a:lnSpc>
                <a:spcPct val="80000"/>
              </a:lnSpc>
            </a:pPr>
            <a:r>
              <a:rPr lang="en-US" altLang="en-US" sz="3700" dirty="0"/>
              <a:t>Metastasis is defined by the spread of a tumor to sites that are physically discontinuous with the primary tumor.</a:t>
            </a:r>
          </a:p>
          <a:p>
            <a:pPr eaLnBrk="1" hangingPunct="1">
              <a:lnSpc>
                <a:spcPct val="80000"/>
              </a:lnSpc>
              <a:buFontTx/>
              <a:buNone/>
            </a:pPr>
            <a:r>
              <a:rPr lang="en-US" altLang="en-US" sz="3700" dirty="0"/>
              <a:t> </a:t>
            </a:r>
          </a:p>
          <a:p>
            <a:pPr eaLnBrk="1" hangingPunct="1">
              <a:lnSpc>
                <a:spcPct val="80000"/>
              </a:lnSpc>
            </a:pPr>
            <a:r>
              <a:rPr lang="en-US" altLang="en-US" sz="3700" dirty="0"/>
              <a:t>All malignant tumors can metastasize, but some do so very infrequently.</a:t>
            </a:r>
          </a:p>
          <a:p>
            <a:pPr eaLnBrk="1" hangingPunct="1">
              <a:lnSpc>
                <a:spcPct val="80000"/>
              </a:lnSpc>
            </a:pPr>
            <a:endParaRPr lang="en-US" altLang="en-US" sz="3700" dirty="0"/>
          </a:p>
          <a:p>
            <a:pPr eaLnBrk="1" hangingPunct="1">
              <a:lnSpc>
                <a:spcPct val="80000"/>
              </a:lnSpc>
            </a:pPr>
            <a:endParaRPr lang="en-US" altLang="en-US" sz="3700" dirty="0"/>
          </a:p>
          <a:p>
            <a:pPr eaLnBrk="1" hangingPunct="1">
              <a:lnSpc>
                <a:spcPct val="80000"/>
              </a:lnSpc>
            </a:pPr>
            <a:r>
              <a:rPr lang="en-US" altLang="en-US" sz="3700" dirty="0"/>
              <a:t>Examples include malignant neoplasms of the glial cells in the central nervous system, called gliomas, and basal cell carcinomas of the skin. Both of these cancers invade early in their course, but rarely metastasize. It is evident then that the properties of invasion and metastasis are separable.</a:t>
            </a:r>
          </a:p>
          <a:p>
            <a:pPr eaLnBrk="1" hangingPunct="1">
              <a:lnSpc>
                <a:spcPct val="80000"/>
              </a:lnSpc>
            </a:pPr>
            <a:endParaRPr lang="en-US" altLang="en-US" dirty="0"/>
          </a:p>
        </p:txBody>
      </p:sp>
    </p:spTree>
    <p:extLst>
      <p:ext uri="{BB962C8B-B14F-4D97-AF65-F5344CB8AC3E}">
        <p14:creationId xmlns:p14="http://schemas.microsoft.com/office/powerpoint/2010/main" val="240306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defRPr/>
            </a:pPr>
            <a:r>
              <a:rPr lang="en-US" altLang="en-US" b="1" dirty="0"/>
              <a:t>Metastasis</a:t>
            </a:r>
          </a:p>
        </p:txBody>
      </p:sp>
      <p:sp>
        <p:nvSpPr>
          <p:cNvPr id="71683" name="Rectangle 3"/>
          <p:cNvSpPr>
            <a:spLocks noGrp="1" noChangeArrowheads="1"/>
          </p:cNvSpPr>
          <p:nvPr>
            <p:ph idx="1"/>
          </p:nvPr>
        </p:nvSpPr>
        <p:spPr/>
        <p:txBody>
          <a:bodyPr/>
          <a:lstStyle/>
          <a:p>
            <a:pPr eaLnBrk="1" hangingPunct="1"/>
            <a:r>
              <a:rPr lang="en-US" altLang="en-US" sz="2600" dirty="0"/>
              <a:t>In general, the likelihood of a primary tumor metastasizing correlates with lack of differentiation, aggressive local invasion, rapid growth, and large size. </a:t>
            </a:r>
          </a:p>
          <a:p>
            <a:pPr eaLnBrk="1" hangingPunct="1"/>
            <a:r>
              <a:rPr lang="en-US" altLang="en-US" sz="2600" dirty="0"/>
              <a:t>There are innumerable exceptions, however. Small, well-differentiated, slowly growing lesions sometimes metastasize widely; conversely, some rapidly growing, large lesions remain localized for years.</a:t>
            </a:r>
          </a:p>
        </p:txBody>
      </p:sp>
    </p:spTree>
    <p:extLst>
      <p:ext uri="{BB962C8B-B14F-4D97-AF65-F5344CB8AC3E}">
        <p14:creationId xmlns:p14="http://schemas.microsoft.com/office/powerpoint/2010/main" val="39346201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4CE2C4C7B96C94992FCDCD516328081" ma:contentTypeVersion="2" ma:contentTypeDescription="Create a new document." ma:contentTypeScope="" ma:versionID="5eea047ca148aa844cb93a8c99a2675b">
  <xsd:schema xmlns:xsd="http://www.w3.org/2001/XMLSchema" xmlns:xs="http://www.w3.org/2001/XMLSchema" xmlns:p="http://schemas.microsoft.com/office/2006/metadata/properties" xmlns:ns2="e0585ad6-e60d-4dbf-9f0f-7ca5398387e1" targetNamespace="http://schemas.microsoft.com/office/2006/metadata/properties" ma:root="true" ma:fieldsID="9e91d4b2b676e2469954a00a9ec9651c" ns2:_="">
    <xsd:import namespace="e0585ad6-e60d-4dbf-9f0f-7ca5398387e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585ad6-e60d-4dbf-9f0f-7ca5398387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6A5AD9-4C0D-4A43-B86F-1039C1AFCB01}">
  <ds:schemaRefs>
    <ds:schemaRef ds:uri="http://schemas.microsoft.com/office/2006/metadata/properties"/>
    <ds:schemaRef ds:uri="http://www.w3.org/2000/xmlns/"/>
  </ds:schemaRefs>
</ds:datastoreItem>
</file>

<file path=customXml/itemProps2.xml><?xml version="1.0" encoding="utf-8"?>
<ds:datastoreItem xmlns:ds="http://schemas.openxmlformats.org/officeDocument/2006/customXml" ds:itemID="{EA2D8D76-314D-4CAC-8FAA-792BD8D9D55C}">
  <ds:schemaRefs>
    <ds:schemaRef ds:uri="http://schemas.microsoft.com/sharepoint/v3/contenttype/forms"/>
  </ds:schemaRefs>
</ds:datastoreItem>
</file>

<file path=customXml/itemProps3.xml><?xml version="1.0" encoding="utf-8"?>
<ds:datastoreItem xmlns:ds="http://schemas.openxmlformats.org/officeDocument/2006/customXml" ds:itemID="{79494EAF-180E-47E9-9B23-D31C3E16F96F}">
  <ds:schemaRefs>
    <ds:schemaRef ds:uri="http://schemas.microsoft.com/office/2006/metadata/contentType"/>
    <ds:schemaRef ds:uri="http://schemas.microsoft.com/office/2006/metadata/properties/metaAttributes"/>
    <ds:schemaRef ds:uri="http://www.w3.org/2000/xmlns/"/>
    <ds:schemaRef ds:uri="http://www.w3.org/2001/XMLSchema"/>
    <ds:schemaRef ds:uri="e0585ad6-e60d-4dbf-9f0f-7ca5398387e1"/>
  </ds:schemaRefs>
</ds:datastoreItem>
</file>

<file path=docProps/app.xml><?xml version="1.0" encoding="utf-8"?>
<Properties xmlns="http://schemas.openxmlformats.org/officeDocument/2006/extended-properties" xmlns:vt="http://schemas.openxmlformats.org/officeDocument/2006/docPropsVTypes">
  <TotalTime>82</TotalTime>
  <Words>3593</Words>
  <Application>Microsoft Office PowerPoint</Application>
  <PresentationFormat>شاشة عريضة</PresentationFormat>
  <Paragraphs>218</Paragraphs>
  <Slides>66</Slides>
  <Notes>0</Notes>
  <HiddenSlides>0</HiddenSlides>
  <MMClips>0</MMClips>
  <ScaleCrop>false</ScaleCrop>
  <HeadingPairs>
    <vt:vector size="4" baseType="variant">
      <vt:variant>
        <vt:lpstr>نسق</vt:lpstr>
      </vt:variant>
      <vt:variant>
        <vt:i4>1</vt:i4>
      </vt:variant>
      <vt:variant>
        <vt:lpstr>عناوين الشرائح</vt:lpstr>
      </vt:variant>
      <vt:variant>
        <vt:i4>66</vt:i4>
      </vt:variant>
    </vt:vector>
  </HeadingPairs>
  <TitlesOfParts>
    <vt:vector size="67" baseType="lpstr">
      <vt:lpstr>Office Theme</vt:lpstr>
      <vt:lpstr>Neoplasia 2</vt:lpstr>
      <vt:lpstr>Local Invasion</vt:lpstr>
      <vt:lpstr>Local Invasion</vt:lpstr>
      <vt:lpstr>عرض تقديمي في PowerPoint</vt:lpstr>
      <vt:lpstr>Local Invasion</vt:lpstr>
      <vt:lpstr>عرض تقديمي في PowerPoint</vt:lpstr>
      <vt:lpstr>Local Invasion</vt:lpstr>
      <vt:lpstr>Metastasis</vt:lpstr>
      <vt:lpstr>Metastasis</vt:lpstr>
      <vt:lpstr>Metastasis</vt:lpstr>
      <vt:lpstr>Pathways of Spread</vt:lpstr>
      <vt:lpstr>Seeding of Body Cavities and Surfaces.</vt:lpstr>
      <vt:lpstr>عرض تقديمي في PowerPoint</vt:lpstr>
      <vt:lpstr>Lymphatic Spread</vt:lpstr>
      <vt:lpstr>Lymphatic Spread</vt:lpstr>
      <vt:lpstr>Sentinel node</vt:lpstr>
      <vt:lpstr>Lymphatic Spread</vt:lpstr>
      <vt:lpstr>عرض تقديمي في PowerPoint</vt:lpstr>
      <vt:lpstr>Hematogenous Spread</vt:lpstr>
      <vt:lpstr>Hematogenous Spread</vt:lpstr>
      <vt:lpstr>عرض تقديمي في PowerPoint</vt:lpstr>
      <vt:lpstr>Hematogenous Spread</vt:lpstr>
      <vt:lpstr>عرض تقديمي في PowerPoint</vt:lpstr>
      <vt:lpstr>Epidemiology </vt:lpstr>
      <vt:lpstr>عرض تقديمي في PowerPoint</vt:lpstr>
      <vt:lpstr>Jordan</vt:lpstr>
      <vt:lpstr>عرض تقديمي في PowerPoint</vt:lpstr>
      <vt:lpstr>Cancer in Jordan is increasing</vt:lpstr>
      <vt:lpstr>عرض تقديمي في PowerPoint</vt:lpstr>
      <vt:lpstr>Environmental Factors</vt:lpstr>
      <vt:lpstr>Environmental Factors</vt:lpstr>
      <vt:lpstr>Changing trends </vt:lpstr>
      <vt:lpstr>عرض تقديمي في PowerPoint</vt:lpstr>
      <vt:lpstr>عرض تقديمي في PowerPoint</vt:lpstr>
      <vt:lpstr>Geographic and environmental factors </vt:lpstr>
      <vt:lpstr>Etiology (Infectious agents)</vt:lpstr>
      <vt:lpstr>Etiology ( smoking) </vt:lpstr>
      <vt:lpstr>Etiology ( Alcohol consumption)</vt:lpstr>
      <vt:lpstr>Etiology ( diet ) </vt:lpstr>
      <vt:lpstr>Etiology  ( obesity )</vt:lpstr>
      <vt:lpstr>Etiology ( reproductive factors) </vt:lpstr>
      <vt:lpstr>Etiology ( environmental carcinogens ) </vt:lpstr>
      <vt:lpstr>عرض تقديمي في PowerPoint</vt:lpstr>
      <vt:lpstr>Etiology (Age)</vt:lpstr>
      <vt:lpstr>Etiology (Age) </vt:lpstr>
      <vt:lpstr>Acquired Predisposing Conditions</vt:lpstr>
      <vt:lpstr>Precursor lesions</vt:lpstr>
      <vt:lpstr>Precursor lesions</vt:lpstr>
      <vt:lpstr>Precursor lesions</vt:lpstr>
      <vt:lpstr>Precursor lesions</vt:lpstr>
      <vt:lpstr>عرض تقديمي في PowerPoint</vt:lpstr>
      <vt:lpstr>Chronic inflammation and cancer.</vt:lpstr>
      <vt:lpstr>Chronic inflammation and cancer.</vt:lpstr>
      <vt:lpstr>Immunodeficiency states and cancer</vt:lpstr>
      <vt:lpstr>Clinical Aspects of Neoplasia</vt:lpstr>
      <vt:lpstr>Local and Hormonal Effects</vt:lpstr>
      <vt:lpstr>Cancer Cachexia</vt:lpstr>
      <vt:lpstr>Paraneoplastic Syndromes</vt:lpstr>
      <vt:lpstr>عرض تقديمي في PowerPoint</vt:lpstr>
      <vt:lpstr>عرض تقديمي في PowerPoint</vt:lpstr>
      <vt:lpstr>عرض تقديمي في PowerPoint</vt:lpstr>
      <vt:lpstr>Grading and Staging of Tumor</vt:lpstr>
      <vt:lpstr>عرض تقديمي في PowerPoint</vt:lpstr>
      <vt:lpstr>Laboratory Diagnosis of Cancer</vt:lpstr>
      <vt:lpstr>عرض تقديمي في PowerPoint</vt:lpstr>
      <vt:lpstr>Thank you for listening  STAY HOME ---- STAY SAFE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Neoplasia 1</dc:title>
  <dc:creator>User</dc:creator>
  <cp:lastModifiedBy>Hasan faris Salahat</cp:lastModifiedBy>
  <cp:revision>17</cp:revision>
  <dcterms:created xsi:type="dcterms:W3CDTF">2020-11-11T19:48:25Z</dcterms:created>
  <dcterms:modified xsi:type="dcterms:W3CDTF">2021-01-22T21:26:56Z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0x010100A4CE2C4C7B96C94992FCDCD516328081</vt:lpwstr>
  </property>
</Properties>
</file>