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6" r:id="rId5"/>
    <p:sldId id="257" r:id="rId6"/>
    <p:sldId id="258" r:id="rId7"/>
    <p:sldId id="259" r:id="rId8"/>
    <p:sldId id="260" r:id="rId9"/>
    <p:sldId id="261" r:id="rId10"/>
    <p:sldId id="279" r:id="rId11"/>
    <p:sldId id="262" r:id="rId12"/>
    <p:sldId id="276" r:id="rId13"/>
    <p:sldId id="280" r:id="rId14"/>
    <p:sldId id="281" r:id="rId15"/>
    <p:sldId id="282" r:id="rId16"/>
    <p:sldId id="263" r:id="rId17"/>
    <p:sldId id="283" r:id="rId18"/>
    <p:sldId id="264" r:id="rId19"/>
    <p:sldId id="265" r:id="rId20"/>
    <p:sldId id="284" r:id="rId21"/>
    <p:sldId id="267" r:id="rId22"/>
    <p:sldId id="268" r:id="rId23"/>
    <p:sldId id="269" r:id="rId24"/>
    <p:sldId id="270" r:id="rId25"/>
    <p:sldId id="271" r:id="rId26"/>
    <p:sldId id="272" r:id="rId27"/>
    <p:sldId id="274" r:id="rId28"/>
    <p:sldId id="277" r:id="rId29"/>
    <p:sldId id="275" r:id="rId30"/>
    <p:sldId id="278" r:id="rId3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97" autoAdjust="0"/>
    <p:restoredTop sz="94660"/>
  </p:normalViewPr>
  <p:slideViewPr>
    <p:cSldViewPr>
      <p:cViewPr>
        <p:scale>
          <a:sx n="80" d="100"/>
          <a:sy n="80" d="100"/>
        </p:scale>
        <p:origin x="-1164"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2EAEEDBF-E09F-4720-A17E-00245DB75560}" type="datetimeFigureOut">
              <a:rPr lang="ar-JO" smtClean="0"/>
              <a:t>27/04/1443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202514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2EAEEDBF-E09F-4720-A17E-00245DB75560}" type="datetimeFigureOut">
              <a:rPr lang="ar-JO" smtClean="0"/>
              <a:t>27/04/1443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57627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2EAEEDBF-E09F-4720-A17E-00245DB75560}" type="datetimeFigureOut">
              <a:rPr lang="ar-JO" smtClean="0"/>
              <a:t>27/04/1443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236369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2EAEEDBF-E09F-4720-A17E-00245DB75560}" type="datetimeFigureOut">
              <a:rPr lang="ar-JO" smtClean="0"/>
              <a:t>27/04/1443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73943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EAEEDBF-E09F-4720-A17E-00245DB75560}" type="datetimeFigureOut">
              <a:rPr lang="ar-JO" smtClean="0"/>
              <a:t>27/04/1443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112947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2EAEEDBF-E09F-4720-A17E-00245DB75560}" type="datetimeFigureOut">
              <a:rPr lang="ar-JO" smtClean="0"/>
              <a:t>27/04/1443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370528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2EAEEDBF-E09F-4720-A17E-00245DB75560}" type="datetimeFigureOut">
              <a:rPr lang="ar-JO" smtClean="0"/>
              <a:t>27/04/1443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296802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2EAEEDBF-E09F-4720-A17E-00245DB75560}" type="datetimeFigureOut">
              <a:rPr lang="ar-JO" smtClean="0"/>
              <a:t>27/04/1443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303289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EAEEDBF-E09F-4720-A17E-00245DB75560}" type="datetimeFigureOut">
              <a:rPr lang="ar-JO" smtClean="0"/>
              <a:t>27/04/1443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414099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EAEEDBF-E09F-4720-A17E-00245DB75560}" type="datetimeFigureOut">
              <a:rPr lang="ar-JO" smtClean="0"/>
              <a:t>27/04/1443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393116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EAEEDBF-E09F-4720-A17E-00245DB75560}" type="datetimeFigureOut">
              <a:rPr lang="ar-JO" smtClean="0"/>
              <a:t>27/04/1443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07F58C48-EE47-4795-83A7-14688F14B21A}" type="slidenum">
              <a:rPr lang="ar-JO" smtClean="0"/>
              <a:t>‹#›</a:t>
            </a:fld>
            <a:endParaRPr lang="ar-JO"/>
          </a:p>
        </p:txBody>
      </p:sp>
    </p:spTree>
    <p:extLst>
      <p:ext uri="{BB962C8B-B14F-4D97-AF65-F5344CB8AC3E}">
        <p14:creationId xmlns:p14="http://schemas.microsoft.com/office/powerpoint/2010/main" val="81370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AEEDBF-E09F-4720-A17E-00245DB75560}" type="datetimeFigureOut">
              <a:rPr lang="ar-JO" smtClean="0"/>
              <a:t>27/04/1443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F58C48-EE47-4795-83A7-14688F14B21A}" type="slidenum">
              <a:rPr lang="ar-JO" smtClean="0"/>
              <a:t>‹#›</a:t>
            </a:fld>
            <a:endParaRPr lang="ar-JO"/>
          </a:p>
        </p:txBody>
      </p:sp>
    </p:spTree>
    <p:extLst>
      <p:ext uri="{BB962C8B-B14F-4D97-AF65-F5344CB8AC3E}">
        <p14:creationId xmlns:p14="http://schemas.microsoft.com/office/powerpoint/2010/main" val="291057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3.gi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GB" b="1" dirty="0"/>
              <a:t>Infective Endocarditis (IE) </a:t>
            </a:r>
            <a:br>
              <a:rPr lang="en-GB" b="1" dirty="0"/>
            </a:br>
            <a:endParaRPr lang="ar-JO" dirty="0"/>
          </a:p>
        </p:txBody>
      </p:sp>
      <p:sp>
        <p:nvSpPr>
          <p:cNvPr id="3" name="عنوان فرعي 2"/>
          <p:cNvSpPr>
            <a:spLocks noGrp="1"/>
          </p:cNvSpPr>
          <p:nvPr>
            <p:ph type="subTitle" idx="1"/>
          </p:nvPr>
        </p:nvSpPr>
        <p:spPr/>
        <p:txBody>
          <a:bodyPr/>
          <a:lstStyle/>
          <a:p>
            <a:endParaRPr lang="ar-JO"/>
          </a:p>
        </p:txBody>
      </p:sp>
    </p:spTree>
    <p:extLst>
      <p:ext uri="{BB962C8B-B14F-4D97-AF65-F5344CB8AC3E}">
        <p14:creationId xmlns:p14="http://schemas.microsoft.com/office/powerpoint/2010/main" val="181305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268760"/>
            <a:ext cx="5174308" cy="4407744"/>
          </a:xfrm>
        </p:spPr>
      </p:pic>
    </p:spTree>
    <p:extLst>
      <p:ext uri="{BB962C8B-B14F-4D97-AF65-F5344CB8AC3E}">
        <p14:creationId xmlns:p14="http://schemas.microsoft.com/office/powerpoint/2010/main" val="82725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760"/>
            <a:ext cx="6271964" cy="4475902"/>
          </a:xfrm>
        </p:spPr>
      </p:pic>
    </p:spTree>
    <p:extLst>
      <p:ext uri="{BB962C8B-B14F-4D97-AF65-F5344CB8AC3E}">
        <p14:creationId xmlns:p14="http://schemas.microsoft.com/office/powerpoint/2010/main" val="115379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5" y="1477950"/>
            <a:ext cx="7584442" cy="4831370"/>
          </a:xfrm>
        </p:spPr>
      </p:pic>
    </p:spTree>
    <p:extLst>
      <p:ext uri="{BB962C8B-B14F-4D97-AF65-F5344CB8AC3E}">
        <p14:creationId xmlns:p14="http://schemas.microsoft.com/office/powerpoint/2010/main" val="137236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Clinical Features</a:t>
            </a:r>
            <a:br>
              <a:rPr lang="en-GB" dirty="0"/>
            </a:br>
            <a:r>
              <a:rPr lang="en-US" dirty="0"/>
              <a:t> Right-sided endocarditis</a:t>
            </a:r>
            <a:endParaRPr lang="ar-JO" dirty="0"/>
          </a:p>
        </p:txBody>
      </p:sp>
      <p:sp>
        <p:nvSpPr>
          <p:cNvPr id="3" name="عنصر نائب للمحتوى 2"/>
          <p:cNvSpPr>
            <a:spLocks noGrp="1"/>
          </p:cNvSpPr>
          <p:nvPr>
            <p:ph idx="1"/>
          </p:nvPr>
        </p:nvSpPr>
        <p:spPr/>
        <p:txBody>
          <a:bodyPr>
            <a:normAutofit fontScale="85000" lnSpcReduction="10000"/>
          </a:bodyPr>
          <a:lstStyle/>
          <a:p>
            <a:pPr algn="l" rtl="0"/>
            <a:r>
              <a:rPr lang="en-US" dirty="0"/>
              <a:t>1) Pulmonary embolism, with associated cough and </a:t>
            </a:r>
            <a:r>
              <a:rPr lang="en-US" dirty="0" err="1"/>
              <a:t>pleuritic</a:t>
            </a:r>
            <a:r>
              <a:rPr lang="en-US" dirty="0"/>
              <a:t> chest pain (caused by septic pulmonary emboli): This is the most common manifestation.</a:t>
            </a:r>
          </a:p>
          <a:p>
            <a:pPr algn="l" rtl="0"/>
            <a:r>
              <a:rPr lang="en-US" dirty="0"/>
              <a:t>2) Murmur caused by tricuspid or pulmonary regurgitation: This is often absent or seen in advanced disease.</a:t>
            </a:r>
          </a:p>
          <a:p>
            <a:pPr algn="l" rtl="0"/>
            <a:r>
              <a:rPr lang="en-US" dirty="0"/>
              <a:t>3) Features of right ventricular failure in patients with long-standing </a:t>
            </a:r>
            <a:r>
              <a:rPr lang="en-US" dirty="0">
                <a:effectLst/>
              </a:rPr>
              <a:t>IE.</a:t>
            </a:r>
            <a:endParaRPr lang="en-US" dirty="0"/>
          </a:p>
          <a:p>
            <a:pPr algn="l" rtl="0"/>
            <a:r>
              <a:rPr lang="en-US" dirty="0"/>
              <a:t>4) Often recurrent right-sided IE in the case of </a:t>
            </a:r>
            <a:r>
              <a:rPr lang="en-US" dirty="0">
                <a:effectLst/>
              </a:rPr>
              <a:t>IVDU,</a:t>
            </a:r>
            <a:r>
              <a:rPr lang="en-US" dirty="0"/>
              <a:t> frequently in the absence of other predisposing heart conditions.</a:t>
            </a:r>
          </a:p>
          <a:p>
            <a:pPr algn="l" rtl="0"/>
            <a:endParaRPr lang="ar-JO" dirty="0"/>
          </a:p>
        </p:txBody>
      </p:sp>
    </p:spTree>
    <p:extLst>
      <p:ext uri="{BB962C8B-B14F-4D97-AF65-F5344CB8AC3E}">
        <p14:creationId xmlns:p14="http://schemas.microsoft.com/office/powerpoint/2010/main" val="390443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573" y="1600200"/>
            <a:ext cx="7256853" cy="4525963"/>
          </a:xfrm>
        </p:spPr>
      </p:pic>
    </p:spTree>
    <p:extLst>
      <p:ext uri="{BB962C8B-B14F-4D97-AF65-F5344CB8AC3E}">
        <p14:creationId xmlns:p14="http://schemas.microsoft.com/office/powerpoint/2010/main" val="237374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Workup</a:t>
            </a:r>
            <a:br>
              <a:rPr lang="en-GB" dirty="0"/>
            </a:br>
            <a:endParaRPr lang="ar-JO" dirty="0"/>
          </a:p>
        </p:txBody>
      </p:sp>
      <p:sp>
        <p:nvSpPr>
          <p:cNvPr id="3" name="عنصر نائب للمحتوى 2"/>
          <p:cNvSpPr>
            <a:spLocks noGrp="1"/>
          </p:cNvSpPr>
          <p:nvPr>
            <p:ph idx="1"/>
          </p:nvPr>
        </p:nvSpPr>
        <p:spPr/>
        <p:txBody>
          <a:bodyPr>
            <a:normAutofit fontScale="92500" lnSpcReduction="10000"/>
          </a:bodyPr>
          <a:lstStyle/>
          <a:p>
            <a:pPr algn="l" rtl="0"/>
            <a:r>
              <a:rPr lang="en-US" dirty="0"/>
              <a:t>1. Blood cultures are critical for the diagnosis of IE and treatment planning. Obtain ≥3 blood culture sets from separate venipuncture sites before starting antimicrobial treatment, with the first and last samples being drawn ≥1 hour apart, regardless of body temperature. </a:t>
            </a:r>
          </a:p>
          <a:p>
            <a:pPr algn="l" rtl="0"/>
            <a:r>
              <a:rPr lang="en-US" dirty="0"/>
              <a:t>2. </a:t>
            </a:r>
            <a:r>
              <a:rPr lang="en-US" b="1" dirty="0"/>
              <a:t>Serologic studies</a:t>
            </a:r>
            <a:r>
              <a:rPr lang="en-US" dirty="0"/>
              <a:t>: Perform these in the case of suspected infection with C </a:t>
            </a:r>
            <a:r>
              <a:rPr lang="en-US" dirty="0" err="1"/>
              <a:t>burnetii</a:t>
            </a:r>
            <a:r>
              <a:rPr lang="en-US" dirty="0"/>
              <a:t>, </a:t>
            </a:r>
            <a:r>
              <a:rPr lang="en-US" dirty="0" err="1"/>
              <a:t>Bartonella</a:t>
            </a:r>
            <a:r>
              <a:rPr lang="en-US" dirty="0"/>
              <a:t> </a:t>
            </a:r>
            <a:r>
              <a:rPr lang="en-US" dirty="0" err="1"/>
              <a:t>spp</a:t>
            </a:r>
            <a:r>
              <a:rPr lang="en-US" dirty="0"/>
              <a:t>, </a:t>
            </a:r>
            <a:r>
              <a:rPr lang="en-US" dirty="0" err="1"/>
              <a:t>Brucella</a:t>
            </a:r>
            <a:r>
              <a:rPr lang="en-US" dirty="0"/>
              <a:t> </a:t>
            </a:r>
            <a:r>
              <a:rPr lang="en-US" dirty="0" err="1"/>
              <a:t>spp</a:t>
            </a:r>
            <a:r>
              <a:rPr lang="en-US" dirty="0"/>
              <a:t>, </a:t>
            </a:r>
            <a:r>
              <a:rPr lang="en-US" dirty="0" err="1"/>
              <a:t>Histoplasma</a:t>
            </a:r>
            <a:r>
              <a:rPr lang="en-US" dirty="0"/>
              <a:t> </a:t>
            </a:r>
            <a:r>
              <a:rPr lang="en-US" dirty="0" err="1"/>
              <a:t>capsulatum</a:t>
            </a:r>
            <a:r>
              <a:rPr lang="en-US" dirty="0"/>
              <a:t>, Legionella </a:t>
            </a:r>
            <a:r>
              <a:rPr lang="en-US" dirty="0" err="1"/>
              <a:t>spp</a:t>
            </a:r>
            <a:r>
              <a:rPr lang="en-US" dirty="0"/>
              <a:t>, or Chlamydia spp.</a:t>
            </a:r>
          </a:p>
          <a:p>
            <a:pPr marL="0" indent="0" algn="l" rtl="0">
              <a:buNone/>
            </a:pPr>
            <a:endParaRPr lang="en-US" dirty="0"/>
          </a:p>
          <a:p>
            <a:pPr algn="l" rtl="0"/>
            <a:endParaRPr lang="ar-JO" dirty="0"/>
          </a:p>
        </p:txBody>
      </p:sp>
    </p:spTree>
    <p:extLst>
      <p:ext uri="{BB962C8B-B14F-4D97-AF65-F5344CB8AC3E}">
        <p14:creationId xmlns:p14="http://schemas.microsoft.com/office/powerpoint/2010/main" val="246379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Workup</a:t>
            </a:r>
            <a:br>
              <a:rPr lang="en-GB" dirty="0"/>
            </a:br>
            <a:endParaRPr lang="ar-JO" dirty="0"/>
          </a:p>
        </p:txBody>
      </p:sp>
      <p:sp>
        <p:nvSpPr>
          <p:cNvPr id="3" name="عنصر نائب للمحتوى 2"/>
          <p:cNvSpPr>
            <a:spLocks noGrp="1"/>
          </p:cNvSpPr>
          <p:nvPr>
            <p:ph idx="1"/>
          </p:nvPr>
        </p:nvSpPr>
        <p:spPr/>
        <p:txBody>
          <a:bodyPr>
            <a:normAutofit fontScale="85000" lnSpcReduction="10000"/>
          </a:bodyPr>
          <a:lstStyle/>
          <a:p>
            <a:pPr marL="0" indent="0" algn="l" rtl="0">
              <a:buNone/>
            </a:pPr>
            <a:r>
              <a:rPr lang="en-US" dirty="0"/>
              <a:t>3. </a:t>
            </a:r>
            <a:r>
              <a:rPr lang="en-US" b="1" dirty="0"/>
              <a:t>Echocardiography</a:t>
            </a:r>
            <a:r>
              <a:rPr lang="en-US" dirty="0"/>
              <a:t>: </a:t>
            </a:r>
          </a:p>
          <a:p>
            <a:pPr algn="l" rtl="0"/>
            <a:r>
              <a:rPr lang="en-US" dirty="0"/>
              <a:t>In suspected endocarditis it is important to evaluate for </a:t>
            </a:r>
            <a:r>
              <a:rPr lang="en-US" dirty="0" err="1"/>
              <a:t>vegetations</a:t>
            </a:r>
            <a:r>
              <a:rPr lang="en-US" dirty="0"/>
              <a:t> (mobile echogenic structures attached to the endocardium or </a:t>
            </a:r>
            <a:r>
              <a:rPr lang="en-US" dirty="0" err="1"/>
              <a:t>intracardiac</a:t>
            </a:r>
            <a:r>
              <a:rPr lang="en-US" dirty="0"/>
              <a:t> prosthetic material), </a:t>
            </a:r>
            <a:r>
              <a:rPr lang="en-US" dirty="0" err="1"/>
              <a:t>valvular</a:t>
            </a:r>
            <a:r>
              <a:rPr lang="en-US" dirty="0"/>
              <a:t> damage (regurgitation of the infected valve due to </a:t>
            </a:r>
            <a:r>
              <a:rPr lang="en-US" dirty="0" err="1"/>
              <a:t>vegetations</a:t>
            </a:r>
            <a:r>
              <a:rPr lang="en-US" dirty="0"/>
              <a:t>, leaflet perforation, or rupture of chordae </a:t>
            </a:r>
            <a:r>
              <a:rPr lang="en-US" dirty="0" err="1"/>
              <a:t>tendineae</a:t>
            </a:r>
            <a:r>
              <a:rPr lang="en-US" dirty="0"/>
              <a:t>), and </a:t>
            </a:r>
            <a:r>
              <a:rPr lang="en-US" dirty="0" err="1"/>
              <a:t>perivalvular</a:t>
            </a:r>
            <a:r>
              <a:rPr lang="en-US" dirty="0"/>
              <a:t> complications (abscess, </a:t>
            </a:r>
            <a:r>
              <a:rPr lang="en-US" dirty="0" err="1"/>
              <a:t>pseudoaneurysm</a:t>
            </a:r>
            <a:r>
              <a:rPr lang="en-US" dirty="0"/>
              <a:t>, </a:t>
            </a:r>
            <a:r>
              <a:rPr lang="en-US" dirty="0" err="1"/>
              <a:t>intracardiac</a:t>
            </a:r>
            <a:r>
              <a:rPr lang="en-US" dirty="0"/>
              <a:t> fistula).</a:t>
            </a:r>
          </a:p>
          <a:p>
            <a:pPr algn="l" rtl="0"/>
            <a:r>
              <a:rPr lang="en-US" dirty="0"/>
              <a:t>transthoracic echocardiography </a:t>
            </a:r>
            <a:r>
              <a:rPr lang="en-US" dirty="0">
                <a:effectLst/>
              </a:rPr>
              <a:t>(TTE)</a:t>
            </a:r>
            <a:r>
              <a:rPr lang="en-US" dirty="0"/>
              <a:t> &gt;</a:t>
            </a:r>
            <a:r>
              <a:rPr lang="en-US" dirty="0" err="1"/>
              <a:t>transesophageal</a:t>
            </a:r>
            <a:r>
              <a:rPr lang="en-US" dirty="0"/>
              <a:t> echocardiography </a:t>
            </a:r>
            <a:r>
              <a:rPr lang="en-US" dirty="0">
                <a:effectLst/>
              </a:rPr>
              <a:t>(TEE)</a:t>
            </a:r>
            <a:r>
              <a:rPr lang="en-US" dirty="0"/>
              <a:t> should be performed.</a:t>
            </a:r>
          </a:p>
        </p:txBody>
      </p:sp>
    </p:spTree>
    <p:extLst>
      <p:ext uri="{BB962C8B-B14F-4D97-AF65-F5344CB8AC3E}">
        <p14:creationId xmlns:p14="http://schemas.microsoft.com/office/powerpoint/2010/main" val="26638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587" y="1843881"/>
            <a:ext cx="5838825" cy="4038600"/>
          </a:xfrm>
        </p:spPr>
      </p:pic>
    </p:spTree>
    <p:extLst>
      <p:ext uri="{BB962C8B-B14F-4D97-AF65-F5344CB8AC3E}">
        <p14:creationId xmlns:p14="http://schemas.microsoft.com/office/powerpoint/2010/main" val="199985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Diagnostic criteria</a:t>
            </a:r>
            <a:endParaRPr lang="ar-JO" dirty="0"/>
          </a:p>
        </p:txBody>
      </p:sp>
      <p:sp>
        <p:nvSpPr>
          <p:cNvPr id="5" name="عنصر نائب للمحتوى 4"/>
          <p:cNvSpPr>
            <a:spLocks noGrp="1"/>
          </p:cNvSpPr>
          <p:nvPr>
            <p:ph idx="1"/>
          </p:nvPr>
        </p:nvSpPr>
        <p:spPr/>
        <p:txBody>
          <a:bodyPr/>
          <a:lstStyle/>
          <a:p>
            <a:endParaRPr lang="ar-J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36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Treatment</a:t>
            </a:r>
            <a:endParaRPr lang="ar-JO" dirty="0"/>
          </a:p>
        </p:txBody>
      </p:sp>
      <p:sp>
        <p:nvSpPr>
          <p:cNvPr id="3" name="عنصر نائب للمحتوى 2"/>
          <p:cNvSpPr>
            <a:spLocks noGrp="1"/>
          </p:cNvSpPr>
          <p:nvPr>
            <p:ph idx="1"/>
          </p:nvPr>
        </p:nvSpPr>
        <p:spPr/>
        <p:txBody>
          <a:bodyPr>
            <a:normAutofit fontScale="85000" lnSpcReduction="10000"/>
          </a:bodyPr>
          <a:lstStyle/>
          <a:p>
            <a:pPr algn="l" rtl="0"/>
            <a:r>
              <a:rPr lang="en-US" dirty="0"/>
              <a:t>Treatment of IE requires eradication of infection and prolonged parenteral and bactericidal therapy. Initial therapy and stabilization of the patient in the hospital is recommended; outpatient therapy can be considered once this is achieved. IV treatment is currently recommended, although this may change in the </a:t>
            </a:r>
            <a:r>
              <a:rPr lang="en-US" dirty="0">
                <a:effectLst/>
              </a:rPr>
              <a:t>future.</a:t>
            </a:r>
            <a:r>
              <a:rPr lang="en-US" dirty="0"/>
              <a:t> </a:t>
            </a:r>
          </a:p>
          <a:p>
            <a:pPr algn="l" rtl="0"/>
            <a:r>
              <a:rPr lang="en-US" dirty="0"/>
              <a:t>IV treatment may vary in duration from 2 weeks (in a highly selective population meeting predefined criteria) up to 4 to 6 weeks (most commonly) or longer.</a:t>
            </a:r>
          </a:p>
          <a:p>
            <a:pPr algn="l" rtl="0"/>
            <a:r>
              <a:rPr lang="en-US" dirty="0"/>
              <a:t>Treatment of PVE lasts ≥6 weeks.</a:t>
            </a:r>
          </a:p>
          <a:p>
            <a:pPr algn="l" rtl="0"/>
            <a:endParaRPr lang="ar-JO" dirty="0"/>
          </a:p>
        </p:txBody>
      </p:sp>
    </p:spTree>
    <p:extLst>
      <p:ext uri="{BB962C8B-B14F-4D97-AF65-F5344CB8AC3E}">
        <p14:creationId xmlns:p14="http://schemas.microsoft.com/office/powerpoint/2010/main" val="148998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Definition, </a:t>
            </a:r>
            <a:r>
              <a:rPr lang="en-GB" dirty="0" err="1"/>
              <a:t>Etiology</a:t>
            </a:r>
            <a:r>
              <a:rPr lang="en-GB" dirty="0"/>
              <a:t>, Pathogenesis</a:t>
            </a:r>
            <a:endParaRPr lang="ar-JO" dirty="0"/>
          </a:p>
        </p:txBody>
      </p:sp>
      <p:sp>
        <p:nvSpPr>
          <p:cNvPr id="3" name="عنصر نائب للمحتوى 2"/>
          <p:cNvSpPr>
            <a:spLocks noGrp="1"/>
          </p:cNvSpPr>
          <p:nvPr>
            <p:ph idx="1"/>
          </p:nvPr>
        </p:nvSpPr>
        <p:spPr/>
        <p:txBody>
          <a:bodyPr>
            <a:normAutofit fontScale="92500" lnSpcReduction="10000"/>
          </a:bodyPr>
          <a:lstStyle/>
          <a:p>
            <a:pPr marL="0" indent="0" algn="l">
              <a:buNone/>
            </a:pPr>
            <a:r>
              <a:rPr lang="en-US" dirty="0"/>
              <a:t>-Infective endocarditis </a:t>
            </a:r>
            <a:r>
              <a:rPr lang="en-US" dirty="0">
                <a:effectLst/>
              </a:rPr>
              <a:t>(IE)</a:t>
            </a:r>
            <a:r>
              <a:rPr lang="en-US" dirty="0"/>
              <a:t> is an infection of the endocardium, most frequently involving the heart valves</a:t>
            </a:r>
          </a:p>
          <a:p>
            <a:pPr marL="0" indent="0" algn="l">
              <a:buNone/>
            </a:pPr>
            <a:r>
              <a:rPr lang="en-US" dirty="0"/>
              <a:t>-Most frequently IE affects the mitral and aortic valves; less frequently the tricuspid valve may be involved. IE can involve &gt;1 valve  </a:t>
            </a:r>
          </a:p>
          <a:p>
            <a:pPr marL="0" indent="0" algn="l">
              <a:buNone/>
            </a:pPr>
            <a:r>
              <a:rPr lang="en-US" dirty="0"/>
              <a:t>-IE is preceded by bacteremia, which can last from &lt;2 weeks (80% of patients) to several months (in particular in patients with IE involving a prosthetic valve).</a:t>
            </a:r>
            <a:endParaRPr lang="ar-JO" dirty="0"/>
          </a:p>
        </p:txBody>
      </p:sp>
    </p:spTree>
    <p:extLst>
      <p:ext uri="{BB962C8B-B14F-4D97-AF65-F5344CB8AC3E}">
        <p14:creationId xmlns:p14="http://schemas.microsoft.com/office/powerpoint/2010/main" val="295379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Pharmacologic Treatment</a:t>
            </a:r>
            <a:br>
              <a:rPr lang="en-GB" dirty="0"/>
            </a:br>
            <a:endParaRPr lang="ar-JO" dirty="0"/>
          </a:p>
        </p:txBody>
      </p:sp>
      <p:sp>
        <p:nvSpPr>
          <p:cNvPr id="3" name="عنصر نائب للمحتوى 2"/>
          <p:cNvSpPr>
            <a:spLocks noGrp="1"/>
          </p:cNvSpPr>
          <p:nvPr>
            <p:ph idx="1"/>
          </p:nvPr>
        </p:nvSpPr>
        <p:spPr/>
        <p:txBody>
          <a:bodyPr>
            <a:normAutofit lnSpcReduction="10000"/>
          </a:bodyPr>
          <a:lstStyle/>
          <a:p>
            <a:pPr marL="0" indent="0" algn="l" rtl="0">
              <a:buNone/>
            </a:pPr>
            <a:r>
              <a:rPr lang="en-US" b="1" u="sng" dirty="0"/>
              <a:t>IV antibiotics</a:t>
            </a:r>
            <a:r>
              <a:rPr lang="en-US" u="sng" dirty="0"/>
              <a:t>:</a:t>
            </a:r>
          </a:p>
          <a:p>
            <a:pPr algn="l" rtl="0"/>
            <a:r>
              <a:rPr lang="en-US" dirty="0"/>
              <a:t> In acutely ill patients with suspected </a:t>
            </a:r>
            <a:r>
              <a:rPr lang="en-US" dirty="0">
                <a:effectLst/>
              </a:rPr>
              <a:t>IE,</a:t>
            </a:r>
            <a:r>
              <a:rPr lang="en-US" dirty="0"/>
              <a:t> start empiric treatment immediately after obtaining blood cultures .The choice of empiric treatment should take into consideration the most likely pathogens. Treatment may be tailored to blood culture results (identified pathogens) and sensitivities once these become available</a:t>
            </a:r>
            <a:endParaRPr lang="ar-JO" dirty="0"/>
          </a:p>
        </p:txBody>
      </p:sp>
    </p:spTree>
    <p:extLst>
      <p:ext uri="{BB962C8B-B14F-4D97-AF65-F5344CB8AC3E}">
        <p14:creationId xmlns:p14="http://schemas.microsoft.com/office/powerpoint/2010/main" val="120966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2087" y="1600200"/>
            <a:ext cx="66198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36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468" y="2196074"/>
            <a:ext cx="7621064" cy="333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46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Invasive Treatment</a:t>
            </a:r>
            <a:br>
              <a:rPr lang="en-GB" dirty="0"/>
            </a:br>
            <a:endParaRPr lang="ar-JO" dirty="0"/>
          </a:p>
        </p:txBody>
      </p:sp>
      <p:sp>
        <p:nvSpPr>
          <p:cNvPr id="3" name="عنصر نائب للمحتوى 2"/>
          <p:cNvSpPr>
            <a:spLocks noGrp="1"/>
          </p:cNvSpPr>
          <p:nvPr>
            <p:ph idx="1"/>
          </p:nvPr>
        </p:nvSpPr>
        <p:spPr/>
        <p:txBody>
          <a:bodyPr>
            <a:normAutofit lnSpcReduction="10000"/>
          </a:bodyPr>
          <a:lstStyle/>
          <a:p>
            <a:pPr algn="l" rtl="0"/>
            <a:r>
              <a:rPr lang="en-US" dirty="0"/>
              <a:t>Need for and optimal timing of surgical treatment are among the most difficult therapeutic decisions in the treatment of </a:t>
            </a:r>
            <a:r>
              <a:rPr lang="en-US" dirty="0">
                <a:effectLst/>
              </a:rPr>
              <a:t>IE.</a:t>
            </a:r>
            <a:r>
              <a:rPr lang="en-US" dirty="0"/>
              <a:t> Surgical intervention may be prompted by hemodynamic instability despite antimicrobial therapy. Decisions regarding surgery should be made by an experienced clinical team with cardiac surgery service and infectious disease consultations and should consider individual risks and benefits</a:t>
            </a:r>
            <a:endParaRPr lang="ar-JO" dirty="0"/>
          </a:p>
        </p:txBody>
      </p:sp>
    </p:spTree>
    <p:extLst>
      <p:ext uri="{BB962C8B-B14F-4D97-AF65-F5344CB8AC3E}">
        <p14:creationId xmlns:p14="http://schemas.microsoft.com/office/powerpoint/2010/main" val="43912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Urgent surgery</a:t>
            </a:r>
            <a:endParaRPr lang="ar-JO" dirty="0"/>
          </a:p>
        </p:txBody>
      </p:sp>
      <p:sp>
        <p:nvSpPr>
          <p:cNvPr id="3" name="عنصر نائب للمحتوى 2"/>
          <p:cNvSpPr>
            <a:spLocks noGrp="1"/>
          </p:cNvSpPr>
          <p:nvPr>
            <p:ph idx="1"/>
          </p:nvPr>
        </p:nvSpPr>
        <p:spPr/>
        <p:txBody>
          <a:bodyPr>
            <a:noAutofit/>
          </a:bodyPr>
          <a:lstStyle/>
          <a:p>
            <a:pPr algn="l" rtl="0"/>
            <a:r>
              <a:rPr lang="en-US" sz="2000" dirty="0"/>
              <a:t>1) Symptoms of heart failure or echocardiographic signs of poor hemodynamic tolerance caused by severe regurgitation or obstruction of a native or prosthetic valve.</a:t>
            </a:r>
          </a:p>
          <a:p>
            <a:pPr algn="l" rtl="0"/>
            <a:r>
              <a:rPr lang="en-US" sz="2000" dirty="0"/>
              <a:t>2) Locally uncontrolled infection with involvement of </a:t>
            </a:r>
            <a:r>
              <a:rPr lang="en-US" sz="2000" dirty="0" err="1"/>
              <a:t>perivalvular</a:t>
            </a:r>
            <a:r>
              <a:rPr lang="en-US" sz="2000" dirty="0"/>
              <a:t> structures (annular or aortic abscess, fistula, leaflet rupture, conduction disturbances).</a:t>
            </a:r>
          </a:p>
          <a:p>
            <a:pPr algn="l" rtl="0"/>
            <a:r>
              <a:rPr lang="en-US" sz="2000" dirty="0"/>
              <a:t>3) Persistent infection despite appropriate antibiotic treatment: This is defined as persisting bacteremia and fever after 3 to 7 days of antibiotic treatment and exclusion of other causes of persistent positive blood cultures (according to the European Society of Cardiology) or persistent bacteremia or fever for 5 to 7 days in patients in whom other sites of infection have been excluded (according to the American Heart Association).</a:t>
            </a:r>
          </a:p>
          <a:p>
            <a:pPr algn="l" rtl="0"/>
            <a:r>
              <a:rPr lang="en-US" sz="2000" dirty="0"/>
              <a:t>4) Infection with difficult-to-treat organisms (fungi or multidrug-resistant organisms).</a:t>
            </a:r>
          </a:p>
          <a:p>
            <a:pPr algn="l" rtl="0"/>
            <a:endParaRPr lang="en-US" sz="2000" dirty="0"/>
          </a:p>
        </p:txBody>
      </p:sp>
    </p:spTree>
    <p:extLst>
      <p:ext uri="{BB962C8B-B14F-4D97-AF65-F5344CB8AC3E}">
        <p14:creationId xmlns:p14="http://schemas.microsoft.com/office/powerpoint/2010/main" val="44578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Urgent surgery</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US" dirty="0"/>
              <a:t>5) PVE endocarditis caused by staphylococci or non-HACEK gram-negative bacteria.</a:t>
            </a:r>
          </a:p>
          <a:p>
            <a:pPr algn="l" rtl="0"/>
            <a:r>
              <a:rPr lang="en-US" dirty="0"/>
              <a:t>6) Persistent aortic or mitral </a:t>
            </a:r>
            <a:r>
              <a:rPr lang="en-US" dirty="0" err="1"/>
              <a:t>vegetations</a:t>
            </a:r>
            <a:r>
              <a:rPr lang="en-US" dirty="0"/>
              <a:t> &gt;10 mm after ≥1 embolic episode despite appropriate antibiotic treatment (particularly during the first 2 weeks of treatment).</a:t>
            </a:r>
          </a:p>
          <a:p>
            <a:pPr algn="l" rtl="0"/>
            <a:r>
              <a:rPr lang="en-US" dirty="0"/>
              <a:t>7) Aortic or mitral NVE </a:t>
            </a:r>
            <a:r>
              <a:rPr lang="en-US" dirty="0" err="1"/>
              <a:t>vegetations</a:t>
            </a:r>
            <a:r>
              <a:rPr lang="en-US" dirty="0"/>
              <a:t> &gt;10 mm, associated with severe valve stenosis or regurgitation, and low operative risk.</a:t>
            </a:r>
          </a:p>
        </p:txBody>
      </p:sp>
    </p:spTree>
    <p:extLst>
      <p:ext uri="{BB962C8B-B14F-4D97-AF65-F5344CB8AC3E}">
        <p14:creationId xmlns:p14="http://schemas.microsoft.com/office/powerpoint/2010/main" val="264889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Prevention</a:t>
            </a:r>
            <a:endParaRPr lang="ar-JO" dirty="0"/>
          </a:p>
        </p:txBody>
      </p:sp>
      <p:sp>
        <p:nvSpPr>
          <p:cNvPr id="3" name="عنصر نائب للمحتوى 2"/>
          <p:cNvSpPr>
            <a:spLocks noGrp="1"/>
          </p:cNvSpPr>
          <p:nvPr>
            <p:ph idx="1"/>
          </p:nvPr>
        </p:nvSpPr>
        <p:spPr>
          <a:xfrm>
            <a:off x="323528" y="1628800"/>
            <a:ext cx="8229600" cy="4525963"/>
          </a:xfrm>
        </p:spPr>
        <p:txBody>
          <a:bodyPr>
            <a:noAutofit/>
          </a:bodyPr>
          <a:lstStyle/>
          <a:p>
            <a:pPr algn="l" rtl="0"/>
            <a:r>
              <a:rPr lang="en-US" sz="2100" dirty="0"/>
              <a:t>Indications for antimicrobial prophylaxis: Prophylaxis is currently indicated only before dental procedures involving gingival or </a:t>
            </a:r>
            <a:r>
              <a:rPr lang="en-US" sz="2100" dirty="0" err="1"/>
              <a:t>periapical</a:t>
            </a:r>
            <a:r>
              <a:rPr lang="en-US" sz="2100" dirty="0"/>
              <a:t> instrumentation or perforation of the oral mucosa (dental extraction, periodontal procedures, root canal treatment, scaling, dental </a:t>
            </a:r>
            <a:r>
              <a:rPr lang="en-US" sz="2100" dirty="0">
                <a:effectLst/>
              </a:rPr>
              <a:t>implants) </a:t>
            </a:r>
            <a:r>
              <a:rPr lang="en-US" sz="2100" dirty="0"/>
              <a:t>and only in the following specific circumstances:</a:t>
            </a:r>
          </a:p>
          <a:p>
            <a:pPr algn="l" rtl="0"/>
            <a:r>
              <a:rPr lang="en-US" sz="2100" dirty="0"/>
              <a:t>1) Prosthetic valve (including </a:t>
            </a:r>
            <a:r>
              <a:rPr lang="en-US" sz="2100" dirty="0" err="1"/>
              <a:t>transcatheter</a:t>
            </a:r>
            <a:r>
              <a:rPr lang="en-US" sz="2100" dirty="0"/>
              <a:t> valve replacement) or history of valve repair using prosthetic materials.</a:t>
            </a:r>
          </a:p>
          <a:p>
            <a:pPr algn="l" rtl="0"/>
            <a:r>
              <a:rPr lang="en-US" sz="2100" dirty="0"/>
              <a:t>2) History of </a:t>
            </a:r>
            <a:r>
              <a:rPr lang="en-US" sz="2100" dirty="0">
                <a:effectLst/>
              </a:rPr>
              <a:t>IE.</a:t>
            </a:r>
            <a:endParaRPr lang="en-US" sz="2100" dirty="0"/>
          </a:p>
          <a:p>
            <a:pPr algn="l" rtl="0"/>
            <a:r>
              <a:rPr lang="en-US" sz="2100" dirty="0"/>
              <a:t>3) Congenital heart disease (cyanotic; up to 6 months after complete surgical or percutaneous repair of congenital heart disease using prosthetic materials; residual regurgitation or leak in the area of surgical or </a:t>
            </a:r>
            <a:r>
              <a:rPr lang="en-US" sz="2100" dirty="0" err="1"/>
              <a:t>transcatheter</a:t>
            </a:r>
            <a:r>
              <a:rPr lang="en-US" sz="2100" dirty="0"/>
              <a:t> implantation of prosthetic material).</a:t>
            </a:r>
          </a:p>
          <a:p>
            <a:pPr algn="l" rtl="0"/>
            <a:r>
              <a:rPr lang="en-US" sz="2100" dirty="0"/>
              <a:t>4) Cardiac transplant patients with a structurally abnormal valve (as per the American Heart Association/American Society of Cardiology recommendations).</a:t>
            </a:r>
          </a:p>
          <a:p>
            <a:pPr algn="l" rtl="0"/>
            <a:endParaRPr lang="ar-JO" sz="2100" dirty="0"/>
          </a:p>
        </p:txBody>
      </p:sp>
    </p:spTree>
    <p:extLst>
      <p:ext uri="{BB962C8B-B14F-4D97-AF65-F5344CB8AC3E}">
        <p14:creationId xmlns:p14="http://schemas.microsoft.com/office/powerpoint/2010/main" val="273421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a:bodyPr>
          <a:lstStyle/>
          <a:p>
            <a:pPr algn="l" rtl="0"/>
            <a:r>
              <a:rPr lang="en-US" dirty="0"/>
              <a:t>Recommended antimicrobial agents (a single dose 30-60 minutes before the procedure):</a:t>
            </a:r>
          </a:p>
          <a:p>
            <a:pPr algn="l" rtl="0"/>
            <a:r>
              <a:rPr lang="en-US" dirty="0"/>
              <a:t>1) Patients with no allergy to penicillin: Oral or IV amoxicillin or ampicillin 2 g in adults or 50 mg/kg in children. Alternative agents are IV </a:t>
            </a:r>
            <a:r>
              <a:rPr lang="en-US" dirty="0" err="1"/>
              <a:t>cefazolin</a:t>
            </a:r>
            <a:r>
              <a:rPr lang="en-US" dirty="0"/>
              <a:t> or ceftriaxone 1 g in adults or 50 mg/kg in children.</a:t>
            </a:r>
          </a:p>
          <a:p>
            <a:pPr algn="l" rtl="0"/>
            <a:r>
              <a:rPr lang="en-US" dirty="0"/>
              <a:t>2) Patients with allergy to penicillin: Oral or IV clindamycin 600 mg in adults or 20 mg/kg in children.</a:t>
            </a:r>
          </a:p>
          <a:p>
            <a:endParaRPr lang="ar-JO" dirty="0"/>
          </a:p>
        </p:txBody>
      </p:sp>
    </p:spTree>
    <p:extLst>
      <p:ext uri="{BB962C8B-B14F-4D97-AF65-F5344CB8AC3E}">
        <p14:creationId xmlns:p14="http://schemas.microsoft.com/office/powerpoint/2010/main" val="1289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dirty="0"/>
          </a:p>
        </p:txBody>
      </p:sp>
      <p:sp>
        <p:nvSpPr>
          <p:cNvPr id="3" name="عنصر نائب للمحتوى 2"/>
          <p:cNvSpPr>
            <a:spLocks noGrp="1"/>
          </p:cNvSpPr>
          <p:nvPr>
            <p:ph idx="1"/>
          </p:nvPr>
        </p:nvSpPr>
        <p:spPr/>
        <p:txBody>
          <a:bodyPr>
            <a:normAutofit fontScale="70000" lnSpcReduction="20000"/>
          </a:bodyPr>
          <a:lstStyle/>
          <a:p>
            <a:pPr algn="l" rtl="0">
              <a:buFont typeface="Wingdings" pitchFamily="2" charset="2"/>
              <a:buChar char="Ø"/>
            </a:pPr>
            <a:r>
              <a:rPr lang="en-GB" dirty="0"/>
              <a:t> Bacteria (&gt;90% of cases). Most frequent pathogens:</a:t>
            </a:r>
          </a:p>
          <a:p>
            <a:pPr marL="0" indent="0" algn="l" rtl="0">
              <a:buNone/>
            </a:pPr>
            <a:r>
              <a:rPr lang="en-GB" dirty="0"/>
              <a:t>a) Staphylococci (</a:t>
            </a:r>
            <a:r>
              <a:rPr lang="en-GB" dirty="0">
                <a:solidFill>
                  <a:srgbClr val="FF0000"/>
                </a:solidFill>
              </a:rPr>
              <a:t>Staphylococcus </a:t>
            </a:r>
            <a:r>
              <a:rPr lang="en-GB" dirty="0" err="1">
                <a:solidFill>
                  <a:srgbClr val="FF0000"/>
                </a:solidFill>
              </a:rPr>
              <a:t>aureus</a:t>
            </a:r>
            <a:r>
              <a:rPr lang="en-GB" dirty="0">
                <a:solidFill>
                  <a:srgbClr val="FF0000"/>
                </a:solidFill>
              </a:rPr>
              <a:t>, the most common cause of IE </a:t>
            </a:r>
            <a:r>
              <a:rPr lang="en-GB" dirty="0"/>
              <a:t>Staphylococcus </a:t>
            </a:r>
            <a:r>
              <a:rPr lang="en-GB" dirty="0" err="1"/>
              <a:t>epidermidis</a:t>
            </a:r>
            <a:r>
              <a:rPr lang="en-GB" dirty="0"/>
              <a:t>; coagulase-negative staphylococci).</a:t>
            </a:r>
          </a:p>
          <a:p>
            <a:pPr marL="0" indent="0" algn="l" rtl="0">
              <a:buNone/>
            </a:pPr>
            <a:r>
              <a:rPr lang="en-GB" dirty="0"/>
              <a:t>b) Streptococci (</a:t>
            </a:r>
            <a:r>
              <a:rPr lang="en-GB" dirty="0" err="1"/>
              <a:t>viridans</a:t>
            </a:r>
            <a:r>
              <a:rPr lang="en-GB" dirty="0"/>
              <a:t>-group streptococci; </a:t>
            </a:r>
            <a:r>
              <a:rPr lang="en-GB" dirty="0">
                <a:solidFill>
                  <a:srgbClr val="FF0000"/>
                </a:solidFill>
              </a:rPr>
              <a:t>until recently the most frequent cause of native valve infections</a:t>
            </a:r>
            <a:r>
              <a:rPr lang="en-GB" dirty="0"/>
              <a:t>).</a:t>
            </a:r>
          </a:p>
          <a:p>
            <a:pPr marL="0" indent="0" algn="l" rtl="0">
              <a:buNone/>
            </a:pPr>
            <a:r>
              <a:rPr lang="en-GB" dirty="0"/>
              <a:t>c) Enterococci.</a:t>
            </a:r>
          </a:p>
          <a:p>
            <a:pPr marL="0" indent="0" algn="l" rtl="0">
              <a:buNone/>
            </a:pPr>
            <a:r>
              <a:rPr lang="en-GB" dirty="0"/>
              <a:t>d) The HACEK group of fastidious Gram-negative organisms (</a:t>
            </a:r>
            <a:r>
              <a:rPr lang="en-GB" dirty="0" err="1"/>
              <a:t>Haemophilus</a:t>
            </a:r>
            <a:r>
              <a:rPr lang="en-GB" dirty="0"/>
              <a:t> </a:t>
            </a:r>
            <a:r>
              <a:rPr lang="en-GB" dirty="0" err="1"/>
              <a:t>spp</a:t>
            </a:r>
            <a:r>
              <a:rPr lang="en-GB" dirty="0"/>
              <a:t>, </a:t>
            </a:r>
            <a:r>
              <a:rPr lang="en-GB" dirty="0" err="1"/>
              <a:t>Aggregatibacter</a:t>
            </a:r>
            <a:r>
              <a:rPr lang="en-GB" dirty="0"/>
              <a:t> [formerly </a:t>
            </a:r>
            <a:r>
              <a:rPr lang="en-GB" dirty="0" err="1"/>
              <a:t>Actinobacillus</a:t>
            </a:r>
            <a:r>
              <a:rPr lang="en-GB" dirty="0"/>
              <a:t>] </a:t>
            </a:r>
            <a:r>
              <a:rPr lang="en-GB" dirty="0" err="1"/>
              <a:t>spp</a:t>
            </a:r>
            <a:r>
              <a:rPr lang="en-GB" dirty="0"/>
              <a:t>, </a:t>
            </a:r>
            <a:r>
              <a:rPr lang="en-GB" dirty="0" err="1"/>
              <a:t>Cardiobacterium</a:t>
            </a:r>
            <a:r>
              <a:rPr lang="en-GB" dirty="0"/>
              <a:t> </a:t>
            </a:r>
            <a:r>
              <a:rPr lang="en-GB" dirty="0" err="1"/>
              <a:t>hominis</a:t>
            </a:r>
            <a:r>
              <a:rPr lang="en-GB" dirty="0"/>
              <a:t>, </a:t>
            </a:r>
            <a:r>
              <a:rPr lang="en-GB" dirty="0" err="1"/>
              <a:t>Eikenella</a:t>
            </a:r>
            <a:r>
              <a:rPr lang="en-GB" dirty="0"/>
              <a:t> </a:t>
            </a:r>
            <a:r>
              <a:rPr lang="en-GB" dirty="0" err="1"/>
              <a:t>corrodens</a:t>
            </a:r>
            <a:r>
              <a:rPr lang="en-GB" dirty="0"/>
              <a:t>, and </a:t>
            </a:r>
            <a:r>
              <a:rPr lang="en-GB" dirty="0" err="1"/>
              <a:t>Kingella</a:t>
            </a:r>
            <a:r>
              <a:rPr lang="en-GB" dirty="0"/>
              <a:t> </a:t>
            </a:r>
            <a:r>
              <a:rPr lang="en-GB" dirty="0" err="1"/>
              <a:t>spp</a:t>
            </a:r>
            <a:r>
              <a:rPr lang="en-GB" dirty="0"/>
              <a:t>).</a:t>
            </a:r>
          </a:p>
          <a:p>
            <a:pPr marL="0" indent="0" algn="l" rtl="0">
              <a:buNone/>
            </a:pPr>
            <a:r>
              <a:rPr lang="en-GB" dirty="0"/>
              <a:t>e) Non-HACEK Gram-negative bacteria.</a:t>
            </a:r>
          </a:p>
          <a:p>
            <a:pPr marL="0" indent="0" algn="l" rtl="0">
              <a:buNone/>
            </a:pPr>
            <a:r>
              <a:rPr lang="en-GB" dirty="0"/>
              <a:t>f) Mixed bacterial </a:t>
            </a:r>
            <a:r>
              <a:rPr lang="en-GB" dirty="0" err="1"/>
              <a:t>etiology</a:t>
            </a:r>
            <a:r>
              <a:rPr lang="en-GB" dirty="0"/>
              <a:t> is frequently found among IV drug abusers.</a:t>
            </a:r>
          </a:p>
          <a:p>
            <a:pPr algn="l" rtl="0">
              <a:buFont typeface="Wingdings" pitchFamily="2" charset="2"/>
              <a:buChar char="Ø"/>
            </a:pPr>
            <a:r>
              <a:rPr lang="en-GB" dirty="0"/>
              <a:t> Fungi (&lt;1%).</a:t>
            </a:r>
          </a:p>
          <a:p>
            <a:pPr algn="l" rtl="0">
              <a:buFont typeface="Wingdings" pitchFamily="2" charset="2"/>
              <a:buChar char="Ø"/>
            </a:pPr>
            <a:r>
              <a:rPr lang="en-GB" dirty="0"/>
              <a:t>Very rare: Chlamydia, rickettsia, or mycoplasma.</a:t>
            </a:r>
          </a:p>
          <a:p>
            <a:pPr algn="l" rtl="0"/>
            <a:endParaRPr lang="ar-JO" dirty="0"/>
          </a:p>
        </p:txBody>
      </p:sp>
    </p:spTree>
    <p:extLst>
      <p:ext uri="{BB962C8B-B14F-4D97-AF65-F5344CB8AC3E}">
        <p14:creationId xmlns:p14="http://schemas.microsoft.com/office/powerpoint/2010/main" val="128178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Etiologic agents in patients with negative blood cultures: </a:t>
            </a:r>
            <a:endParaRPr lang="ar-JO" dirty="0"/>
          </a:p>
        </p:txBody>
      </p:sp>
      <p:sp>
        <p:nvSpPr>
          <p:cNvPr id="3" name="عنصر نائب للمحتوى 2"/>
          <p:cNvSpPr>
            <a:spLocks noGrp="1"/>
          </p:cNvSpPr>
          <p:nvPr>
            <p:ph idx="1"/>
          </p:nvPr>
        </p:nvSpPr>
        <p:spPr/>
        <p:txBody>
          <a:bodyPr>
            <a:normAutofit fontScale="77500" lnSpcReduction="20000"/>
          </a:bodyPr>
          <a:lstStyle/>
          <a:p>
            <a:pPr algn="l" rtl="0"/>
            <a:r>
              <a:rPr lang="en-GB" dirty="0"/>
              <a:t>Culture-negative IE may be seen in the context of antimicrobial use prior to blood cultures being drawn or infections caused by fastidious organisms. These organisms include:</a:t>
            </a:r>
          </a:p>
          <a:p>
            <a:pPr algn="l" rtl="0"/>
            <a:r>
              <a:rPr lang="en-GB" dirty="0"/>
              <a:t>1) Nutritionally variant streptococci.</a:t>
            </a:r>
          </a:p>
          <a:p>
            <a:pPr algn="l" rtl="0"/>
            <a:r>
              <a:rPr lang="en-GB" dirty="0"/>
              <a:t>2) </a:t>
            </a:r>
            <a:r>
              <a:rPr lang="en-GB" dirty="0" err="1"/>
              <a:t>Coxiella</a:t>
            </a:r>
            <a:r>
              <a:rPr lang="en-GB" dirty="0"/>
              <a:t> </a:t>
            </a:r>
            <a:r>
              <a:rPr lang="en-GB" dirty="0" err="1"/>
              <a:t>burnetii</a:t>
            </a:r>
            <a:r>
              <a:rPr lang="en-GB" dirty="0"/>
              <a:t>. </a:t>
            </a:r>
          </a:p>
          <a:p>
            <a:pPr algn="l" rtl="0"/>
            <a:r>
              <a:rPr lang="en-GB" dirty="0"/>
              <a:t>3) </a:t>
            </a:r>
            <a:r>
              <a:rPr lang="en-GB" dirty="0" err="1"/>
              <a:t>Bartonella</a:t>
            </a:r>
            <a:r>
              <a:rPr lang="en-GB" dirty="0"/>
              <a:t> spp.</a:t>
            </a:r>
          </a:p>
          <a:p>
            <a:pPr algn="l" rtl="0"/>
            <a:r>
              <a:rPr lang="en-GB" dirty="0"/>
              <a:t>4) Mycoplasma </a:t>
            </a:r>
            <a:r>
              <a:rPr lang="en-GB" dirty="0" err="1"/>
              <a:t>pneumoniae</a:t>
            </a:r>
            <a:r>
              <a:rPr lang="en-GB" dirty="0"/>
              <a:t>.</a:t>
            </a:r>
          </a:p>
          <a:p>
            <a:pPr algn="l" rtl="0"/>
            <a:r>
              <a:rPr lang="en-GB" dirty="0"/>
              <a:t>5) </a:t>
            </a:r>
            <a:r>
              <a:rPr lang="en-GB" dirty="0" err="1"/>
              <a:t>Brucella</a:t>
            </a:r>
            <a:r>
              <a:rPr lang="en-GB" dirty="0"/>
              <a:t> spp.</a:t>
            </a:r>
          </a:p>
          <a:p>
            <a:pPr algn="l" rtl="0"/>
            <a:r>
              <a:rPr lang="en-GB" dirty="0"/>
              <a:t>6) Legionella </a:t>
            </a:r>
            <a:r>
              <a:rPr lang="en-GB" dirty="0" err="1"/>
              <a:t>pneumophila</a:t>
            </a:r>
            <a:r>
              <a:rPr lang="en-GB" dirty="0"/>
              <a:t>.</a:t>
            </a:r>
          </a:p>
          <a:p>
            <a:pPr algn="l" rtl="0"/>
            <a:r>
              <a:rPr lang="en-GB" dirty="0"/>
              <a:t>7) Fungi (</a:t>
            </a:r>
            <a:r>
              <a:rPr lang="en-GB" dirty="0" err="1"/>
              <a:t>eg</a:t>
            </a:r>
            <a:r>
              <a:rPr lang="en-GB" dirty="0"/>
              <a:t>, </a:t>
            </a:r>
            <a:r>
              <a:rPr lang="en-GB" dirty="0" err="1"/>
              <a:t>Aspergillus</a:t>
            </a:r>
            <a:r>
              <a:rPr lang="en-GB" dirty="0"/>
              <a:t> </a:t>
            </a:r>
            <a:r>
              <a:rPr lang="en-GB" dirty="0" err="1"/>
              <a:t>spp</a:t>
            </a:r>
            <a:r>
              <a:rPr lang="en-GB" dirty="0"/>
              <a:t>).</a:t>
            </a:r>
          </a:p>
          <a:p>
            <a:pPr algn="l" rtl="0"/>
            <a:r>
              <a:rPr lang="en-GB" dirty="0"/>
              <a:t>8) </a:t>
            </a:r>
            <a:r>
              <a:rPr lang="en-GB" dirty="0" err="1"/>
              <a:t>Tropheryma</a:t>
            </a:r>
            <a:r>
              <a:rPr lang="en-GB" dirty="0"/>
              <a:t> </a:t>
            </a:r>
            <a:r>
              <a:rPr lang="en-GB" dirty="0" err="1"/>
              <a:t>whipplei</a:t>
            </a:r>
            <a:r>
              <a:rPr lang="en-GB" dirty="0"/>
              <a:t>.</a:t>
            </a:r>
          </a:p>
          <a:p>
            <a:pPr algn="l" rtl="0"/>
            <a:endParaRPr lang="ar-JO" dirty="0"/>
          </a:p>
        </p:txBody>
      </p:sp>
    </p:spTree>
    <p:extLst>
      <p:ext uri="{BB962C8B-B14F-4D97-AF65-F5344CB8AC3E}">
        <p14:creationId xmlns:p14="http://schemas.microsoft.com/office/powerpoint/2010/main" val="116224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Diseases and conditions predisposing to native valve endocarditis </a:t>
            </a:r>
            <a:r>
              <a:rPr lang="en-US" dirty="0">
                <a:effectLst/>
              </a:rPr>
              <a:t>(NVE)</a:t>
            </a:r>
            <a:r>
              <a:rPr lang="en-US" dirty="0"/>
              <a:t>: </a:t>
            </a:r>
            <a:endParaRPr lang="ar-JO" dirty="0"/>
          </a:p>
        </p:txBody>
      </p:sp>
      <p:sp>
        <p:nvSpPr>
          <p:cNvPr id="3" name="عنصر نائب للمحتوى 2"/>
          <p:cNvSpPr>
            <a:spLocks noGrp="1"/>
          </p:cNvSpPr>
          <p:nvPr>
            <p:ph idx="1"/>
          </p:nvPr>
        </p:nvSpPr>
        <p:spPr/>
        <p:txBody>
          <a:bodyPr>
            <a:normAutofit fontScale="70000" lnSpcReduction="20000"/>
          </a:bodyPr>
          <a:lstStyle/>
          <a:p>
            <a:pPr algn="l" rtl="0"/>
            <a:r>
              <a:rPr lang="en-US" dirty="0"/>
              <a:t>history of rheumatic disease</a:t>
            </a:r>
          </a:p>
          <a:p>
            <a:pPr algn="l" rtl="0"/>
            <a:r>
              <a:rPr lang="en-US" dirty="0"/>
              <a:t>mitral valve prolapse with regurgitation, </a:t>
            </a:r>
          </a:p>
          <a:p>
            <a:pPr algn="l" rtl="0"/>
            <a:r>
              <a:rPr lang="en-US" dirty="0"/>
              <a:t>hypertrophic cardiomyopathy, </a:t>
            </a:r>
          </a:p>
          <a:p>
            <a:pPr algn="l" rtl="0"/>
            <a:r>
              <a:rPr lang="en-US" dirty="0" err="1"/>
              <a:t>valvular</a:t>
            </a:r>
            <a:r>
              <a:rPr lang="en-US" dirty="0"/>
              <a:t> or congenital heart disease (particularly affecting the aortic valve, </a:t>
            </a:r>
            <a:r>
              <a:rPr lang="en-US" dirty="0" err="1"/>
              <a:t>eg</a:t>
            </a:r>
            <a:r>
              <a:rPr lang="en-US" dirty="0"/>
              <a:t>, bicuspid aortic valve, </a:t>
            </a:r>
            <a:r>
              <a:rPr lang="en-US" dirty="0" err="1"/>
              <a:t>coarctation</a:t>
            </a:r>
            <a:r>
              <a:rPr lang="en-US" dirty="0"/>
              <a:t> of the aorta),</a:t>
            </a:r>
          </a:p>
          <a:p>
            <a:pPr algn="l" rtl="0"/>
            <a:r>
              <a:rPr lang="en-US" dirty="0"/>
              <a:t> degenerative cardiac lesions, </a:t>
            </a:r>
          </a:p>
          <a:p>
            <a:pPr algn="l" rtl="0"/>
            <a:r>
              <a:rPr lang="en-US" dirty="0"/>
              <a:t>prolonged maintenance of indwelling central venous catheters, foreign bodies in the heart (</a:t>
            </a:r>
            <a:r>
              <a:rPr lang="en-US" dirty="0" err="1"/>
              <a:t>eg</a:t>
            </a:r>
            <a:r>
              <a:rPr lang="en-US" dirty="0"/>
              <a:t>, </a:t>
            </a:r>
            <a:r>
              <a:rPr lang="en-US" dirty="0" err="1"/>
              <a:t>intracardiac</a:t>
            </a:r>
            <a:r>
              <a:rPr lang="en-US" dirty="0"/>
              <a:t> electrodes, vascular patches), </a:t>
            </a:r>
          </a:p>
          <a:p>
            <a:pPr algn="l" rtl="0"/>
            <a:r>
              <a:rPr lang="en-US" dirty="0"/>
              <a:t>chronic hemodialysis</a:t>
            </a:r>
          </a:p>
          <a:p>
            <a:pPr algn="l" rtl="0"/>
            <a:r>
              <a:rPr lang="en-US" dirty="0"/>
              <a:t>IV drug use </a:t>
            </a:r>
            <a:r>
              <a:rPr lang="en-US" dirty="0">
                <a:effectLst/>
              </a:rPr>
              <a:t>(IVDU)</a:t>
            </a:r>
            <a:r>
              <a:rPr lang="en-US" dirty="0"/>
              <a:t> (associated with involvement of right-sided heart valves).</a:t>
            </a:r>
          </a:p>
          <a:p>
            <a:pPr algn="l" rtl="0"/>
            <a:endParaRPr lang="ar-JO" dirty="0"/>
          </a:p>
        </p:txBody>
      </p:sp>
    </p:spTree>
    <p:extLst>
      <p:ext uri="{BB962C8B-B14F-4D97-AF65-F5344CB8AC3E}">
        <p14:creationId xmlns:p14="http://schemas.microsoft.com/office/powerpoint/2010/main" val="162481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Prosthetic valve endocarditis </a:t>
            </a:r>
            <a:r>
              <a:rPr lang="en-US" dirty="0">
                <a:effectLst/>
              </a:rPr>
              <a:t>(PVE)</a:t>
            </a:r>
            <a:r>
              <a:rPr lang="en-US" dirty="0"/>
              <a:t> </a:t>
            </a:r>
            <a:endParaRPr lang="ar-JO" dirty="0"/>
          </a:p>
        </p:txBody>
      </p:sp>
      <p:sp>
        <p:nvSpPr>
          <p:cNvPr id="3" name="عنصر نائب للمحتوى 2"/>
          <p:cNvSpPr>
            <a:spLocks noGrp="1"/>
          </p:cNvSpPr>
          <p:nvPr>
            <p:ph idx="1"/>
          </p:nvPr>
        </p:nvSpPr>
        <p:spPr/>
        <p:txBody>
          <a:bodyPr>
            <a:normAutofit fontScale="92500" lnSpcReduction="10000"/>
          </a:bodyPr>
          <a:lstStyle/>
          <a:p>
            <a:pPr algn="l" rtl="0"/>
            <a:r>
              <a:rPr lang="en-US" dirty="0"/>
              <a:t>accounts for 10% to 30% of all cases of </a:t>
            </a:r>
            <a:r>
              <a:rPr lang="en-US" dirty="0">
                <a:effectLst/>
              </a:rPr>
              <a:t>IE.</a:t>
            </a:r>
          </a:p>
          <a:p>
            <a:pPr algn="l" rtl="0"/>
            <a:r>
              <a:rPr lang="en-US" dirty="0"/>
              <a:t>In the first 2 months after surgery, PVE is most frequently caused by S </a:t>
            </a:r>
            <a:r>
              <a:rPr lang="en-US" dirty="0" err="1"/>
              <a:t>aureus</a:t>
            </a:r>
            <a:r>
              <a:rPr lang="en-US" dirty="0"/>
              <a:t> followed by coagulase-negative staphylococci (mainly methicillin-resistant strains) and Candida spp.</a:t>
            </a:r>
          </a:p>
          <a:p>
            <a:pPr algn="l" rtl="0"/>
            <a:r>
              <a:rPr lang="en-US" dirty="0"/>
              <a:t> In PVE developing &gt;1 year after surgery, etiologic agents are similar to those seen in </a:t>
            </a:r>
            <a:r>
              <a:rPr lang="en-US" dirty="0">
                <a:effectLst/>
              </a:rPr>
              <a:t>NVE.</a:t>
            </a:r>
            <a:endParaRPr lang="en-US" dirty="0"/>
          </a:p>
          <a:p>
            <a:pPr algn="l" rtl="0"/>
            <a:r>
              <a:rPr lang="en-US" dirty="0"/>
              <a:t>Cardiac device–related infective endocarditis </a:t>
            </a:r>
            <a:r>
              <a:rPr lang="en-US" dirty="0">
                <a:effectLst/>
              </a:rPr>
              <a:t>(CDRIE)</a:t>
            </a:r>
            <a:r>
              <a:rPr lang="en-US" dirty="0"/>
              <a:t> is most frequently caused by coagulase-negative staphylococci and S </a:t>
            </a:r>
            <a:r>
              <a:rPr lang="en-US" dirty="0" err="1"/>
              <a:t>aureus</a:t>
            </a:r>
            <a:r>
              <a:rPr lang="en-US" dirty="0"/>
              <a:t>.</a:t>
            </a:r>
          </a:p>
          <a:p>
            <a:pPr algn="l" rtl="0"/>
            <a:endParaRPr lang="ar-JO" dirty="0"/>
          </a:p>
        </p:txBody>
      </p:sp>
    </p:spTree>
    <p:extLst>
      <p:ext uri="{BB962C8B-B14F-4D97-AF65-F5344CB8AC3E}">
        <p14:creationId xmlns:p14="http://schemas.microsoft.com/office/powerpoint/2010/main" val="336543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8532440" cy="4228827"/>
          </a:xfrm>
        </p:spPr>
      </p:pic>
    </p:spTree>
    <p:extLst>
      <p:ext uri="{BB962C8B-B14F-4D97-AF65-F5344CB8AC3E}">
        <p14:creationId xmlns:p14="http://schemas.microsoft.com/office/powerpoint/2010/main" val="44497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Clinical Features</a:t>
            </a:r>
            <a:br>
              <a:rPr lang="en-GB" dirty="0"/>
            </a:br>
            <a:r>
              <a:rPr lang="en-US" dirty="0"/>
              <a:t> Left-sided endocarditis</a:t>
            </a:r>
            <a:endParaRPr lang="en-GB" dirty="0"/>
          </a:p>
        </p:txBody>
      </p:sp>
      <p:sp>
        <p:nvSpPr>
          <p:cNvPr id="3" name="عنصر نائب للمحتوى 2"/>
          <p:cNvSpPr>
            <a:spLocks noGrp="1"/>
          </p:cNvSpPr>
          <p:nvPr>
            <p:ph idx="1"/>
          </p:nvPr>
        </p:nvSpPr>
        <p:spPr/>
        <p:txBody>
          <a:bodyPr>
            <a:noAutofit/>
          </a:bodyPr>
          <a:lstStyle/>
          <a:p>
            <a:pPr algn="l" rtl="0"/>
            <a:r>
              <a:rPr lang="en-US" sz="2400" b="1" dirty="0"/>
              <a:t>1) Regurgitation murmur over the affected valve.</a:t>
            </a:r>
          </a:p>
          <a:p>
            <a:pPr algn="l" rtl="0"/>
            <a:r>
              <a:rPr lang="en-US" sz="2400" b="1" dirty="0"/>
              <a:t>2) Features of heart failure, including pulmonary edema in patients with no prior history of </a:t>
            </a:r>
            <a:r>
              <a:rPr lang="en-US" sz="2400" b="1" dirty="0" err="1"/>
              <a:t>valvular</a:t>
            </a:r>
            <a:r>
              <a:rPr lang="en-US" sz="2400" b="1" dirty="0"/>
              <a:t> disease.</a:t>
            </a:r>
          </a:p>
          <a:p>
            <a:pPr algn="l" rtl="0"/>
            <a:r>
              <a:rPr lang="en-US" sz="2400" b="1" dirty="0"/>
              <a:t>3) Conduction abnormalities.</a:t>
            </a:r>
          </a:p>
          <a:p>
            <a:pPr algn="l" rtl="0"/>
            <a:r>
              <a:rPr lang="en-US" sz="2400" b="1" dirty="0"/>
              <a:t>4) Rarely large </a:t>
            </a:r>
            <a:r>
              <a:rPr lang="en-US" sz="2400" b="1" dirty="0" err="1"/>
              <a:t>vegetations</a:t>
            </a:r>
            <a:r>
              <a:rPr lang="en-US" sz="2400" b="1" dirty="0"/>
              <a:t> leading to functional  mitral stenosis.</a:t>
            </a:r>
          </a:p>
          <a:p>
            <a:pPr algn="l" rtl="0"/>
            <a:r>
              <a:rPr lang="en-US" sz="2400" b="1" dirty="0">
                <a:solidFill>
                  <a:srgbClr val="FF0000"/>
                </a:solidFill>
              </a:rPr>
              <a:t>5) Embolic phenomena (most frequently associated with S </a:t>
            </a:r>
            <a:r>
              <a:rPr lang="en-US" sz="2400" b="1" dirty="0" err="1">
                <a:solidFill>
                  <a:srgbClr val="FF0000"/>
                </a:solidFill>
              </a:rPr>
              <a:t>aureus</a:t>
            </a:r>
            <a:r>
              <a:rPr lang="en-US" sz="2400" b="1" dirty="0">
                <a:solidFill>
                  <a:srgbClr val="FF0000"/>
                </a:solidFill>
              </a:rPr>
              <a:t>)</a:t>
            </a:r>
            <a:r>
              <a:rPr lang="en-US" sz="2400" b="1" dirty="0"/>
              <a:t>, including:</a:t>
            </a:r>
          </a:p>
          <a:p>
            <a:pPr algn="l" rtl="0"/>
            <a:r>
              <a:rPr lang="en-US" sz="2400" b="1" dirty="0"/>
              <a:t>a)­ Central nervous system </a:t>
            </a:r>
            <a:r>
              <a:rPr lang="en-US" sz="2400" b="1" dirty="0">
                <a:effectLst/>
              </a:rPr>
              <a:t>(CNS)</a:t>
            </a:r>
            <a:r>
              <a:rPr lang="en-US" sz="2400" b="1" dirty="0"/>
              <a:t> symptoms</a:t>
            </a:r>
          </a:p>
        </p:txBody>
      </p:sp>
    </p:spTree>
    <p:extLst>
      <p:ext uri="{BB962C8B-B14F-4D97-AF65-F5344CB8AC3E}">
        <p14:creationId xmlns:p14="http://schemas.microsoft.com/office/powerpoint/2010/main" val="62553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Embolic phenomena</a:t>
            </a:r>
            <a:endParaRPr lang="ar-JO" dirty="0"/>
          </a:p>
        </p:txBody>
      </p:sp>
      <p:sp>
        <p:nvSpPr>
          <p:cNvPr id="3" name="عنصر نائب للمحتوى 2"/>
          <p:cNvSpPr>
            <a:spLocks noGrp="1"/>
          </p:cNvSpPr>
          <p:nvPr>
            <p:ph idx="1"/>
          </p:nvPr>
        </p:nvSpPr>
        <p:spPr/>
        <p:txBody>
          <a:bodyPr>
            <a:normAutofit fontScale="70000" lnSpcReduction="20000"/>
          </a:bodyPr>
          <a:lstStyle/>
          <a:p>
            <a:pPr algn="l" rtl="0"/>
            <a:r>
              <a:rPr lang="en-US" b="1" dirty="0"/>
              <a:t>b) Rarely intracranial hemorrhage due to ruptured </a:t>
            </a:r>
            <a:r>
              <a:rPr lang="en-US" b="1" dirty="0" err="1"/>
              <a:t>mycotic</a:t>
            </a:r>
            <a:r>
              <a:rPr lang="en-US" b="1" dirty="0"/>
              <a:t> aneurysm.</a:t>
            </a:r>
          </a:p>
          <a:p>
            <a:pPr algn="l" rtl="0"/>
            <a:r>
              <a:rPr lang="en-US" b="1" dirty="0"/>
              <a:t>c) Renal, splenic, or mesenteric embolism</a:t>
            </a:r>
          </a:p>
          <a:p>
            <a:pPr algn="l" rtl="0"/>
            <a:r>
              <a:rPr lang="en-US" b="1" dirty="0"/>
              <a:t>d) Coronary artery embolism (rare) manifesting as chest pain.</a:t>
            </a:r>
          </a:p>
          <a:p>
            <a:pPr algn="l" rtl="0"/>
            <a:r>
              <a:rPr lang="en-US" b="1" dirty="0"/>
              <a:t>e) Ocular disturbances associated with retinal artery embolism.</a:t>
            </a:r>
          </a:p>
          <a:p>
            <a:pPr algn="l" rtl="0"/>
            <a:r>
              <a:rPr lang="en-US" b="1" dirty="0"/>
              <a:t>f) Peripheral vascular and inflammation symptoms (</a:t>
            </a:r>
            <a:r>
              <a:rPr lang="en-US" b="1" dirty="0" err="1"/>
              <a:t>petechiae</a:t>
            </a:r>
            <a:r>
              <a:rPr lang="en-US" b="1" dirty="0"/>
              <a:t> on skin and under nail plates, Osler nodes [painful red nodules located mainly on fingers and toes due to deposition of immune complexes], </a:t>
            </a:r>
            <a:r>
              <a:rPr lang="en-US" b="1" dirty="0" err="1"/>
              <a:t>Janeway</a:t>
            </a:r>
            <a:r>
              <a:rPr lang="en-US" b="1" dirty="0"/>
              <a:t> lesions [painless hemorrhagic lesions on palms and soles], Roth spots [retinal hemorrhages with pale centers]).</a:t>
            </a:r>
          </a:p>
          <a:p>
            <a:pPr algn="l" rtl="0"/>
            <a:r>
              <a:rPr lang="en-US" b="1" dirty="0"/>
              <a:t>g) Splenomegaly and hepatomegaly (more frequent in patients with long-standing </a:t>
            </a:r>
            <a:r>
              <a:rPr lang="en-US" b="1" dirty="0">
                <a:effectLst/>
              </a:rPr>
              <a:t>IE).</a:t>
            </a:r>
            <a:endParaRPr lang="en-US" b="1" dirty="0"/>
          </a:p>
          <a:p>
            <a:endParaRPr lang="ar-JO" dirty="0"/>
          </a:p>
        </p:txBody>
      </p:sp>
    </p:spTree>
    <p:extLst>
      <p:ext uri="{BB962C8B-B14F-4D97-AF65-F5344CB8AC3E}">
        <p14:creationId xmlns:p14="http://schemas.microsoft.com/office/powerpoint/2010/main" val="271310529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90B7EE4A072340A8AF29CDF2D63DB9" ma:contentTypeVersion="9" ma:contentTypeDescription="Create a new document." ma:contentTypeScope="" ma:versionID="659595c77d17c46d91c729ca18914c48">
  <xsd:schema xmlns:xsd="http://www.w3.org/2001/XMLSchema" xmlns:xs="http://www.w3.org/2001/XMLSchema" xmlns:p="http://schemas.microsoft.com/office/2006/metadata/properties" xmlns:ns2="95f9922e-945e-4224-a2c5-ede192cd6fb5" xmlns:ns3="b6e0f6ec-0c28-4cdd-aeb5-b1aa62eb159e" targetNamespace="http://schemas.microsoft.com/office/2006/metadata/properties" ma:root="true" ma:fieldsID="db1be452f775affe2ccef45618a97c45" ns2:_="" ns3:_="">
    <xsd:import namespace="95f9922e-945e-4224-a2c5-ede192cd6fb5"/>
    <xsd:import namespace="b6e0f6ec-0c28-4cdd-aeb5-b1aa62eb15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9922e-945e-4224-a2c5-ede192cd6f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e0f6ec-0c28-4cdd-aeb5-b1aa62eb15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893DD5-5183-453A-A7C5-CF7BD0523DAD}">
  <ds:schemaRefs>
    <ds:schemaRef ds:uri="http://schemas.microsoft.com/sharepoint/v3/contenttype/forms"/>
  </ds:schemaRefs>
</ds:datastoreItem>
</file>

<file path=customXml/itemProps2.xml><?xml version="1.0" encoding="utf-8"?>
<ds:datastoreItem xmlns:ds="http://schemas.openxmlformats.org/officeDocument/2006/customXml" ds:itemID="{2B6F7828-A6AD-48AF-A128-D639C904C352}">
  <ds:schemaRefs>
    <ds:schemaRef ds:uri="http://schemas.microsoft.com/office/2006/metadata/contentType"/>
    <ds:schemaRef ds:uri="http://schemas.microsoft.com/office/2006/metadata/properties/metaAttributes"/>
    <ds:schemaRef ds:uri="http://www.w3.org/2000/xmlns/"/>
    <ds:schemaRef ds:uri="http://www.w3.org/2001/XMLSchema"/>
    <ds:schemaRef ds:uri="95f9922e-945e-4224-a2c5-ede192cd6fb5"/>
    <ds:schemaRef ds:uri="b6e0f6ec-0c28-4cdd-aeb5-b1aa62eb159e"/>
  </ds:schemaRefs>
</ds:datastoreItem>
</file>

<file path=customXml/itemProps3.xml><?xml version="1.0" encoding="utf-8"?>
<ds:datastoreItem xmlns:ds="http://schemas.openxmlformats.org/officeDocument/2006/customXml" ds:itemID="{B4AF7733-DBE6-4D2D-A66E-6CAB4353D83D}">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481</TotalTime>
  <Words>862</Words>
  <Application>Microsoft Office PowerPoint</Application>
  <PresentationFormat>On-screen Show (4:3)</PresentationFormat>
  <Paragraphs>92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نسق Office</vt:lpstr>
      <vt:lpstr>Infective Endocarditis (IE)  </vt:lpstr>
      <vt:lpstr>Definition, Etiology, Pathogenesis</vt:lpstr>
      <vt:lpstr>PowerPoint Presentation</vt:lpstr>
      <vt:lpstr>Etiologic agents in patients with negative blood cultures: </vt:lpstr>
      <vt:lpstr>Diseases and conditions predisposing to native valve endocarditis (NVE): </vt:lpstr>
      <vt:lpstr>Prosthetic valve endocarditis (PVE) </vt:lpstr>
      <vt:lpstr>PowerPoint Presentation</vt:lpstr>
      <vt:lpstr>Clinical Features  Left-sided endocarditis</vt:lpstr>
      <vt:lpstr>Embolic phenomena</vt:lpstr>
      <vt:lpstr>PowerPoint Presentation</vt:lpstr>
      <vt:lpstr>PowerPoint Presentation</vt:lpstr>
      <vt:lpstr>PowerPoint Presentation</vt:lpstr>
      <vt:lpstr>Clinical Features  Right-sided endocarditis</vt:lpstr>
      <vt:lpstr>PowerPoint Presentation</vt:lpstr>
      <vt:lpstr>Diagnostic Workup </vt:lpstr>
      <vt:lpstr>Diagnostic Workup </vt:lpstr>
      <vt:lpstr>PowerPoint Presentation</vt:lpstr>
      <vt:lpstr>Diagnostic criteria</vt:lpstr>
      <vt:lpstr>Treatment</vt:lpstr>
      <vt:lpstr>Pharmacologic Treatment </vt:lpstr>
      <vt:lpstr>PowerPoint Presentation</vt:lpstr>
      <vt:lpstr>PowerPoint Presentation</vt:lpstr>
      <vt:lpstr>Invasive Treatment </vt:lpstr>
      <vt:lpstr>Urgent surgery</vt:lpstr>
      <vt:lpstr>Urgent surgery</vt:lpstr>
      <vt:lpstr>Prevention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Infective Endocarditis (IE)</dc:title>
  <dc:creator>HORIZON</dc:creator>
  <cp:lastModifiedBy>Sanabil Hassanat</cp:lastModifiedBy>
  <cp:revision>8</cp:revision>
  <dcterms:created xsi:type="dcterms:W3CDTF">2021-12-01T10:27:23Z</dcterms:created>
  <dcterms:modified xsi:type="dcterms:W3CDTF">2021-12-02T10:08:20Z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0x0101005A90B7EE4A072340A8AF29CDF2D63DB9</vt:lpwstr>
  </property>
</Properties>
</file>