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2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4" r:id="rId17"/>
    <p:sldId id="272" r:id="rId18"/>
    <p:sldId id="28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embeddedFontLst>
    <p:embeddedFont>
      <p:font typeface="Titillium Web" panose="020B060402020202020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51" d="100"/>
          <a:sy n="51" d="100"/>
        </p:scale>
        <p:origin x="95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9CE4C-F4C5-4D1A-B343-C9392127653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C6EB4-C6A4-4A1C-8873-20E64095CE30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0A414-F552-4CF5-9C5F-1D54703DD85A}" type="parTrans" cxnId="{EBF1F719-C301-4283-BF35-A54954312FE1}">
      <dgm:prSet/>
      <dgm:spPr/>
      <dgm:t>
        <a:bodyPr/>
        <a:lstStyle/>
        <a:p>
          <a:endParaRPr lang="en-US"/>
        </a:p>
      </dgm:t>
    </dgm:pt>
    <dgm:pt modelId="{28DBD5FB-2832-4A1B-90F4-56778FF82D6E}" type="sibTrans" cxnId="{EBF1F719-C301-4283-BF35-A54954312FE1}">
      <dgm:prSet/>
      <dgm:spPr/>
      <dgm:t>
        <a:bodyPr/>
        <a:lstStyle/>
        <a:p>
          <a:endParaRPr lang="en-US"/>
        </a:p>
      </dgm:t>
    </dgm:pt>
    <dgm:pt modelId="{D4CBBC90-E660-44DA-83EA-1B6BBE227264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7122E-6E7F-4094-AC2E-227393B22A81}" type="parTrans" cxnId="{5415655E-253C-40DF-8F9E-C289D444F171}">
      <dgm:prSet/>
      <dgm:spPr/>
      <dgm:t>
        <a:bodyPr/>
        <a:lstStyle/>
        <a:p>
          <a:endParaRPr lang="en-US"/>
        </a:p>
      </dgm:t>
    </dgm:pt>
    <dgm:pt modelId="{82821DB7-308F-458B-9FED-1AB2F5E0848E}" type="sibTrans" cxnId="{5415655E-253C-40DF-8F9E-C289D444F171}">
      <dgm:prSet/>
      <dgm:spPr/>
      <dgm:t>
        <a:bodyPr/>
        <a:lstStyle/>
        <a:p>
          <a:endParaRPr lang="en-US"/>
        </a:p>
      </dgm:t>
    </dgm:pt>
    <dgm:pt modelId="{74D3DDAF-BEA1-4871-A7BB-2509B68AFB4E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72651-59F9-4E55-A4C8-44816E66707D}" type="parTrans" cxnId="{AA6A9DB8-E861-4904-B404-2802EB93302F}">
      <dgm:prSet/>
      <dgm:spPr/>
      <dgm:t>
        <a:bodyPr/>
        <a:lstStyle/>
        <a:p>
          <a:endParaRPr lang="en-US"/>
        </a:p>
      </dgm:t>
    </dgm:pt>
    <dgm:pt modelId="{62A73018-F027-419A-A397-D1DFFC34B406}" type="sibTrans" cxnId="{AA6A9DB8-E861-4904-B404-2802EB93302F}">
      <dgm:prSet/>
      <dgm:spPr/>
      <dgm:t>
        <a:bodyPr/>
        <a:lstStyle/>
        <a:p>
          <a:endParaRPr lang="en-US"/>
        </a:p>
      </dgm:t>
    </dgm:pt>
    <dgm:pt modelId="{6AE767E6-C84E-4E43-A1DA-D79573CA9042}">
      <dgm:prSet custT="1"/>
      <dgm:spPr/>
      <dgm:t>
        <a:bodyPr/>
        <a:lstStyle/>
        <a:p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BA667-1661-4588-87D1-79F700CDA122}" type="parTrans" cxnId="{4F0A70CC-643B-45F4-8B89-211E7DCF9BC9}">
      <dgm:prSet/>
      <dgm:spPr/>
      <dgm:t>
        <a:bodyPr/>
        <a:lstStyle/>
        <a:p>
          <a:endParaRPr lang="en-US"/>
        </a:p>
      </dgm:t>
    </dgm:pt>
    <dgm:pt modelId="{453AD02B-FDE7-4CEA-ACF6-FC3684A110DB}" type="sibTrans" cxnId="{4F0A70CC-643B-45F4-8B89-211E7DCF9BC9}">
      <dgm:prSet/>
      <dgm:spPr/>
      <dgm:t>
        <a:bodyPr/>
        <a:lstStyle/>
        <a:p>
          <a:endParaRPr lang="en-US"/>
        </a:p>
      </dgm:t>
    </dgm:pt>
    <dgm:pt modelId="{8A736BC3-F27C-4DD1-BDBD-3E09AAFAD4E0}" type="pres">
      <dgm:prSet presAssocID="{E779CE4C-F4C5-4D1A-B343-C939212765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C8635-D18B-4663-B596-08D64146E16A}" type="pres">
      <dgm:prSet presAssocID="{E779CE4C-F4C5-4D1A-B343-C9392127653D}" presName="arrow" presStyleLbl="bgShp" presStyleIdx="0" presStyleCnt="1" custScaleX="116734"/>
      <dgm:spPr/>
    </dgm:pt>
    <dgm:pt modelId="{01BE415F-0B8F-4740-8E5E-DFAB1D23ECDA}" type="pres">
      <dgm:prSet presAssocID="{E779CE4C-F4C5-4D1A-B343-C9392127653D}" presName="linearProcess" presStyleCnt="0"/>
      <dgm:spPr/>
    </dgm:pt>
    <dgm:pt modelId="{7A6CEE6C-EBE6-44E9-8A2C-A765CED559D3}" type="pres">
      <dgm:prSet presAssocID="{04BC6EB4-C6A4-4A1C-8873-20E64095CE30}" presName="textNode" presStyleLbl="node1" presStyleIdx="0" presStyleCnt="4" custScaleX="117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FF432-9A87-48A8-8ABB-3238966835DB}" type="pres">
      <dgm:prSet presAssocID="{28DBD5FB-2832-4A1B-90F4-56778FF82D6E}" presName="sibTrans" presStyleCnt="0"/>
      <dgm:spPr/>
    </dgm:pt>
    <dgm:pt modelId="{A678A9B2-516F-4900-8934-24472CA6A102}" type="pres">
      <dgm:prSet presAssocID="{D4CBBC90-E660-44DA-83EA-1B6BBE227264}" presName="textNode" presStyleLbl="node1" presStyleIdx="1" presStyleCnt="4" custScaleX="16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37DC-81C6-4395-825C-009808FB8328}" type="pres">
      <dgm:prSet presAssocID="{82821DB7-308F-458B-9FED-1AB2F5E0848E}" presName="sibTrans" presStyleCnt="0"/>
      <dgm:spPr/>
    </dgm:pt>
    <dgm:pt modelId="{73E7E9C2-0A16-438C-A8DB-0513F5244EE2}" type="pres">
      <dgm:prSet presAssocID="{74D3DDAF-BEA1-4871-A7BB-2509B68AFB4E}" presName="textNode" presStyleLbl="node1" presStyleIdx="2" presStyleCnt="4" custScaleX="149104" custLinFactNeighborX="-26764" custLinFactNeighborY="-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A1213-273A-4BFC-8AF8-9CFA4C869666}" type="pres">
      <dgm:prSet presAssocID="{62A73018-F027-419A-A397-D1DFFC34B406}" presName="sibTrans" presStyleCnt="0"/>
      <dgm:spPr/>
    </dgm:pt>
    <dgm:pt modelId="{CCA6C82A-0E43-4D2C-BFD1-05BF222B80A9}" type="pres">
      <dgm:prSet presAssocID="{6AE767E6-C84E-4E43-A1DA-D79573CA9042}" presName="textNode" presStyleLbl="node1" presStyleIdx="3" presStyleCnt="4" custScaleX="158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7CCB3-4466-4847-8D58-EEDDDEE04308}" type="presOf" srcId="{D4CBBC90-E660-44DA-83EA-1B6BBE227264}" destId="{A678A9B2-516F-4900-8934-24472CA6A102}" srcOrd="0" destOrd="0" presId="urn:microsoft.com/office/officeart/2005/8/layout/hProcess9"/>
    <dgm:cxn modelId="{AA6A9DB8-E861-4904-B404-2802EB93302F}" srcId="{E779CE4C-F4C5-4D1A-B343-C9392127653D}" destId="{74D3DDAF-BEA1-4871-A7BB-2509B68AFB4E}" srcOrd="2" destOrd="0" parTransId="{6D972651-59F9-4E55-A4C8-44816E66707D}" sibTransId="{62A73018-F027-419A-A397-D1DFFC34B406}"/>
    <dgm:cxn modelId="{1EDB6157-AEC4-46A2-ABB4-04ABD102ABA1}" type="presOf" srcId="{E779CE4C-F4C5-4D1A-B343-C9392127653D}" destId="{8A736BC3-F27C-4DD1-BDBD-3E09AAFAD4E0}" srcOrd="0" destOrd="0" presId="urn:microsoft.com/office/officeart/2005/8/layout/hProcess9"/>
    <dgm:cxn modelId="{55371DBD-21CB-45A6-A484-752B85337031}" type="presOf" srcId="{6AE767E6-C84E-4E43-A1DA-D79573CA9042}" destId="{CCA6C82A-0E43-4D2C-BFD1-05BF222B80A9}" srcOrd="0" destOrd="0" presId="urn:microsoft.com/office/officeart/2005/8/layout/hProcess9"/>
    <dgm:cxn modelId="{C0291C9A-7F52-4CB2-B051-868DC4E43C2A}" type="presOf" srcId="{74D3DDAF-BEA1-4871-A7BB-2509B68AFB4E}" destId="{73E7E9C2-0A16-438C-A8DB-0513F5244EE2}" srcOrd="0" destOrd="0" presId="urn:microsoft.com/office/officeart/2005/8/layout/hProcess9"/>
    <dgm:cxn modelId="{4C2A3E4C-F820-44B4-AB07-4FD30429E6B5}" type="presOf" srcId="{04BC6EB4-C6A4-4A1C-8873-20E64095CE30}" destId="{7A6CEE6C-EBE6-44E9-8A2C-A765CED559D3}" srcOrd="0" destOrd="0" presId="urn:microsoft.com/office/officeart/2005/8/layout/hProcess9"/>
    <dgm:cxn modelId="{4F0A70CC-643B-45F4-8B89-211E7DCF9BC9}" srcId="{E779CE4C-F4C5-4D1A-B343-C9392127653D}" destId="{6AE767E6-C84E-4E43-A1DA-D79573CA9042}" srcOrd="3" destOrd="0" parTransId="{622BA667-1661-4588-87D1-79F700CDA122}" sibTransId="{453AD02B-FDE7-4CEA-ACF6-FC3684A110DB}"/>
    <dgm:cxn modelId="{EBF1F719-C301-4283-BF35-A54954312FE1}" srcId="{E779CE4C-F4C5-4D1A-B343-C9392127653D}" destId="{04BC6EB4-C6A4-4A1C-8873-20E64095CE30}" srcOrd="0" destOrd="0" parTransId="{4C70A414-F552-4CF5-9C5F-1D54703DD85A}" sibTransId="{28DBD5FB-2832-4A1B-90F4-56778FF82D6E}"/>
    <dgm:cxn modelId="{5415655E-253C-40DF-8F9E-C289D444F171}" srcId="{E779CE4C-F4C5-4D1A-B343-C9392127653D}" destId="{D4CBBC90-E660-44DA-83EA-1B6BBE227264}" srcOrd="1" destOrd="0" parTransId="{CD77122E-6E7F-4094-AC2E-227393B22A81}" sibTransId="{82821DB7-308F-458B-9FED-1AB2F5E0848E}"/>
    <dgm:cxn modelId="{F33FD547-57D7-4666-8CB1-F6122AEDEE02}" type="presParOf" srcId="{8A736BC3-F27C-4DD1-BDBD-3E09AAFAD4E0}" destId="{7F4C8635-D18B-4663-B596-08D64146E16A}" srcOrd="0" destOrd="0" presId="urn:microsoft.com/office/officeart/2005/8/layout/hProcess9"/>
    <dgm:cxn modelId="{D0715329-8FF5-43EA-A65D-570BCA836850}" type="presParOf" srcId="{8A736BC3-F27C-4DD1-BDBD-3E09AAFAD4E0}" destId="{01BE415F-0B8F-4740-8E5E-DFAB1D23ECDA}" srcOrd="1" destOrd="0" presId="urn:microsoft.com/office/officeart/2005/8/layout/hProcess9"/>
    <dgm:cxn modelId="{325A3ABE-0B66-4D6B-B81C-671F715755C6}" type="presParOf" srcId="{01BE415F-0B8F-4740-8E5E-DFAB1D23ECDA}" destId="{7A6CEE6C-EBE6-44E9-8A2C-A765CED559D3}" srcOrd="0" destOrd="0" presId="urn:microsoft.com/office/officeart/2005/8/layout/hProcess9"/>
    <dgm:cxn modelId="{1F0B11A8-AC69-402A-8364-0B24933F9E25}" type="presParOf" srcId="{01BE415F-0B8F-4740-8E5E-DFAB1D23ECDA}" destId="{36EFF432-9A87-48A8-8ABB-3238966835DB}" srcOrd="1" destOrd="0" presId="urn:microsoft.com/office/officeart/2005/8/layout/hProcess9"/>
    <dgm:cxn modelId="{5E76A09D-386A-4B3A-9BDB-05E593122773}" type="presParOf" srcId="{01BE415F-0B8F-4740-8E5E-DFAB1D23ECDA}" destId="{A678A9B2-516F-4900-8934-24472CA6A102}" srcOrd="2" destOrd="0" presId="urn:microsoft.com/office/officeart/2005/8/layout/hProcess9"/>
    <dgm:cxn modelId="{402E8AF8-EBE6-4A63-A69C-890478C5DA8A}" type="presParOf" srcId="{01BE415F-0B8F-4740-8E5E-DFAB1D23ECDA}" destId="{5E3B37DC-81C6-4395-825C-009808FB8328}" srcOrd="3" destOrd="0" presId="urn:microsoft.com/office/officeart/2005/8/layout/hProcess9"/>
    <dgm:cxn modelId="{6252FA7D-C647-4211-A27B-9E8E5D4E8212}" type="presParOf" srcId="{01BE415F-0B8F-4740-8E5E-DFAB1D23ECDA}" destId="{73E7E9C2-0A16-438C-A8DB-0513F5244EE2}" srcOrd="4" destOrd="0" presId="urn:microsoft.com/office/officeart/2005/8/layout/hProcess9"/>
    <dgm:cxn modelId="{D2ECBBE0-1D96-42A1-A31F-E20E89CDBC4F}" type="presParOf" srcId="{01BE415F-0B8F-4740-8E5E-DFAB1D23ECDA}" destId="{E53A1213-273A-4BFC-8AF8-9CFA4C869666}" srcOrd="5" destOrd="0" presId="urn:microsoft.com/office/officeart/2005/8/layout/hProcess9"/>
    <dgm:cxn modelId="{34D36438-9F5E-47CE-AA83-11D4A70DBD37}" type="presParOf" srcId="{01BE415F-0B8F-4740-8E5E-DFAB1D23ECDA}" destId="{CCA6C82A-0E43-4D2C-BFD1-05BF222B80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8635-D18B-4663-B596-08D64146E16A}">
      <dsp:nvSpPr>
        <dsp:cNvPr id="0" name=""/>
        <dsp:cNvSpPr/>
      </dsp:nvSpPr>
      <dsp:spPr>
        <a:xfrm>
          <a:off x="29339" y="0"/>
          <a:ext cx="7502160" cy="4120232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6CEE6C-EBE6-44E9-8A2C-A765CED559D3}">
      <dsp:nvSpPr>
        <dsp:cNvPr id="0" name=""/>
        <dsp:cNvSpPr/>
      </dsp:nvSpPr>
      <dsp:spPr>
        <a:xfrm>
          <a:off x="113" y="1236069"/>
          <a:ext cx="1383555" cy="164809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53" y="1303609"/>
        <a:ext cx="1248475" cy="1513012"/>
      </dsp:txXfrm>
    </dsp:sp>
    <dsp:sp modelId="{A678A9B2-516F-4900-8934-24472CA6A102}">
      <dsp:nvSpPr>
        <dsp:cNvPr id="0" name=""/>
        <dsp:cNvSpPr/>
      </dsp:nvSpPr>
      <dsp:spPr>
        <a:xfrm>
          <a:off x="1579704" y="1236069"/>
          <a:ext cx="1967392" cy="164809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0157" y="1316522"/>
        <a:ext cx="1806486" cy="1487186"/>
      </dsp:txXfrm>
    </dsp:sp>
    <dsp:sp modelId="{73E7E9C2-0A16-438C-A8DB-0513F5244EE2}">
      <dsp:nvSpPr>
        <dsp:cNvPr id="0" name=""/>
        <dsp:cNvSpPr/>
      </dsp:nvSpPr>
      <dsp:spPr>
        <a:xfrm>
          <a:off x="3690665" y="1224137"/>
          <a:ext cx="1753780" cy="164809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1118" y="1304590"/>
        <a:ext cx="1592874" cy="1487186"/>
      </dsp:txXfrm>
    </dsp:sp>
    <dsp:sp modelId="{CCA6C82A-0E43-4D2C-BFD1-05BF222B80A9}">
      <dsp:nvSpPr>
        <dsp:cNvPr id="0" name=""/>
        <dsp:cNvSpPr/>
      </dsp:nvSpPr>
      <dsp:spPr>
        <a:xfrm>
          <a:off x="5692947" y="1236069"/>
          <a:ext cx="1867778" cy="164809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400" y="1316522"/>
        <a:ext cx="1706872" cy="148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3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442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6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54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47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69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41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45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56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42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6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76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12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641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6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4124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07777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822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317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84836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52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2174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487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087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86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50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14278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14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64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5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294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4706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156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138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35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485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3662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69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683567" y="1022888"/>
            <a:ext cx="8196961" cy="1797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Introduction to pathology </a:t>
            </a:r>
            <a:endParaRPr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4375373" y="309139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Dr. </a:t>
            </a:r>
            <a:r>
              <a:rPr lang="en-US" b="1" dirty="0" err="1">
                <a:solidFill>
                  <a:sysClr val="windowText" lastClr="000000"/>
                </a:solidFill>
              </a:rPr>
              <a:t>Bushra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Al-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Tarawneh</a:t>
            </a:r>
            <a:r>
              <a:rPr lang="en-US" b="1" dirty="0">
                <a:solidFill>
                  <a:sysClr val="windowText" lastClr="000000"/>
                </a:solidFill>
              </a:rPr>
              <a:t>, MD</a:t>
            </a:r>
          </a:p>
          <a:p>
            <a:pPr lvl="0" algn="ct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Anatomical pathology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 err="1">
                <a:solidFill>
                  <a:sysClr val="windowText" lastClr="000000"/>
                </a:solidFill>
              </a:rPr>
              <a:t>Mutah</a:t>
            </a:r>
            <a:r>
              <a:rPr lang="en-US" b="1" dirty="0">
                <a:solidFill>
                  <a:sysClr val="windowText" lastClr="000000"/>
                </a:solidFill>
              </a:rPr>
              <a:t> University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School of Medicine- </a:t>
            </a:r>
          </a:p>
          <a:p>
            <a:pPr lvl="0" algn="ctr">
              <a:buClrTx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Department of Microbiology &amp; Pathology</a:t>
            </a:r>
            <a:r>
              <a:rPr lang="en-US" dirty="0" smtClean="0">
                <a:solidFill>
                  <a:sysClr val="windowText" lastClr="000000"/>
                </a:solidFill>
              </a:rPr>
              <a:t/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lectures 2022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891915" y="627534"/>
            <a:ext cx="7540051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3-Morphology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structural alteration of cell and tissue  as a result of the pathogenesis: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+ </a:t>
            </a:r>
            <a:r>
              <a:rPr lang="en-US" sz="2400" b="1" dirty="0">
                <a:solidFill>
                  <a:schemeClr val="tx1"/>
                </a:solidFill>
              </a:rPr>
              <a:t>gross 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naked eye </a:t>
            </a:r>
            <a:endParaRPr lang="en-US" sz="2400" i="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+ microscopic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+Pathologists </a:t>
            </a:r>
            <a:r>
              <a:rPr lang="en-US" sz="2400" dirty="0">
                <a:solidFill>
                  <a:schemeClr val="tx1"/>
                </a:solidFill>
              </a:rPr>
              <a:t>also use a variety </a:t>
            </a:r>
            <a:r>
              <a:rPr lang="en-US" sz="2400" dirty="0" smtClean="0">
                <a:solidFill>
                  <a:schemeClr val="tx1"/>
                </a:solidFill>
              </a:rPr>
              <a:t>of molecular</a:t>
            </a:r>
            <a:r>
              <a:rPr lang="en-US" sz="2400" dirty="0">
                <a:solidFill>
                  <a:schemeClr val="tx1"/>
                </a:solidFill>
              </a:rPr>
              <a:t>, and other techniques to define the biochemical, structural, and functional changes that occur in cells, tissues, and organs in response to </a:t>
            </a:r>
            <a:r>
              <a:rPr lang="en-US" sz="2400" dirty="0" smtClean="0">
                <a:solidFill>
                  <a:schemeClr val="tx1"/>
                </a:solidFill>
              </a:rPr>
              <a:t>injury.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4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Gross (Naked eye)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5" y="1141791"/>
            <a:ext cx="7592484" cy="33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microscopic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1" y="1444654"/>
            <a:ext cx="7812360" cy="30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00" y="701796"/>
            <a:ext cx="6761100" cy="857400"/>
          </a:xfrm>
        </p:spPr>
        <p:txBody>
          <a:bodyPr/>
          <a:lstStyle/>
          <a:p>
            <a:r>
              <a:rPr lang="en-US" sz="3600" i="1" dirty="0" smtClean="0">
                <a:solidFill>
                  <a:schemeClr val="tx1"/>
                </a:solidFill>
              </a:rPr>
              <a:t>4-Clinical </a:t>
            </a:r>
            <a:r>
              <a:rPr lang="en-US" sz="3600" i="1" dirty="0">
                <a:solidFill>
                  <a:schemeClr val="tx1"/>
                </a:solidFill>
              </a:rPr>
              <a:t>manifestations.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300" y="1762650"/>
            <a:ext cx="7348462" cy="3087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• The </a:t>
            </a:r>
            <a:r>
              <a:rPr lang="en-US" sz="2800" i="1" dirty="0">
                <a:solidFill>
                  <a:schemeClr val="tx1"/>
                </a:solidFill>
              </a:rPr>
              <a:t>end results of genetic, </a:t>
            </a:r>
            <a:r>
              <a:rPr lang="en-US" sz="2800" i="1" dirty="0" smtClean="0">
                <a:solidFill>
                  <a:schemeClr val="tx1"/>
                </a:solidFill>
              </a:rPr>
              <a:t>biochemical</a:t>
            </a:r>
            <a:r>
              <a:rPr lang="en-US" sz="2800" i="1" dirty="0">
                <a:solidFill>
                  <a:schemeClr val="tx1"/>
                </a:solidFill>
              </a:rPr>
              <a:t>, and structural changes in cells and tissues are functional abnormalities that lead to the clinical </a:t>
            </a:r>
            <a:r>
              <a:rPr lang="en-US" sz="2800" i="1" dirty="0" smtClean="0">
                <a:solidFill>
                  <a:schemeClr val="tx1"/>
                </a:solidFill>
              </a:rPr>
              <a:t>manifestations </a:t>
            </a:r>
            <a:r>
              <a:rPr lang="en-US" sz="2800" i="1" dirty="0">
                <a:solidFill>
                  <a:schemeClr val="tx1"/>
                </a:solidFill>
              </a:rPr>
              <a:t>(symptoms and signs) of disease, as well as its progression (clinical course and outcome</a:t>
            </a:r>
            <a:r>
              <a:rPr lang="en-US" sz="2800" i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Hence, </a:t>
            </a:r>
            <a:r>
              <a:rPr lang="en-US" sz="2800" i="1" dirty="0" err="1" smtClean="0">
                <a:solidFill>
                  <a:schemeClr val="tx1"/>
                </a:solidFill>
              </a:rPr>
              <a:t>clinicopathologic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correlations are very important in the study of disease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51520" y="411510"/>
          <a:ext cx="75608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998324" y="915566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medicine , surgery, orthopedic, </a:t>
            </a:r>
            <a:r>
              <a:rPr lang="en-US" sz="2400" b="1" dirty="0" err="1"/>
              <a:t>gyne-obs</a:t>
            </a:r>
            <a:r>
              <a:rPr lang="en-US" sz="2400" b="1" dirty="0"/>
              <a:t>, pediatrics,</a:t>
            </a:r>
          </a:p>
          <a:p>
            <a:pPr algn="ctr"/>
            <a:r>
              <a:rPr lang="en-US" sz="2400" b="1" dirty="0"/>
              <a:t> ENT, Psychiatry, Radiology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89" y="915566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anatomy, physiology, </a:t>
            </a:r>
            <a:r>
              <a:rPr lang="en-US" sz="2400" b="1" dirty="0" smtClean="0"/>
              <a:t>biochemistry, pharmacology, microbiology,</a:t>
            </a:r>
            <a:r>
              <a:rPr lang="en-US" sz="2400" dirty="0"/>
              <a:t> </a:t>
            </a:r>
            <a:r>
              <a:rPr lang="en-US" sz="2400" b="1" dirty="0" smtClean="0"/>
              <a:t>community, ..</a:t>
            </a:r>
            <a:r>
              <a:rPr lang="en-US" sz="2400" b="1" dirty="0" err="1" smtClean="0"/>
              <a:t>etc</a:t>
            </a:r>
            <a:endParaRPr lang="en-US" sz="24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3052914" y="1467861"/>
            <a:ext cx="2592288" cy="432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Pathology</a:t>
            </a:r>
          </a:p>
        </p:txBody>
      </p:sp>
      <p:pic>
        <p:nvPicPr>
          <p:cNvPr id="1026" name="Picture 2" descr="Image result fo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94" y="2157499"/>
            <a:ext cx="2592288" cy="2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554"/>
            <a:ext cx="31777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300" y="339502"/>
            <a:ext cx="298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book .. 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pathologist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35646"/>
            <a:ext cx="5904656" cy="30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39552" y="123478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The Sample .. What do we get? </a:t>
            </a:r>
            <a:endParaRPr dirty="0"/>
          </a:p>
        </p:txBody>
      </p:sp>
      <p:sp>
        <p:nvSpPr>
          <p:cNvPr id="3897" name="Google Shape;3897;p20"/>
          <p:cNvSpPr txBox="1">
            <a:spLocks noGrp="1"/>
          </p:cNvSpPr>
          <p:nvPr>
            <p:ph type="body" idx="1"/>
          </p:nvPr>
        </p:nvSpPr>
        <p:spPr>
          <a:xfrm>
            <a:off x="755576" y="1275606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9" name="Google Shape;3899;p20"/>
          <p:cNvSpPr txBox="1">
            <a:spLocks noGrp="1"/>
          </p:cNvSpPr>
          <p:nvPr>
            <p:ph type="body" idx="2"/>
          </p:nvPr>
        </p:nvSpPr>
        <p:spPr>
          <a:xfrm>
            <a:off x="4139952" y="987574"/>
            <a:ext cx="3528392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like :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marrow aspiration and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Endometrial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 D&amp;C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Endoscopic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 </a:t>
            </a:r>
          </a:p>
          <a:p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Bronchoscopic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biopsy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Excisional and incisional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Fine-needle aspiration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node 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guided Needle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Punch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Shave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1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3865418" cy="3939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3298380" y="2123827"/>
            <a:ext cx="3326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Grossing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8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683568" y="562222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 what is pathology ?</a:t>
            </a:r>
            <a:endParaRPr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755575" y="1548732"/>
            <a:ext cx="7102317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/>
              <a:t>Pathology</a:t>
            </a:r>
            <a:r>
              <a:rPr lang="en-US" sz="2400" dirty="0"/>
              <a:t>  </a:t>
            </a:r>
            <a:r>
              <a:rPr lang="en-US" sz="2400" dirty="0" smtClean="0"/>
              <a:t>comes from an</a:t>
            </a:r>
            <a:r>
              <a:rPr lang="en-US" sz="2400" dirty="0"/>
              <a:t> </a:t>
            </a:r>
            <a:r>
              <a:rPr lang="en-US" sz="2400" dirty="0">
                <a:solidFill>
                  <a:srgbClr val="FF0000"/>
                </a:solidFill>
              </a:rPr>
              <a:t>Ancient Greek</a:t>
            </a:r>
            <a:r>
              <a:rPr lang="en-US" sz="2400" dirty="0"/>
              <a:t> </a:t>
            </a:r>
            <a:r>
              <a:rPr lang="en-US" sz="2400" dirty="0" smtClean="0"/>
              <a:t>roots; literally </a:t>
            </a:r>
            <a:r>
              <a:rPr lang="en-US" sz="2400" dirty="0"/>
              <a:t>to the study of </a:t>
            </a:r>
            <a:r>
              <a:rPr lang="en-US" sz="2400" i="1" dirty="0" smtClean="0"/>
              <a:t>suffering; </a:t>
            </a:r>
            <a:r>
              <a:rPr lang="en-US" sz="2400" dirty="0" smtClean="0"/>
              <a:t> </a:t>
            </a:r>
            <a:r>
              <a:rPr lang="en-US" sz="2400" i="1" dirty="0" smtClean="0"/>
              <a:t>pathos</a:t>
            </a:r>
            <a:r>
              <a:rPr lang="en-US" sz="2400" dirty="0" smtClean="0"/>
              <a:t>: "suffering“ (disease) &amp; </a:t>
            </a:r>
            <a:r>
              <a:rPr lang="en-US" sz="2400" i="1" dirty="0"/>
              <a:t>logia</a:t>
            </a:r>
            <a:r>
              <a:rPr lang="en-US" sz="2400" dirty="0"/>
              <a:t> </a:t>
            </a:r>
            <a:r>
              <a:rPr lang="en-US" sz="2400" dirty="0" smtClean="0"/>
              <a:t>"</a:t>
            </a:r>
            <a:r>
              <a:rPr lang="en-US" sz="2400" dirty="0"/>
              <a:t>study </a:t>
            </a:r>
            <a:r>
              <a:rPr lang="en-US" sz="2400" dirty="0" smtClean="0"/>
              <a:t>of</a:t>
            </a:r>
            <a:r>
              <a:rPr lang="en-US" sz="2000" dirty="0" smtClean="0"/>
              <a:t>“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sz="24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>
            <a:spLocks noGrp="1"/>
          </p:cNvSpPr>
          <p:nvPr>
            <p:ph type="body" idx="2"/>
          </p:nvPr>
        </p:nvSpPr>
        <p:spPr>
          <a:xfrm>
            <a:off x="1263458" y="3878342"/>
            <a:ext cx="6761100" cy="853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 is.. The scientific study of disease!</a:t>
            </a:r>
            <a:endParaRPr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2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2" y="1851670"/>
            <a:ext cx="3000106" cy="2880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6773">
            <a:off x="560022" y="662708"/>
            <a:ext cx="31477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Processing into </a:t>
            </a: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paraffin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554054"/>
            <a:ext cx="2938238" cy="2880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49381">
            <a:off x="3793799" y="3863143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Microtome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3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2743"/>
            <a:ext cx="2880320" cy="369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35646"/>
            <a:ext cx="3105150" cy="3152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267494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Staining H&amp;E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5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4309070" cy="3231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3725174" y="1946038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iagnosis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3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885" y="1835678"/>
            <a:ext cx="5396700" cy="11598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7836" y="1537713"/>
            <a:ext cx="7059513" cy="1995901"/>
          </a:xfrm>
        </p:spPr>
        <p:txBody>
          <a:bodyPr>
            <a:normAutofit/>
          </a:bodyPr>
          <a:lstStyle/>
          <a:p>
            <a:pPr marL="38100" indent="0" algn="ctr">
              <a:buNone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study of the structural &amp; functional changes in cells, tissues, &amp; organs that underlies diseases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36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619932" y="712923"/>
            <a:ext cx="8043621" cy="4123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smtClean="0"/>
              <a:t>+ </a:t>
            </a:r>
            <a:r>
              <a:rPr lang="en-US" sz="2000" i="1" dirty="0" smtClean="0"/>
              <a:t>Cellular pathology </a:t>
            </a:r>
            <a:r>
              <a:rPr lang="en-US" sz="2000" i="1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to emphasize  that  all</a:t>
            </a:r>
            <a:r>
              <a:rPr lang="en-US" sz="2000" dirty="0" smtClean="0"/>
              <a:t> diseases originate </a:t>
            </a:r>
            <a:r>
              <a:rPr lang="en-US" sz="2000" dirty="0"/>
              <a:t>at the cellular </a:t>
            </a:r>
            <a:r>
              <a:rPr lang="en-US" sz="2000" dirty="0" smtClean="0"/>
              <a:t>level</a:t>
            </a:r>
            <a:r>
              <a:rPr lang="en-US" sz="2000" dirty="0" smtClean="0"/>
              <a:t>. “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R.Virchow</a:t>
            </a:r>
            <a:r>
              <a:rPr lang="en-US" sz="2000" dirty="0" smtClean="0">
                <a:solidFill>
                  <a:srgbClr val="FF0000"/>
                </a:solidFill>
              </a:rPr>
              <a:t>” who </a:t>
            </a:r>
            <a:r>
              <a:rPr lang="en-US" sz="2000" smtClean="0">
                <a:solidFill>
                  <a:srgbClr val="FF0000"/>
                </a:solidFill>
              </a:rPr>
              <a:t>is </a:t>
            </a:r>
            <a:r>
              <a:rPr lang="en-US" sz="2000" smtClean="0"/>
              <a:t> "</a:t>
            </a:r>
            <a:r>
              <a:rPr lang="en-US" sz="2000" dirty="0"/>
              <a:t>the father of modern </a:t>
            </a:r>
            <a:r>
              <a:rPr lang="en-US" sz="2000" dirty="0" smtClean="0"/>
              <a:t>pathology</a:t>
            </a:r>
            <a:r>
              <a:rPr lang="en-US" sz="2000" dirty="0" smtClean="0"/>
              <a:t>“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000" dirty="0" smtClean="0"/>
              <a:t>+ NOW,  </a:t>
            </a:r>
            <a:r>
              <a:rPr lang="en-US" sz="2000" dirty="0"/>
              <a:t>cellular disturbances arise from alterations in molecules (genes, proteins, and others) that influence the survival and behavior of cells. </a:t>
            </a:r>
          </a:p>
          <a:p>
            <a:pPr marL="0" lvl="0" indent="0">
              <a:buNone/>
            </a:pPr>
            <a:r>
              <a:rPr lang="en-US" sz="2000" dirty="0" smtClean="0"/>
              <a:t>+ SO the </a:t>
            </a:r>
            <a:r>
              <a:rPr lang="en-US" sz="2000" dirty="0"/>
              <a:t>foundation of modern pathology is understanding the cellular </a:t>
            </a:r>
            <a:r>
              <a:rPr lang="en-US" sz="2000" dirty="0" smtClean="0"/>
              <a:t>&amp; molecular </a:t>
            </a:r>
            <a:r>
              <a:rPr lang="en-US" sz="2000" dirty="0"/>
              <a:t>abnormalities that give rise to </a:t>
            </a:r>
            <a:r>
              <a:rPr lang="en-US" sz="2000" dirty="0" smtClean="0"/>
              <a:t>diseases.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7048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728420" y="627534"/>
            <a:ext cx="2837508" cy="4167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mtClean="0"/>
              <a:t>    + </a:t>
            </a:r>
            <a:r>
              <a:rPr lang="en-US" b="1" dirty="0" smtClean="0">
                <a:solidFill>
                  <a:srgbClr val="002060"/>
                </a:solidFill>
              </a:rPr>
              <a:t>General pathology</a:t>
            </a:r>
            <a:r>
              <a:rPr lang="en-US" dirty="0" smtClean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basic concepts that are shared among various disease in multiple organs/systems (Ex: Inflammation, cell injury and </a:t>
            </a:r>
            <a:r>
              <a:rPr lang="en-US" dirty="0" err="1" smtClean="0"/>
              <a:t>neoplasia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b="1" dirty="0" smtClean="0">
                <a:solidFill>
                  <a:srgbClr val="002060"/>
                </a:solidFill>
              </a:rPr>
              <a:t>Systematic  Pathology: </a:t>
            </a:r>
            <a:r>
              <a:rPr lang="en-US" dirty="0"/>
              <a:t>discuss pathology of diseases of a specific organs/systems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27984" y="555526"/>
            <a:ext cx="3386416" cy="422211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500" b="1" dirty="0" smtClean="0"/>
              <a:t>Anatomical pathology</a:t>
            </a:r>
            <a:endParaRPr lang="en-US" sz="1500" b="1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Cytopathology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err="1" smtClean="0"/>
              <a:t>Dermatopathology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smtClean="0"/>
              <a:t>Forensic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Histopathology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Neuropathology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Pulmonary 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Renal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Surgical </a:t>
            </a:r>
            <a:r>
              <a:rPr lang="en-US" sz="1500" dirty="0"/>
              <a:t>pathology</a:t>
            </a:r>
          </a:p>
          <a:p>
            <a:pPr marL="114300" indent="0">
              <a:buNone/>
            </a:pPr>
            <a:r>
              <a:rPr lang="en-US" sz="1500" b="1" dirty="0" smtClean="0"/>
              <a:t>Clinical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err="1" smtClean="0"/>
              <a:t>Hematopathology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Immunopathology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Radiation pathology</a:t>
            </a:r>
          </a:p>
          <a:p>
            <a:pPr marL="114300" indent="0">
              <a:buNone/>
            </a:pPr>
            <a:r>
              <a:rPr lang="en-US" sz="1500" b="1" dirty="0" smtClean="0"/>
              <a:t>Molecular </a:t>
            </a:r>
            <a:r>
              <a:rPr lang="en-US" sz="1500" b="1" dirty="0"/>
              <a:t>pathology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06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6761100" cy="8574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Includes: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539552" y="149163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1" indent="0">
              <a:buNone/>
            </a:pPr>
            <a:r>
              <a:rPr lang="en-US" dirty="0"/>
              <a:t>The four aspects of a disease process that form the core of pathology </a:t>
            </a:r>
            <a:r>
              <a:rPr lang="en-US" dirty="0" smtClean="0"/>
              <a:t>are: </a:t>
            </a:r>
          </a:p>
          <a:p>
            <a:pPr marL="533400" lvl="1" indent="0">
              <a:buNone/>
            </a:pPr>
            <a:r>
              <a:rPr lang="en-US" dirty="0" smtClean="0"/>
              <a:t>1-Causation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etiology</a:t>
            </a:r>
            <a:r>
              <a:rPr lang="en-US" dirty="0" smtClean="0"/>
              <a:t>).</a:t>
            </a:r>
          </a:p>
          <a:p>
            <a:pPr marL="533400" lvl="1" indent="0">
              <a:buNone/>
            </a:pPr>
            <a:r>
              <a:rPr lang="en-US" dirty="0" smtClean="0"/>
              <a:t>2-Biochemical </a:t>
            </a:r>
            <a:r>
              <a:rPr lang="en-US" dirty="0"/>
              <a:t>and molecular mechanisms (</a:t>
            </a:r>
            <a:r>
              <a:rPr lang="en-US" dirty="0">
                <a:solidFill>
                  <a:srgbClr val="FF0000"/>
                </a:solidFill>
              </a:rPr>
              <a:t>pathogenesis</a:t>
            </a:r>
            <a:r>
              <a:rPr lang="en-US" dirty="0" smtClean="0"/>
              <a:t>)</a:t>
            </a:r>
          </a:p>
          <a:p>
            <a:pPr marL="533400" lvl="1" indent="0">
              <a:buNone/>
            </a:pPr>
            <a:r>
              <a:rPr lang="en-US" dirty="0" smtClean="0"/>
              <a:t>3- The </a:t>
            </a:r>
            <a:r>
              <a:rPr lang="en-US" dirty="0"/>
              <a:t>associated structural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Morphologic </a:t>
            </a:r>
            <a:r>
              <a:rPr lang="en-US" dirty="0">
                <a:solidFill>
                  <a:srgbClr val="FF0000"/>
                </a:solidFill>
              </a:rPr>
              <a:t>changes</a:t>
            </a:r>
            <a:r>
              <a:rPr lang="en-US" dirty="0"/>
              <a:t>) and functional alterations in cells and </a:t>
            </a:r>
            <a:r>
              <a:rPr lang="en-US" dirty="0" smtClean="0"/>
              <a:t>organs.</a:t>
            </a:r>
          </a:p>
          <a:p>
            <a:pPr marL="533400" lvl="1" indent="0">
              <a:buNone/>
            </a:pPr>
            <a:r>
              <a:rPr lang="en-US" dirty="0" smtClean="0"/>
              <a:t>4- The </a:t>
            </a:r>
            <a:r>
              <a:rPr lang="en-US" dirty="0"/>
              <a:t>resulting clinical consequences (</a:t>
            </a:r>
            <a:r>
              <a:rPr lang="en-US" dirty="0">
                <a:solidFill>
                  <a:srgbClr val="FF0000"/>
                </a:solidFill>
              </a:rPr>
              <a:t>clinical manifestations).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331639" y="699542"/>
            <a:ext cx="7085337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/>
                </a:solidFill>
              </a:rPr>
              <a:t>1-Etiology  </a:t>
            </a:r>
            <a:r>
              <a:rPr lang="en" dirty="0" smtClean="0">
                <a:solidFill>
                  <a:schemeClr val="tx1"/>
                </a:solidFill>
              </a:rPr>
              <a:t>..The “why’’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+underlying </a:t>
            </a:r>
            <a:r>
              <a:rPr lang="en-US" sz="2800" dirty="0">
                <a:solidFill>
                  <a:srgbClr val="FF0000"/>
                </a:solidFill>
              </a:rPr>
              <a:t>causes</a:t>
            </a:r>
            <a:r>
              <a:rPr lang="en-US" sz="2800" dirty="0">
                <a:solidFill>
                  <a:schemeClr val="tx1"/>
                </a:solidFill>
              </a:rPr>
              <a:t> and modifying factors that are responsible for the initiation and progression of disease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+ </a:t>
            </a:r>
            <a:r>
              <a:rPr lang="en-US" sz="2800" dirty="0">
                <a:solidFill>
                  <a:schemeClr val="tx1"/>
                </a:solidFill>
              </a:rPr>
              <a:t>genetic and environmental factors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9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15615" y="555526"/>
            <a:ext cx="7428777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800" dirty="0" smtClean="0">
                <a:solidFill>
                  <a:schemeClr val="tx1"/>
                </a:solidFill>
              </a:rPr>
              <a:t>2-Pathogenesis  </a:t>
            </a:r>
            <a:r>
              <a:rPr lang="en" sz="2800" dirty="0" smtClean="0">
                <a:solidFill>
                  <a:schemeClr val="tx1"/>
                </a:solidFill>
              </a:rPr>
              <a:t>..The “HOW’’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+the mechanism through which </a:t>
            </a:r>
            <a:r>
              <a:rPr lang="en" sz="2800" b="1" dirty="0">
                <a:solidFill>
                  <a:schemeClr val="tx1"/>
                </a:solidFill>
              </a:rPr>
              <a:t>Etiology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smtClean="0">
                <a:solidFill>
                  <a:schemeClr val="tx1"/>
                </a:solidFill>
              </a:rPr>
              <a:t>causes the </a:t>
            </a:r>
            <a:r>
              <a:rPr lang="en-US" sz="2800" b="1" dirty="0" smtClean="0">
                <a:solidFill>
                  <a:srgbClr val="FF0000"/>
                </a:solidFill>
              </a:rPr>
              <a:t>development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b="1" dirty="0" smtClean="0">
                <a:solidFill>
                  <a:srgbClr val="FF0000"/>
                </a:solidFill>
              </a:rPr>
              <a:t>progression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disease,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+the </a:t>
            </a:r>
            <a:r>
              <a:rPr lang="en-US" sz="2800" dirty="0">
                <a:solidFill>
                  <a:schemeClr val="tx1"/>
                </a:solidFill>
              </a:rPr>
              <a:t>cellular </a:t>
            </a:r>
            <a:r>
              <a:rPr lang="en-US" sz="2800" dirty="0" smtClean="0">
                <a:solidFill>
                  <a:schemeClr val="tx1"/>
                </a:solidFill>
              </a:rPr>
              <a:t>&amp; molecular </a:t>
            </a:r>
            <a:r>
              <a:rPr lang="en-US" sz="2800" dirty="0">
                <a:solidFill>
                  <a:schemeClr val="tx1"/>
                </a:solidFill>
              </a:rPr>
              <a:t>changes that give rise to the specific </a:t>
            </a:r>
            <a:r>
              <a:rPr lang="en-US" sz="2800" b="1" dirty="0">
                <a:solidFill>
                  <a:schemeClr val="tx1"/>
                </a:solidFill>
              </a:rPr>
              <a:t>functional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&amp; </a:t>
            </a:r>
            <a:r>
              <a:rPr lang="en-US" sz="2800" b="1" dirty="0" smtClean="0">
                <a:solidFill>
                  <a:schemeClr val="tx1"/>
                </a:solidFill>
              </a:rPr>
              <a:t>structural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abnormalities that characterize </a:t>
            </a:r>
            <a:r>
              <a:rPr lang="en-US" sz="2800" dirty="0" smtClean="0">
                <a:solidFill>
                  <a:schemeClr val="tx1"/>
                </a:solidFill>
              </a:rPr>
              <a:t>the disease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" sz="2800" dirty="0" smtClean="0">
              <a:solidFill>
                <a:schemeClr val="tx1"/>
              </a:solidFill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2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861934" y="627534"/>
            <a:ext cx="7420132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Etiology and </a:t>
            </a:r>
            <a:r>
              <a:rPr lang="en-US" sz="2800" dirty="0">
                <a:solidFill>
                  <a:schemeClr val="tx1"/>
                </a:solidFill>
              </a:rPr>
              <a:t>pathogenesis of disease </a:t>
            </a:r>
            <a:r>
              <a:rPr lang="en-US" sz="2800" dirty="0" smtClean="0">
                <a:solidFill>
                  <a:schemeClr val="tx1"/>
                </a:solidFill>
              </a:rPr>
              <a:t>are essential </a:t>
            </a:r>
            <a:r>
              <a:rPr lang="en-US" sz="2800" dirty="0">
                <a:solidFill>
                  <a:schemeClr val="tx1"/>
                </a:solidFill>
              </a:rPr>
              <a:t>for understanding disease </a:t>
            </a:r>
            <a:r>
              <a:rPr lang="en-US" sz="2800" dirty="0" smtClean="0">
                <a:solidFill>
                  <a:schemeClr val="tx1"/>
                </a:solidFill>
              </a:rPr>
              <a:t>++ </a:t>
            </a:r>
            <a:r>
              <a:rPr lang="en-US" sz="2800" dirty="0">
                <a:solidFill>
                  <a:schemeClr val="tx1"/>
                </a:solidFill>
              </a:rPr>
              <a:t>also is the basis for developing </a:t>
            </a:r>
            <a:r>
              <a:rPr lang="en-US" sz="2800" b="1" dirty="0">
                <a:solidFill>
                  <a:schemeClr val="tx1"/>
                </a:solidFill>
              </a:rPr>
              <a:t>rational</a:t>
            </a:r>
            <a:r>
              <a:rPr lang="en-US" sz="2800" dirty="0">
                <a:solidFill>
                  <a:schemeClr val="tx1"/>
                </a:solidFill>
              </a:rPr>
              <a:t> treatments and effective preventive measures.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Thus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pathology provides the scientific foundation for the practice of medicine</a:t>
            </a:r>
            <a:r>
              <a:rPr lang="en-US" sz="2800" b="1" dirty="0" smtClean="0">
                <a:solidFill>
                  <a:schemeClr val="tx1"/>
                </a:solidFill>
              </a:rPr>
              <a:t>.  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36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89D42CA6C41BFEE3D6D9C61A098" ma:contentTypeVersion="2" ma:contentTypeDescription="Create a new document." ma:contentTypeScope="" ma:versionID="6d68a85eaff9d2dd624916c54367cb53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60086ccf5a1018c938545bfef3664e29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E4D85-AE9C-4EA4-98DB-7E5A2E95DB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6E4DA5-8A84-4A7F-8084-BD2E2A1D054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fea59dd6-f072-4555-9d80-4fd2553d3ca9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1B4A2C6-D9DB-46B1-8848-2C5C9C4C0708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2574</TotalTime>
  <Words>511</Words>
  <Application>Microsoft Office PowerPoint</Application>
  <PresentationFormat>On-screen Show (16:9)</PresentationFormat>
  <Paragraphs>99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Titillium Web</vt:lpstr>
      <vt:lpstr>Wingdings</vt:lpstr>
      <vt:lpstr>Garamond</vt:lpstr>
      <vt:lpstr>Organic</vt:lpstr>
      <vt:lpstr>Introduction to pathology </vt:lpstr>
      <vt:lpstr>So what is pathology ?</vt:lpstr>
      <vt:lpstr>PowerPoint Presentation</vt:lpstr>
      <vt:lpstr>PowerPoint Presentation</vt:lpstr>
      <vt:lpstr>PowerPoint Presentation</vt:lpstr>
      <vt:lpstr>the study of disease Includes:</vt:lpstr>
      <vt:lpstr>PowerPoint Presentation</vt:lpstr>
      <vt:lpstr>PowerPoint Presentation</vt:lpstr>
      <vt:lpstr>PowerPoint Presentation</vt:lpstr>
      <vt:lpstr>PowerPoint Presentation</vt:lpstr>
      <vt:lpstr>Morphology, Gross (Naked eye)</vt:lpstr>
      <vt:lpstr>Morphology, microscopic</vt:lpstr>
      <vt:lpstr>4-Clinical manifestations.</vt:lpstr>
      <vt:lpstr>PowerPoint Presentation</vt:lpstr>
      <vt:lpstr>PowerPoint Presentation</vt:lpstr>
      <vt:lpstr>PowerPoint Presentation</vt:lpstr>
      <vt:lpstr>So what do pathologist do?</vt:lpstr>
      <vt:lpstr>1st: The Sample .. What do we get?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Admin</cp:lastModifiedBy>
  <cp:revision>262</cp:revision>
  <dcterms:modified xsi:type="dcterms:W3CDTF">2022-10-09T19:08:38Z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