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5670" y="1766061"/>
            <a:ext cx="10360659" cy="17322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916305" y="4215765"/>
            <a:ext cx="10359389" cy="1183639"/>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Prof.</a:t>
            </a:r>
            <a:r>
              <a:rPr spc="-50" dirty="0"/>
              <a:t> </a:t>
            </a:r>
            <a:r>
              <a:rPr spc="-5" dirty="0"/>
              <a:t>Ashraf</a:t>
            </a:r>
            <a:r>
              <a:rPr spc="-20" dirty="0"/>
              <a:t> </a:t>
            </a:r>
            <a:r>
              <a:rPr spc="-5" dirty="0"/>
              <a:t>Zaghloul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hlink"/>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60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Prof.</a:t>
            </a:r>
            <a:r>
              <a:rPr spc="-50" dirty="0"/>
              <a:t> </a:t>
            </a:r>
            <a:r>
              <a:rPr spc="-5" dirty="0"/>
              <a:t>Ashraf</a:t>
            </a:r>
            <a:r>
              <a:rPr spc="-20" dirty="0"/>
              <a:t> </a:t>
            </a:r>
            <a:r>
              <a:rPr spc="-5" dirty="0"/>
              <a:t>Zaghloul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hlink"/>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Prof.</a:t>
            </a:r>
            <a:r>
              <a:rPr spc="-50" dirty="0"/>
              <a:t> </a:t>
            </a:r>
            <a:r>
              <a:rPr spc="-5" dirty="0"/>
              <a:t>Ashraf</a:t>
            </a:r>
            <a:r>
              <a:rPr spc="-20" dirty="0"/>
              <a:t> </a:t>
            </a:r>
            <a:r>
              <a:rPr spc="-5" dirty="0"/>
              <a:t>Zaghloul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hlink"/>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Prof.</a:t>
            </a:r>
            <a:r>
              <a:rPr spc="-50" dirty="0"/>
              <a:t> </a:t>
            </a:r>
            <a:r>
              <a:rPr spc="-5" dirty="0"/>
              <a:t>Ashraf</a:t>
            </a:r>
            <a:r>
              <a:rPr spc="-20" dirty="0"/>
              <a:t> </a:t>
            </a:r>
            <a:r>
              <a:rPr spc="-5" dirty="0"/>
              <a:t>Zaghloul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Prof.</a:t>
            </a:r>
            <a:r>
              <a:rPr spc="-50" dirty="0"/>
              <a:t> </a:t>
            </a:r>
            <a:r>
              <a:rPr spc="-5" dirty="0"/>
              <a:t>Ashraf</a:t>
            </a:r>
            <a:r>
              <a:rPr spc="-20" dirty="0"/>
              <a:t> </a:t>
            </a:r>
            <a:r>
              <a:rPr spc="-5" dirty="0"/>
              <a:t>Zaghloul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52196"/>
            <a:ext cx="10358120" cy="1763395"/>
          </a:xfrm>
          <a:prstGeom prst="rect">
            <a:avLst/>
          </a:prstGeom>
        </p:spPr>
        <p:txBody>
          <a:bodyPr wrap="square" lIns="0" tIns="0" rIns="0" bIns="0">
            <a:spAutoFit/>
          </a:bodyPr>
          <a:lstStyle>
            <a:lvl1pPr>
              <a:defRPr sz="4000" b="0" i="0">
                <a:solidFill>
                  <a:schemeClr val="hlink"/>
                </a:solidFill>
                <a:latin typeface="Calibri Light"/>
                <a:cs typeface="Calibri Light"/>
              </a:defRPr>
            </a:lvl1pPr>
          </a:lstStyle>
          <a:p>
            <a:endParaRPr/>
          </a:p>
        </p:txBody>
      </p:sp>
      <p:sp>
        <p:nvSpPr>
          <p:cNvPr id="3" name="Holder 3"/>
          <p:cNvSpPr>
            <a:spLocks noGrp="1"/>
          </p:cNvSpPr>
          <p:nvPr>
            <p:ph type="body" idx="1"/>
          </p:nvPr>
        </p:nvSpPr>
        <p:spPr>
          <a:xfrm>
            <a:off x="1101039" y="1256233"/>
            <a:ext cx="9989921" cy="1777364"/>
          </a:xfrm>
          <a:prstGeom prst="rect">
            <a:avLst/>
          </a:prstGeom>
        </p:spPr>
        <p:txBody>
          <a:bodyPr wrap="square" lIns="0" tIns="0" rIns="0" bIns="0">
            <a:spAutoFit/>
          </a:bodyPr>
          <a:lstStyle>
            <a:lvl1pPr>
              <a:defRPr sz="6000" b="1"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916939" y="6478854"/>
            <a:ext cx="992505" cy="139700"/>
          </a:xfrm>
          <a:prstGeom prst="rect">
            <a:avLst/>
          </a:prstGeom>
        </p:spPr>
        <p:txBody>
          <a:bodyPr wrap="square" lIns="0" tIns="0" rIns="0" bIns="0">
            <a:spAutoFit/>
          </a:bodyPr>
          <a:lstStyle>
            <a:lvl1pPr>
              <a:defRPr sz="900" b="0" i="0">
                <a:solidFill>
                  <a:schemeClr val="tx1"/>
                </a:solidFill>
                <a:latin typeface="Calibri"/>
                <a:cs typeface="Calibri"/>
              </a:defRPr>
            </a:lvl1pPr>
          </a:lstStyle>
          <a:p>
            <a:pPr marL="12700">
              <a:lnSpc>
                <a:spcPts val="955"/>
              </a:lnSpc>
            </a:pPr>
            <a:r>
              <a:rPr dirty="0"/>
              <a:t>Prof.</a:t>
            </a:r>
            <a:r>
              <a:rPr spc="-50" dirty="0"/>
              <a:t> </a:t>
            </a:r>
            <a:r>
              <a:rPr spc="-5" dirty="0"/>
              <a:t>Ashraf</a:t>
            </a:r>
            <a:r>
              <a:rPr spc="-20" dirty="0"/>
              <a:t> </a:t>
            </a:r>
            <a:r>
              <a:rPr spc="-5" dirty="0"/>
              <a:t>Zaghloul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6/8/2022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5" Type="http://schemas.openxmlformats.org/officeDocument/2006/relationships/image" Target="../media/image32.jp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 Id="rId5" Type="http://schemas.openxmlformats.org/officeDocument/2006/relationships/image" Target="../media/image40.jpg"/><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image" Target="../media/image4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xml"/><Relationship Id="rId5" Type="http://schemas.openxmlformats.org/officeDocument/2006/relationships/image" Target="../media/image55.jp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0000"/>
          </a:solidFill>
        </p:spPr>
        <p:txBody>
          <a:bodyPr wrap="square" lIns="0" tIns="0" rIns="0" bIns="0" rtlCol="0"/>
          <a:lstStyle/>
          <a:p>
            <a:endParaRPr/>
          </a:p>
        </p:txBody>
      </p:sp>
      <p:sp>
        <p:nvSpPr>
          <p:cNvPr id="3" name="object 3"/>
          <p:cNvSpPr/>
          <p:nvPr/>
        </p:nvSpPr>
        <p:spPr>
          <a:xfrm>
            <a:off x="1307591" y="1964435"/>
            <a:ext cx="9577070" cy="1016635"/>
          </a:xfrm>
          <a:custGeom>
            <a:avLst/>
            <a:gdLst/>
            <a:ahLst/>
            <a:cxnLst/>
            <a:rect l="l" t="t" r="r" b="b"/>
            <a:pathLst>
              <a:path w="9577070" h="1016635">
                <a:moveTo>
                  <a:pt x="9576816" y="0"/>
                </a:moveTo>
                <a:lnTo>
                  <a:pt x="0" y="0"/>
                </a:lnTo>
                <a:lnTo>
                  <a:pt x="0" y="1016508"/>
                </a:lnTo>
                <a:lnTo>
                  <a:pt x="9576816" y="1016508"/>
                </a:lnTo>
                <a:lnTo>
                  <a:pt x="9576816"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413191" y="2220118"/>
            <a:ext cx="9323070" cy="505267"/>
          </a:xfrm>
          <a:prstGeom prst="rect">
            <a:avLst/>
          </a:prstGeom>
        </p:spPr>
        <p:txBody>
          <a:bodyPr vert="horz" wrap="square" lIns="0" tIns="12700" rIns="0" bIns="0" rtlCol="0">
            <a:spAutoFit/>
          </a:bodyPr>
          <a:lstStyle/>
          <a:p>
            <a:pPr marL="12700">
              <a:lnSpc>
                <a:spcPct val="100000"/>
              </a:lnSpc>
              <a:spcBef>
                <a:spcPts val="100"/>
              </a:spcBef>
            </a:pPr>
            <a:r>
              <a:rPr sz="3200" b="1" spc="15" dirty="0">
                <a:solidFill>
                  <a:srgbClr val="FF0000"/>
                </a:solidFill>
                <a:latin typeface="Arial Black"/>
                <a:cs typeface="Arial Black"/>
              </a:rPr>
              <a:t>Hazards</a:t>
            </a:r>
            <a:r>
              <a:rPr sz="3200" b="1" spc="-30" dirty="0">
                <a:solidFill>
                  <a:srgbClr val="FF0000"/>
                </a:solidFill>
                <a:latin typeface="Arial Black"/>
                <a:cs typeface="Arial Black"/>
              </a:rPr>
              <a:t> </a:t>
            </a:r>
            <a:r>
              <a:rPr sz="3200" b="1" spc="-5" dirty="0">
                <a:solidFill>
                  <a:srgbClr val="FF0000"/>
                </a:solidFill>
                <a:latin typeface="Arial Black"/>
                <a:cs typeface="Arial Black"/>
              </a:rPr>
              <a:t>in</a:t>
            </a:r>
            <a:r>
              <a:rPr sz="3200" b="1" spc="-30" dirty="0">
                <a:solidFill>
                  <a:srgbClr val="FF0000"/>
                </a:solidFill>
                <a:latin typeface="Arial Black"/>
                <a:cs typeface="Arial Black"/>
              </a:rPr>
              <a:t> </a:t>
            </a:r>
            <a:r>
              <a:rPr sz="3200" b="1" spc="5" dirty="0" smtClean="0">
                <a:solidFill>
                  <a:srgbClr val="FF0000"/>
                </a:solidFill>
                <a:latin typeface="Arial Black"/>
                <a:cs typeface="Arial Black"/>
              </a:rPr>
              <a:t>Healthcare</a:t>
            </a:r>
            <a:r>
              <a:rPr lang="ar-JO" sz="3200" b="1" spc="5" dirty="0" smtClean="0">
                <a:solidFill>
                  <a:srgbClr val="FF0000"/>
                </a:solidFill>
                <a:latin typeface="Arial Black"/>
                <a:cs typeface="Arial Black"/>
              </a:rPr>
              <a:t>المخاطر </a:t>
            </a:r>
            <a:r>
              <a:rPr lang="ar-JO" sz="3200" b="1" spc="5" dirty="0">
                <a:solidFill>
                  <a:srgbClr val="FF0000"/>
                </a:solidFill>
                <a:latin typeface="Arial Black"/>
                <a:cs typeface="Arial Black"/>
              </a:rPr>
              <a:t>في الرعاية </a:t>
            </a:r>
            <a:r>
              <a:rPr lang="ar-JO" sz="3200" b="1" spc="5" dirty="0" smtClean="0">
                <a:solidFill>
                  <a:srgbClr val="FF0000"/>
                </a:solidFill>
                <a:latin typeface="Arial Black"/>
                <a:cs typeface="Arial Black"/>
              </a:rPr>
              <a:t>الصحية</a:t>
            </a:r>
            <a:r>
              <a:rPr lang="en-US" sz="3200" b="1" spc="5" dirty="0" smtClean="0">
                <a:solidFill>
                  <a:srgbClr val="FF0000"/>
                </a:solidFill>
                <a:latin typeface="Arial Black"/>
                <a:cs typeface="Arial Black"/>
              </a:rPr>
              <a:t>  </a:t>
            </a:r>
            <a:endParaRPr sz="3200" b="1"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8982" y="259197"/>
            <a:ext cx="9756140" cy="1367682"/>
          </a:xfrm>
          <a:prstGeom prst="rect">
            <a:avLst/>
          </a:prstGeom>
        </p:spPr>
        <p:txBody>
          <a:bodyPr vert="horz" wrap="square" lIns="0" tIns="13335" rIns="0" bIns="0" rtlCol="0">
            <a:spAutoFit/>
          </a:bodyPr>
          <a:lstStyle/>
          <a:p>
            <a:pPr marL="12700" algn="ctr">
              <a:lnSpc>
                <a:spcPct val="100000"/>
              </a:lnSpc>
              <a:spcBef>
                <a:spcPts val="105"/>
              </a:spcBef>
            </a:pPr>
            <a:r>
              <a:rPr sz="4400" spc="-35" dirty="0">
                <a:solidFill>
                  <a:srgbClr val="00AF50"/>
                </a:solidFill>
              </a:rPr>
              <a:t>Epidemiology</a:t>
            </a:r>
            <a:r>
              <a:rPr sz="4400" spc="-120" dirty="0">
                <a:solidFill>
                  <a:srgbClr val="00AF50"/>
                </a:solidFill>
              </a:rPr>
              <a:t> </a:t>
            </a:r>
            <a:r>
              <a:rPr sz="4400" spc="-15" dirty="0">
                <a:solidFill>
                  <a:srgbClr val="00AF50"/>
                </a:solidFill>
              </a:rPr>
              <a:t>of</a:t>
            </a:r>
            <a:r>
              <a:rPr sz="4400" spc="-80" dirty="0">
                <a:solidFill>
                  <a:srgbClr val="00AF50"/>
                </a:solidFill>
              </a:rPr>
              <a:t> </a:t>
            </a:r>
            <a:r>
              <a:rPr sz="4400" spc="-35" dirty="0">
                <a:solidFill>
                  <a:srgbClr val="00AF50"/>
                </a:solidFill>
              </a:rPr>
              <a:t>hospital</a:t>
            </a:r>
            <a:r>
              <a:rPr sz="4400" spc="-100" dirty="0">
                <a:solidFill>
                  <a:srgbClr val="00AF50"/>
                </a:solidFill>
              </a:rPr>
              <a:t> </a:t>
            </a:r>
            <a:r>
              <a:rPr sz="4400" spc="-35" dirty="0">
                <a:solidFill>
                  <a:srgbClr val="00AF50"/>
                </a:solidFill>
              </a:rPr>
              <a:t>acquired</a:t>
            </a:r>
            <a:r>
              <a:rPr sz="4400" spc="-114" dirty="0">
                <a:solidFill>
                  <a:srgbClr val="00AF50"/>
                </a:solidFill>
              </a:rPr>
              <a:t> </a:t>
            </a:r>
            <a:r>
              <a:rPr sz="4400" spc="-45" dirty="0" smtClean="0">
                <a:solidFill>
                  <a:srgbClr val="00AF50"/>
                </a:solidFill>
              </a:rPr>
              <a:t>infections</a:t>
            </a:r>
            <a:r>
              <a:rPr lang="en-US" sz="4400" spc="-45" dirty="0" smtClean="0">
                <a:solidFill>
                  <a:srgbClr val="00AF50"/>
                </a:solidFill>
              </a:rPr>
              <a:t/>
            </a:r>
            <a:br>
              <a:rPr lang="en-US" sz="4400" spc="-45" dirty="0" smtClean="0">
                <a:solidFill>
                  <a:srgbClr val="00AF50"/>
                </a:solidFill>
              </a:rPr>
            </a:br>
            <a:r>
              <a:rPr lang="ar-JO" sz="4400" spc="-45" dirty="0">
                <a:solidFill>
                  <a:srgbClr val="00AF50"/>
                </a:solidFill>
              </a:rPr>
              <a:t>علم الأوبئة للعدوى المكتسبة من المستشفيات</a:t>
            </a:r>
            <a:endParaRPr sz="4400" dirty="0"/>
          </a:p>
        </p:txBody>
      </p:sp>
      <p:sp>
        <p:nvSpPr>
          <p:cNvPr id="3" name="object 3"/>
          <p:cNvSpPr/>
          <p:nvPr/>
        </p:nvSpPr>
        <p:spPr>
          <a:xfrm>
            <a:off x="838200" y="1698697"/>
            <a:ext cx="10515600" cy="2259257"/>
          </a:xfrm>
          <a:custGeom>
            <a:avLst/>
            <a:gdLst/>
            <a:ahLst/>
            <a:cxnLst/>
            <a:rect l="l" t="t" r="r" b="b"/>
            <a:pathLst>
              <a:path w="10515600" h="2113915">
                <a:moveTo>
                  <a:pt x="10163302" y="0"/>
                </a:moveTo>
                <a:lnTo>
                  <a:pt x="352297" y="0"/>
                </a:lnTo>
                <a:lnTo>
                  <a:pt x="304494" y="3216"/>
                </a:lnTo>
                <a:lnTo>
                  <a:pt x="258644" y="12584"/>
                </a:lnTo>
                <a:lnTo>
                  <a:pt x="215169" y="27686"/>
                </a:lnTo>
                <a:lnTo>
                  <a:pt x="174488" y="48100"/>
                </a:lnTo>
                <a:lnTo>
                  <a:pt x="137021" y="73407"/>
                </a:lnTo>
                <a:lnTo>
                  <a:pt x="103187" y="103187"/>
                </a:lnTo>
                <a:lnTo>
                  <a:pt x="73407" y="137021"/>
                </a:lnTo>
                <a:lnTo>
                  <a:pt x="48100" y="174488"/>
                </a:lnTo>
                <a:lnTo>
                  <a:pt x="27685" y="215169"/>
                </a:lnTo>
                <a:lnTo>
                  <a:pt x="12584" y="258644"/>
                </a:lnTo>
                <a:lnTo>
                  <a:pt x="3216" y="304494"/>
                </a:lnTo>
                <a:lnTo>
                  <a:pt x="0" y="352298"/>
                </a:lnTo>
                <a:lnTo>
                  <a:pt x="0" y="1761489"/>
                </a:lnTo>
                <a:lnTo>
                  <a:pt x="3216" y="1809293"/>
                </a:lnTo>
                <a:lnTo>
                  <a:pt x="12584" y="1855143"/>
                </a:lnTo>
                <a:lnTo>
                  <a:pt x="27685" y="1898618"/>
                </a:lnTo>
                <a:lnTo>
                  <a:pt x="48100" y="1939299"/>
                </a:lnTo>
                <a:lnTo>
                  <a:pt x="73407" y="1976766"/>
                </a:lnTo>
                <a:lnTo>
                  <a:pt x="103187" y="2010600"/>
                </a:lnTo>
                <a:lnTo>
                  <a:pt x="137021" y="2040380"/>
                </a:lnTo>
                <a:lnTo>
                  <a:pt x="174488" y="2065687"/>
                </a:lnTo>
                <a:lnTo>
                  <a:pt x="215169" y="2086102"/>
                </a:lnTo>
                <a:lnTo>
                  <a:pt x="258644" y="2101203"/>
                </a:lnTo>
                <a:lnTo>
                  <a:pt x="304494" y="2110571"/>
                </a:lnTo>
                <a:lnTo>
                  <a:pt x="352297" y="2113788"/>
                </a:lnTo>
                <a:lnTo>
                  <a:pt x="10163302" y="2113788"/>
                </a:lnTo>
                <a:lnTo>
                  <a:pt x="10211105" y="2110571"/>
                </a:lnTo>
                <a:lnTo>
                  <a:pt x="10256955" y="2101203"/>
                </a:lnTo>
                <a:lnTo>
                  <a:pt x="10300430" y="2086102"/>
                </a:lnTo>
                <a:lnTo>
                  <a:pt x="10341111" y="2065687"/>
                </a:lnTo>
                <a:lnTo>
                  <a:pt x="10378578" y="2040380"/>
                </a:lnTo>
                <a:lnTo>
                  <a:pt x="10412412" y="2010600"/>
                </a:lnTo>
                <a:lnTo>
                  <a:pt x="10442192" y="1976766"/>
                </a:lnTo>
                <a:lnTo>
                  <a:pt x="10467499" y="1939299"/>
                </a:lnTo>
                <a:lnTo>
                  <a:pt x="10487914" y="1898618"/>
                </a:lnTo>
                <a:lnTo>
                  <a:pt x="10503015" y="1855143"/>
                </a:lnTo>
                <a:lnTo>
                  <a:pt x="10512383" y="1809293"/>
                </a:lnTo>
                <a:lnTo>
                  <a:pt x="10515600" y="1761489"/>
                </a:lnTo>
                <a:lnTo>
                  <a:pt x="10515600" y="352298"/>
                </a:lnTo>
                <a:lnTo>
                  <a:pt x="10512383" y="304494"/>
                </a:lnTo>
                <a:lnTo>
                  <a:pt x="10503015" y="258644"/>
                </a:lnTo>
                <a:lnTo>
                  <a:pt x="10487914" y="215169"/>
                </a:lnTo>
                <a:lnTo>
                  <a:pt x="10467499" y="174488"/>
                </a:lnTo>
                <a:lnTo>
                  <a:pt x="10442192" y="137021"/>
                </a:lnTo>
                <a:lnTo>
                  <a:pt x="10412412" y="103187"/>
                </a:lnTo>
                <a:lnTo>
                  <a:pt x="10378578" y="73407"/>
                </a:lnTo>
                <a:lnTo>
                  <a:pt x="10341111" y="48100"/>
                </a:lnTo>
                <a:lnTo>
                  <a:pt x="10300430" y="27686"/>
                </a:lnTo>
                <a:lnTo>
                  <a:pt x="10256955" y="12584"/>
                </a:lnTo>
                <a:lnTo>
                  <a:pt x="10211105" y="3216"/>
                </a:lnTo>
                <a:lnTo>
                  <a:pt x="10163302" y="0"/>
                </a:lnTo>
                <a:close/>
              </a:path>
            </a:pathLst>
          </a:custGeom>
          <a:solidFill>
            <a:srgbClr val="FFC000"/>
          </a:solidFill>
        </p:spPr>
        <p:txBody>
          <a:bodyPr wrap="square" lIns="0" tIns="0" rIns="0" bIns="0" rtlCol="0"/>
          <a:lstStyle/>
          <a:p>
            <a:endParaRPr/>
          </a:p>
        </p:txBody>
      </p:sp>
      <p:sp>
        <p:nvSpPr>
          <p:cNvPr id="4" name="object 4"/>
          <p:cNvSpPr txBox="1"/>
          <p:nvPr/>
        </p:nvSpPr>
        <p:spPr>
          <a:xfrm>
            <a:off x="1339672" y="1736039"/>
            <a:ext cx="9502140" cy="2184572"/>
          </a:xfrm>
          <a:prstGeom prst="rect">
            <a:avLst/>
          </a:prstGeom>
        </p:spPr>
        <p:txBody>
          <a:bodyPr vert="horz" wrap="square" lIns="0" tIns="67945" rIns="0" bIns="0" rtlCol="0">
            <a:spAutoFit/>
          </a:bodyPr>
          <a:lstStyle/>
          <a:p>
            <a:pPr marL="12700" marR="5080">
              <a:lnSpc>
                <a:spcPts val="3960"/>
              </a:lnSpc>
              <a:spcBef>
                <a:spcPts val="535"/>
              </a:spcBef>
            </a:pPr>
            <a:r>
              <a:rPr sz="3600" b="1" spc="-5" dirty="0">
                <a:latin typeface="Calibri"/>
                <a:cs typeface="Calibri"/>
              </a:rPr>
              <a:t>Nosocomial</a:t>
            </a:r>
            <a:r>
              <a:rPr sz="3600" b="1" spc="-10" dirty="0">
                <a:latin typeface="Calibri"/>
                <a:cs typeface="Calibri"/>
              </a:rPr>
              <a:t> </a:t>
            </a:r>
            <a:r>
              <a:rPr sz="3600" b="1" spc="-15" dirty="0">
                <a:latin typeface="Calibri"/>
                <a:cs typeface="Calibri"/>
              </a:rPr>
              <a:t>infections </a:t>
            </a:r>
            <a:r>
              <a:rPr sz="3600" b="1" dirty="0">
                <a:latin typeface="Calibri"/>
                <a:cs typeface="Calibri"/>
              </a:rPr>
              <a:t>occur</a:t>
            </a:r>
            <a:r>
              <a:rPr sz="3600" b="1" spc="10" dirty="0">
                <a:latin typeface="Calibri"/>
                <a:cs typeface="Calibri"/>
              </a:rPr>
              <a:t> </a:t>
            </a:r>
            <a:r>
              <a:rPr sz="3600" b="1" u="heavy" spc="-5" dirty="0">
                <a:uFill>
                  <a:solidFill>
                    <a:srgbClr val="000000"/>
                  </a:solidFill>
                </a:uFill>
                <a:latin typeface="Calibri"/>
                <a:cs typeface="Calibri"/>
              </a:rPr>
              <a:t>worldwide</a:t>
            </a:r>
            <a:r>
              <a:rPr sz="3600" b="1" spc="-20" dirty="0">
                <a:latin typeface="Calibri"/>
                <a:cs typeface="Calibri"/>
              </a:rPr>
              <a:t> </a:t>
            </a:r>
            <a:r>
              <a:rPr sz="3600" b="1" dirty="0">
                <a:latin typeface="Calibri"/>
                <a:cs typeface="Calibri"/>
              </a:rPr>
              <a:t>and</a:t>
            </a:r>
            <a:r>
              <a:rPr sz="3600" b="1" spc="10" dirty="0">
                <a:latin typeface="Calibri"/>
                <a:cs typeface="Calibri"/>
              </a:rPr>
              <a:t> </a:t>
            </a:r>
            <a:r>
              <a:rPr sz="3600" b="1" spc="-20" dirty="0">
                <a:latin typeface="Calibri"/>
                <a:cs typeface="Calibri"/>
              </a:rPr>
              <a:t>affect </a:t>
            </a:r>
            <a:r>
              <a:rPr sz="3600" b="1" spc="-800" dirty="0">
                <a:latin typeface="Calibri"/>
                <a:cs typeface="Calibri"/>
              </a:rPr>
              <a:t> </a:t>
            </a:r>
            <a:r>
              <a:rPr sz="3600" b="1" dirty="0">
                <a:latin typeface="Calibri"/>
                <a:cs typeface="Calibri"/>
              </a:rPr>
              <a:t>both</a:t>
            </a:r>
            <a:r>
              <a:rPr sz="3600" b="1" spc="-15" dirty="0">
                <a:latin typeface="Calibri"/>
                <a:cs typeface="Calibri"/>
              </a:rPr>
              <a:t> </a:t>
            </a:r>
            <a:r>
              <a:rPr sz="3600" b="1" u="heavy" spc="-10" dirty="0">
                <a:uFill>
                  <a:solidFill>
                    <a:srgbClr val="000000"/>
                  </a:solidFill>
                </a:uFill>
                <a:latin typeface="Calibri"/>
                <a:cs typeface="Calibri"/>
              </a:rPr>
              <a:t>developed</a:t>
            </a:r>
            <a:r>
              <a:rPr sz="3600" b="1" spc="5" dirty="0">
                <a:latin typeface="Calibri"/>
                <a:cs typeface="Calibri"/>
              </a:rPr>
              <a:t> </a:t>
            </a:r>
            <a:r>
              <a:rPr sz="3600" b="1" dirty="0">
                <a:latin typeface="Calibri"/>
                <a:cs typeface="Calibri"/>
              </a:rPr>
              <a:t>and</a:t>
            </a:r>
            <a:r>
              <a:rPr sz="3600" b="1" spc="-5" dirty="0">
                <a:latin typeface="Calibri"/>
                <a:cs typeface="Calibri"/>
              </a:rPr>
              <a:t> </a:t>
            </a:r>
            <a:r>
              <a:rPr sz="3600" b="1" u="heavy" spc="-10" dirty="0">
                <a:uFill>
                  <a:solidFill>
                    <a:srgbClr val="000000"/>
                  </a:solidFill>
                </a:uFill>
                <a:latin typeface="Calibri"/>
                <a:cs typeface="Calibri"/>
              </a:rPr>
              <a:t>resource-poor</a:t>
            </a:r>
            <a:r>
              <a:rPr sz="3600" b="1" u="heavy" spc="-20" dirty="0">
                <a:uFill>
                  <a:solidFill>
                    <a:srgbClr val="000000"/>
                  </a:solidFill>
                </a:uFill>
                <a:latin typeface="Calibri"/>
                <a:cs typeface="Calibri"/>
              </a:rPr>
              <a:t> </a:t>
            </a:r>
            <a:r>
              <a:rPr sz="3600" b="1" u="heavy" spc="-10" dirty="0">
                <a:uFill>
                  <a:solidFill>
                    <a:srgbClr val="000000"/>
                  </a:solidFill>
                </a:uFill>
                <a:latin typeface="Calibri"/>
                <a:cs typeface="Calibri"/>
              </a:rPr>
              <a:t>countries</a:t>
            </a:r>
            <a:r>
              <a:rPr sz="3600" b="1" spc="-10" dirty="0" smtClean="0">
                <a:latin typeface="Calibri"/>
                <a:cs typeface="Calibri"/>
              </a:rPr>
              <a:t>.</a:t>
            </a:r>
            <a:endParaRPr lang="en-US" sz="3600" b="1" spc="-10" dirty="0" smtClean="0">
              <a:latin typeface="Calibri"/>
              <a:cs typeface="Calibri"/>
            </a:endParaRPr>
          </a:p>
          <a:p>
            <a:pPr marL="12700" marR="5080">
              <a:lnSpc>
                <a:spcPts val="3960"/>
              </a:lnSpc>
              <a:spcBef>
                <a:spcPts val="535"/>
              </a:spcBef>
            </a:pPr>
            <a:r>
              <a:rPr lang="ar-JO" sz="3600" dirty="0">
                <a:cs typeface="Calibri"/>
              </a:rPr>
              <a:t>تحدث عدوى المستشفيات في جميع أنحاء العالم وتؤثر على كل من البلدان المتقدمة والفقيرة الموارد.</a:t>
            </a:r>
            <a:endParaRPr sz="3600" dirty="0">
              <a:latin typeface="Calibri"/>
              <a:cs typeface="Calibri"/>
            </a:endParaRPr>
          </a:p>
        </p:txBody>
      </p:sp>
      <p:sp>
        <p:nvSpPr>
          <p:cNvPr id="5" name="object 5"/>
          <p:cNvSpPr/>
          <p:nvPr/>
        </p:nvSpPr>
        <p:spPr>
          <a:xfrm>
            <a:off x="838200" y="4044696"/>
            <a:ext cx="10515600" cy="2573858"/>
          </a:xfrm>
          <a:custGeom>
            <a:avLst/>
            <a:gdLst/>
            <a:ahLst/>
            <a:cxnLst/>
            <a:rect l="l" t="t" r="r" b="b"/>
            <a:pathLst>
              <a:path w="10515600" h="2113915">
                <a:moveTo>
                  <a:pt x="10163302" y="0"/>
                </a:moveTo>
                <a:lnTo>
                  <a:pt x="352297" y="0"/>
                </a:lnTo>
                <a:lnTo>
                  <a:pt x="304494" y="3216"/>
                </a:lnTo>
                <a:lnTo>
                  <a:pt x="258644" y="12584"/>
                </a:lnTo>
                <a:lnTo>
                  <a:pt x="215169" y="27685"/>
                </a:lnTo>
                <a:lnTo>
                  <a:pt x="174488" y="48100"/>
                </a:lnTo>
                <a:lnTo>
                  <a:pt x="137021" y="73407"/>
                </a:lnTo>
                <a:lnTo>
                  <a:pt x="103187" y="103187"/>
                </a:lnTo>
                <a:lnTo>
                  <a:pt x="73407" y="137021"/>
                </a:lnTo>
                <a:lnTo>
                  <a:pt x="48100" y="174488"/>
                </a:lnTo>
                <a:lnTo>
                  <a:pt x="27685" y="215169"/>
                </a:lnTo>
                <a:lnTo>
                  <a:pt x="12584" y="258644"/>
                </a:lnTo>
                <a:lnTo>
                  <a:pt x="3216" y="304494"/>
                </a:lnTo>
                <a:lnTo>
                  <a:pt x="0" y="352297"/>
                </a:lnTo>
                <a:lnTo>
                  <a:pt x="0" y="1761489"/>
                </a:lnTo>
                <a:lnTo>
                  <a:pt x="3216" y="1809293"/>
                </a:lnTo>
                <a:lnTo>
                  <a:pt x="12584" y="1855143"/>
                </a:lnTo>
                <a:lnTo>
                  <a:pt x="27685" y="1898618"/>
                </a:lnTo>
                <a:lnTo>
                  <a:pt x="48100" y="1939299"/>
                </a:lnTo>
                <a:lnTo>
                  <a:pt x="73407" y="1976766"/>
                </a:lnTo>
                <a:lnTo>
                  <a:pt x="103187" y="2010600"/>
                </a:lnTo>
                <a:lnTo>
                  <a:pt x="137021" y="2040380"/>
                </a:lnTo>
                <a:lnTo>
                  <a:pt x="174488" y="2065687"/>
                </a:lnTo>
                <a:lnTo>
                  <a:pt x="215169" y="2086102"/>
                </a:lnTo>
                <a:lnTo>
                  <a:pt x="258644" y="2101203"/>
                </a:lnTo>
                <a:lnTo>
                  <a:pt x="304494" y="2110571"/>
                </a:lnTo>
                <a:lnTo>
                  <a:pt x="352297" y="2113788"/>
                </a:lnTo>
                <a:lnTo>
                  <a:pt x="10163302" y="2113788"/>
                </a:lnTo>
                <a:lnTo>
                  <a:pt x="10211105" y="2110571"/>
                </a:lnTo>
                <a:lnTo>
                  <a:pt x="10256955" y="2101203"/>
                </a:lnTo>
                <a:lnTo>
                  <a:pt x="10300430" y="2086102"/>
                </a:lnTo>
                <a:lnTo>
                  <a:pt x="10341111" y="2065687"/>
                </a:lnTo>
                <a:lnTo>
                  <a:pt x="10378578" y="2040380"/>
                </a:lnTo>
                <a:lnTo>
                  <a:pt x="10412412" y="2010600"/>
                </a:lnTo>
                <a:lnTo>
                  <a:pt x="10442192" y="1976766"/>
                </a:lnTo>
                <a:lnTo>
                  <a:pt x="10467499" y="1939299"/>
                </a:lnTo>
                <a:lnTo>
                  <a:pt x="10487914" y="1898618"/>
                </a:lnTo>
                <a:lnTo>
                  <a:pt x="10503015" y="1855143"/>
                </a:lnTo>
                <a:lnTo>
                  <a:pt x="10512383" y="1809293"/>
                </a:lnTo>
                <a:lnTo>
                  <a:pt x="10515600" y="1761489"/>
                </a:lnTo>
                <a:lnTo>
                  <a:pt x="10515600" y="352297"/>
                </a:lnTo>
                <a:lnTo>
                  <a:pt x="10512383" y="304494"/>
                </a:lnTo>
                <a:lnTo>
                  <a:pt x="10503015" y="258644"/>
                </a:lnTo>
                <a:lnTo>
                  <a:pt x="10487914" y="215169"/>
                </a:lnTo>
                <a:lnTo>
                  <a:pt x="10467499" y="174488"/>
                </a:lnTo>
                <a:lnTo>
                  <a:pt x="10442192" y="137021"/>
                </a:lnTo>
                <a:lnTo>
                  <a:pt x="10412412" y="103187"/>
                </a:lnTo>
                <a:lnTo>
                  <a:pt x="10378578" y="73407"/>
                </a:lnTo>
                <a:lnTo>
                  <a:pt x="10341111" y="48100"/>
                </a:lnTo>
                <a:lnTo>
                  <a:pt x="10300430" y="27686"/>
                </a:lnTo>
                <a:lnTo>
                  <a:pt x="10256955" y="12584"/>
                </a:lnTo>
                <a:lnTo>
                  <a:pt x="10211105" y="3216"/>
                </a:lnTo>
                <a:lnTo>
                  <a:pt x="10163302" y="0"/>
                </a:lnTo>
                <a:close/>
              </a:path>
            </a:pathLst>
          </a:custGeom>
          <a:solidFill>
            <a:srgbClr val="4471C4"/>
          </a:solidFill>
        </p:spPr>
        <p:txBody>
          <a:bodyPr wrap="square" lIns="0" tIns="0" rIns="0" bIns="0" rtlCol="0"/>
          <a:lstStyle/>
          <a:p>
            <a:endParaRPr/>
          </a:p>
        </p:txBody>
      </p:sp>
      <p:sp>
        <p:nvSpPr>
          <p:cNvPr id="6" name="object 6"/>
          <p:cNvSpPr txBox="1"/>
          <p:nvPr/>
        </p:nvSpPr>
        <p:spPr>
          <a:xfrm>
            <a:off x="1043127" y="4044696"/>
            <a:ext cx="9798685" cy="2429639"/>
          </a:xfrm>
          <a:prstGeom prst="rect">
            <a:avLst/>
          </a:prstGeom>
        </p:spPr>
        <p:txBody>
          <a:bodyPr vert="horz" wrap="square" lIns="0" tIns="50800" rIns="0" bIns="0" rtlCol="0">
            <a:spAutoFit/>
          </a:bodyPr>
          <a:lstStyle/>
          <a:p>
            <a:pPr marL="12700" marR="5080">
              <a:lnSpc>
                <a:spcPct val="91600"/>
              </a:lnSpc>
              <a:spcBef>
                <a:spcPts val="400"/>
              </a:spcBef>
            </a:pPr>
            <a:r>
              <a:rPr sz="2800" spc="-10" dirty="0">
                <a:solidFill>
                  <a:srgbClr val="FFFFFF"/>
                </a:solidFill>
                <a:latin typeface="Calibri"/>
                <a:cs typeface="Calibri"/>
              </a:rPr>
              <a:t>Infections</a:t>
            </a:r>
            <a:r>
              <a:rPr sz="2800" spc="-5" dirty="0">
                <a:solidFill>
                  <a:srgbClr val="FFFFFF"/>
                </a:solidFill>
                <a:latin typeface="Calibri"/>
                <a:cs typeface="Calibri"/>
              </a:rPr>
              <a:t> </a:t>
            </a:r>
            <a:r>
              <a:rPr sz="2800" spc="-10" dirty="0">
                <a:solidFill>
                  <a:srgbClr val="FFFFFF"/>
                </a:solidFill>
                <a:latin typeface="Calibri"/>
                <a:cs typeface="Calibri"/>
              </a:rPr>
              <a:t>acquired </a:t>
            </a:r>
            <a:r>
              <a:rPr sz="2800" dirty="0">
                <a:solidFill>
                  <a:srgbClr val="FFFFFF"/>
                </a:solidFill>
                <a:latin typeface="Calibri"/>
                <a:cs typeface="Calibri"/>
              </a:rPr>
              <a:t>in</a:t>
            </a:r>
            <a:r>
              <a:rPr sz="2800" spc="-5" dirty="0">
                <a:solidFill>
                  <a:srgbClr val="FFFFFF"/>
                </a:solidFill>
                <a:latin typeface="Calibri"/>
                <a:cs typeface="Calibri"/>
              </a:rPr>
              <a:t> health</a:t>
            </a:r>
            <a:r>
              <a:rPr sz="2800" dirty="0">
                <a:solidFill>
                  <a:srgbClr val="FFFFFF"/>
                </a:solidFill>
                <a:latin typeface="Calibri"/>
                <a:cs typeface="Calibri"/>
              </a:rPr>
              <a:t> </a:t>
            </a:r>
            <a:r>
              <a:rPr sz="2800" spc="-20" dirty="0">
                <a:solidFill>
                  <a:srgbClr val="FFFFFF"/>
                </a:solidFill>
                <a:latin typeface="Calibri"/>
                <a:cs typeface="Calibri"/>
              </a:rPr>
              <a:t>care</a:t>
            </a:r>
            <a:r>
              <a:rPr sz="2800" spc="-15" dirty="0">
                <a:solidFill>
                  <a:srgbClr val="FFFFFF"/>
                </a:solidFill>
                <a:latin typeface="Calibri"/>
                <a:cs typeface="Calibri"/>
              </a:rPr>
              <a:t> </a:t>
            </a:r>
            <a:r>
              <a:rPr sz="2800" spc="-10" dirty="0">
                <a:solidFill>
                  <a:srgbClr val="FFFFFF"/>
                </a:solidFill>
                <a:latin typeface="Calibri"/>
                <a:cs typeface="Calibri"/>
              </a:rPr>
              <a:t>settings</a:t>
            </a:r>
            <a:r>
              <a:rPr sz="2800" dirty="0">
                <a:solidFill>
                  <a:srgbClr val="FFFFFF"/>
                </a:solidFill>
                <a:latin typeface="Calibri"/>
                <a:cs typeface="Calibri"/>
              </a:rPr>
              <a:t> </a:t>
            </a:r>
            <a:r>
              <a:rPr sz="2800" spc="-15" dirty="0">
                <a:solidFill>
                  <a:srgbClr val="FFFFFF"/>
                </a:solidFill>
                <a:latin typeface="Calibri"/>
                <a:cs typeface="Calibri"/>
              </a:rPr>
              <a:t>are</a:t>
            </a:r>
            <a:r>
              <a:rPr sz="2800" spc="-5" dirty="0">
                <a:solidFill>
                  <a:srgbClr val="FFFFFF"/>
                </a:solidFill>
                <a:latin typeface="Calibri"/>
                <a:cs typeface="Calibri"/>
              </a:rPr>
              <a:t> </a:t>
            </a:r>
            <a:r>
              <a:rPr sz="2800" dirty="0">
                <a:solidFill>
                  <a:srgbClr val="FFFFFF"/>
                </a:solidFill>
                <a:latin typeface="Calibri"/>
                <a:cs typeface="Calibri"/>
              </a:rPr>
              <a:t>among</a:t>
            </a:r>
            <a:r>
              <a:rPr sz="2800" spc="-5" dirty="0">
                <a:solidFill>
                  <a:srgbClr val="FFFFFF"/>
                </a:solidFill>
                <a:latin typeface="Calibri"/>
                <a:cs typeface="Calibri"/>
              </a:rPr>
              <a:t> </a:t>
            </a:r>
            <a:r>
              <a:rPr sz="2800" dirty="0">
                <a:solidFill>
                  <a:srgbClr val="FFFFFF"/>
                </a:solidFill>
                <a:latin typeface="Calibri"/>
                <a:cs typeface="Calibri"/>
              </a:rPr>
              <a:t>the</a:t>
            </a:r>
            <a:r>
              <a:rPr sz="2800" spc="-15" dirty="0">
                <a:solidFill>
                  <a:srgbClr val="FFFFFF"/>
                </a:solidFill>
                <a:latin typeface="Calibri"/>
                <a:cs typeface="Calibri"/>
              </a:rPr>
              <a:t> </a:t>
            </a:r>
            <a:r>
              <a:rPr sz="2800" dirty="0">
                <a:solidFill>
                  <a:srgbClr val="FFFFFF"/>
                </a:solidFill>
                <a:latin typeface="Calibri"/>
                <a:cs typeface="Calibri"/>
              </a:rPr>
              <a:t>major </a:t>
            </a:r>
            <a:r>
              <a:rPr sz="2800" spc="-665" dirty="0">
                <a:solidFill>
                  <a:srgbClr val="FFFFFF"/>
                </a:solidFill>
                <a:latin typeface="Calibri"/>
                <a:cs typeface="Calibri"/>
              </a:rPr>
              <a:t> </a:t>
            </a:r>
            <a:r>
              <a:rPr sz="2800" spc="-5" dirty="0">
                <a:solidFill>
                  <a:srgbClr val="FFFFFF"/>
                </a:solidFill>
                <a:latin typeface="Calibri"/>
                <a:cs typeface="Calibri"/>
              </a:rPr>
              <a:t>causes of </a:t>
            </a:r>
            <a:r>
              <a:rPr sz="2800" spc="-10" dirty="0">
                <a:solidFill>
                  <a:srgbClr val="FFFFFF"/>
                </a:solidFill>
                <a:latin typeface="Calibri"/>
                <a:cs typeface="Calibri"/>
              </a:rPr>
              <a:t>death</a:t>
            </a:r>
            <a:r>
              <a:rPr sz="2800" dirty="0">
                <a:solidFill>
                  <a:srgbClr val="FFFFFF"/>
                </a:solidFill>
                <a:latin typeface="Calibri"/>
                <a:cs typeface="Calibri"/>
              </a:rPr>
              <a:t> and</a:t>
            </a:r>
            <a:r>
              <a:rPr sz="2800" spc="-10" dirty="0">
                <a:solidFill>
                  <a:srgbClr val="FFFFFF"/>
                </a:solidFill>
                <a:latin typeface="Calibri"/>
                <a:cs typeface="Calibri"/>
              </a:rPr>
              <a:t> increased</a:t>
            </a:r>
            <a:r>
              <a:rPr sz="2800" spc="5" dirty="0">
                <a:solidFill>
                  <a:srgbClr val="FFFFFF"/>
                </a:solidFill>
                <a:latin typeface="Calibri"/>
                <a:cs typeface="Calibri"/>
              </a:rPr>
              <a:t> </a:t>
            </a:r>
            <a:r>
              <a:rPr sz="2800" spc="-5" dirty="0">
                <a:solidFill>
                  <a:srgbClr val="FFFFFF"/>
                </a:solidFill>
                <a:latin typeface="Calibri"/>
                <a:cs typeface="Calibri"/>
              </a:rPr>
              <a:t>morbidity</a:t>
            </a:r>
            <a:r>
              <a:rPr sz="2800" dirty="0">
                <a:solidFill>
                  <a:srgbClr val="FFFFFF"/>
                </a:solidFill>
                <a:latin typeface="Calibri"/>
                <a:cs typeface="Calibri"/>
              </a:rPr>
              <a:t> among </a:t>
            </a:r>
            <a:r>
              <a:rPr sz="2800" spc="-15" dirty="0">
                <a:solidFill>
                  <a:srgbClr val="FFFFFF"/>
                </a:solidFill>
                <a:latin typeface="Calibri"/>
                <a:cs typeface="Calibri"/>
              </a:rPr>
              <a:t>hospitalized </a:t>
            </a:r>
            <a:r>
              <a:rPr sz="2800" spc="-10" dirty="0">
                <a:solidFill>
                  <a:srgbClr val="FFFFFF"/>
                </a:solidFill>
                <a:latin typeface="Calibri"/>
                <a:cs typeface="Calibri"/>
              </a:rPr>
              <a:t> patients.</a:t>
            </a:r>
            <a:r>
              <a:rPr sz="2800" spc="-5" dirty="0">
                <a:solidFill>
                  <a:srgbClr val="FFFFFF"/>
                </a:solidFill>
                <a:latin typeface="Calibri"/>
                <a:cs typeface="Calibri"/>
              </a:rPr>
              <a:t> </a:t>
            </a:r>
            <a:r>
              <a:rPr sz="2800" spc="-15" dirty="0">
                <a:solidFill>
                  <a:srgbClr val="FFFFFF"/>
                </a:solidFill>
                <a:latin typeface="Calibri"/>
                <a:cs typeface="Calibri"/>
              </a:rPr>
              <a:t>They</a:t>
            </a:r>
            <a:r>
              <a:rPr sz="2800" spc="5" dirty="0">
                <a:solidFill>
                  <a:srgbClr val="FFFFFF"/>
                </a:solidFill>
                <a:latin typeface="Calibri"/>
                <a:cs typeface="Calibri"/>
              </a:rPr>
              <a:t> </a:t>
            </a:r>
            <a:r>
              <a:rPr sz="2800" spc="-15" dirty="0">
                <a:solidFill>
                  <a:srgbClr val="FFFFFF"/>
                </a:solidFill>
                <a:latin typeface="Calibri"/>
                <a:cs typeface="Calibri"/>
              </a:rPr>
              <a:t>are</a:t>
            </a:r>
            <a:r>
              <a:rPr sz="2800" dirty="0">
                <a:solidFill>
                  <a:srgbClr val="FFFFFF"/>
                </a:solidFill>
                <a:latin typeface="Calibri"/>
                <a:cs typeface="Calibri"/>
              </a:rPr>
              <a:t> a</a:t>
            </a:r>
            <a:r>
              <a:rPr sz="2800" spc="-10" dirty="0">
                <a:solidFill>
                  <a:srgbClr val="FFFFFF"/>
                </a:solidFill>
                <a:latin typeface="Calibri"/>
                <a:cs typeface="Calibri"/>
              </a:rPr>
              <a:t> significant</a:t>
            </a:r>
            <a:r>
              <a:rPr sz="2800" spc="15" dirty="0">
                <a:solidFill>
                  <a:srgbClr val="FFFFFF"/>
                </a:solidFill>
                <a:latin typeface="Calibri"/>
                <a:cs typeface="Calibri"/>
              </a:rPr>
              <a:t> </a:t>
            </a:r>
            <a:r>
              <a:rPr sz="2800" spc="-15" dirty="0">
                <a:solidFill>
                  <a:srgbClr val="FFFFFF"/>
                </a:solidFill>
                <a:latin typeface="Calibri"/>
                <a:cs typeface="Calibri"/>
              </a:rPr>
              <a:t>burden</a:t>
            </a:r>
            <a:r>
              <a:rPr sz="2800" spc="5" dirty="0">
                <a:solidFill>
                  <a:srgbClr val="FFFFFF"/>
                </a:solidFill>
                <a:latin typeface="Calibri"/>
                <a:cs typeface="Calibri"/>
              </a:rPr>
              <a:t> </a:t>
            </a:r>
            <a:r>
              <a:rPr sz="2800" spc="-5" dirty="0">
                <a:solidFill>
                  <a:srgbClr val="FFFFFF"/>
                </a:solidFill>
                <a:latin typeface="Calibri"/>
                <a:cs typeface="Calibri"/>
              </a:rPr>
              <a:t>both</a:t>
            </a:r>
            <a:r>
              <a:rPr sz="2800" spc="-10" dirty="0">
                <a:solidFill>
                  <a:srgbClr val="FFFFFF"/>
                </a:solidFill>
                <a:latin typeface="Calibri"/>
                <a:cs typeface="Calibri"/>
              </a:rPr>
              <a:t> </a:t>
            </a:r>
            <a:r>
              <a:rPr sz="2800" spc="-25" dirty="0">
                <a:solidFill>
                  <a:srgbClr val="FFFFFF"/>
                </a:solidFill>
                <a:latin typeface="Calibri"/>
                <a:cs typeface="Calibri"/>
              </a:rPr>
              <a:t>for</a:t>
            </a:r>
            <a:r>
              <a:rPr sz="2800" spc="-10" dirty="0">
                <a:solidFill>
                  <a:srgbClr val="FFFFFF"/>
                </a:solidFill>
                <a:latin typeface="Calibri"/>
                <a:cs typeface="Calibri"/>
              </a:rPr>
              <a:t> </a:t>
            </a:r>
            <a:r>
              <a:rPr sz="2800" dirty="0">
                <a:solidFill>
                  <a:srgbClr val="FFFFFF"/>
                </a:solidFill>
                <a:latin typeface="Calibri"/>
                <a:cs typeface="Calibri"/>
              </a:rPr>
              <a:t>the </a:t>
            </a:r>
            <a:r>
              <a:rPr sz="2800" spc="-10" dirty="0">
                <a:solidFill>
                  <a:srgbClr val="FFFFFF"/>
                </a:solidFill>
                <a:latin typeface="Calibri"/>
                <a:cs typeface="Calibri"/>
              </a:rPr>
              <a:t>patient</a:t>
            </a:r>
            <a:r>
              <a:rPr sz="2800" spc="-5" dirty="0">
                <a:solidFill>
                  <a:srgbClr val="FFFFFF"/>
                </a:solidFill>
                <a:latin typeface="Calibri"/>
                <a:cs typeface="Calibri"/>
              </a:rPr>
              <a:t> </a:t>
            </a:r>
            <a:r>
              <a:rPr sz="2800" dirty="0">
                <a:solidFill>
                  <a:srgbClr val="FFFFFF"/>
                </a:solidFill>
                <a:latin typeface="Calibri"/>
                <a:cs typeface="Calibri"/>
              </a:rPr>
              <a:t>and </a:t>
            </a:r>
            <a:r>
              <a:rPr sz="2800" spc="-665" dirty="0">
                <a:solidFill>
                  <a:srgbClr val="FFFFFF"/>
                </a:solidFill>
                <a:latin typeface="Calibri"/>
                <a:cs typeface="Calibri"/>
              </a:rPr>
              <a:t> </a:t>
            </a:r>
            <a:r>
              <a:rPr sz="2800" spc="-25" dirty="0">
                <a:solidFill>
                  <a:srgbClr val="FFFFFF"/>
                </a:solidFill>
                <a:latin typeface="Calibri"/>
                <a:cs typeface="Calibri"/>
              </a:rPr>
              <a:t>for</a:t>
            </a:r>
            <a:r>
              <a:rPr sz="2800" spc="-10" dirty="0">
                <a:solidFill>
                  <a:srgbClr val="FFFFFF"/>
                </a:solidFill>
                <a:latin typeface="Calibri"/>
                <a:cs typeface="Calibri"/>
              </a:rPr>
              <a:t> </a:t>
            </a:r>
            <a:r>
              <a:rPr sz="2800" spc="-5" dirty="0">
                <a:solidFill>
                  <a:srgbClr val="FFFFFF"/>
                </a:solidFill>
                <a:latin typeface="Calibri"/>
                <a:cs typeface="Calibri"/>
              </a:rPr>
              <a:t>public</a:t>
            </a:r>
            <a:r>
              <a:rPr sz="2800" dirty="0">
                <a:solidFill>
                  <a:srgbClr val="FFFFFF"/>
                </a:solidFill>
                <a:latin typeface="Calibri"/>
                <a:cs typeface="Calibri"/>
              </a:rPr>
              <a:t> </a:t>
            </a:r>
            <a:r>
              <a:rPr sz="2800" spc="-5" dirty="0">
                <a:solidFill>
                  <a:srgbClr val="FFFFFF"/>
                </a:solidFill>
                <a:latin typeface="Calibri"/>
                <a:cs typeface="Calibri"/>
              </a:rPr>
              <a:t>health</a:t>
            </a:r>
            <a:r>
              <a:rPr sz="2800" spc="-5" dirty="0" smtClean="0">
                <a:solidFill>
                  <a:srgbClr val="FFFFFF"/>
                </a:solidFill>
                <a:latin typeface="Calibri"/>
                <a:cs typeface="Calibri"/>
              </a:rPr>
              <a:t>.</a:t>
            </a:r>
            <a:r>
              <a:rPr lang="ar-JO" sz="2800" spc="-5" dirty="0">
                <a:solidFill>
                  <a:srgbClr val="FFFFFF"/>
                </a:solidFill>
                <a:cs typeface="Calibri"/>
              </a:rPr>
              <a:t> تعد العدوى المكتسبة في أماكن الرعاية الصحية من بين الأسباب الرئيسية للوفاة وزيادة المراضة بين المرضى في المستشفيات. إنها عبء كبير على كل من المريض والصحة العامة.</a:t>
            </a:r>
            <a:endParaRPr sz="2800" dirty="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927912" y="939651"/>
            <a:ext cx="10360025" cy="5094343"/>
          </a:xfrm>
          <a:prstGeom prst="rect">
            <a:avLst/>
          </a:prstGeom>
        </p:spPr>
        <p:txBody>
          <a:bodyPr vert="horz" wrap="square" lIns="0" tIns="12065" rIns="0" bIns="0" rtlCol="0">
            <a:spAutoFit/>
          </a:bodyPr>
          <a:lstStyle/>
          <a:p>
            <a:pPr marL="12700" marR="5080" algn="just">
              <a:lnSpc>
                <a:spcPct val="150000"/>
              </a:lnSpc>
              <a:spcBef>
                <a:spcPts val="95"/>
              </a:spcBef>
            </a:pPr>
            <a:r>
              <a:rPr sz="3200" dirty="0">
                <a:solidFill>
                  <a:srgbClr val="000000"/>
                </a:solidFill>
                <a:latin typeface="Calibri"/>
                <a:cs typeface="Calibri"/>
              </a:rPr>
              <a:t>A </a:t>
            </a:r>
            <a:r>
              <a:rPr sz="3200" spc="-20" dirty="0">
                <a:solidFill>
                  <a:srgbClr val="000000"/>
                </a:solidFill>
                <a:latin typeface="Calibri"/>
                <a:cs typeface="Calibri"/>
              </a:rPr>
              <a:t>prevalence </a:t>
            </a:r>
            <a:r>
              <a:rPr sz="3200" spc="-15" dirty="0">
                <a:solidFill>
                  <a:srgbClr val="000000"/>
                </a:solidFill>
                <a:latin typeface="Calibri"/>
                <a:cs typeface="Calibri"/>
              </a:rPr>
              <a:t>survey conducted </a:t>
            </a:r>
            <a:r>
              <a:rPr sz="3200" spc="-10" dirty="0">
                <a:solidFill>
                  <a:srgbClr val="000000"/>
                </a:solidFill>
                <a:latin typeface="Calibri"/>
                <a:cs typeface="Calibri"/>
              </a:rPr>
              <a:t>under </a:t>
            </a:r>
            <a:r>
              <a:rPr sz="3200" dirty="0">
                <a:solidFill>
                  <a:srgbClr val="000000"/>
                </a:solidFill>
                <a:latin typeface="Calibri"/>
                <a:cs typeface="Calibri"/>
              </a:rPr>
              <a:t>the </a:t>
            </a:r>
            <a:r>
              <a:rPr sz="3200" spc="-5" dirty="0">
                <a:solidFill>
                  <a:srgbClr val="000000"/>
                </a:solidFill>
                <a:latin typeface="Calibri"/>
                <a:cs typeface="Calibri"/>
              </a:rPr>
              <a:t>auspices of </a:t>
            </a:r>
            <a:r>
              <a:rPr sz="3200" dirty="0">
                <a:solidFill>
                  <a:srgbClr val="000000"/>
                </a:solidFill>
                <a:latin typeface="Calibri"/>
                <a:cs typeface="Calibri"/>
              </a:rPr>
              <a:t> WHO</a:t>
            </a:r>
            <a:r>
              <a:rPr sz="3200" spc="5" dirty="0">
                <a:solidFill>
                  <a:srgbClr val="000000"/>
                </a:solidFill>
                <a:latin typeface="Calibri"/>
                <a:cs typeface="Calibri"/>
              </a:rPr>
              <a:t> </a:t>
            </a:r>
            <a:r>
              <a:rPr sz="3200" spc="-10" dirty="0">
                <a:solidFill>
                  <a:srgbClr val="000000"/>
                </a:solidFill>
                <a:latin typeface="Calibri"/>
                <a:cs typeface="Calibri"/>
              </a:rPr>
              <a:t>in</a:t>
            </a:r>
            <a:r>
              <a:rPr sz="3200" spc="-5" dirty="0">
                <a:solidFill>
                  <a:srgbClr val="000000"/>
                </a:solidFill>
                <a:latin typeface="Calibri"/>
                <a:cs typeface="Calibri"/>
              </a:rPr>
              <a:t> 55</a:t>
            </a:r>
            <a:r>
              <a:rPr sz="3200" dirty="0">
                <a:solidFill>
                  <a:srgbClr val="000000"/>
                </a:solidFill>
                <a:latin typeface="Calibri"/>
                <a:cs typeface="Calibri"/>
              </a:rPr>
              <a:t> </a:t>
            </a:r>
            <a:r>
              <a:rPr sz="3200" spc="-10" dirty="0">
                <a:solidFill>
                  <a:srgbClr val="000000"/>
                </a:solidFill>
                <a:latin typeface="Calibri"/>
                <a:cs typeface="Calibri"/>
              </a:rPr>
              <a:t>hospitals</a:t>
            </a:r>
            <a:r>
              <a:rPr sz="3200" spc="-5" dirty="0">
                <a:solidFill>
                  <a:srgbClr val="000000"/>
                </a:solidFill>
                <a:latin typeface="Calibri"/>
                <a:cs typeface="Calibri"/>
              </a:rPr>
              <a:t> of</a:t>
            </a:r>
            <a:r>
              <a:rPr sz="3200" dirty="0">
                <a:solidFill>
                  <a:srgbClr val="000000"/>
                </a:solidFill>
                <a:latin typeface="Calibri"/>
                <a:cs typeface="Calibri"/>
              </a:rPr>
              <a:t> </a:t>
            </a:r>
            <a:r>
              <a:rPr sz="3200" spc="-5" dirty="0">
                <a:solidFill>
                  <a:srgbClr val="000000"/>
                </a:solidFill>
                <a:latin typeface="Calibri"/>
                <a:cs typeface="Calibri"/>
              </a:rPr>
              <a:t>14</a:t>
            </a:r>
            <a:r>
              <a:rPr sz="3200" dirty="0">
                <a:solidFill>
                  <a:srgbClr val="000000"/>
                </a:solidFill>
                <a:latin typeface="Calibri"/>
                <a:cs typeface="Calibri"/>
              </a:rPr>
              <a:t> </a:t>
            </a:r>
            <a:r>
              <a:rPr sz="3200" spc="-10" dirty="0">
                <a:solidFill>
                  <a:srgbClr val="000000"/>
                </a:solidFill>
                <a:latin typeface="Calibri"/>
                <a:cs typeface="Calibri"/>
              </a:rPr>
              <a:t>countries</a:t>
            </a:r>
            <a:r>
              <a:rPr sz="3200" spc="-5" dirty="0">
                <a:solidFill>
                  <a:srgbClr val="000000"/>
                </a:solidFill>
                <a:latin typeface="Calibri"/>
                <a:cs typeface="Calibri"/>
              </a:rPr>
              <a:t> </a:t>
            </a:r>
            <a:r>
              <a:rPr sz="3200" spc="-15" dirty="0">
                <a:solidFill>
                  <a:srgbClr val="000000"/>
                </a:solidFill>
                <a:latin typeface="Calibri"/>
                <a:cs typeface="Calibri"/>
              </a:rPr>
              <a:t>representing</a:t>
            </a:r>
            <a:r>
              <a:rPr sz="3200" spc="-10" dirty="0">
                <a:solidFill>
                  <a:srgbClr val="000000"/>
                </a:solidFill>
                <a:latin typeface="Calibri"/>
                <a:cs typeface="Calibri"/>
              </a:rPr>
              <a:t> </a:t>
            </a:r>
            <a:r>
              <a:rPr sz="3200" dirty="0">
                <a:solidFill>
                  <a:srgbClr val="000000"/>
                </a:solidFill>
                <a:latin typeface="Calibri"/>
                <a:cs typeface="Calibri"/>
              </a:rPr>
              <a:t>4 </a:t>
            </a:r>
            <a:r>
              <a:rPr sz="3200" spc="-800" dirty="0">
                <a:solidFill>
                  <a:srgbClr val="000000"/>
                </a:solidFill>
                <a:latin typeface="Calibri"/>
                <a:cs typeface="Calibri"/>
              </a:rPr>
              <a:t> </a:t>
            </a:r>
            <a:r>
              <a:rPr sz="3200" dirty="0">
                <a:solidFill>
                  <a:srgbClr val="000000"/>
                </a:solidFill>
                <a:latin typeface="Calibri"/>
                <a:cs typeface="Calibri"/>
              </a:rPr>
              <a:t>WHO</a:t>
            </a:r>
            <a:r>
              <a:rPr sz="3200" spc="5" dirty="0">
                <a:solidFill>
                  <a:srgbClr val="000000"/>
                </a:solidFill>
                <a:latin typeface="Calibri"/>
                <a:cs typeface="Calibri"/>
              </a:rPr>
              <a:t> </a:t>
            </a:r>
            <a:r>
              <a:rPr sz="3200" spc="-15" dirty="0">
                <a:solidFill>
                  <a:srgbClr val="000000"/>
                </a:solidFill>
                <a:latin typeface="Calibri"/>
                <a:cs typeface="Calibri"/>
              </a:rPr>
              <a:t>Regions</a:t>
            </a:r>
            <a:r>
              <a:rPr sz="3200" spc="-10" dirty="0">
                <a:solidFill>
                  <a:srgbClr val="000000"/>
                </a:solidFill>
                <a:latin typeface="Calibri"/>
                <a:cs typeface="Calibri"/>
              </a:rPr>
              <a:t> </a:t>
            </a:r>
            <a:r>
              <a:rPr sz="3200" spc="-15" dirty="0">
                <a:solidFill>
                  <a:srgbClr val="000000"/>
                </a:solidFill>
                <a:latin typeface="Calibri"/>
                <a:cs typeface="Calibri"/>
              </a:rPr>
              <a:t>shows</a:t>
            </a:r>
            <a:r>
              <a:rPr sz="3200" spc="-10" dirty="0">
                <a:solidFill>
                  <a:srgbClr val="000000"/>
                </a:solidFill>
                <a:latin typeface="Calibri"/>
                <a:cs typeface="Calibri"/>
              </a:rPr>
              <a:t> that</a:t>
            </a:r>
            <a:r>
              <a:rPr sz="3200" spc="-5" dirty="0">
                <a:solidFill>
                  <a:srgbClr val="000000"/>
                </a:solidFill>
                <a:latin typeface="Calibri"/>
                <a:cs typeface="Calibri"/>
              </a:rPr>
              <a:t> </a:t>
            </a:r>
            <a:r>
              <a:rPr sz="3200" spc="-10" dirty="0">
                <a:solidFill>
                  <a:srgbClr val="000000"/>
                </a:solidFill>
                <a:latin typeface="Calibri"/>
                <a:cs typeface="Calibri"/>
              </a:rPr>
              <a:t>the</a:t>
            </a:r>
            <a:r>
              <a:rPr sz="3200" spc="-5" dirty="0">
                <a:solidFill>
                  <a:srgbClr val="000000"/>
                </a:solidFill>
                <a:latin typeface="Calibri"/>
                <a:cs typeface="Calibri"/>
              </a:rPr>
              <a:t> </a:t>
            </a:r>
            <a:r>
              <a:rPr sz="3200" spc="-15" dirty="0">
                <a:solidFill>
                  <a:srgbClr val="000000"/>
                </a:solidFill>
                <a:latin typeface="Calibri"/>
                <a:cs typeface="Calibri"/>
              </a:rPr>
              <a:t>highest</a:t>
            </a:r>
            <a:r>
              <a:rPr sz="3200" spc="-10" dirty="0">
                <a:solidFill>
                  <a:srgbClr val="000000"/>
                </a:solidFill>
                <a:latin typeface="Calibri"/>
                <a:cs typeface="Calibri"/>
              </a:rPr>
              <a:t> </a:t>
            </a:r>
            <a:r>
              <a:rPr sz="3200" spc="-15" dirty="0">
                <a:solidFill>
                  <a:srgbClr val="000000"/>
                </a:solidFill>
                <a:latin typeface="Calibri"/>
                <a:cs typeface="Calibri"/>
              </a:rPr>
              <a:t>prevalence</a:t>
            </a:r>
            <a:r>
              <a:rPr sz="3200" spc="-10" dirty="0">
                <a:solidFill>
                  <a:srgbClr val="000000"/>
                </a:solidFill>
                <a:latin typeface="Calibri"/>
                <a:cs typeface="Calibri"/>
              </a:rPr>
              <a:t> </a:t>
            </a:r>
            <a:r>
              <a:rPr sz="3200" spc="-5" dirty="0">
                <a:solidFill>
                  <a:srgbClr val="000000"/>
                </a:solidFill>
                <a:latin typeface="Calibri"/>
                <a:cs typeface="Calibri"/>
              </a:rPr>
              <a:t>of </a:t>
            </a:r>
            <a:r>
              <a:rPr sz="3200" dirty="0">
                <a:solidFill>
                  <a:srgbClr val="000000"/>
                </a:solidFill>
                <a:latin typeface="Calibri"/>
                <a:cs typeface="Calibri"/>
              </a:rPr>
              <a:t> </a:t>
            </a:r>
            <a:r>
              <a:rPr sz="3200" spc="-10" dirty="0">
                <a:solidFill>
                  <a:srgbClr val="000000"/>
                </a:solidFill>
                <a:latin typeface="Calibri"/>
                <a:cs typeface="Calibri"/>
              </a:rPr>
              <a:t>nosocomial</a:t>
            </a:r>
            <a:r>
              <a:rPr sz="3200" dirty="0">
                <a:solidFill>
                  <a:srgbClr val="000000"/>
                </a:solidFill>
                <a:latin typeface="Calibri"/>
                <a:cs typeface="Calibri"/>
              </a:rPr>
              <a:t> </a:t>
            </a:r>
            <a:r>
              <a:rPr sz="3200" spc="-15" dirty="0">
                <a:solidFill>
                  <a:srgbClr val="000000"/>
                </a:solidFill>
                <a:latin typeface="Calibri"/>
                <a:cs typeface="Calibri"/>
              </a:rPr>
              <a:t>infections</a:t>
            </a:r>
            <a:r>
              <a:rPr sz="3200" spc="-40" dirty="0">
                <a:solidFill>
                  <a:srgbClr val="000000"/>
                </a:solidFill>
                <a:latin typeface="Calibri"/>
                <a:cs typeface="Calibri"/>
              </a:rPr>
              <a:t> </a:t>
            </a:r>
            <a:r>
              <a:rPr sz="3200" spc="-15" dirty="0">
                <a:solidFill>
                  <a:srgbClr val="000000"/>
                </a:solidFill>
                <a:latin typeface="Calibri"/>
                <a:cs typeface="Calibri"/>
              </a:rPr>
              <a:t>occurs</a:t>
            </a:r>
            <a:r>
              <a:rPr sz="3200" dirty="0">
                <a:solidFill>
                  <a:srgbClr val="000000"/>
                </a:solidFill>
                <a:latin typeface="Calibri"/>
                <a:cs typeface="Calibri"/>
              </a:rPr>
              <a:t> </a:t>
            </a:r>
            <a:r>
              <a:rPr sz="3200" b="1" spc="5" dirty="0" smtClean="0">
                <a:solidFill>
                  <a:srgbClr val="FF0000"/>
                </a:solidFill>
                <a:latin typeface="Times New Roman"/>
                <a:cs typeface="Times New Roman"/>
              </a:rPr>
              <a:t>IN</a:t>
            </a:r>
            <a:r>
              <a:rPr lang="en-US" sz="3200" b="1" spc="5" dirty="0" smtClean="0">
                <a:solidFill>
                  <a:srgbClr val="FF0000"/>
                </a:solidFill>
                <a:latin typeface="Times New Roman"/>
                <a:cs typeface="Times New Roman"/>
              </a:rPr>
              <a:t/>
            </a:r>
            <a:br>
              <a:rPr lang="en-US" sz="3200" b="1" spc="5" dirty="0" smtClean="0">
                <a:solidFill>
                  <a:srgbClr val="FF0000"/>
                </a:solidFill>
                <a:latin typeface="Times New Roman"/>
                <a:cs typeface="Times New Roman"/>
              </a:rPr>
            </a:br>
            <a:r>
              <a:rPr lang="ar-JO" sz="3200" b="1" spc="5" dirty="0">
                <a:solidFill>
                  <a:srgbClr val="FF0000"/>
                </a:solidFill>
                <a:latin typeface="Times New Roman"/>
                <a:cs typeface="Times New Roman"/>
              </a:rPr>
              <a:t>أظهر مسح الانتشار الذي تم إجراؤه تحت رعاية منظمة الصحة العالمية في 55 مستشفى في 14 دولة تمثل 4 أقاليم تابعة لمنظمة الصحة العالمية أن أعلى معدل لانتشار عدوى المستشفيات يحدث في</a:t>
            </a:r>
            <a:endParaRPr sz="3200" dirty="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76888"/>
            <a:ext cx="11394440" cy="1735732"/>
          </a:xfrm>
          <a:prstGeom prst="rect">
            <a:avLst/>
          </a:prstGeom>
        </p:spPr>
        <p:txBody>
          <a:bodyPr vert="horz" wrap="square" lIns="0" tIns="12065" rIns="0" bIns="0" rtlCol="0">
            <a:spAutoFit/>
          </a:bodyPr>
          <a:lstStyle/>
          <a:p>
            <a:pPr marL="5101590" marR="5080" indent="-5089525">
              <a:lnSpc>
                <a:spcPct val="100000"/>
              </a:lnSpc>
              <a:spcBef>
                <a:spcPts val="95"/>
              </a:spcBef>
            </a:pPr>
            <a:r>
              <a:rPr sz="2800" spc="-15" dirty="0" smtClean="0">
                <a:solidFill>
                  <a:srgbClr val="FF0000"/>
                </a:solidFill>
                <a:latin typeface="Arial Black"/>
                <a:cs typeface="Arial Black"/>
              </a:rPr>
              <a:t>Intensive</a:t>
            </a:r>
            <a:r>
              <a:rPr sz="2800" spc="15" dirty="0" smtClean="0">
                <a:solidFill>
                  <a:srgbClr val="FF0000"/>
                </a:solidFill>
                <a:latin typeface="Arial Black"/>
                <a:cs typeface="Arial Black"/>
              </a:rPr>
              <a:t> </a:t>
            </a:r>
            <a:r>
              <a:rPr sz="2800" dirty="0" smtClean="0">
                <a:solidFill>
                  <a:srgbClr val="FF0000"/>
                </a:solidFill>
                <a:latin typeface="Arial Black"/>
                <a:cs typeface="Arial Black"/>
              </a:rPr>
              <a:t>care</a:t>
            </a:r>
            <a:r>
              <a:rPr sz="2800" spc="5" dirty="0" smtClean="0">
                <a:solidFill>
                  <a:srgbClr val="FF0000"/>
                </a:solidFill>
                <a:latin typeface="Arial Black"/>
                <a:cs typeface="Arial Black"/>
              </a:rPr>
              <a:t> </a:t>
            </a:r>
            <a:r>
              <a:rPr sz="2800" spc="-10" dirty="0" smtClean="0">
                <a:solidFill>
                  <a:srgbClr val="FF0000"/>
                </a:solidFill>
                <a:latin typeface="Arial Black"/>
                <a:cs typeface="Arial Black"/>
              </a:rPr>
              <a:t>units</a:t>
            </a:r>
            <a:r>
              <a:rPr sz="2800" spc="10" dirty="0" smtClean="0">
                <a:solidFill>
                  <a:srgbClr val="FF0000"/>
                </a:solidFill>
                <a:latin typeface="Arial Black"/>
                <a:cs typeface="Arial Black"/>
              </a:rPr>
              <a:t> </a:t>
            </a:r>
            <a:r>
              <a:rPr sz="2800" spc="-10" dirty="0" smtClean="0">
                <a:solidFill>
                  <a:srgbClr val="FF0000"/>
                </a:solidFill>
                <a:latin typeface="Arial Black"/>
                <a:cs typeface="Arial Black"/>
              </a:rPr>
              <a:t>and</a:t>
            </a:r>
            <a:r>
              <a:rPr sz="2800" spc="5" dirty="0" smtClean="0">
                <a:solidFill>
                  <a:srgbClr val="FF0000"/>
                </a:solidFill>
                <a:latin typeface="Arial Black"/>
                <a:cs typeface="Arial Black"/>
              </a:rPr>
              <a:t> </a:t>
            </a:r>
            <a:r>
              <a:rPr sz="2800" spc="-5" dirty="0" smtClean="0">
                <a:solidFill>
                  <a:srgbClr val="FF0000"/>
                </a:solidFill>
                <a:latin typeface="Arial Black"/>
                <a:cs typeface="Arial Black"/>
              </a:rPr>
              <a:t>in</a:t>
            </a:r>
            <a:r>
              <a:rPr sz="2800" spc="15" dirty="0" smtClean="0">
                <a:solidFill>
                  <a:srgbClr val="FF0000"/>
                </a:solidFill>
                <a:latin typeface="Arial Black"/>
                <a:cs typeface="Arial Black"/>
              </a:rPr>
              <a:t> </a:t>
            </a:r>
            <a:r>
              <a:rPr sz="2800" spc="-10" dirty="0" smtClean="0">
                <a:solidFill>
                  <a:srgbClr val="FF0000"/>
                </a:solidFill>
                <a:latin typeface="Arial Black"/>
                <a:cs typeface="Arial Black"/>
              </a:rPr>
              <a:t>acute</a:t>
            </a:r>
            <a:r>
              <a:rPr sz="2800" spc="5" dirty="0" smtClean="0">
                <a:solidFill>
                  <a:srgbClr val="FF0000"/>
                </a:solidFill>
                <a:latin typeface="Arial Black"/>
                <a:cs typeface="Arial Black"/>
              </a:rPr>
              <a:t> </a:t>
            </a:r>
            <a:r>
              <a:rPr sz="2800" dirty="0" smtClean="0">
                <a:solidFill>
                  <a:srgbClr val="FF0000"/>
                </a:solidFill>
                <a:latin typeface="Arial Black"/>
                <a:cs typeface="Arial Black"/>
              </a:rPr>
              <a:t>surgical</a:t>
            </a:r>
            <a:r>
              <a:rPr sz="2800" spc="20" dirty="0" smtClean="0">
                <a:solidFill>
                  <a:srgbClr val="FF0000"/>
                </a:solidFill>
                <a:latin typeface="Arial Black"/>
                <a:cs typeface="Arial Black"/>
              </a:rPr>
              <a:t> </a:t>
            </a:r>
            <a:r>
              <a:rPr sz="2800" spc="-10" dirty="0" smtClean="0">
                <a:solidFill>
                  <a:srgbClr val="FF0000"/>
                </a:solidFill>
                <a:latin typeface="Arial Black"/>
                <a:cs typeface="Arial Black"/>
              </a:rPr>
              <a:t>and</a:t>
            </a:r>
            <a:r>
              <a:rPr sz="2800" spc="55" dirty="0" smtClean="0">
                <a:solidFill>
                  <a:srgbClr val="FF0000"/>
                </a:solidFill>
                <a:latin typeface="Arial Black"/>
                <a:cs typeface="Arial Black"/>
              </a:rPr>
              <a:t> </a:t>
            </a:r>
            <a:r>
              <a:rPr sz="2800" spc="5" dirty="0" err="1" smtClean="0">
                <a:solidFill>
                  <a:srgbClr val="FF0000"/>
                </a:solidFill>
                <a:latin typeface="Arial Black"/>
                <a:cs typeface="Arial Black"/>
              </a:rPr>
              <a:t>orthopaedic</a:t>
            </a:r>
            <a:r>
              <a:rPr sz="2800" spc="5" dirty="0" smtClean="0">
                <a:solidFill>
                  <a:srgbClr val="FF0000"/>
                </a:solidFill>
                <a:latin typeface="Arial Black"/>
                <a:cs typeface="Arial Black"/>
              </a:rPr>
              <a:t> </a:t>
            </a:r>
            <a:r>
              <a:rPr sz="2800" spc="-919" dirty="0" smtClean="0">
                <a:solidFill>
                  <a:srgbClr val="FF0000"/>
                </a:solidFill>
                <a:latin typeface="Arial Black"/>
                <a:cs typeface="Arial Black"/>
              </a:rPr>
              <a:t> </a:t>
            </a:r>
            <a:r>
              <a:rPr sz="2800" dirty="0" smtClean="0">
                <a:solidFill>
                  <a:srgbClr val="FF0000"/>
                </a:solidFill>
                <a:latin typeface="Arial Black"/>
                <a:cs typeface="Arial Black"/>
              </a:rPr>
              <a:t>wards</a:t>
            </a:r>
            <a:r>
              <a:rPr lang="en-US" sz="2800" dirty="0" smtClean="0">
                <a:solidFill>
                  <a:srgbClr val="FF0000"/>
                </a:solidFill>
                <a:latin typeface="Arial Black"/>
                <a:cs typeface="Arial Black"/>
              </a:rPr>
              <a:t/>
            </a:r>
            <a:br>
              <a:rPr lang="en-US" sz="2800" dirty="0" smtClean="0">
                <a:solidFill>
                  <a:srgbClr val="FF0000"/>
                </a:solidFill>
                <a:latin typeface="Arial Black"/>
                <a:cs typeface="Arial Black"/>
              </a:rPr>
            </a:br>
            <a:r>
              <a:rPr lang="ar-JO" sz="2800" dirty="0">
                <a:solidFill>
                  <a:srgbClr val="FF0000"/>
                </a:solidFill>
                <a:latin typeface="Arial Black"/>
                <a:cs typeface="Arial Black"/>
              </a:rPr>
              <a:t>وحدات العناية المركزة وأجنحة الجراحة الحادة </a:t>
            </a:r>
            <a:r>
              <a:rPr lang="ar-JO" sz="2800" dirty="0" smtClean="0">
                <a:solidFill>
                  <a:srgbClr val="FF0000"/>
                </a:solidFill>
                <a:latin typeface="Arial Black"/>
                <a:cs typeface="Arial Black"/>
              </a:rPr>
              <a:t>وجراحة</a:t>
            </a:r>
            <a:r>
              <a:rPr lang="en-US" sz="2800" dirty="0" smtClean="0">
                <a:solidFill>
                  <a:srgbClr val="FF0000"/>
                </a:solidFill>
                <a:latin typeface="Arial Black"/>
                <a:cs typeface="Arial Black"/>
              </a:rPr>
              <a:t> </a:t>
            </a:r>
            <a:r>
              <a:rPr lang="ar-JO" sz="2800" dirty="0" smtClean="0">
                <a:solidFill>
                  <a:srgbClr val="FF0000"/>
                </a:solidFill>
                <a:latin typeface="Arial Black"/>
                <a:cs typeface="Arial Black"/>
              </a:rPr>
              <a:t>العظام</a:t>
            </a:r>
            <a:endParaRPr sz="2800" dirty="0">
              <a:latin typeface="Arial Black"/>
              <a:cs typeface="Arial Black"/>
            </a:endParaRPr>
          </a:p>
        </p:txBody>
      </p:sp>
      <p:pic>
        <p:nvPicPr>
          <p:cNvPr id="3" name="object 3"/>
          <p:cNvPicPr/>
          <p:nvPr/>
        </p:nvPicPr>
        <p:blipFill>
          <a:blip r:embed="rId2" cstate="print"/>
          <a:stretch>
            <a:fillRect/>
          </a:stretch>
        </p:blipFill>
        <p:spPr>
          <a:xfrm>
            <a:off x="426719" y="1912620"/>
            <a:ext cx="4747260" cy="4456176"/>
          </a:xfrm>
          <a:prstGeom prst="rect">
            <a:avLst/>
          </a:prstGeom>
        </p:spPr>
      </p:pic>
      <p:pic>
        <p:nvPicPr>
          <p:cNvPr id="4" name="object 4"/>
          <p:cNvPicPr/>
          <p:nvPr/>
        </p:nvPicPr>
        <p:blipFill>
          <a:blip r:embed="rId3" cstate="print"/>
          <a:stretch>
            <a:fillRect/>
          </a:stretch>
        </p:blipFill>
        <p:spPr>
          <a:xfrm>
            <a:off x="5617464" y="1912620"/>
            <a:ext cx="2857499" cy="4456176"/>
          </a:xfrm>
          <a:prstGeom prst="rect">
            <a:avLst/>
          </a:prstGeom>
        </p:spPr>
      </p:pic>
      <p:pic>
        <p:nvPicPr>
          <p:cNvPr id="5" name="object 5"/>
          <p:cNvPicPr/>
          <p:nvPr/>
        </p:nvPicPr>
        <p:blipFill>
          <a:blip r:embed="rId4" cstate="print"/>
          <a:stretch>
            <a:fillRect/>
          </a:stretch>
        </p:blipFill>
        <p:spPr>
          <a:xfrm>
            <a:off x="8659368" y="1912620"/>
            <a:ext cx="2951987" cy="458571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906272" y="1068786"/>
            <a:ext cx="10360025" cy="4081951"/>
          </a:xfrm>
          <a:prstGeom prst="rect">
            <a:avLst/>
          </a:prstGeom>
        </p:spPr>
        <p:txBody>
          <a:bodyPr vert="horz" wrap="square" lIns="0" tIns="12700" rIns="0" bIns="0" rtlCol="0">
            <a:spAutoFit/>
          </a:bodyPr>
          <a:lstStyle/>
          <a:p>
            <a:pPr marL="12700" marR="5080" algn="just">
              <a:lnSpc>
                <a:spcPct val="150100"/>
              </a:lnSpc>
              <a:spcBef>
                <a:spcPts val="100"/>
              </a:spcBef>
            </a:pPr>
            <a:r>
              <a:rPr sz="3600" spc="-15" dirty="0">
                <a:solidFill>
                  <a:srgbClr val="000000"/>
                </a:solidFill>
                <a:latin typeface="Calibri"/>
                <a:cs typeface="Calibri"/>
              </a:rPr>
              <a:t>Infection</a:t>
            </a:r>
            <a:r>
              <a:rPr sz="3600" spc="785" dirty="0">
                <a:solidFill>
                  <a:srgbClr val="000000"/>
                </a:solidFill>
                <a:latin typeface="Calibri"/>
                <a:cs typeface="Calibri"/>
              </a:rPr>
              <a:t> </a:t>
            </a:r>
            <a:r>
              <a:rPr sz="3600" spc="-30" dirty="0">
                <a:solidFill>
                  <a:srgbClr val="000000"/>
                </a:solidFill>
                <a:latin typeface="Calibri"/>
                <a:cs typeface="Calibri"/>
              </a:rPr>
              <a:t>rates</a:t>
            </a:r>
            <a:r>
              <a:rPr sz="3600" spc="-25" dirty="0">
                <a:solidFill>
                  <a:srgbClr val="000000"/>
                </a:solidFill>
                <a:latin typeface="Calibri"/>
                <a:cs typeface="Calibri"/>
              </a:rPr>
              <a:t> </a:t>
            </a:r>
            <a:r>
              <a:rPr sz="3600" spc="-15" dirty="0">
                <a:solidFill>
                  <a:srgbClr val="000000"/>
                </a:solidFill>
                <a:latin typeface="Calibri"/>
                <a:cs typeface="Calibri"/>
              </a:rPr>
              <a:t>are</a:t>
            </a:r>
            <a:r>
              <a:rPr sz="3600" spc="785" dirty="0">
                <a:solidFill>
                  <a:srgbClr val="000000"/>
                </a:solidFill>
                <a:latin typeface="Calibri"/>
                <a:cs typeface="Calibri"/>
              </a:rPr>
              <a:t> </a:t>
            </a:r>
            <a:r>
              <a:rPr sz="3600" spc="-10" dirty="0">
                <a:solidFill>
                  <a:srgbClr val="000000"/>
                </a:solidFill>
                <a:latin typeface="Calibri"/>
                <a:cs typeface="Calibri"/>
              </a:rPr>
              <a:t>higher</a:t>
            </a:r>
            <a:r>
              <a:rPr sz="3600" spc="-5" dirty="0">
                <a:solidFill>
                  <a:srgbClr val="000000"/>
                </a:solidFill>
                <a:latin typeface="Calibri"/>
                <a:cs typeface="Calibri"/>
              </a:rPr>
              <a:t> </a:t>
            </a:r>
            <a:r>
              <a:rPr sz="3600" dirty="0">
                <a:solidFill>
                  <a:srgbClr val="000000"/>
                </a:solidFill>
                <a:latin typeface="Calibri"/>
                <a:cs typeface="Calibri"/>
              </a:rPr>
              <a:t>among</a:t>
            </a:r>
            <a:r>
              <a:rPr sz="3600" spc="5" dirty="0">
                <a:solidFill>
                  <a:srgbClr val="000000"/>
                </a:solidFill>
                <a:latin typeface="Calibri"/>
                <a:cs typeface="Calibri"/>
              </a:rPr>
              <a:t> </a:t>
            </a:r>
            <a:r>
              <a:rPr sz="3600" spc="-15" dirty="0">
                <a:solidFill>
                  <a:srgbClr val="000000"/>
                </a:solidFill>
                <a:latin typeface="Calibri"/>
                <a:cs typeface="Calibri"/>
              </a:rPr>
              <a:t>patients</a:t>
            </a:r>
            <a:r>
              <a:rPr sz="3600" spc="785" dirty="0">
                <a:solidFill>
                  <a:srgbClr val="000000"/>
                </a:solidFill>
                <a:latin typeface="Calibri"/>
                <a:cs typeface="Calibri"/>
              </a:rPr>
              <a:t> </a:t>
            </a:r>
            <a:r>
              <a:rPr sz="3600" spc="-5" dirty="0">
                <a:solidFill>
                  <a:srgbClr val="000000"/>
                </a:solidFill>
                <a:latin typeface="Calibri"/>
                <a:cs typeface="Calibri"/>
              </a:rPr>
              <a:t>with </a:t>
            </a:r>
            <a:r>
              <a:rPr sz="3600" dirty="0">
                <a:solidFill>
                  <a:srgbClr val="000000"/>
                </a:solidFill>
                <a:latin typeface="Calibri"/>
                <a:cs typeface="Calibri"/>
              </a:rPr>
              <a:t> </a:t>
            </a:r>
            <a:r>
              <a:rPr sz="3600" spc="-10" dirty="0">
                <a:solidFill>
                  <a:srgbClr val="000000"/>
                </a:solidFill>
                <a:latin typeface="Calibri"/>
                <a:cs typeface="Calibri"/>
              </a:rPr>
              <a:t>increased susceptibility </a:t>
            </a:r>
            <a:r>
              <a:rPr sz="3600" spc="-5" dirty="0">
                <a:solidFill>
                  <a:srgbClr val="000000"/>
                </a:solidFill>
                <a:latin typeface="Calibri"/>
                <a:cs typeface="Calibri"/>
              </a:rPr>
              <a:t>because of old </a:t>
            </a:r>
            <a:r>
              <a:rPr sz="3600" spc="-10" dirty="0">
                <a:solidFill>
                  <a:srgbClr val="000000"/>
                </a:solidFill>
                <a:latin typeface="Calibri"/>
                <a:cs typeface="Calibri"/>
              </a:rPr>
              <a:t>age, </a:t>
            </a:r>
            <a:r>
              <a:rPr sz="3600" spc="-5" dirty="0">
                <a:solidFill>
                  <a:srgbClr val="000000"/>
                </a:solidFill>
                <a:latin typeface="Calibri"/>
                <a:cs typeface="Calibri"/>
              </a:rPr>
              <a:t>underlying </a:t>
            </a:r>
            <a:r>
              <a:rPr sz="3600" dirty="0">
                <a:solidFill>
                  <a:srgbClr val="000000"/>
                </a:solidFill>
                <a:latin typeface="Calibri"/>
                <a:cs typeface="Calibri"/>
              </a:rPr>
              <a:t> </a:t>
            </a:r>
            <a:r>
              <a:rPr sz="3600" spc="-5" dirty="0">
                <a:solidFill>
                  <a:srgbClr val="000000"/>
                </a:solidFill>
                <a:latin typeface="Calibri"/>
                <a:cs typeface="Calibri"/>
              </a:rPr>
              <a:t>disease,</a:t>
            </a:r>
            <a:r>
              <a:rPr sz="3600" dirty="0">
                <a:solidFill>
                  <a:srgbClr val="000000"/>
                </a:solidFill>
                <a:latin typeface="Calibri"/>
                <a:cs typeface="Calibri"/>
              </a:rPr>
              <a:t> or</a:t>
            </a:r>
            <a:r>
              <a:rPr sz="3600" spc="-10" dirty="0">
                <a:solidFill>
                  <a:srgbClr val="000000"/>
                </a:solidFill>
                <a:latin typeface="Calibri"/>
                <a:cs typeface="Calibri"/>
              </a:rPr>
              <a:t> </a:t>
            </a:r>
            <a:r>
              <a:rPr sz="3600" spc="-25" dirty="0">
                <a:solidFill>
                  <a:srgbClr val="000000"/>
                </a:solidFill>
                <a:latin typeface="Calibri"/>
                <a:cs typeface="Calibri"/>
              </a:rPr>
              <a:t>chemotherapy</a:t>
            </a:r>
            <a:r>
              <a:rPr sz="3600" spc="-25" dirty="0" smtClean="0">
                <a:solidFill>
                  <a:srgbClr val="000000"/>
                </a:solidFill>
                <a:latin typeface="Calibri"/>
                <a:cs typeface="Calibri"/>
              </a:rPr>
              <a:t>.</a:t>
            </a:r>
            <a:r>
              <a:rPr lang="en-US" sz="3600" spc="-25" dirty="0" smtClean="0">
                <a:solidFill>
                  <a:srgbClr val="000000"/>
                </a:solidFill>
                <a:latin typeface="Calibri"/>
                <a:cs typeface="Calibri"/>
              </a:rPr>
              <a:t/>
            </a:r>
            <a:br>
              <a:rPr lang="en-US" sz="3600" spc="-25" dirty="0" smtClean="0">
                <a:solidFill>
                  <a:srgbClr val="000000"/>
                </a:solidFill>
                <a:latin typeface="Calibri"/>
                <a:cs typeface="Calibri"/>
              </a:rPr>
            </a:br>
            <a:r>
              <a:rPr lang="ar-JO" sz="3600" spc="-25" dirty="0">
                <a:solidFill>
                  <a:srgbClr val="000000"/>
                </a:solidFill>
                <a:latin typeface="Calibri"/>
                <a:cs typeface="Calibri"/>
              </a:rPr>
              <a:t>تكون معدلات الإصابة أعلى بين المرضى الذين يعانون من زيادة الحساسية بسبب الشيخوخة أو المرض الأساسي أو العلاج الكيميائي.</a:t>
            </a:r>
            <a:endParaRPr sz="36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1544" y="106679"/>
            <a:ext cx="5141976" cy="3432048"/>
          </a:xfrm>
          <a:prstGeom prst="rect">
            <a:avLst/>
          </a:prstGeom>
        </p:spPr>
      </p:pic>
      <p:pic>
        <p:nvPicPr>
          <p:cNvPr id="3" name="object 3"/>
          <p:cNvPicPr/>
          <p:nvPr/>
        </p:nvPicPr>
        <p:blipFill>
          <a:blip r:embed="rId3" cstate="print"/>
          <a:stretch>
            <a:fillRect/>
          </a:stretch>
        </p:blipFill>
        <p:spPr>
          <a:xfrm>
            <a:off x="5481828" y="106679"/>
            <a:ext cx="6477000" cy="3432048"/>
          </a:xfrm>
          <a:prstGeom prst="rect">
            <a:avLst/>
          </a:prstGeom>
        </p:spPr>
      </p:pic>
      <p:pic>
        <p:nvPicPr>
          <p:cNvPr id="4" name="object 4"/>
          <p:cNvPicPr/>
          <p:nvPr/>
        </p:nvPicPr>
        <p:blipFill>
          <a:blip r:embed="rId4" cstate="print"/>
          <a:stretch>
            <a:fillRect/>
          </a:stretch>
        </p:blipFill>
        <p:spPr>
          <a:xfrm>
            <a:off x="161544" y="3646930"/>
            <a:ext cx="5141976" cy="3087622"/>
          </a:xfrm>
          <a:prstGeom prst="rect">
            <a:avLst/>
          </a:prstGeom>
        </p:spPr>
      </p:pic>
      <p:pic>
        <p:nvPicPr>
          <p:cNvPr id="5" name="object 5"/>
          <p:cNvPicPr/>
          <p:nvPr/>
        </p:nvPicPr>
        <p:blipFill>
          <a:blip r:embed="rId5" cstate="print"/>
          <a:stretch>
            <a:fillRect/>
          </a:stretch>
        </p:blipFill>
        <p:spPr>
          <a:xfrm>
            <a:off x="5481828" y="3624070"/>
            <a:ext cx="6477000" cy="3110482"/>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52196"/>
            <a:ext cx="11963399" cy="2592441"/>
          </a:xfrm>
          <a:prstGeom prst="rect">
            <a:avLst/>
          </a:prstGeom>
        </p:spPr>
        <p:txBody>
          <a:bodyPr vert="horz" wrap="square" lIns="0" tIns="116205" rIns="0" bIns="0" rtlCol="0">
            <a:spAutoFit/>
          </a:bodyPr>
          <a:lstStyle/>
          <a:p>
            <a:pPr marL="12700" marR="5080">
              <a:lnSpc>
                <a:spcPts val="6480"/>
              </a:lnSpc>
              <a:spcBef>
                <a:spcPts val="915"/>
              </a:spcBef>
            </a:pPr>
            <a:r>
              <a:rPr sz="4800" spc="-60" dirty="0"/>
              <a:t>Most</a:t>
            </a:r>
            <a:r>
              <a:rPr sz="4800" spc="-110" dirty="0"/>
              <a:t> </a:t>
            </a:r>
            <a:r>
              <a:rPr sz="4800" spc="-65" dirty="0"/>
              <a:t>common</a:t>
            </a:r>
            <a:r>
              <a:rPr sz="4800" spc="-130" dirty="0"/>
              <a:t> </a:t>
            </a:r>
            <a:r>
              <a:rPr sz="4800" spc="-50" dirty="0"/>
              <a:t>hospital</a:t>
            </a:r>
            <a:r>
              <a:rPr sz="4800" spc="-95" dirty="0"/>
              <a:t> </a:t>
            </a:r>
            <a:r>
              <a:rPr sz="4800" spc="-55" dirty="0"/>
              <a:t>acquired </a:t>
            </a:r>
            <a:r>
              <a:rPr sz="4800" spc="-1345" dirty="0"/>
              <a:t> </a:t>
            </a:r>
            <a:r>
              <a:rPr sz="4800" spc="-60" dirty="0"/>
              <a:t>infections</a:t>
            </a:r>
            <a:r>
              <a:rPr sz="4800" spc="-95" dirty="0"/>
              <a:t> </a:t>
            </a:r>
            <a:r>
              <a:rPr sz="4800" spc="-70" dirty="0"/>
              <a:t>for</a:t>
            </a:r>
            <a:r>
              <a:rPr sz="4800" spc="-95" dirty="0"/>
              <a:t> </a:t>
            </a:r>
            <a:r>
              <a:rPr sz="4800" spc="-40" dirty="0" smtClean="0"/>
              <a:t>surveillance</a:t>
            </a:r>
            <a:r>
              <a:rPr lang="en-US" sz="4800" spc="-40" dirty="0" smtClean="0"/>
              <a:t/>
            </a:r>
            <a:br>
              <a:rPr lang="en-US" sz="4800" spc="-40" dirty="0" smtClean="0"/>
            </a:br>
            <a:r>
              <a:rPr lang="ar-JO" sz="4800" spc="-40" dirty="0"/>
              <a:t>العدوى المكتسبة الأكثر شيوعا في المستشفيات للمراقبة</a:t>
            </a:r>
            <a:endParaRPr sz="4800" dirty="0"/>
          </a:p>
        </p:txBody>
      </p:sp>
      <p:sp>
        <p:nvSpPr>
          <p:cNvPr id="3" name="object 3"/>
          <p:cNvSpPr txBox="1"/>
          <p:nvPr/>
        </p:nvSpPr>
        <p:spPr>
          <a:xfrm>
            <a:off x="221673" y="2644637"/>
            <a:ext cx="11970326" cy="751488"/>
          </a:xfrm>
          <a:prstGeom prst="rect">
            <a:avLst/>
          </a:prstGeom>
        </p:spPr>
        <p:txBody>
          <a:bodyPr vert="horz" wrap="square" lIns="0" tIns="12700" rIns="0" bIns="0" rtlCol="0">
            <a:spAutoFit/>
          </a:bodyPr>
          <a:lstStyle/>
          <a:p>
            <a:pPr marL="12700">
              <a:lnSpc>
                <a:spcPct val="100000"/>
              </a:lnSpc>
              <a:spcBef>
                <a:spcPts val="100"/>
              </a:spcBef>
            </a:pPr>
            <a:r>
              <a:rPr sz="4800" b="1" spc="-5" dirty="0">
                <a:solidFill>
                  <a:srgbClr val="FF0000"/>
                </a:solidFill>
                <a:latin typeface="Calibri"/>
                <a:cs typeface="Calibri"/>
              </a:rPr>
              <a:t>1-</a:t>
            </a:r>
            <a:r>
              <a:rPr sz="4800" b="1" spc="-10" dirty="0">
                <a:solidFill>
                  <a:srgbClr val="FF0000"/>
                </a:solidFill>
                <a:latin typeface="Calibri"/>
                <a:cs typeface="Calibri"/>
              </a:rPr>
              <a:t> </a:t>
            </a:r>
            <a:r>
              <a:rPr sz="4800" b="1" spc="-20" dirty="0">
                <a:solidFill>
                  <a:srgbClr val="FF0000"/>
                </a:solidFill>
                <a:latin typeface="Calibri"/>
                <a:cs typeface="Calibri"/>
              </a:rPr>
              <a:t>Surgical</a:t>
            </a:r>
            <a:r>
              <a:rPr sz="4800" b="1" spc="-15" dirty="0">
                <a:solidFill>
                  <a:srgbClr val="FF0000"/>
                </a:solidFill>
                <a:latin typeface="Calibri"/>
                <a:cs typeface="Calibri"/>
              </a:rPr>
              <a:t> </a:t>
            </a:r>
            <a:r>
              <a:rPr sz="4800" b="1" spc="-25" dirty="0">
                <a:solidFill>
                  <a:srgbClr val="FF0000"/>
                </a:solidFill>
                <a:latin typeface="Calibri"/>
                <a:cs typeface="Calibri"/>
              </a:rPr>
              <a:t>site</a:t>
            </a:r>
            <a:r>
              <a:rPr sz="4800" b="1" spc="-20" dirty="0">
                <a:solidFill>
                  <a:srgbClr val="FF0000"/>
                </a:solidFill>
                <a:latin typeface="Calibri"/>
                <a:cs typeface="Calibri"/>
              </a:rPr>
              <a:t> </a:t>
            </a:r>
            <a:r>
              <a:rPr sz="4800" b="1" spc="-20" dirty="0" smtClean="0">
                <a:solidFill>
                  <a:srgbClr val="FF0000"/>
                </a:solidFill>
                <a:latin typeface="Calibri"/>
                <a:cs typeface="Calibri"/>
              </a:rPr>
              <a:t>infection</a:t>
            </a:r>
            <a:r>
              <a:rPr lang="ar-JO" sz="4800" b="1" spc="-20" dirty="0">
                <a:solidFill>
                  <a:srgbClr val="FF0000"/>
                </a:solidFill>
                <a:cs typeface="Calibri"/>
              </a:rPr>
              <a:t>1- عدوى الموقع الجراحي</a:t>
            </a:r>
            <a:endParaRPr sz="4800" dirty="0">
              <a:latin typeface="Calibri"/>
              <a:cs typeface="Calibri"/>
            </a:endParaRPr>
          </a:p>
        </p:txBody>
      </p:sp>
      <p:sp>
        <p:nvSpPr>
          <p:cNvPr id="4" name="object 4"/>
          <p:cNvSpPr/>
          <p:nvPr/>
        </p:nvSpPr>
        <p:spPr>
          <a:xfrm>
            <a:off x="838200" y="4055364"/>
            <a:ext cx="10515600" cy="2109470"/>
          </a:xfrm>
          <a:custGeom>
            <a:avLst/>
            <a:gdLst/>
            <a:ahLst/>
            <a:cxnLst/>
            <a:rect l="l" t="t" r="r" b="b"/>
            <a:pathLst>
              <a:path w="10515600" h="2109470">
                <a:moveTo>
                  <a:pt x="10164064" y="0"/>
                </a:moveTo>
                <a:lnTo>
                  <a:pt x="351548" y="0"/>
                </a:lnTo>
                <a:lnTo>
                  <a:pt x="303845" y="3208"/>
                </a:lnTo>
                <a:lnTo>
                  <a:pt x="258092" y="12554"/>
                </a:lnTo>
                <a:lnTo>
                  <a:pt x="214708" y="27620"/>
                </a:lnTo>
                <a:lnTo>
                  <a:pt x="174114" y="47987"/>
                </a:lnTo>
                <a:lnTo>
                  <a:pt x="136726" y="73236"/>
                </a:lnTo>
                <a:lnTo>
                  <a:pt x="102965" y="102949"/>
                </a:lnTo>
                <a:lnTo>
                  <a:pt x="73248" y="136707"/>
                </a:lnTo>
                <a:lnTo>
                  <a:pt x="47996" y="174093"/>
                </a:lnTo>
                <a:lnTo>
                  <a:pt x="27626" y="214687"/>
                </a:lnTo>
                <a:lnTo>
                  <a:pt x="12557" y="258071"/>
                </a:lnTo>
                <a:lnTo>
                  <a:pt x="3209" y="303827"/>
                </a:lnTo>
                <a:lnTo>
                  <a:pt x="0" y="351536"/>
                </a:lnTo>
                <a:lnTo>
                  <a:pt x="0" y="1757667"/>
                </a:lnTo>
                <a:lnTo>
                  <a:pt x="3209" y="1805370"/>
                </a:lnTo>
                <a:lnTo>
                  <a:pt x="12557" y="1851123"/>
                </a:lnTo>
                <a:lnTo>
                  <a:pt x="27626" y="1894507"/>
                </a:lnTo>
                <a:lnTo>
                  <a:pt x="47996" y="1935101"/>
                </a:lnTo>
                <a:lnTo>
                  <a:pt x="73248" y="1972489"/>
                </a:lnTo>
                <a:lnTo>
                  <a:pt x="102965" y="2006250"/>
                </a:lnTo>
                <a:lnTo>
                  <a:pt x="136726" y="2035967"/>
                </a:lnTo>
                <a:lnTo>
                  <a:pt x="174114" y="2061219"/>
                </a:lnTo>
                <a:lnTo>
                  <a:pt x="214708" y="2081589"/>
                </a:lnTo>
                <a:lnTo>
                  <a:pt x="258092" y="2096658"/>
                </a:lnTo>
                <a:lnTo>
                  <a:pt x="303845" y="2106006"/>
                </a:lnTo>
                <a:lnTo>
                  <a:pt x="351548" y="2109216"/>
                </a:lnTo>
                <a:lnTo>
                  <a:pt x="10164064" y="2109216"/>
                </a:lnTo>
                <a:lnTo>
                  <a:pt x="10211772" y="2106006"/>
                </a:lnTo>
                <a:lnTo>
                  <a:pt x="10257528" y="2096658"/>
                </a:lnTo>
                <a:lnTo>
                  <a:pt x="10300912" y="2081589"/>
                </a:lnTo>
                <a:lnTo>
                  <a:pt x="10341506" y="2061219"/>
                </a:lnTo>
                <a:lnTo>
                  <a:pt x="10378892" y="2035967"/>
                </a:lnTo>
                <a:lnTo>
                  <a:pt x="10412650" y="2006250"/>
                </a:lnTo>
                <a:lnTo>
                  <a:pt x="10442363" y="1972489"/>
                </a:lnTo>
                <a:lnTo>
                  <a:pt x="10467612" y="1935101"/>
                </a:lnTo>
                <a:lnTo>
                  <a:pt x="10487979" y="1894507"/>
                </a:lnTo>
                <a:lnTo>
                  <a:pt x="10503045" y="1851123"/>
                </a:lnTo>
                <a:lnTo>
                  <a:pt x="10512391" y="1805370"/>
                </a:lnTo>
                <a:lnTo>
                  <a:pt x="10515600" y="1757667"/>
                </a:lnTo>
                <a:lnTo>
                  <a:pt x="10515600" y="351536"/>
                </a:lnTo>
                <a:lnTo>
                  <a:pt x="10512391" y="303827"/>
                </a:lnTo>
                <a:lnTo>
                  <a:pt x="10503045" y="258071"/>
                </a:lnTo>
                <a:lnTo>
                  <a:pt x="10487979" y="214687"/>
                </a:lnTo>
                <a:lnTo>
                  <a:pt x="10467612" y="174093"/>
                </a:lnTo>
                <a:lnTo>
                  <a:pt x="10442363" y="136707"/>
                </a:lnTo>
                <a:lnTo>
                  <a:pt x="10412650" y="102949"/>
                </a:lnTo>
                <a:lnTo>
                  <a:pt x="10378892" y="73236"/>
                </a:lnTo>
                <a:lnTo>
                  <a:pt x="10341506" y="47987"/>
                </a:lnTo>
                <a:lnTo>
                  <a:pt x="10300912" y="27620"/>
                </a:lnTo>
                <a:lnTo>
                  <a:pt x="10257528" y="12554"/>
                </a:lnTo>
                <a:lnTo>
                  <a:pt x="10211772" y="3208"/>
                </a:lnTo>
                <a:lnTo>
                  <a:pt x="10164064" y="0"/>
                </a:lnTo>
                <a:close/>
              </a:path>
            </a:pathLst>
          </a:custGeom>
          <a:solidFill>
            <a:srgbClr val="5B9BD4"/>
          </a:solidFill>
        </p:spPr>
        <p:txBody>
          <a:bodyPr wrap="square" lIns="0" tIns="0" rIns="0" bIns="0" rtlCol="0"/>
          <a:lstStyle/>
          <a:p>
            <a:endParaRPr/>
          </a:p>
        </p:txBody>
      </p:sp>
      <p:sp>
        <p:nvSpPr>
          <p:cNvPr id="5" name="object 5"/>
          <p:cNvSpPr txBox="1"/>
          <p:nvPr/>
        </p:nvSpPr>
        <p:spPr>
          <a:xfrm>
            <a:off x="1073302" y="4221226"/>
            <a:ext cx="9137650" cy="1874486"/>
          </a:xfrm>
          <a:prstGeom prst="rect">
            <a:avLst/>
          </a:prstGeom>
        </p:spPr>
        <p:txBody>
          <a:bodyPr vert="horz" wrap="square" lIns="0" tIns="61594" rIns="0" bIns="0" rtlCol="0">
            <a:spAutoFit/>
          </a:bodyPr>
          <a:lstStyle/>
          <a:p>
            <a:pPr marL="12700" marR="5080" algn="just">
              <a:lnSpc>
                <a:spcPct val="91600"/>
              </a:lnSpc>
              <a:spcBef>
                <a:spcPts val="484"/>
              </a:spcBef>
            </a:pPr>
            <a:r>
              <a:rPr sz="3200" b="1" spc="-25" dirty="0">
                <a:solidFill>
                  <a:srgbClr val="FFFFFF"/>
                </a:solidFill>
                <a:latin typeface="Calibri"/>
                <a:cs typeface="Calibri"/>
              </a:rPr>
              <a:t>Any </a:t>
            </a:r>
            <a:r>
              <a:rPr sz="3200" b="1" spc="-5" dirty="0">
                <a:solidFill>
                  <a:srgbClr val="FFFFFF"/>
                </a:solidFill>
                <a:latin typeface="Calibri"/>
                <a:cs typeface="Calibri"/>
              </a:rPr>
              <a:t>purulent </a:t>
            </a:r>
            <a:r>
              <a:rPr sz="3200" b="1" spc="-10" dirty="0">
                <a:solidFill>
                  <a:srgbClr val="FFFFFF"/>
                </a:solidFill>
                <a:latin typeface="Calibri"/>
                <a:cs typeface="Calibri"/>
              </a:rPr>
              <a:t>discharge, </a:t>
            </a:r>
            <a:r>
              <a:rPr sz="3200" b="1" spc="-5" dirty="0">
                <a:solidFill>
                  <a:srgbClr val="FFFFFF"/>
                </a:solidFill>
                <a:latin typeface="Calibri"/>
                <a:cs typeface="Calibri"/>
              </a:rPr>
              <a:t>abscess, </a:t>
            </a:r>
            <a:r>
              <a:rPr sz="3200" b="1" spc="-10" dirty="0">
                <a:solidFill>
                  <a:srgbClr val="FFFFFF"/>
                </a:solidFill>
                <a:latin typeface="Calibri"/>
                <a:cs typeface="Calibri"/>
              </a:rPr>
              <a:t>or spreading </a:t>
            </a:r>
            <a:r>
              <a:rPr sz="3200" b="1" spc="-844" dirty="0">
                <a:solidFill>
                  <a:srgbClr val="FFFFFF"/>
                </a:solidFill>
                <a:latin typeface="Calibri"/>
                <a:cs typeface="Calibri"/>
              </a:rPr>
              <a:t> </a:t>
            </a:r>
            <a:r>
              <a:rPr sz="3200" b="1" spc="-5" dirty="0">
                <a:solidFill>
                  <a:srgbClr val="FFFFFF"/>
                </a:solidFill>
                <a:latin typeface="Calibri"/>
                <a:cs typeface="Calibri"/>
              </a:rPr>
              <a:t>cellulitis </a:t>
            </a:r>
            <a:r>
              <a:rPr sz="3200" b="1" spc="-20" dirty="0">
                <a:solidFill>
                  <a:srgbClr val="FFFFFF"/>
                </a:solidFill>
                <a:latin typeface="Calibri"/>
                <a:cs typeface="Calibri"/>
              </a:rPr>
              <a:t>at </a:t>
            </a:r>
            <a:r>
              <a:rPr sz="3200" b="1" spc="-5" dirty="0">
                <a:solidFill>
                  <a:srgbClr val="FFFFFF"/>
                </a:solidFill>
                <a:latin typeface="Calibri"/>
                <a:cs typeface="Calibri"/>
              </a:rPr>
              <a:t>the </a:t>
            </a:r>
            <a:r>
              <a:rPr sz="3200" b="1" spc="-10" dirty="0">
                <a:solidFill>
                  <a:srgbClr val="FFFFFF"/>
                </a:solidFill>
                <a:latin typeface="Calibri"/>
                <a:cs typeface="Calibri"/>
              </a:rPr>
              <a:t>surgical </a:t>
            </a:r>
            <a:r>
              <a:rPr sz="3200" b="1" spc="-15" dirty="0">
                <a:solidFill>
                  <a:srgbClr val="FFFFFF"/>
                </a:solidFill>
                <a:latin typeface="Calibri"/>
                <a:cs typeface="Calibri"/>
              </a:rPr>
              <a:t>site </a:t>
            </a:r>
            <a:r>
              <a:rPr sz="3200" b="1" dirty="0">
                <a:solidFill>
                  <a:srgbClr val="FFFFFF"/>
                </a:solidFill>
                <a:latin typeface="Calibri"/>
                <a:cs typeface="Calibri"/>
              </a:rPr>
              <a:t>during </a:t>
            </a:r>
            <a:r>
              <a:rPr sz="3200" b="1" spc="-5" dirty="0">
                <a:solidFill>
                  <a:srgbClr val="FFFFFF"/>
                </a:solidFill>
                <a:latin typeface="Calibri"/>
                <a:cs typeface="Calibri"/>
              </a:rPr>
              <a:t>the </a:t>
            </a:r>
            <a:r>
              <a:rPr sz="3200" b="1" spc="-10" dirty="0">
                <a:solidFill>
                  <a:srgbClr val="FFFFFF"/>
                </a:solidFill>
                <a:latin typeface="Calibri"/>
                <a:cs typeface="Calibri"/>
              </a:rPr>
              <a:t>month </a:t>
            </a:r>
            <a:r>
              <a:rPr sz="3200" b="1" spc="-844" dirty="0">
                <a:solidFill>
                  <a:srgbClr val="FFFFFF"/>
                </a:solidFill>
                <a:latin typeface="Calibri"/>
                <a:cs typeface="Calibri"/>
              </a:rPr>
              <a:t> </a:t>
            </a:r>
            <a:r>
              <a:rPr sz="3200" b="1" spc="-20" dirty="0">
                <a:solidFill>
                  <a:srgbClr val="FFFFFF"/>
                </a:solidFill>
                <a:latin typeface="Calibri"/>
                <a:cs typeface="Calibri"/>
              </a:rPr>
              <a:t>after</a:t>
            </a:r>
            <a:r>
              <a:rPr sz="3200" b="1" dirty="0">
                <a:solidFill>
                  <a:srgbClr val="FFFFFF"/>
                </a:solidFill>
                <a:latin typeface="Calibri"/>
                <a:cs typeface="Calibri"/>
              </a:rPr>
              <a:t> the</a:t>
            </a:r>
            <a:r>
              <a:rPr sz="3200" b="1" spc="-10" dirty="0">
                <a:solidFill>
                  <a:srgbClr val="FFFFFF"/>
                </a:solidFill>
                <a:latin typeface="Calibri"/>
                <a:cs typeface="Calibri"/>
              </a:rPr>
              <a:t> </a:t>
            </a:r>
            <a:r>
              <a:rPr sz="3200" b="1" spc="-15" dirty="0" smtClean="0">
                <a:solidFill>
                  <a:srgbClr val="FFFFFF"/>
                </a:solidFill>
                <a:latin typeface="Calibri"/>
                <a:cs typeface="Calibri"/>
              </a:rPr>
              <a:t>operation</a:t>
            </a:r>
            <a:r>
              <a:rPr lang="ar-JO" sz="3200" b="1" spc="-15" dirty="0">
                <a:solidFill>
                  <a:srgbClr val="FFFFFF"/>
                </a:solidFill>
                <a:cs typeface="Calibri"/>
              </a:rPr>
              <a:t>أي إفراز قيحي أو خراج أو انتشار التهاب النسيج الخلوي في موقع الجراحة خلال الشهر التالي للعملية</a:t>
            </a:r>
            <a:endParaRPr sz="32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247" y="82296"/>
            <a:ext cx="5891784" cy="3758183"/>
          </a:xfrm>
          <a:prstGeom prst="rect">
            <a:avLst/>
          </a:prstGeom>
        </p:spPr>
      </p:pic>
      <p:pic>
        <p:nvPicPr>
          <p:cNvPr id="3" name="object 3"/>
          <p:cNvPicPr/>
          <p:nvPr/>
        </p:nvPicPr>
        <p:blipFill>
          <a:blip r:embed="rId3" cstate="print"/>
          <a:stretch>
            <a:fillRect/>
          </a:stretch>
        </p:blipFill>
        <p:spPr>
          <a:xfrm>
            <a:off x="6185915" y="82296"/>
            <a:ext cx="5884164" cy="3758183"/>
          </a:xfrm>
          <a:prstGeom prst="rect">
            <a:avLst/>
          </a:prstGeom>
        </p:spPr>
      </p:pic>
      <p:pic>
        <p:nvPicPr>
          <p:cNvPr id="4" name="object 4"/>
          <p:cNvPicPr/>
          <p:nvPr/>
        </p:nvPicPr>
        <p:blipFill>
          <a:blip r:embed="rId4" cstate="print"/>
          <a:stretch>
            <a:fillRect/>
          </a:stretch>
        </p:blipFill>
        <p:spPr>
          <a:xfrm>
            <a:off x="79247" y="4034028"/>
            <a:ext cx="11990832" cy="2668524"/>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1" y="899488"/>
            <a:ext cx="12115800" cy="843821"/>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FF0000"/>
                </a:solidFill>
                <a:latin typeface="Calibri"/>
                <a:cs typeface="Calibri"/>
              </a:rPr>
              <a:t>2-</a:t>
            </a:r>
            <a:r>
              <a:rPr sz="5400" b="1" spc="-35" dirty="0">
                <a:solidFill>
                  <a:srgbClr val="FF0000"/>
                </a:solidFill>
                <a:latin typeface="Calibri"/>
                <a:cs typeface="Calibri"/>
              </a:rPr>
              <a:t> </a:t>
            </a:r>
            <a:r>
              <a:rPr sz="5400" b="1" dirty="0">
                <a:solidFill>
                  <a:srgbClr val="FF0000"/>
                </a:solidFill>
                <a:latin typeface="Calibri"/>
                <a:cs typeface="Calibri"/>
              </a:rPr>
              <a:t>Urinary</a:t>
            </a:r>
            <a:r>
              <a:rPr sz="5400" b="1" spc="-40" dirty="0">
                <a:solidFill>
                  <a:srgbClr val="FF0000"/>
                </a:solidFill>
                <a:latin typeface="Calibri"/>
                <a:cs typeface="Calibri"/>
              </a:rPr>
              <a:t> </a:t>
            </a:r>
            <a:r>
              <a:rPr sz="5400" b="1" spc="-20" dirty="0" smtClean="0">
                <a:solidFill>
                  <a:srgbClr val="FF0000"/>
                </a:solidFill>
                <a:latin typeface="Calibri"/>
                <a:cs typeface="Calibri"/>
              </a:rPr>
              <a:t>infection</a:t>
            </a:r>
            <a:r>
              <a:rPr lang="en-US" sz="5400" b="1" spc="-20" dirty="0" smtClean="0">
                <a:solidFill>
                  <a:srgbClr val="FF0000"/>
                </a:solidFill>
                <a:latin typeface="Calibri"/>
                <a:cs typeface="Calibri"/>
              </a:rPr>
              <a:t> </a:t>
            </a:r>
            <a:r>
              <a:rPr lang="ar-JO" sz="5400" b="1" spc="-20" dirty="0">
                <a:solidFill>
                  <a:srgbClr val="FF0000"/>
                </a:solidFill>
                <a:cs typeface="Calibri"/>
              </a:rPr>
              <a:t>2- عدوى </a:t>
            </a:r>
            <a:r>
              <a:rPr lang="ar-JO" sz="5400" b="1" spc="-20" dirty="0" smtClean="0">
                <a:solidFill>
                  <a:srgbClr val="FF0000"/>
                </a:solidFill>
                <a:cs typeface="Calibri"/>
              </a:rPr>
              <a:t>المسالك </a:t>
            </a:r>
            <a:r>
              <a:rPr lang="ar-JO" sz="5400" b="1" spc="-20" dirty="0">
                <a:solidFill>
                  <a:srgbClr val="FF0000"/>
                </a:solidFill>
                <a:cs typeface="Calibri"/>
              </a:rPr>
              <a:t>البولية</a:t>
            </a:r>
            <a:endParaRPr sz="5400" dirty="0">
              <a:latin typeface="Calibri"/>
              <a:cs typeface="Calibri"/>
            </a:endParaRPr>
          </a:p>
        </p:txBody>
      </p:sp>
      <p:sp>
        <p:nvSpPr>
          <p:cNvPr id="3" name="object 3"/>
          <p:cNvSpPr/>
          <p:nvPr/>
        </p:nvSpPr>
        <p:spPr>
          <a:xfrm>
            <a:off x="783336" y="2865120"/>
            <a:ext cx="10515600" cy="2169160"/>
          </a:xfrm>
          <a:custGeom>
            <a:avLst/>
            <a:gdLst/>
            <a:ahLst/>
            <a:cxnLst/>
            <a:rect l="l" t="t" r="r" b="b"/>
            <a:pathLst>
              <a:path w="10515600" h="2169160">
                <a:moveTo>
                  <a:pt x="10154158" y="0"/>
                </a:moveTo>
                <a:lnTo>
                  <a:pt x="361442" y="0"/>
                </a:lnTo>
                <a:lnTo>
                  <a:pt x="312396" y="3299"/>
                </a:lnTo>
                <a:lnTo>
                  <a:pt x="265356" y="12909"/>
                </a:lnTo>
                <a:lnTo>
                  <a:pt x="220752" y="28400"/>
                </a:lnTo>
                <a:lnTo>
                  <a:pt x="179015" y="49341"/>
                </a:lnTo>
                <a:lnTo>
                  <a:pt x="140575" y="75303"/>
                </a:lnTo>
                <a:lnTo>
                  <a:pt x="105864" y="105854"/>
                </a:lnTo>
                <a:lnTo>
                  <a:pt x="75311" y="140564"/>
                </a:lnTo>
                <a:lnTo>
                  <a:pt x="49347" y="179004"/>
                </a:lnTo>
                <a:lnTo>
                  <a:pt x="28403" y="220741"/>
                </a:lnTo>
                <a:lnTo>
                  <a:pt x="12911" y="265347"/>
                </a:lnTo>
                <a:lnTo>
                  <a:pt x="3299" y="312391"/>
                </a:lnTo>
                <a:lnTo>
                  <a:pt x="0" y="361441"/>
                </a:lnTo>
                <a:lnTo>
                  <a:pt x="0" y="1807209"/>
                </a:lnTo>
                <a:lnTo>
                  <a:pt x="3299" y="1856260"/>
                </a:lnTo>
                <a:lnTo>
                  <a:pt x="12911" y="1903304"/>
                </a:lnTo>
                <a:lnTo>
                  <a:pt x="28403" y="1947910"/>
                </a:lnTo>
                <a:lnTo>
                  <a:pt x="49347" y="1989647"/>
                </a:lnTo>
                <a:lnTo>
                  <a:pt x="75311" y="2028087"/>
                </a:lnTo>
                <a:lnTo>
                  <a:pt x="105864" y="2062797"/>
                </a:lnTo>
                <a:lnTo>
                  <a:pt x="140575" y="2093348"/>
                </a:lnTo>
                <a:lnTo>
                  <a:pt x="179015" y="2119310"/>
                </a:lnTo>
                <a:lnTo>
                  <a:pt x="220752" y="2140251"/>
                </a:lnTo>
                <a:lnTo>
                  <a:pt x="265356" y="2155742"/>
                </a:lnTo>
                <a:lnTo>
                  <a:pt x="312396" y="2165352"/>
                </a:lnTo>
                <a:lnTo>
                  <a:pt x="361442" y="2168652"/>
                </a:lnTo>
                <a:lnTo>
                  <a:pt x="10154158" y="2168652"/>
                </a:lnTo>
                <a:lnTo>
                  <a:pt x="10203208" y="2165352"/>
                </a:lnTo>
                <a:lnTo>
                  <a:pt x="10250252" y="2155742"/>
                </a:lnTo>
                <a:lnTo>
                  <a:pt x="10294858" y="2140251"/>
                </a:lnTo>
                <a:lnTo>
                  <a:pt x="10336595" y="2119310"/>
                </a:lnTo>
                <a:lnTo>
                  <a:pt x="10375035" y="2093348"/>
                </a:lnTo>
                <a:lnTo>
                  <a:pt x="10409745" y="2062797"/>
                </a:lnTo>
                <a:lnTo>
                  <a:pt x="10440296" y="2028087"/>
                </a:lnTo>
                <a:lnTo>
                  <a:pt x="10466258" y="1989647"/>
                </a:lnTo>
                <a:lnTo>
                  <a:pt x="10487199" y="1947910"/>
                </a:lnTo>
                <a:lnTo>
                  <a:pt x="10502690" y="1903304"/>
                </a:lnTo>
                <a:lnTo>
                  <a:pt x="10512300" y="1856260"/>
                </a:lnTo>
                <a:lnTo>
                  <a:pt x="10515600" y="1807209"/>
                </a:lnTo>
                <a:lnTo>
                  <a:pt x="10515600" y="361441"/>
                </a:lnTo>
                <a:lnTo>
                  <a:pt x="10512300" y="312391"/>
                </a:lnTo>
                <a:lnTo>
                  <a:pt x="10502690" y="265347"/>
                </a:lnTo>
                <a:lnTo>
                  <a:pt x="10487199" y="220741"/>
                </a:lnTo>
                <a:lnTo>
                  <a:pt x="10466258" y="179004"/>
                </a:lnTo>
                <a:lnTo>
                  <a:pt x="10440296" y="140564"/>
                </a:lnTo>
                <a:lnTo>
                  <a:pt x="10409745" y="105854"/>
                </a:lnTo>
                <a:lnTo>
                  <a:pt x="10375035" y="75303"/>
                </a:lnTo>
                <a:lnTo>
                  <a:pt x="10336595" y="49341"/>
                </a:lnTo>
                <a:lnTo>
                  <a:pt x="10294858" y="28400"/>
                </a:lnTo>
                <a:lnTo>
                  <a:pt x="10250252" y="12909"/>
                </a:lnTo>
                <a:lnTo>
                  <a:pt x="10203208" y="3299"/>
                </a:lnTo>
                <a:lnTo>
                  <a:pt x="10154158" y="0"/>
                </a:lnTo>
                <a:close/>
              </a:path>
            </a:pathLst>
          </a:custGeom>
          <a:solidFill>
            <a:srgbClr val="5B9BD4"/>
          </a:solidFill>
        </p:spPr>
        <p:txBody>
          <a:bodyPr wrap="square" lIns="0" tIns="0" rIns="0" bIns="0" rtlCol="0"/>
          <a:lstStyle/>
          <a:p>
            <a:endParaRPr/>
          </a:p>
        </p:txBody>
      </p:sp>
      <p:sp>
        <p:nvSpPr>
          <p:cNvPr id="4" name="object 4"/>
          <p:cNvSpPr txBox="1"/>
          <p:nvPr/>
        </p:nvSpPr>
        <p:spPr>
          <a:xfrm>
            <a:off x="1044651" y="2920111"/>
            <a:ext cx="9726930" cy="1882182"/>
          </a:xfrm>
          <a:prstGeom prst="rect">
            <a:avLst/>
          </a:prstGeom>
        </p:spPr>
        <p:txBody>
          <a:bodyPr vert="horz" wrap="square" lIns="0" tIns="69215" rIns="0" bIns="0" rtlCol="0">
            <a:spAutoFit/>
          </a:bodyPr>
          <a:lstStyle/>
          <a:p>
            <a:pPr marL="12700" marR="5080">
              <a:lnSpc>
                <a:spcPct val="91600"/>
              </a:lnSpc>
              <a:spcBef>
                <a:spcPts val="545"/>
              </a:spcBef>
            </a:pPr>
            <a:r>
              <a:rPr sz="3200" b="1" spc="-20" dirty="0" smtClean="0">
                <a:solidFill>
                  <a:srgbClr val="FFFFFF"/>
                </a:solidFill>
                <a:latin typeface="Calibri"/>
                <a:cs typeface="Calibri"/>
              </a:rPr>
              <a:t>Positive</a:t>
            </a:r>
            <a:r>
              <a:rPr sz="3200" b="1" spc="-10" dirty="0" smtClean="0">
                <a:solidFill>
                  <a:srgbClr val="FFFFFF"/>
                </a:solidFill>
                <a:latin typeface="Calibri"/>
                <a:cs typeface="Calibri"/>
              </a:rPr>
              <a:t> </a:t>
            </a:r>
            <a:r>
              <a:rPr sz="3200" b="1" spc="-5" dirty="0" smtClean="0">
                <a:solidFill>
                  <a:srgbClr val="FFFFFF"/>
                </a:solidFill>
                <a:latin typeface="Calibri"/>
                <a:cs typeface="Calibri"/>
              </a:rPr>
              <a:t>urine</a:t>
            </a:r>
            <a:r>
              <a:rPr sz="3200" b="1" dirty="0" smtClean="0">
                <a:solidFill>
                  <a:srgbClr val="FFFFFF"/>
                </a:solidFill>
                <a:latin typeface="Calibri"/>
                <a:cs typeface="Calibri"/>
              </a:rPr>
              <a:t> </a:t>
            </a:r>
            <a:r>
              <a:rPr sz="3200" b="1" spc="-10" dirty="0" smtClean="0">
                <a:solidFill>
                  <a:srgbClr val="FFFFFF"/>
                </a:solidFill>
                <a:latin typeface="Calibri"/>
                <a:cs typeface="Calibri"/>
              </a:rPr>
              <a:t>culture</a:t>
            </a:r>
            <a:r>
              <a:rPr sz="3200" b="1" spc="-5" dirty="0" smtClean="0">
                <a:solidFill>
                  <a:srgbClr val="FFFFFF"/>
                </a:solidFill>
                <a:latin typeface="Calibri"/>
                <a:cs typeface="Calibri"/>
              </a:rPr>
              <a:t> </a:t>
            </a:r>
            <a:r>
              <a:rPr sz="3200" b="1" dirty="0" smtClean="0">
                <a:solidFill>
                  <a:srgbClr val="FFFFFF"/>
                </a:solidFill>
                <a:latin typeface="Calibri"/>
                <a:cs typeface="Calibri"/>
              </a:rPr>
              <a:t>(1</a:t>
            </a:r>
            <a:r>
              <a:rPr sz="3200" b="1" spc="-20" dirty="0" smtClean="0">
                <a:solidFill>
                  <a:srgbClr val="FFFFFF"/>
                </a:solidFill>
                <a:latin typeface="Calibri"/>
                <a:cs typeface="Calibri"/>
              </a:rPr>
              <a:t> </a:t>
            </a:r>
            <a:r>
              <a:rPr sz="3200" b="1" spc="-10" dirty="0" smtClean="0">
                <a:solidFill>
                  <a:srgbClr val="FFFFFF"/>
                </a:solidFill>
                <a:latin typeface="Calibri"/>
                <a:cs typeface="Calibri"/>
              </a:rPr>
              <a:t>or</a:t>
            </a:r>
            <a:r>
              <a:rPr sz="3200" b="1" spc="-5" dirty="0" smtClean="0">
                <a:solidFill>
                  <a:srgbClr val="FFFFFF"/>
                </a:solidFill>
                <a:latin typeface="Calibri"/>
                <a:cs typeface="Calibri"/>
              </a:rPr>
              <a:t> </a:t>
            </a:r>
            <a:r>
              <a:rPr sz="3200" b="1" dirty="0" smtClean="0">
                <a:solidFill>
                  <a:srgbClr val="FFFFFF"/>
                </a:solidFill>
                <a:latin typeface="Calibri"/>
                <a:cs typeface="Calibri"/>
              </a:rPr>
              <a:t>2 species)</a:t>
            </a:r>
            <a:r>
              <a:rPr sz="3200" b="1" spc="-5" dirty="0" smtClean="0">
                <a:solidFill>
                  <a:srgbClr val="FFFFFF"/>
                </a:solidFill>
                <a:latin typeface="Calibri"/>
                <a:cs typeface="Calibri"/>
              </a:rPr>
              <a:t> with </a:t>
            </a:r>
            <a:r>
              <a:rPr sz="3200" b="1" spc="-980" dirty="0" smtClean="0">
                <a:solidFill>
                  <a:srgbClr val="FFFFFF"/>
                </a:solidFill>
                <a:latin typeface="Calibri"/>
                <a:cs typeface="Calibri"/>
              </a:rPr>
              <a:t> </a:t>
            </a:r>
            <a:r>
              <a:rPr sz="3200" b="1" spc="-20" dirty="0" smtClean="0">
                <a:solidFill>
                  <a:srgbClr val="FFFFFF"/>
                </a:solidFill>
                <a:latin typeface="Calibri"/>
                <a:cs typeface="Calibri"/>
              </a:rPr>
              <a:t>at</a:t>
            </a:r>
            <a:r>
              <a:rPr sz="3200" b="1" dirty="0" smtClean="0">
                <a:solidFill>
                  <a:srgbClr val="FFFFFF"/>
                </a:solidFill>
                <a:latin typeface="Calibri"/>
                <a:cs typeface="Calibri"/>
              </a:rPr>
              <a:t> </a:t>
            </a:r>
            <a:r>
              <a:rPr sz="3200" b="1" spc="-15" dirty="0" smtClean="0">
                <a:solidFill>
                  <a:srgbClr val="FFFFFF"/>
                </a:solidFill>
                <a:latin typeface="Calibri"/>
                <a:cs typeface="Calibri"/>
              </a:rPr>
              <a:t>least </a:t>
            </a:r>
            <a:r>
              <a:rPr sz="3200" b="1" dirty="0" smtClean="0">
                <a:solidFill>
                  <a:srgbClr val="FFFFFF"/>
                </a:solidFill>
                <a:latin typeface="Calibri"/>
                <a:cs typeface="Calibri"/>
              </a:rPr>
              <a:t>105</a:t>
            </a:r>
            <a:r>
              <a:rPr sz="3200" b="1" spc="5" dirty="0" smtClean="0">
                <a:solidFill>
                  <a:srgbClr val="FFFFFF"/>
                </a:solidFill>
                <a:latin typeface="Calibri"/>
                <a:cs typeface="Calibri"/>
              </a:rPr>
              <a:t> </a:t>
            </a:r>
            <a:r>
              <a:rPr sz="3200" b="1" spc="-10" dirty="0" smtClean="0">
                <a:solidFill>
                  <a:srgbClr val="FFFFFF"/>
                </a:solidFill>
                <a:latin typeface="Calibri"/>
                <a:cs typeface="Calibri"/>
              </a:rPr>
              <a:t>bacteria/ml,</a:t>
            </a:r>
            <a:r>
              <a:rPr sz="3200" b="1" spc="-45" dirty="0" smtClean="0">
                <a:solidFill>
                  <a:srgbClr val="FFFFFF"/>
                </a:solidFill>
                <a:latin typeface="Calibri"/>
                <a:cs typeface="Calibri"/>
              </a:rPr>
              <a:t> </a:t>
            </a:r>
            <a:r>
              <a:rPr sz="3200" b="1" spc="-5" dirty="0" smtClean="0">
                <a:solidFill>
                  <a:srgbClr val="FFFFFF"/>
                </a:solidFill>
                <a:latin typeface="Calibri"/>
                <a:cs typeface="Calibri"/>
              </a:rPr>
              <a:t>with</a:t>
            </a:r>
            <a:r>
              <a:rPr sz="3200" b="1" spc="5" dirty="0" smtClean="0">
                <a:solidFill>
                  <a:srgbClr val="FFFFFF"/>
                </a:solidFill>
                <a:latin typeface="Calibri"/>
                <a:cs typeface="Calibri"/>
              </a:rPr>
              <a:t> </a:t>
            </a:r>
            <a:r>
              <a:rPr sz="3200" b="1" dirty="0" smtClean="0">
                <a:solidFill>
                  <a:srgbClr val="FFFFFF"/>
                </a:solidFill>
                <a:latin typeface="Calibri"/>
                <a:cs typeface="Calibri"/>
              </a:rPr>
              <a:t>or </a:t>
            </a:r>
            <a:r>
              <a:rPr sz="3200" b="1" spc="-5" dirty="0" smtClean="0">
                <a:solidFill>
                  <a:srgbClr val="FFFFFF"/>
                </a:solidFill>
                <a:latin typeface="Calibri"/>
                <a:cs typeface="Calibri"/>
              </a:rPr>
              <a:t>without </a:t>
            </a:r>
            <a:r>
              <a:rPr sz="3200" b="1" dirty="0" smtClean="0">
                <a:solidFill>
                  <a:srgbClr val="FFFFFF"/>
                </a:solidFill>
                <a:latin typeface="Calibri"/>
                <a:cs typeface="Calibri"/>
              </a:rPr>
              <a:t> </a:t>
            </a:r>
            <a:r>
              <a:rPr sz="3200" b="1" spc="-5" dirty="0" smtClean="0">
                <a:solidFill>
                  <a:srgbClr val="FFFFFF"/>
                </a:solidFill>
                <a:latin typeface="Calibri"/>
                <a:cs typeface="Calibri"/>
              </a:rPr>
              <a:t>clinical</a:t>
            </a:r>
            <a:r>
              <a:rPr sz="3200" b="1" spc="-35" dirty="0" smtClean="0">
                <a:solidFill>
                  <a:srgbClr val="FFFFFF"/>
                </a:solidFill>
                <a:latin typeface="Calibri"/>
                <a:cs typeface="Calibri"/>
              </a:rPr>
              <a:t> </a:t>
            </a:r>
            <a:r>
              <a:rPr sz="3200" b="1" spc="-20" dirty="0" smtClean="0">
                <a:solidFill>
                  <a:srgbClr val="FFFFFF"/>
                </a:solidFill>
                <a:latin typeface="Calibri"/>
                <a:cs typeface="Calibri"/>
              </a:rPr>
              <a:t>symptoms</a:t>
            </a:r>
            <a:r>
              <a:rPr lang="ar-JO" sz="3200" b="1" spc="-20" dirty="0">
                <a:solidFill>
                  <a:srgbClr val="FFFFFF"/>
                </a:solidFill>
                <a:cs typeface="Calibri"/>
              </a:rPr>
              <a:t>مزرعة بول إيجابية (نوع أو نوعان) تحتوي على 105 بكتيريا / مل على الأقل ، مع أو بدون أعراض سريرية</a:t>
            </a:r>
            <a:endParaRPr sz="32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304800" y="282824"/>
            <a:ext cx="12115800" cy="1836593"/>
          </a:xfrm>
          <a:prstGeom prst="rect">
            <a:avLst/>
          </a:prstGeom>
        </p:spPr>
        <p:txBody>
          <a:bodyPr vert="horz" wrap="square" lIns="0" tIns="102870" rIns="0" bIns="0" rtlCol="0">
            <a:spAutoFit/>
          </a:bodyPr>
          <a:lstStyle/>
          <a:p>
            <a:pPr marL="12700" marR="5080">
              <a:lnSpc>
                <a:spcPts val="6590"/>
              </a:lnSpc>
              <a:spcBef>
                <a:spcPts val="810"/>
              </a:spcBef>
            </a:pPr>
            <a:r>
              <a:rPr sz="4400" spc="-5" dirty="0"/>
              <a:t>3- </a:t>
            </a:r>
            <a:r>
              <a:rPr sz="4400" spc="-30" dirty="0"/>
              <a:t>Respiratory</a:t>
            </a:r>
            <a:r>
              <a:rPr sz="4400" spc="-10" dirty="0"/>
              <a:t> </a:t>
            </a:r>
            <a:r>
              <a:rPr sz="4400" spc="-25" dirty="0"/>
              <a:t>infection </a:t>
            </a:r>
            <a:r>
              <a:rPr sz="4400" spc="-20" dirty="0"/>
              <a:t> </a:t>
            </a:r>
            <a:r>
              <a:rPr sz="4400" spc="-5" dirty="0"/>
              <a:t>(</a:t>
            </a:r>
            <a:r>
              <a:rPr sz="4400" spc="-5" dirty="0" smtClean="0"/>
              <a:t>nosocomial</a:t>
            </a:r>
            <a:r>
              <a:rPr lang="en-US" sz="4400" spc="-40" dirty="0"/>
              <a:t> </a:t>
            </a:r>
            <a:r>
              <a:rPr sz="4400" spc="-10" dirty="0" smtClean="0"/>
              <a:t>pneumonia)</a:t>
            </a:r>
            <a:endParaRPr lang="en-US" sz="4400" spc="-10" dirty="0" smtClean="0"/>
          </a:p>
          <a:p>
            <a:pPr marL="12700" marR="5080">
              <a:lnSpc>
                <a:spcPts val="6590"/>
              </a:lnSpc>
              <a:spcBef>
                <a:spcPts val="810"/>
              </a:spcBef>
            </a:pPr>
            <a:r>
              <a:rPr lang="ar-JO" sz="4400" spc="-10" dirty="0"/>
              <a:t>3- عدوى الجهاز التنفسي (الالتهاب الرئوي في المستشفيات)</a:t>
            </a:r>
            <a:endParaRPr sz="4400" spc="-10" dirty="0"/>
          </a:p>
        </p:txBody>
      </p:sp>
      <p:sp>
        <p:nvSpPr>
          <p:cNvPr id="3" name="object 3"/>
          <p:cNvSpPr/>
          <p:nvPr/>
        </p:nvSpPr>
        <p:spPr>
          <a:xfrm>
            <a:off x="794004" y="2119417"/>
            <a:ext cx="10515600" cy="4128983"/>
          </a:xfrm>
          <a:custGeom>
            <a:avLst/>
            <a:gdLst/>
            <a:ahLst/>
            <a:cxnLst/>
            <a:rect l="l" t="t" r="r" b="b"/>
            <a:pathLst>
              <a:path w="10515600" h="2371725">
                <a:moveTo>
                  <a:pt x="10120376" y="0"/>
                </a:moveTo>
                <a:lnTo>
                  <a:pt x="395236" y="0"/>
                </a:lnTo>
                <a:lnTo>
                  <a:pt x="349142" y="2658"/>
                </a:lnTo>
                <a:lnTo>
                  <a:pt x="304611" y="10436"/>
                </a:lnTo>
                <a:lnTo>
                  <a:pt x="261937" y="23037"/>
                </a:lnTo>
                <a:lnTo>
                  <a:pt x="221419" y="40164"/>
                </a:lnTo>
                <a:lnTo>
                  <a:pt x="183353" y="61522"/>
                </a:lnTo>
                <a:lnTo>
                  <a:pt x="148034" y="86814"/>
                </a:lnTo>
                <a:lnTo>
                  <a:pt x="115760" y="115744"/>
                </a:lnTo>
                <a:lnTo>
                  <a:pt x="86827" y="148016"/>
                </a:lnTo>
                <a:lnTo>
                  <a:pt x="61532" y="183332"/>
                </a:lnTo>
                <a:lnTo>
                  <a:pt x="40171" y="221398"/>
                </a:lnTo>
                <a:lnTo>
                  <a:pt x="23041" y="261916"/>
                </a:lnTo>
                <a:lnTo>
                  <a:pt x="10438" y="304591"/>
                </a:lnTo>
                <a:lnTo>
                  <a:pt x="2658" y="349125"/>
                </a:lnTo>
                <a:lnTo>
                  <a:pt x="0" y="395224"/>
                </a:lnTo>
                <a:lnTo>
                  <a:pt x="0" y="1976120"/>
                </a:lnTo>
                <a:lnTo>
                  <a:pt x="2658" y="2022218"/>
                </a:lnTo>
                <a:lnTo>
                  <a:pt x="10438" y="2066752"/>
                </a:lnTo>
                <a:lnTo>
                  <a:pt x="23041" y="2109427"/>
                </a:lnTo>
                <a:lnTo>
                  <a:pt x="40171" y="2149945"/>
                </a:lnTo>
                <a:lnTo>
                  <a:pt x="61532" y="2188011"/>
                </a:lnTo>
                <a:lnTo>
                  <a:pt x="86827" y="2223327"/>
                </a:lnTo>
                <a:lnTo>
                  <a:pt x="115760" y="2255599"/>
                </a:lnTo>
                <a:lnTo>
                  <a:pt x="148034" y="2284529"/>
                </a:lnTo>
                <a:lnTo>
                  <a:pt x="183353" y="2309821"/>
                </a:lnTo>
                <a:lnTo>
                  <a:pt x="221419" y="2331179"/>
                </a:lnTo>
                <a:lnTo>
                  <a:pt x="261937" y="2348306"/>
                </a:lnTo>
                <a:lnTo>
                  <a:pt x="304611" y="2360907"/>
                </a:lnTo>
                <a:lnTo>
                  <a:pt x="349142" y="2368685"/>
                </a:lnTo>
                <a:lnTo>
                  <a:pt x="395236" y="2371344"/>
                </a:lnTo>
                <a:lnTo>
                  <a:pt x="10120376" y="2371344"/>
                </a:lnTo>
                <a:lnTo>
                  <a:pt x="10166474" y="2368685"/>
                </a:lnTo>
                <a:lnTo>
                  <a:pt x="10211008" y="2360907"/>
                </a:lnTo>
                <a:lnTo>
                  <a:pt x="10253683" y="2348306"/>
                </a:lnTo>
                <a:lnTo>
                  <a:pt x="10294201" y="2331179"/>
                </a:lnTo>
                <a:lnTo>
                  <a:pt x="10332267" y="2309821"/>
                </a:lnTo>
                <a:lnTo>
                  <a:pt x="10367583" y="2284529"/>
                </a:lnTo>
                <a:lnTo>
                  <a:pt x="10399855" y="2255599"/>
                </a:lnTo>
                <a:lnTo>
                  <a:pt x="10428785" y="2223327"/>
                </a:lnTo>
                <a:lnTo>
                  <a:pt x="10454077" y="2188011"/>
                </a:lnTo>
                <a:lnTo>
                  <a:pt x="10475435" y="2149945"/>
                </a:lnTo>
                <a:lnTo>
                  <a:pt x="10492562" y="2109427"/>
                </a:lnTo>
                <a:lnTo>
                  <a:pt x="10505163" y="2066752"/>
                </a:lnTo>
                <a:lnTo>
                  <a:pt x="10512941" y="2022218"/>
                </a:lnTo>
                <a:lnTo>
                  <a:pt x="10515600" y="1976120"/>
                </a:lnTo>
                <a:lnTo>
                  <a:pt x="10515600" y="395224"/>
                </a:lnTo>
                <a:lnTo>
                  <a:pt x="10512941" y="349125"/>
                </a:lnTo>
                <a:lnTo>
                  <a:pt x="10505163" y="304591"/>
                </a:lnTo>
                <a:lnTo>
                  <a:pt x="10492562" y="261916"/>
                </a:lnTo>
                <a:lnTo>
                  <a:pt x="10475435" y="221398"/>
                </a:lnTo>
                <a:lnTo>
                  <a:pt x="10454077" y="183332"/>
                </a:lnTo>
                <a:lnTo>
                  <a:pt x="10428785" y="148016"/>
                </a:lnTo>
                <a:lnTo>
                  <a:pt x="10399855" y="115744"/>
                </a:lnTo>
                <a:lnTo>
                  <a:pt x="10367583" y="86814"/>
                </a:lnTo>
                <a:lnTo>
                  <a:pt x="10332267" y="61522"/>
                </a:lnTo>
                <a:lnTo>
                  <a:pt x="10294201" y="40164"/>
                </a:lnTo>
                <a:lnTo>
                  <a:pt x="10253683" y="23037"/>
                </a:lnTo>
                <a:lnTo>
                  <a:pt x="10211008" y="10436"/>
                </a:lnTo>
                <a:lnTo>
                  <a:pt x="10166474" y="2658"/>
                </a:lnTo>
                <a:lnTo>
                  <a:pt x="10120376" y="0"/>
                </a:lnTo>
                <a:close/>
              </a:path>
            </a:pathLst>
          </a:custGeom>
          <a:solidFill>
            <a:srgbClr val="5B9BD4"/>
          </a:solidFill>
        </p:spPr>
        <p:txBody>
          <a:bodyPr wrap="square" lIns="0" tIns="0" rIns="0" bIns="0" rtlCol="0"/>
          <a:lstStyle/>
          <a:p>
            <a:endParaRPr/>
          </a:p>
        </p:txBody>
      </p:sp>
      <p:sp>
        <p:nvSpPr>
          <p:cNvPr id="4" name="object 4"/>
          <p:cNvSpPr txBox="1"/>
          <p:nvPr/>
        </p:nvSpPr>
        <p:spPr>
          <a:xfrm>
            <a:off x="916939" y="2188966"/>
            <a:ext cx="9138920" cy="3813864"/>
          </a:xfrm>
          <a:prstGeom prst="rect">
            <a:avLst/>
          </a:prstGeom>
        </p:spPr>
        <p:txBody>
          <a:bodyPr vert="horz" wrap="square" lIns="0" tIns="55879" rIns="0" bIns="0" rtlCol="0">
            <a:spAutoFit/>
          </a:bodyPr>
          <a:lstStyle/>
          <a:p>
            <a:pPr marL="12700" marR="15875">
              <a:lnSpc>
                <a:spcPts val="3070"/>
              </a:lnSpc>
              <a:spcBef>
                <a:spcPts val="439"/>
              </a:spcBef>
            </a:pPr>
            <a:r>
              <a:rPr sz="2000" b="1" spc="-15" dirty="0">
                <a:solidFill>
                  <a:srgbClr val="FFFFFF"/>
                </a:solidFill>
                <a:latin typeface="Calibri"/>
                <a:cs typeface="Calibri"/>
              </a:rPr>
              <a:t>Respiratory</a:t>
            </a:r>
            <a:r>
              <a:rPr sz="2000" b="1" spc="10" dirty="0">
                <a:solidFill>
                  <a:srgbClr val="FFFFFF"/>
                </a:solidFill>
                <a:latin typeface="Calibri"/>
                <a:cs typeface="Calibri"/>
              </a:rPr>
              <a:t> </a:t>
            </a:r>
            <a:r>
              <a:rPr sz="2000" b="1" spc="-15" dirty="0">
                <a:solidFill>
                  <a:srgbClr val="FFFFFF"/>
                </a:solidFill>
                <a:latin typeface="Calibri"/>
                <a:cs typeface="Calibri"/>
              </a:rPr>
              <a:t>symptoms</a:t>
            </a:r>
            <a:r>
              <a:rPr sz="2000" b="1" spc="30" dirty="0">
                <a:solidFill>
                  <a:srgbClr val="FFFFFF"/>
                </a:solidFill>
                <a:latin typeface="Calibri"/>
                <a:cs typeface="Calibri"/>
              </a:rPr>
              <a:t> </a:t>
            </a:r>
            <a:r>
              <a:rPr sz="2000" b="1" spc="-5" dirty="0">
                <a:solidFill>
                  <a:srgbClr val="FFFFFF"/>
                </a:solidFill>
                <a:latin typeface="Calibri"/>
                <a:cs typeface="Calibri"/>
              </a:rPr>
              <a:t>with</a:t>
            </a:r>
            <a:r>
              <a:rPr sz="2000" b="1" spc="5" dirty="0">
                <a:solidFill>
                  <a:srgbClr val="FFFFFF"/>
                </a:solidFill>
                <a:latin typeface="Calibri"/>
                <a:cs typeface="Calibri"/>
              </a:rPr>
              <a:t> </a:t>
            </a:r>
            <a:r>
              <a:rPr sz="2000" b="1" spc="-10" dirty="0">
                <a:solidFill>
                  <a:srgbClr val="FFFFFF"/>
                </a:solidFill>
                <a:latin typeface="Calibri"/>
                <a:cs typeface="Calibri"/>
              </a:rPr>
              <a:t>at</a:t>
            </a:r>
            <a:r>
              <a:rPr sz="2000" b="1" spc="10" dirty="0">
                <a:solidFill>
                  <a:srgbClr val="FFFFFF"/>
                </a:solidFill>
                <a:latin typeface="Calibri"/>
                <a:cs typeface="Calibri"/>
              </a:rPr>
              <a:t> </a:t>
            </a:r>
            <a:r>
              <a:rPr sz="2000" b="1" spc="-10" dirty="0">
                <a:solidFill>
                  <a:srgbClr val="FFFFFF"/>
                </a:solidFill>
                <a:latin typeface="Calibri"/>
                <a:cs typeface="Calibri"/>
              </a:rPr>
              <a:t>least</a:t>
            </a:r>
            <a:r>
              <a:rPr sz="2000" b="1" spc="20" dirty="0">
                <a:solidFill>
                  <a:srgbClr val="FFFFFF"/>
                </a:solidFill>
                <a:latin typeface="Calibri"/>
                <a:cs typeface="Calibri"/>
              </a:rPr>
              <a:t> </a:t>
            </a:r>
            <a:r>
              <a:rPr sz="2000" b="1" spc="-10" dirty="0">
                <a:solidFill>
                  <a:srgbClr val="FFFFFF"/>
                </a:solidFill>
                <a:latin typeface="Calibri"/>
                <a:cs typeface="Calibri"/>
              </a:rPr>
              <a:t>two</a:t>
            </a:r>
            <a:r>
              <a:rPr sz="2000" b="1" spc="5" dirty="0">
                <a:solidFill>
                  <a:srgbClr val="FFFFFF"/>
                </a:solidFill>
                <a:latin typeface="Calibri"/>
                <a:cs typeface="Calibri"/>
              </a:rPr>
              <a:t> </a:t>
            </a:r>
            <a:r>
              <a:rPr sz="2000" b="1" spc="-5" dirty="0">
                <a:solidFill>
                  <a:srgbClr val="FFFFFF"/>
                </a:solidFill>
                <a:latin typeface="Calibri"/>
                <a:cs typeface="Calibri"/>
              </a:rPr>
              <a:t>of</a:t>
            </a:r>
            <a:r>
              <a:rPr sz="2000" b="1" spc="10" dirty="0">
                <a:solidFill>
                  <a:srgbClr val="FFFFFF"/>
                </a:solidFill>
                <a:latin typeface="Calibri"/>
                <a:cs typeface="Calibri"/>
              </a:rPr>
              <a:t> </a:t>
            </a:r>
            <a:r>
              <a:rPr sz="2000" b="1" spc="-5" dirty="0">
                <a:solidFill>
                  <a:srgbClr val="FFFFFF"/>
                </a:solidFill>
                <a:latin typeface="Calibri"/>
                <a:cs typeface="Calibri"/>
              </a:rPr>
              <a:t>the</a:t>
            </a:r>
            <a:r>
              <a:rPr sz="2000" b="1" spc="5" dirty="0">
                <a:solidFill>
                  <a:srgbClr val="FFFFFF"/>
                </a:solidFill>
                <a:latin typeface="Calibri"/>
                <a:cs typeface="Calibri"/>
              </a:rPr>
              <a:t> </a:t>
            </a:r>
            <a:r>
              <a:rPr sz="2000" b="1" spc="-10" dirty="0">
                <a:solidFill>
                  <a:srgbClr val="FFFFFF"/>
                </a:solidFill>
                <a:latin typeface="Calibri"/>
                <a:cs typeface="Calibri"/>
              </a:rPr>
              <a:t>following</a:t>
            </a:r>
            <a:r>
              <a:rPr sz="2000" b="1" spc="25" dirty="0">
                <a:solidFill>
                  <a:srgbClr val="FFFFFF"/>
                </a:solidFill>
                <a:latin typeface="Calibri"/>
                <a:cs typeface="Calibri"/>
              </a:rPr>
              <a:t> </a:t>
            </a:r>
            <a:r>
              <a:rPr sz="2000" b="1" spc="-5" dirty="0">
                <a:solidFill>
                  <a:srgbClr val="FFFFFF"/>
                </a:solidFill>
                <a:latin typeface="Calibri"/>
                <a:cs typeface="Calibri"/>
              </a:rPr>
              <a:t>signs </a:t>
            </a:r>
            <a:r>
              <a:rPr sz="2000" b="1" spc="-615" dirty="0">
                <a:solidFill>
                  <a:srgbClr val="FFFFFF"/>
                </a:solidFill>
                <a:latin typeface="Calibri"/>
                <a:cs typeface="Calibri"/>
              </a:rPr>
              <a:t> </a:t>
            </a:r>
            <a:r>
              <a:rPr sz="2000" b="1" spc="-5" dirty="0">
                <a:solidFill>
                  <a:srgbClr val="FFFFFF"/>
                </a:solidFill>
                <a:latin typeface="Calibri"/>
                <a:cs typeface="Calibri"/>
              </a:rPr>
              <a:t>appearing</a:t>
            </a:r>
            <a:r>
              <a:rPr sz="2000" b="1" spc="25" dirty="0">
                <a:solidFill>
                  <a:srgbClr val="FFFFFF"/>
                </a:solidFill>
                <a:latin typeface="Calibri"/>
                <a:cs typeface="Calibri"/>
              </a:rPr>
              <a:t> </a:t>
            </a:r>
            <a:r>
              <a:rPr sz="2000" b="1" spc="-5" dirty="0">
                <a:solidFill>
                  <a:srgbClr val="FFFFFF"/>
                </a:solidFill>
                <a:latin typeface="Calibri"/>
                <a:cs typeface="Calibri"/>
              </a:rPr>
              <a:t>during</a:t>
            </a:r>
            <a:r>
              <a:rPr sz="2000" b="1" spc="15" dirty="0">
                <a:solidFill>
                  <a:srgbClr val="FFFFFF"/>
                </a:solidFill>
                <a:latin typeface="Calibri"/>
                <a:cs typeface="Calibri"/>
              </a:rPr>
              <a:t> </a:t>
            </a:r>
            <a:r>
              <a:rPr sz="2000" b="1" spc="-10" dirty="0">
                <a:solidFill>
                  <a:srgbClr val="FFFFFF"/>
                </a:solidFill>
                <a:latin typeface="Calibri"/>
                <a:cs typeface="Calibri"/>
              </a:rPr>
              <a:t>hospitalization:</a:t>
            </a:r>
            <a:endParaRPr sz="2000" dirty="0">
              <a:latin typeface="Calibri"/>
              <a:cs typeface="Calibri"/>
            </a:endParaRPr>
          </a:p>
          <a:p>
            <a:pPr marL="415290" indent="-403225">
              <a:lnSpc>
                <a:spcPct val="100000"/>
              </a:lnSpc>
              <a:spcBef>
                <a:spcPts val="860"/>
              </a:spcBef>
              <a:buChar char="—"/>
              <a:tabLst>
                <a:tab pos="415925" algn="l"/>
              </a:tabLst>
            </a:pPr>
            <a:r>
              <a:rPr sz="2000" b="1" spc="-5" dirty="0">
                <a:solidFill>
                  <a:srgbClr val="FFFFFF"/>
                </a:solidFill>
                <a:latin typeface="Calibri"/>
                <a:cs typeface="Calibri"/>
              </a:rPr>
              <a:t>cough</a:t>
            </a:r>
            <a:endParaRPr sz="2000" dirty="0">
              <a:latin typeface="Calibri"/>
              <a:cs typeface="Calibri"/>
            </a:endParaRPr>
          </a:p>
          <a:p>
            <a:pPr marL="415290" indent="-403225">
              <a:lnSpc>
                <a:spcPct val="100000"/>
              </a:lnSpc>
              <a:spcBef>
                <a:spcPts val="915"/>
              </a:spcBef>
              <a:buChar char="—"/>
              <a:tabLst>
                <a:tab pos="415925" algn="l"/>
              </a:tabLst>
            </a:pPr>
            <a:r>
              <a:rPr sz="2000" b="1" spc="-10" dirty="0">
                <a:solidFill>
                  <a:srgbClr val="FFFFFF"/>
                </a:solidFill>
                <a:latin typeface="Calibri"/>
                <a:cs typeface="Calibri"/>
              </a:rPr>
              <a:t>purulent</a:t>
            </a:r>
            <a:r>
              <a:rPr sz="2000" b="1" spc="-15" dirty="0">
                <a:solidFill>
                  <a:srgbClr val="FFFFFF"/>
                </a:solidFill>
                <a:latin typeface="Calibri"/>
                <a:cs typeface="Calibri"/>
              </a:rPr>
              <a:t> </a:t>
            </a:r>
            <a:r>
              <a:rPr sz="2000" b="1" spc="-5" dirty="0">
                <a:solidFill>
                  <a:srgbClr val="FFFFFF"/>
                </a:solidFill>
                <a:latin typeface="Calibri"/>
                <a:cs typeface="Calibri"/>
              </a:rPr>
              <a:t>sputum</a:t>
            </a:r>
            <a:endParaRPr sz="2000" dirty="0">
              <a:latin typeface="Calibri"/>
              <a:cs typeface="Calibri"/>
            </a:endParaRPr>
          </a:p>
          <a:p>
            <a:pPr marL="415290" indent="-403225">
              <a:lnSpc>
                <a:spcPct val="100000"/>
              </a:lnSpc>
              <a:spcBef>
                <a:spcPts val="910"/>
              </a:spcBef>
              <a:buChar char="—"/>
              <a:tabLst>
                <a:tab pos="415925" algn="l"/>
              </a:tabLst>
            </a:pPr>
            <a:r>
              <a:rPr sz="2000" b="1" spc="-10" dirty="0">
                <a:solidFill>
                  <a:srgbClr val="FFFFFF"/>
                </a:solidFill>
                <a:latin typeface="Calibri"/>
                <a:cs typeface="Calibri"/>
              </a:rPr>
              <a:t>new</a:t>
            </a:r>
            <a:r>
              <a:rPr sz="2000" b="1" dirty="0">
                <a:solidFill>
                  <a:srgbClr val="FFFFFF"/>
                </a:solidFill>
                <a:latin typeface="Calibri"/>
                <a:cs typeface="Calibri"/>
              </a:rPr>
              <a:t> </a:t>
            </a:r>
            <a:r>
              <a:rPr sz="2000" b="1" spc="-20" dirty="0">
                <a:solidFill>
                  <a:srgbClr val="FFFFFF"/>
                </a:solidFill>
                <a:latin typeface="Calibri"/>
                <a:cs typeface="Calibri"/>
              </a:rPr>
              <a:t>infiltrate</a:t>
            </a:r>
            <a:r>
              <a:rPr sz="2000" b="1" spc="15" dirty="0">
                <a:solidFill>
                  <a:srgbClr val="FFFFFF"/>
                </a:solidFill>
                <a:latin typeface="Calibri"/>
                <a:cs typeface="Calibri"/>
              </a:rPr>
              <a:t> </a:t>
            </a:r>
            <a:r>
              <a:rPr sz="2000" b="1" spc="-5" dirty="0">
                <a:solidFill>
                  <a:srgbClr val="FFFFFF"/>
                </a:solidFill>
                <a:latin typeface="Calibri"/>
                <a:cs typeface="Calibri"/>
              </a:rPr>
              <a:t>on</a:t>
            </a:r>
            <a:r>
              <a:rPr sz="2000" b="1" spc="10" dirty="0">
                <a:solidFill>
                  <a:srgbClr val="FFFFFF"/>
                </a:solidFill>
                <a:latin typeface="Calibri"/>
                <a:cs typeface="Calibri"/>
              </a:rPr>
              <a:t> </a:t>
            </a:r>
            <a:r>
              <a:rPr sz="2000" b="1" spc="-15" dirty="0">
                <a:solidFill>
                  <a:srgbClr val="FFFFFF"/>
                </a:solidFill>
                <a:latin typeface="Calibri"/>
                <a:cs typeface="Calibri"/>
              </a:rPr>
              <a:t>chest</a:t>
            </a:r>
            <a:r>
              <a:rPr sz="2000" b="1" spc="20" dirty="0">
                <a:solidFill>
                  <a:srgbClr val="FFFFFF"/>
                </a:solidFill>
                <a:latin typeface="Calibri"/>
                <a:cs typeface="Calibri"/>
              </a:rPr>
              <a:t> </a:t>
            </a:r>
            <a:r>
              <a:rPr sz="2000" b="1" spc="-20" dirty="0">
                <a:solidFill>
                  <a:srgbClr val="FFFFFF"/>
                </a:solidFill>
                <a:latin typeface="Calibri"/>
                <a:cs typeface="Calibri"/>
              </a:rPr>
              <a:t>radiograph</a:t>
            </a:r>
            <a:r>
              <a:rPr sz="2000" b="1" spc="10" dirty="0">
                <a:solidFill>
                  <a:srgbClr val="FFFFFF"/>
                </a:solidFill>
                <a:latin typeface="Calibri"/>
                <a:cs typeface="Calibri"/>
              </a:rPr>
              <a:t> </a:t>
            </a:r>
            <a:r>
              <a:rPr sz="2000" b="1" spc="-20" dirty="0">
                <a:solidFill>
                  <a:srgbClr val="FFFFFF"/>
                </a:solidFill>
                <a:latin typeface="Calibri"/>
                <a:cs typeface="Calibri"/>
              </a:rPr>
              <a:t>consistent</a:t>
            </a:r>
            <a:r>
              <a:rPr sz="2000" b="1" spc="35" dirty="0">
                <a:solidFill>
                  <a:srgbClr val="FFFFFF"/>
                </a:solidFill>
                <a:latin typeface="Calibri"/>
                <a:cs typeface="Calibri"/>
              </a:rPr>
              <a:t> </a:t>
            </a:r>
            <a:r>
              <a:rPr sz="2000" b="1" spc="-5" dirty="0">
                <a:solidFill>
                  <a:srgbClr val="FFFFFF"/>
                </a:solidFill>
                <a:latin typeface="Calibri"/>
                <a:cs typeface="Calibri"/>
              </a:rPr>
              <a:t>with</a:t>
            </a:r>
            <a:r>
              <a:rPr sz="2000" b="1" dirty="0">
                <a:solidFill>
                  <a:srgbClr val="FFFFFF"/>
                </a:solidFill>
                <a:latin typeface="Calibri"/>
                <a:cs typeface="Calibri"/>
              </a:rPr>
              <a:t> </a:t>
            </a:r>
            <a:r>
              <a:rPr sz="2000" b="1" spc="-15" dirty="0" smtClean="0">
                <a:solidFill>
                  <a:srgbClr val="FFFFFF"/>
                </a:solidFill>
                <a:latin typeface="Calibri"/>
                <a:cs typeface="Calibri"/>
              </a:rPr>
              <a:t>infection</a:t>
            </a:r>
            <a:endParaRPr lang="en-US" sz="2000" b="1" spc="-15" dirty="0" smtClean="0">
              <a:solidFill>
                <a:srgbClr val="FFFFFF"/>
              </a:solidFill>
              <a:latin typeface="Calibri"/>
              <a:cs typeface="Calibri"/>
            </a:endParaRPr>
          </a:p>
          <a:p>
            <a:pPr marL="415290" indent="-403225">
              <a:lnSpc>
                <a:spcPct val="100000"/>
              </a:lnSpc>
              <a:spcBef>
                <a:spcPts val="910"/>
              </a:spcBef>
              <a:buChar char="—"/>
              <a:tabLst>
                <a:tab pos="415925" algn="l"/>
              </a:tabLst>
            </a:pPr>
            <a:r>
              <a:rPr lang="ar-JO" sz="2000" dirty="0">
                <a:cs typeface="Calibri"/>
              </a:rPr>
              <a:t>أعراض الجهاز التنفسي مع ظهور علامتين على الأقل من العلامات التالية أثناء العلاج في المستشفى:</a:t>
            </a:r>
          </a:p>
          <a:p>
            <a:pPr marL="415290" indent="-403225">
              <a:lnSpc>
                <a:spcPct val="100000"/>
              </a:lnSpc>
              <a:spcBef>
                <a:spcPts val="910"/>
              </a:spcBef>
              <a:buChar char="—"/>
              <a:tabLst>
                <a:tab pos="415925" algn="l"/>
              </a:tabLst>
            </a:pPr>
            <a:r>
              <a:rPr lang="ar-JO" sz="2000" dirty="0">
                <a:cs typeface="Calibri"/>
              </a:rPr>
              <a:t>سعال</a:t>
            </a:r>
          </a:p>
          <a:p>
            <a:pPr marL="415290" indent="-403225">
              <a:lnSpc>
                <a:spcPct val="100000"/>
              </a:lnSpc>
              <a:spcBef>
                <a:spcPts val="910"/>
              </a:spcBef>
              <a:buChar char="—"/>
              <a:tabLst>
                <a:tab pos="415925" algn="l"/>
              </a:tabLst>
            </a:pPr>
            <a:r>
              <a:rPr lang="ar-JO" sz="2000" dirty="0">
                <a:cs typeface="Calibri"/>
              </a:rPr>
              <a:t>صديدي البلغم</a:t>
            </a:r>
          </a:p>
          <a:p>
            <a:pPr marL="415290" indent="-403225">
              <a:lnSpc>
                <a:spcPct val="100000"/>
              </a:lnSpc>
              <a:spcBef>
                <a:spcPts val="910"/>
              </a:spcBef>
              <a:buChar char="—"/>
              <a:tabLst>
                <a:tab pos="415925" algn="l"/>
              </a:tabLst>
            </a:pPr>
            <a:r>
              <a:rPr lang="ar-JO" sz="2000" dirty="0">
                <a:cs typeface="Calibri"/>
              </a:rPr>
              <a:t>تسلل جديد على صورة شعاعية للصدر يتوافق مع العدوى</a:t>
            </a:r>
            <a:endParaRPr sz="20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559" y="118871"/>
            <a:ext cx="5164836" cy="3474720"/>
          </a:xfrm>
          <a:prstGeom prst="rect">
            <a:avLst/>
          </a:prstGeom>
        </p:spPr>
      </p:pic>
      <p:pic>
        <p:nvPicPr>
          <p:cNvPr id="3" name="object 3"/>
          <p:cNvPicPr/>
          <p:nvPr/>
        </p:nvPicPr>
        <p:blipFill>
          <a:blip r:embed="rId3" cstate="print"/>
          <a:stretch>
            <a:fillRect/>
          </a:stretch>
        </p:blipFill>
        <p:spPr>
          <a:xfrm>
            <a:off x="5759196" y="118871"/>
            <a:ext cx="6096000" cy="3474720"/>
          </a:xfrm>
          <a:prstGeom prst="rect">
            <a:avLst/>
          </a:prstGeom>
        </p:spPr>
      </p:pic>
      <p:pic>
        <p:nvPicPr>
          <p:cNvPr id="4" name="object 4"/>
          <p:cNvPicPr/>
          <p:nvPr/>
        </p:nvPicPr>
        <p:blipFill>
          <a:blip r:embed="rId4" cstate="print"/>
          <a:stretch>
            <a:fillRect/>
          </a:stretch>
        </p:blipFill>
        <p:spPr>
          <a:xfrm>
            <a:off x="289559" y="3738370"/>
            <a:ext cx="5164836" cy="2996182"/>
          </a:xfrm>
          <a:prstGeom prst="rect">
            <a:avLst/>
          </a:prstGeom>
        </p:spPr>
      </p:pic>
      <p:pic>
        <p:nvPicPr>
          <p:cNvPr id="5" name="object 5"/>
          <p:cNvPicPr/>
          <p:nvPr/>
        </p:nvPicPr>
        <p:blipFill>
          <a:blip r:embed="rId5" cstate="print"/>
          <a:stretch>
            <a:fillRect/>
          </a:stretch>
        </p:blipFill>
        <p:spPr>
          <a:xfrm>
            <a:off x="5759196" y="3738370"/>
            <a:ext cx="6096000" cy="2996182"/>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3295" y="4969764"/>
            <a:ext cx="11283950" cy="1744067"/>
          </a:xfrm>
          <a:prstGeom prst="rect">
            <a:avLst/>
          </a:prstGeom>
          <a:solidFill>
            <a:srgbClr val="006FC0"/>
          </a:solidFill>
        </p:spPr>
        <p:txBody>
          <a:bodyPr vert="horz" wrap="square" lIns="0" tIns="0" rIns="0" bIns="0" rtlCol="0">
            <a:spAutoFit/>
          </a:bodyPr>
          <a:lstStyle/>
          <a:p>
            <a:pPr algn="ctr">
              <a:lnSpc>
                <a:spcPts val="6805"/>
              </a:lnSpc>
            </a:pPr>
            <a:r>
              <a:rPr sz="6000" b="1" spc="-5" dirty="0">
                <a:solidFill>
                  <a:srgbClr val="FFFFFF"/>
                </a:solidFill>
                <a:latin typeface="Calibri"/>
                <a:cs typeface="Calibri"/>
              </a:rPr>
              <a:t>Nosocomial</a:t>
            </a:r>
            <a:r>
              <a:rPr sz="6000" b="1" spc="-25" dirty="0">
                <a:solidFill>
                  <a:srgbClr val="FFFFFF"/>
                </a:solidFill>
                <a:latin typeface="Calibri"/>
                <a:cs typeface="Calibri"/>
              </a:rPr>
              <a:t> </a:t>
            </a:r>
            <a:r>
              <a:rPr sz="6000" b="1" spc="-25" dirty="0" smtClean="0">
                <a:solidFill>
                  <a:srgbClr val="FFFFFF"/>
                </a:solidFill>
                <a:latin typeface="Calibri"/>
                <a:cs typeface="Calibri"/>
              </a:rPr>
              <a:t>Infection</a:t>
            </a:r>
            <a:endParaRPr lang="en-US" sz="6000" b="1" spc="-25" dirty="0" smtClean="0">
              <a:solidFill>
                <a:srgbClr val="FFFFFF"/>
              </a:solidFill>
              <a:latin typeface="Calibri"/>
              <a:cs typeface="Calibri"/>
            </a:endParaRPr>
          </a:p>
          <a:p>
            <a:pPr algn="ctr">
              <a:lnSpc>
                <a:spcPts val="6805"/>
              </a:lnSpc>
            </a:pPr>
            <a:r>
              <a:rPr lang="ar-JO" sz="6000" b="1" spc="-25" dirty="0" smtClean="0">
                <a:solidFill>
                  <a:srgbClr val="FFFFFF"/>
                </a:solidFill>
                <a:cs typeface="Calibri"/>
              </a:rPr>
              <a:t>عدوى المستشفيات</a:t>
            </a:r>
            <a:r>
              <a:rPr lang="en-US" sz="6000" b="1" spc="-25" dirty="0" smtClean="0">
                <a:solidFill>
                  <a:srgbClr val="FFFFFF"/>
                </a:solidFill>
                <a:cs typeface="Calibri"/>
              </a:rPr>
              <a:t> </a:t>
            </a:r>
            <a:endParaRPr sz="6000" dirty="0">
              <a:latin typeface="Calibri"/>
              <a:cs typeface="Calibri"/>
            </a:endParaRPr>
          </a:p>
        </p:txBody>
      </p:sp>
      <p:pic>
        <p:nvPicPr>
          <p:cNvPr id="3" name="object 3"/>
          <p:cNvPicPr/>
          <p:nvPr/>
        </p:nvPicPr>
        <p:blipFill>
          <a:blip r:embed="rId2" cstate="print"/>
          <a:stretch>
            <a:fillRect/>
          </a:stretch>
        </p:blipFill>
        <p:spPr>
          <a:xfrm>
            <a:off x="0" y="30480"/>
            <a:ext cx="12191999" cy="4809744"/>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0491" y="990600"/>
            <a:ext cx="11052556" cy="628377"/>
          </a:xfrm>
          <a:prstGeom prst="rect">
            <a:avLst/>
          </a:prstGeom>
        </p:spPr>
        <p:txBody>
          <a:bodyPr vert="horz" wrap="square" lIns="0" tIns="12700" rIns="0" bIns="0" rtlCol="0">
            <a:spAutoFit/>
          </a:bodyPr>
          <a:lstStyle/>
          <a:p>
            <a:pPr marL="12700">
              <a:lnSpc>
                <a:spcPct val="100000"/>
              </a:lnSpc>
              <a:spcBef>
                <a:spcPts val="100"/>
              </a:spcBef>
            </a:pPr>
            <a:r>
              <a:rPr sz="4000" b="1" spc="-5" dirty="0">
                <a:solidFill>
                  <a:srgbClr val="FF0000"/>
                </a:solidFill>
                <a:latin typeface="Calibri"/>
                <a:cs typeface="Calibri"/>
              </a:rPr>
              <a:t>4-</a:t>
            </a:r>
            <a:r>
              <a:rPr sz="4000" b="1" spc="-10" dirty="0">
                <a:solidFill>
                  <a:srgbClr val="FF0000"/>
                </a:solidFill>
                <a:latin typeface="Calibri"/>
                <a:cs typeface="Calibri"/>
              </a:rPr>
              <a:t> </a:t>
            </a:r>
            <a:r>
              <a:rPr sz="4000" b="1" spc="-45" dirty="0">
                <a:solidFill>
                  <a:srgbClr val="FF0000"/>
                </a:solidFill>
                <a:latin typeface="Calibri"/>
                <a:cs typeface="Calibri"/>
              </a:rPr>
              <a:t>Vascular</a:t>
            </a:r>
            <a:r>
              <a:rPr sz="4000" b="1" spc="-10" dirty="0">
                <a:solidFill>
                  <a:srgbClr val="FF0000"/>
                </a:solidFill>
                <a:latin typeface="Calibri"/>
                <a:cs typeface="Calibri"/>
              </a:rPr>
              <a:t> </a:t>
            </a:r>
            <a:r>
              <a:rPr sz="4000" b="1" spc="-30" dirty="0">
                <a:solidFill>
                  <a:srgbClr val="FF0000"/>
                </a:solidFill>
                <a:latin typeface="Calibri"/>
                <a:cs typeface="Calibri"/>
              </a:rPr>
              <a:t>catheter</a:t>
            </a:r>
            <a:r>
              <a:rPr sz="4000" b="1" spc="-25" dirty="0">
                <a:solidFill>
                  <a:srgbClr val="FF0000"/>
                </a:solidFill>
                <a:latin typeface="Calibri"/>
                <a:cs typeface="Calibri"/>
              </a:rPr>
              <a:t> </a:t>
            </a:r>
            <a:r>
              <a:rPr sz="4000" b="1" spc="-20" dirty="0" smtClean="0">
                <a:solidFill>
                  <a:srgbClr val="FF0000"/>
                </a:solidFill>
                <a:latin typeface="Calibri"/>
                <a:cs typeface="Calibri"/>
              </a:rPr>
              <a:t>infection</a:t>
            </a:r>
            <a:r>
              <a:rPr lang="ar-JO" sz="4000" b="1" spc="-20" dirty="0">
                <a:solidFill>
                  <a:srgbClr val="FF0000"/>
                </a:solidFill>
                <a:cs typeface="Calibri"/>
              </a:rPr>
              <a:t>4- عدوى القسطرة الوعائية</a:t>
            </a:r>
            <a:endParaRPr sz="4000" dirty="0">
              <a:latin typeface="Calibri"/>
              <a:cs typeface="Calibri"/>
            </a:endParaRPr>
          </a:p>
        </p:txBody>
      </p:sp>
      <p:sp>
        <p:nvSpPr>
          <p:cNvPr id="3" name="object 3"/>
          <p:cNvSpPr/>
          <p:nvPr/>
        </p:nvSpPr>
        <p:spPr>
          <a:xfrm>
            <a:off x="609600" y="2133600"/>
            <a:ext cx="10515600" cy="3200400"/>
          </a:xfrm>
          <a:custGeom>
            <a:avLst/>
            <a:gdLst/>
            <a:ahLst/>
            <a:cxnLst/>
            <a:rect l="l" t="t" r="r" b="b"/>
            <a:pathLst>
              <a:path w="10515600" h="1510664">
                <a:moveTo>
                  <a:pt x="10263886" y="0"/>
                </a:moveTo>
                <a:lnTo>
                  <a:pt x="251726" y="0"/>
                </a:lnTo>
                <a:lnTo>
                  <a:pt x="206477" y="4053"/>
                </a:lnTo>
                <a:lnTo>
                  <a:pt x="163890" y="15742"/>
                </a:lnTo>
                <a:lnTo>
                  <a:pt x="124674" y="34355"/>
                </a:lnTo>
                <a:lnTo>
                  <a:pt x="89541" y="59184"/>
                </a:lnTo>
                <a:lnTo>
                  <a:pt x="59202" y="89518"/>
                </a:lnTo>
                <a:lnTo>
                  <a:pt x="34367" y="124648"/>
                </a:lnTo>
                <a:lnTo>
                  <a:pt x="15748" y="163863"/>
                </a:lnTo>
                <a:lnTo>
                  <a:pt x="4055" y="206455"/>
                </a:lnTo>
                <a:lnTo>
                  <a:pt x="0" y="251713"/>
                </a:lnTo>
                <a:lnTo>
                  <a:pt x="0" y="1258570"/>
                </a:lnTo>
                <a:lnTo>
                  <a:pt x="4055" y="1303828"/>
                </a:lnTo>
                <a:lnTo>
                  <a:pt x="15748" y="1346420"/>
                </a:lnTo>
                <a:lnTo>
                  <a:pt x="34367" y="1385635"/>
                </a:lnTo>
                <a:lnTo>
                  <a:pt x="59202" y="1420765"/>
                </a:lnTo>
                <a:lnTo>
                  <a:pt x="89541" y="1451099"/>
                </a:lnTo>
                <a:lnTo>
                  <a:pt x="124674" y="1475928"/>
                </a:lnTo>
                <a:lnTo>
                  <a:pt x="163890" y="1494541"/>
                </a:lnTo>
                <a:lnTo>
                  <a:pt x="206477" y="1506230"/>
                </a:lnTo>
                <a:lnTo>
                  <a:pt x="251726" y="1510283"/>
                </a:lnTo>
                <a:lnTo>
                  <a:pt x="10263886" y="1510283"/>
                </a:lnTo>
                <a:lnTo>
                  <a:pt x="10309144" y="1506230"/>
                </a:lnTo>
                <a:lnTo>
                  <a:pt x="10351736" y="1494541"/>
                </a:lnTo>
                <a:lnTo>
                  <a:pt x="10390951" y="1475928"/>
                </a:lnTo>
                <a:lnTo>
                  <a:pt x="10426081" y="1451099"/>
                </a:lnTo>
                <a:lnTo>
                  <a:pt x="10456415" y="1420765"/>
                </a:lnTo>
                <a:lnTo>
                  <a:pt x="10481244" y="1385635"/>
                </a:lnTo>
                <a:lnTo>
                  <a:pt x="10499857" y="1346420"/>
                </a:lnTo>
                <a:lnTo>
                  <a:pt x="10511546" y="1303828"/>
                </a:lnTo>
                <a:lnTo>
                  <a:pt x="10515600" y="1258570"/>
                </a:lnTo>
                <a:lnTo>
                  <a:pt x="10515600" y="251713"/>
                </a:lnTo>
                <a:lnTo>
                  <a:pt x="10511546" y="206455"/>
                </a:lnTo>
                <a:lnTo>
                  <a:pt x="10499857" y="163863"/>
                </a:lnTo>
                <a:lnTo>
                  <a:pt x="10481244" y="124648"/>
                </a:lnTo>
                <a:lnTo>
                  <a:pt x="10456415" y="89518"/>
                </a:lnTo>
                <a:lnTo>
                  <a:pt x="10426081" y="59184"/>
                </a:lnTo>
                <a:lnTo>
                  <a:pt x="10390951" y="34355"/>
                </a:lnTo>
                <a:lnTo>
                  <a:pt x="10351736" y="15742"/>
                </a:lnTo>
                <a:lnTo>
                  <a:pt x="10309144" y="4053"/>
                </a:lnTo>
                <a:lnTo>
                  <a:pt x="10263886" y="0"/>
                </a:lnTo>
                <a:close/>
              </a:path>
            </a:pathLst>
          </a:custGeom>
          <a:solidFill>
            <a:srgbClr val="5B9BD4"/>
          </a:solidFill>
        </p:spPr>
        <p:txBody>
          <a:bodyPr wrap="square" lIns="0" tIns="0" rIns="0" bIns="0" rtlCol="0"/>
          <a:lstStyle/>
          <a:p>
            <a:endParaRPr/>
          </a:p>
        </p:txBody>
      </p:sp>
      <p:sp>
        <p:nvSpPr>
          <p:cNvPr id="4" name="object 4"/>
          <p:cNvSpPr txBox="1"/>
          <p:nvPr/>
        </p:nvSpPr>
        <p:spPr>
          <a:xfrm>
            <a:off x="916939" y="2350134"/>
            <a:ext cx="9923780" cy="2183931"/>
          </a:xfrm>
          <a:prstGeom prst="rect">
            <a:avLst/>
          </a:prstGeom>
        </p:spPr>
        <p:txBody>
          <a:bodyPr vert="horz" wrap="square" lIns="0" tIns="67310" rIns="0" bIns="0" rtlCol="0">
            <a:spAutoFit/>
          </a:bodyPr>
          <a:lstStyle/>
          <a:p>
            <a:pPr marL="12700" marR="5080">
              <a:lnSpc>
                <a:spcPts val="3960"/>
              </a:lnSpc>
              <a:spcBef>
                <a:spcPts val="530"/>
              </a:spcBef>
            </a:pPr>
            <a:r>
              <a:rPr sz="3600" b="1" spc="-10" dirty="0">
                <a:solidFill>
                  <a:srgbClr val="FFFFFF"/>
                </a:solidFill>
                <a:latin typeface="Calibri"/>
                <a:cs typeface="Calibri"/>
              </a:rPr>
              <a:t>Inflammation,</a:t>
            </a:r>
            <a:r>
              <a:rPr sz="3600" b="1" spc="15" dirty="0">
                <a:solidFill>
                  <a:srgbClr val="FFFFFF"/>
                </a:solidFill>
                <a:latin typeface="Calibri"/>
                <a:cs typeface="Calibri"/>
              </a:rPr>
              <a:t> </a:t>
            </a:r>
            <a:r>
              <a:rPr sz="3600" b="1" dirty="0">
                <a:solidFill>
                  <a:srgbClr val="FFFFFF"/>
                </a:solidFill>
                <a:latin typeface="Calibri"/>
                <a:cs typeface="Calibri"/>
              </a:rPr>
              <a:t>lymphangitis</a:t>
            </a:r>
            <a:r>
              <a:rPr sz="3600" b="1" spc="5" dirty="0">
                <a:solidFill>
                  <a:srgbClr val="FFFFFF"/>
                </a:solidFill>
                <a:latin typeface="Calibri"/>
                <a:cs typeface="Calibri"/>
              </a:rPr>
              <a:t> </a:t>
            </a:r>
            <a:r>
              <a:rPr sz="3600" b="1" dirty="0">
                <a:solidFill>
                  <a:srgbClr val="FFFFFF"/>
                </a:solidFill>
                <a:latin typeface="Calibri"/>
                <a:cs typeface="Calibri"/>
              </a:rPr>
              <a:t>or</a:t>
            </a:r>
            <a:r>
              <a:rPr sz="3600" b="1" spc="5" dirty="0">
                <a:solidFill>
                  <a:srgbClr val="FFFFFF"/>
                </a:solidFill>
                <a:latin typeface="Calibri"/>
                <a:cs typeface="Calibri"/>
              </a:rPr>
              <a:t> </a:t>
            </a:r>
            <a:r>
              <a:rPr sz="3600" b="1" spc="-5" dirty="0">
                <a:solidFill>
                  <a:srgbClr val="FFFFFF"/>
                </a:solidFill>
                <a:latin typeface="Calibri"/>
                <a:cs typeface="Calibri"/>
              </a:rPr>
              <a:t>purulent</a:t>
            </a:r>
            <a:r>
              <a:rPr sz="3600" b="1" spc="5" dirty="0">
                <a:solidFill>
                  <a:srgbClr val="FFFFFF"/>
                </a:solidFill>
                <a:latin typeface="Calibri"/>
                <a:cs typeface="Calibri"/>
              </a:rPr>
              <a:t> </a:t>
            </a:r>
            <a:r>
              <a:rPr sz="3600" b="1" spc="-10" dirty="0">
                <a:solidFill>
                  <a:srgbClr val="FFFFFF"/>
                </a:solidFill>
                <a:latin typeface="Calibri"/>
                <a:cs typeface="Calibri"/>
              </a:rPr>
              <a:t>discharge</a:t>
            </a:r>
            <a:r>
              <a:rPr sz="3600" b="1" spc="-20" dirty="0">
                <a:solidFill>
                  <a:srgbClr val="FFFFFF"/>
                </a:solidFill>
                <a:latin typeface="Calibri"/>
                <a:cs typeface="Calibri"/>
              </a:rPr>
              <a:t> at </a:t>
            </a:r>
            <a:r>
              <a:rPr sz="3600" b="1" spc="-795" dirty="0">
                <a:solidFill>
                  <a:srgbClr val="FFFFFF"/>
                </a:solidFill>
                <a:latin typeface="Calibri"/>
                <a:cs typeface="Calibri"/>
              </a:rPr>
              <a:t> </a:t>
            </a:r>
            <a:r>
              <a:rPr sz="3600" b="1" dirty="0">
                <a:solidFill>
                  <a:srgbClr val="FFFFFF"/>
                </a:solidFill>
                <a:latin typeface="Calibri"/>
                <a:cs typeface="Calibri"/>
              </a:rPr>
              <a:t>the</a:t>
            </a:r>
            <a:r>
              <a:rPr sz="3600" b="1" spc="-5" dirty="0">
                <a:solidFill>
                  <a:srgbClr val="FFFFFF"/>
                </a:solidFill>
                <a:latin typeface="Calibri"/>
                <a:cs typeface="Calibri"/>
              </a:rPr>
              <a:t> </a:t>
            </a:r>
            <a:r>
              <a:rPr sz="3600" b="1" dirty="0">
                <a:solidFill>
                  <a:srgbClr val="FFFFFF"/>
                </a:solidFill>
                <a:latin typeface="Calibri"/>
                <a:cs typeface="Calibri"/>
              </a:rPr>
              <a:t>insertion </a:t>
            </a:r>
            <a:r>
              <a:rPr sz="3600" b="1" spc="-15" dirty="0">
                <a:solidFill>
                  <a:srgbClr val="FFFFFF"/>
                </a:solidFill>
                <a:latin typeface="Calibri"/>
                <a:cs typeface="Calibri"/>
              </a:rPr>
              <a:t>site</a:t>
            </a:r>
            <a:r>
              <a:rPr sz="3600" b="1" spc="-5" dirty="0">
                <a:solidFill>
                  <a:srgbClr val="FFFFFF"/>
                </a:solidFill>
                <a:latin typeface="Calibri"/>
                <a:cs typeface="Calibri"/>
              </a:rPr>
              <a:t> </a:t>
            </a:r>
            <a:r>
              <a:rPr sz="3600" b="1" dirty="0">
                <a:solidFill>
                  <a:srgbClr val="FFFFFF"/>
                </a:solidFill>
                <a:latin typeface="Calibri"/>
                <a:cs typeface="Calibri"/>
              </a:rPr>
              <a:t>of the </a:t>
            </a:r>
            <a:r>
              <a:rPr sz="3600" b="1" spc="-20" dirty="0" smtClean="0">
                <a:solidFill>
                  <a:srgbClr val="FFFFFF"/>
                </a:solidFill>
                <a:latin typeface="Calibri"/>
                <a:cs typeface="Calibri"/>
              </a:rPr>
              <a:t>catheter</a:t>
            </a:r>
            <a:endParaRPr lang="en-US" sz="3600" b="1" spc="-20" dirty="0" smtClean="0">
              <a:solidFill>
                <a:srgbClr val="FFFFFF"/>
              </a:solidFill>
              <a:latin typeface="Calibri"/>
              <a:cs typeface="Calibri"/>
            </a:endParaRPr>
          </a:p>
          <a:p>
            <a:pPr marL="12700" marR="5080">
              <a:lnSpc>
                <a:spcPts val="3960"/>
              </a:lnSpc>
              <a:spcBef>
                <a:spcPts val="530"/>
              </a:spcBef>
            </a:pPr>
            <a:r>
              <a:rPr lang="ar-JO" sz="3600" dirty="0">
                <a:cs typeface="Calibri"/>
              </a:rPr>
              <a:t>التهاب أو التهاب الأوعية اللمفاوية أو إفرازات قيحية في موقع إدخال القسطرة</a:t>
            </a:r>
            <a:endParaRPr sz="36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43753" y="1206432"/>
            <a:ext cx="5735667" cy="5279104"/>
          </a:xfrm>
          <a:prstGeom prst="rect">
            <a:avLst/>
          </a:prstGeom>
        </p:spPr>
      </p:pic>
      <p:pic>
        <p:nvPicPr>
          <p:cNvPr id="3" name="object 3"/>
          <p:cNvPicPr/>
          <p:nvPr/>
        </p:nvPicPr>
        <p:blipFill>
          <a:blip r:embed="rId3" cstate="print"/>
          <a:stretch>
            <a:fillRect/>
          </a:stretch>
        </p:blipFill>
        <p:spPr>
          <a:xfrm>
            <a:off x="451104" y="781812"/>
            <a:ext cx="5292852" cy="5091684"/>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0169" y="1607946"/>
            <a:ext cx="10204297" cy="1013739"/>
          </a:xfrm>
          <a:prstGeom prst="rect">
            <a:avLst/>
          </a:prstGeom>
        </p:spPr>
        <p:txBody>
          <a:bodyPr vert="horz" wrap="square" lIns="0" tIns="13335" rIns="0" bIns="0" rtlCol="0">
            <a:spAutoFit/>
          </a:bodyPr>
          <a:lstStyle/>
          <a:p>
            <a:pPr marL="12700">
              <a:lnSpc>
                <a:spcPct val="100000"/>
              </a:lnSpc>
              <a:spcBef>
                <a:spcPts val="105"/>
              </a:spcBef>
            </a:pPr>
            <a:r>
              <a:rPr sz="6500" b="1" dirty="0">
                <a:solidFill>
                  <a:srgbClr val="FF0000"/>
                </a:solidFill>
                <a:latin typeface="Calibri"/>
                <a:cs typeface="Calibri"/>
              </a:rPr>
              <a:t>5-</a:t>
            </a:r>
            <a:r>
              <a:rPr sz="6500" b="1" spc="-75" dirty="0">
                <a:solidFill>
                  <a:srgbClr val="FF0000"/>
                </a:solidFill>
                <a:latin typeface="Calibri"/>
                <a:cs typeface="Calibri"/>
              </a:rPr>
              <a:t> </a:t>
            </a:r>
            <a:r>
              <a:rPr sz="6500" b="1" spc="-5" dirty="0" err="1" smtClean="0">
                <a:solidFill>
                  <a:srgbClr val="FF0000"/>
                </a:solidFill>
                <a:latin typeface="Calibri"/>
                <a:cs typeface="Calibri"/>
              </a:rPr>
              <a:t>Septicaemia</a:t>
            </a:r>
            <a:r>
              <a:rPr lang="en-US" sz="6500" b="1" spc="-5" dirty="0" smtClean="0">
                <a:solidFill>
                  <a:srgbClr val="FF0000"/>
                </a:solidFill>
                <a:latin typeface="Calibri"/>
                <a:cs typeface="Calibri"/>
              </a:rPr>
              <a:t> </a:t>
            </a:r>
            <a:r>
              <a:rPr lang="ar-JO" sz="6500" b="1" spc="-5" dirty="0" smtClean="0">
                <a:solidFill>
                  <a:srgbClr val="FF0000"/>
                </a:solidFill>
                <a:cs typeface="Calibri"/>
              </a:rPr>
              <a:t>5- </a:t>
            </a:r>
            <a:r>
              <a:rPr lang="ar-JO" sz="6500" b="1" spc="-5" dirty="0">
                <a:solidFill>
                  <a:srgbClr val="FF0000"/>
                </a:solidFill>
                <a:cs typeface="Calibri"/>
              </a:rPr>
              <a:t>تسمم </a:t>
            </a:r>
            <a:r>
              <a:rPr lang="ar-JO" sz="6500" b="1" spc="-5" dirty="0" smtClean="0">
                <a:solidFill>
                  <a:srgbClr val="FF0000"/>
                </a:solidFill>
                <a:cs typeface="Calibri"/>
              </a:rPr>
              <a:t>الدم</a:t>
            </a:r>
            <a:r>
              <a:rPr lang="en-US" sz="6500" b="1" spc="-5" dirty="0" smtClean="0">
                <a:solidFill>
                  <a:srgbClr val="FF0000"/>
                </a:solidFill>
                <a:cs typeface="Calibri"/>
              </a:rPr>
              <a:t> </a:t>
            </a:r>
            <a:endParaRPr sz="6500" dirty="0">
              <a:latin typeface="Calibri"/>
              <a:cs typeface="Calibri"/>
            </a:endParaRPr>
          </a:p>
        </p:txBody>
      </p:sp>
      <p:grpSp>
        <p:nvGrpSpPr>
          <p:cNvPr id="3" name="object 3"/>
          <p:cNvGrpSpPr/>
          <p:nvPr/>
        </p:nvGrpSpPr>
        <p:grpSpPr>
          <a:xfrm>
            <a:off x="757427" y="3180588"/>
            <a:ext cx="10607040" cy="1559560"/>
            <a:chOff x="757427" y="3180588"/>
            <a:chExt cx="10607040" cy="1559560"/>
          </a:xfrm>
        </p:grpSpPr>
        <p:sp>
          <p:nvSpPr>
            <p:cNvPr id="4" name="object 4"/>
            <p:cNvSpPr/>
            <p:nvPr/>
          </p:nvSpPr>
          <p:spPr>
            <a:xfrm>
              <a:off x="848867" y="3180588"/>
              <a:ext cx="10515600" cy="1559560"/>
            </a:xfrm>
            <a:custGeom>
              <a:avLst/>
              <a:gdLst/>
              <a:ahLst/>
              <a:cxnLst/>
              <a:rect l="l" t="t" r="r" b="b"/>
              <a:pathLst>
                <a:path w="10515600" h="1559560">
                  <a:moveTo>
                    <a:pt x="10255758" y="0"/>
                  </a:moveTo>
                  <a:lnTo>
                    <a:pt x="259841" y="0"/>
                  </a:lnTo>
                  <a:lnTo>
                    <a:pt x="213134" y="4186"/>
                  </a:lnTo>
                  <a:lnTo>
                    <a:pt x="169173" y="16255"/>
                  </a:lnTo>
                  <a:lnTo>
                    <a:pt x="128693" y="35475"/>
                  </a:lnTo>
                  <a:lnTo>
                    <a:pt x="92427" y="61110"/>
                  </a:lnTo>
                  <a:lnTo>
                    <a:pt x="61110" y="92427"/>
                  </a:lnTo>
                  <a:lnTo>
                    <a:pt x="35475" y="128693"/>
                  </a:lnTo>
                  <a:lnTo>
                    <a:pt x="16256" y="169173"/>
                  </a:lnTo>
                  <a:lnTo>
                    <a:pt x="4186" y="213134"/>
                  </a:lnTo>
                  <a:lnTo>
                    <a:pt x="0" y="259841"/>
                  </a:lnTo>
                  <a:lnTo>
                    <a:pt x="0" y="1299210"/>
                  </a:lnTo>
                  <a:lnTo>
                    <a:pt x="4186" y="1345917"/>
                  </a:lnTo>
                  <a:lnTo>
                    <a:pt x="16255" y="1389878"/>
                  </a:lnTo>
                  <a:lnTo>
                    <a:pt x="35475" y="1430358"/>
                  </a:lnTo>
                  <a:lnTo>
                    <a:pt x="61110" y="1466624"/>
                  </a:lnTo>
                  <a:lnTo>
                    <a:pt x="92427" y="1497941"/>
                  </a:lnTo>
                  <a:lnTo>
                    <a:pt x="128693" y="1523576"/>
                  </a:lnTo>
                  <a:lnTo>
                    <a:pt x="169173" y="1542795"/>
                  </a:lnTo>
                  <a:lnTo>
                    <a:pt x="213134" y="1554865"/>
                  </a:lnTo>
                  <a:lnTo>
                    <a:pt x="259841" y="1559052"/>
                  </a:lnTo>
                  <a:lnTo>
                    <a:pt x="10255758" y="1559052"/>
                  </a:lnTo>
                  <a:lnTo>
                    <a:pt x="10302465" y="1554865"/>
                  </a:lnTo>
                  <a:lnTo>
                    <a:pt x="10346426" y="1542795"/>
                  </a:lnTo>
                  <a:lnTo>
                    <a:pt x="10386906" y="1523576"/>
                  </a:lnTo>
                  <a:lnTo>
                    <a:pt x="10423172" y="1497941"/>
                  </a:lnTo>
                  <a:lnTo>
                    <a:pt x="10454489" y="1466624"/>
                  </a:lnTo>
                  <a:lnTo>
                    <a:pt x="10480124" y="1430358"/>
                  </a:lnTo>
                  <a:lnTo>
                    <a:pt x="10499344" y="1389878"/>
                  </a:lnTo>
                  <a:lnTo>
                    <a:pt x="10511413" y="1345917"/>
                  </a:lnTo>
                  <a:lnTo>
                    <a:pt x="10515600" y="1299210"/>
                  </a:lnTo>
                  <a:lnTo>
                    <a:pt x="10515600" y="259841"/>
                  </a:lnTo>
                  <a:lnTo>
                    <a:pt x="10511413" y="213134"/>
                  </a:lnTo>
                  <a:lnTo>
                    <a:pt x="10499343" y="169173"/>
                  </a:lnTo>
                  <a:lnTo>
                    <a:pt x="10480124" y="128693"/>
                  </a:lnTo>
                  <a:lnTo>
                    <a:pt x="10454489" y="92427"/>
                  </a:lnTo>
                  <a:lnTo>
                    <a:pt x="10423172" y="61110"/>
                  </a:lnTo>
                  <a:lnTo>
                    <a:pt x="10386906" y="35475"/>
                  </a:lnTo>
                  <a:lnTo>
                    <a:pt x="10346426" y="16255"/>
                  </a:lnTo>
                  <a:lnTo>
                    <a:pt x="10302465" y="4186"/>
                  </a:lnTo>
                  <a:lnTo>
                    <a:pt x="10255758" y="0"/>
                  </a:lnTo>
                  <a:close/>
                </a:path>
              </a:pathLst>
            </a:custGeom>
            <a:solidFill>
              <a:srgbClr val="5B9BD4"/>
            </a:solidFill>
          </p:spPr>
          <p:txBody>
            <a:bodyPr wrap="square" lIns="0" tIns="0" rIns="0" bIns="0" rtlCol="0"/>
            <a:lstStyle/>
            <a:p>
              <a:endParaRPr/>
            </a:p>
          </p:txBody>
        </p:sp>
        <p:pic>
          <p:nvPicPr>
            <p:cNvPr id="5" name="object 5"/>
            <p:cNvPicPr/>
            <p:nvPr/>
          </p:nvPicPr>
          <p:blipFill>
            <a:blip r:embed="rId2" cstate="print"/>
            <a:stretch>
              <a:fillRect/>
            </a:stretch>
          </p:blipFill>
          <p:spPr>
            <a:xfrm>
              <a:off x="757427" y="3203448"/>
              <a:ext cx="2506218" cy="1136141"/>
            </a:xfrm>
            <a:prstGeom prst="rect">
              <a:avLst/>
            </a:prstGeom>
          </p:spPr>
        </p:pic>
        <p:pic>
          <p:nvPicPr>
            <p:cNvPr id="6" name="object 6"/>
            <p:cNvPicPr/>
            <p:nvPr/>
          </p:nvPicPr>
          <p:blipFill>
            <a:blip r:embed="rId3" cstate="print"/>
            <a:stretch>
              <a:fillRect/>
            </a:stretch>
          </p:blipFill>
          <p:spPr>
            <a:xfrm>
              <a:off x="1066800" y="3899956"/>
              <a:ext cx="3350514" cy="86065"/>
            </a:xfrm>
            <a:prstGeom prst="rect">
              <a:avLst/>
            </a:prstGeom>
          </p:spPr>
        </p:pic>
        <p:pic>
          <p:nvPicPr>
            <p:cNvPr id="7" name="object 7"/>
            <p:cNvPicPr/>
            <p:nvPr/>
          </p:nvPicPr>
          <p:blipFill>
            <a:blip r:embed="rId4" cstate="print"/>
            <a:stretch>
              <a:fillRect/>
            </a:stretch>
          </p:blipFill>
          <p:spPr>
            <a:xfrm>
              <a:off x="2592323" y="3203448"/>
              <a:ext cx="2134362" cy="1136141"/>
            </a:xfrm>
            <a:prstGeom prst="rect">
              <a:avLst/>
            </a:prstGeom>
          </p:spPr>
        </p:pic>
      </p:grpSp>
      <p:sp>
        <p:nvSpPr>
          <p:cNvPr id="8" name="object 8"/>
          <p:cNvSpPr txBox="1"/>
          <p:nvPr/>
        </p:nvSpPr>
        <p:spPr>
          <a:xfrm>
            <a:off x="1065072" y="3332479"/>
            <a:ext cx="9831528" cy="1159932"/>
          </a:xfrm>
          <a:prstGeom prst="rect">
            <a:avLst/>
          </a:prstGeom>
        </p:spPr>
        <p:txBody>
          <a:bodyPr vert="horz" wrap="square" lIns="0" tIns="107314" rIns="0" bIns="0" rtlCol="0">
            <a:spAutoFit/>
          </a:bodyPr>
          <a:lstStyle/>
          <a:p>
            <a:pPr marL="12700" marR="5080">
              <a:lnSpc>
                <a:spcPts val="4060"/>
              </a:lnSpc>
              <a:spcBef>
                <a:spcPts val="844"/>
              </a:spcBef>
            </a:pPr>
            <a:r>
              <a:rPr sz="4000" b="1" u="heavy" spc="-30" dirty="0" smtClean="0">
                <a:solidFill>
                  <a:srgbClr val="FFFF00"/>
                </a:solidFill>
                <a:uFill>
                  <a:solidFill>
                    <a:srgbClr val="FFFF00"/>
                  </a:solidFill>
                </a:uFill>
                <a:latin typeface="Calibri"/>
                <a:cs typeface="Calibri"/>
              </a:rPr>
              <a:t>Fever </a:t>
            </a:r>
            <a:r>
              <a:rPr sz="4000" b="1" u="heavy" spc="-5" dirty="0" smtClean="0">
                <a:solidFill>
                  <a:srgbClr val="FFFF00"/>
                </a:solidFill>
                <a:uFill>
                  <a:solidFill>
                    <a:srgbClr val="FFFF00"/>
                  </a:solidFill>
                </a:uFill>
                <a:latin typeface="Calibri"/>
                <a:cs typeface="Calibri"/>
              </a:rPr>
              <a:t>or </a:t>
            </a:r>
            <a:r>
              <a:rPr sz="4000" b="1" u="heavy" spc="-20" dirty="0" err="1" smtClean="0">
                <a:solidFill>
                  <a:srgbClr val="FFFF00"/>
                </a:solidFill>
                <a:uFill>
                  <a:solidFill>
                    <a:srgbClr val="FFFF00"/>
                  </a:solidFill>
                </a:uFill>
                <a:latin typeface="Calibri"/>
                <a:cs typeface="Calibri"/>
              </a:rPr>
              <a:t>rigours</a:t>
            </a:r>
            <a:r>
              <a:rPr sz="4000" b="1" spc="-20" dirty="0" smtClean="0">
                <a:solidFill>
                  <a:srgbClr val="FFFF00"/>
                </a:solidFill>
                <a:latin typeface="Calibri"/>
                <a:cs typeface="Calibri"/>
              </a:rPr>
              <a:t> </a:t>
            </a:r>
            <a:r>
              <a:rPr sz="3600" b="1" dirty="0" smtClean="0">
                <a:solidFill>
                  <a:srgbClr val="FFFFFF"/>
                </a:solidFill>
                <a:latin typeface="Calibri"/>
                <a:cs typeface="Calibri"/>
              </a:rPr>
              <a:t>and </a:t>
            </a:r>
            <a:r>
              <a:rPr sz="3600" b="1" spc="-20" dirty="0" smtClean="0">
                <a:solidFill>
                  <a:srgbClr val="FFFFFF"/>
                </a:solidFill>
                <a:latin typeface="Calibri"/>
                <a:cs typeface="Calibri"/>
              </a:rPr>
              <a:t>at </a:t>
            </a:r>
            <a:r>
              <a:rPr sz="3600" b="1" spc="-10" dirty="0" smtClean="0">
                <a:solidFill>
                  <a:srgbClr val="FFFFFF"/>
                </a:solidFill>
                <a:latin typeface="Calibri"/>
                <a:cs typeface="Calibri"/>
              </a:rPr>
              <a:t>least </a:t>
            </a:r>
            <a:r>
              <a:rPr sz="3600" b="1" dirty="0" smtClean="0">
                <a:solidFill>
                  <a:srgbClr val="FFFFFF"/>
                </a:solidFill>
                <a:latin typeface="Calibri"/>
                <a:cs typeface="Calibri"/>
              </a:rPr>
              <a:t>one </a:t>
            </a:r>
            <a:r>
              <a:rPr sz="3600" b="1" spc="-5" dirty="0" smtClean="0">
                <a:solidFill>
                  <a:srgbClr val="FFFFFF"/>
                </a:solidFill>
                <a:latin typeface="Calibri"/>
                <a:cs typeface="Calibri"/>
              </a:rPr>
              <a:t>positive </a:t>
            </a:r>
            <a:r>
              <a:rPr sz="3600" b="1" dirty="0" smtClean="0">
                <a:solidFill>
                  <a:srgbClr val="FFFFFF"/>
                </a:solidFill>
                <a:latin typeface="Calibri"/>
                <a:cs typeface="Calibri"/>
              </a:rPr>
              <a:t>blood </a:t>
            </a:r>
            <a:r>
              <a:rPr sz="3600" b="1" spc="-800" dirty="0" smtClean="0">
                <a:solidFill>
                  <a:srgbClr val="FFFFFF"/>
                </a:solidFill>
                <a:latin typeface="Calibri"/>
                <a:cs typeface="Calibri"/>
              </a:rPr>
              <a:t> </a:t>
            </a:r>
            <a:r>
              <a:rPr sz="3600" b="1" spc="-10" dirty="0" smtClean="0">
                <a:solidFill>
                  <a:srgbClr val="FFFFFF"/>
                </a:solidFill>
                <a:latin typeface="Calibri"/>
                <a:cs typeface="Calibri"/>
              </a:rPr>
              <a:t>culture</a:t>
            </a:r>
            <a:r>
              <a:rPr lang="ar-JO" sz="3600" b="1" spc="-10" dirty="0">
                <a:solidFill>
                  <a:srgbClr val="FFFFFF"/>
                </a:solidFill>
                <a:cs typeface="Calibri"/>
              </a:rPr>
              <a:t>حمى أو قسوة وثقافة دم إيجابية واحدة على </a:t>
            </a:r>
            <a:r>
              <a:rPr lang="ar-JO" sz="3600" b="1" spc="-10" dirty="0" smtClean="0">
                <a:solidFill>
                  <a:srgbClr val="FFFFFF"/>
                </a:solidFill>
                <a:cs typeface="Calibri"/>
              </a:rPr>
              <a:t>الأقل</a:t>
            </a:r>
            <a:r>
              <a:rPr lang="en-US" sz="3600" b="1" spc="-10" dirty="0" smtClean="0">
                <a:solidFill>
                  <a:srgbClr val="FFFFFF"/>
                </a:solidFill>
                <a:cs typeface="Calibri"/>
              </a:rPr>
              <a:t> </a:t>
            </a:r>
            <a:endParaRPr sz="3600" dirty="0">
              <a:latin typeface="Calibri"/>
              <a:cs typeface="Calibri"/>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228600" y="609676"/>
            <a:ext cx="11658600" cy="690574"/>
          </a:xfrm>
          <a:prstGeom prst="rect">
            <a:avLst/>
          </a:prstGeom>
        </p:spPr>
        <p:txBody>
          <a:bodyPr vert="horz" wrap="square" lIns="0" tIns="13335" rIns="0" bIns="0" rtlCol="0">
            <a:spAutoFit/>
          </a:bodyPr>
          <a:lstStyle/>
          <a:p>
            <a:pPr marL="12700">
              <a:lnSpc>
                <a:spcPct val="100000"/>
              </a:lnSpc>
              <a:spcBef>
                <a:spcPts val="105"/>
              </a:spcBef>
            </a:pPr>
            <a:r>
              <a:rPr sz="4400" spc="-25" dirty="0">
                <a:solidFill>
                  <a:srgbClr val="000000"/>
                </a:solidFill>
              </a:rPr>
              <a:t>Other</a:t>
            </a:r>
            <a:r>
              <a:rPr sz="4400" spc="-125" dirty="0">
                <a:solidFill>
                  <a:srgbClr val="000000"/>
                </a:solidFill>
              </a:rPr>
              <a:t> </a:t>
            </a:r>
            <a:r>
              <a:rPr sz="4400" spc="-40" dirty="0">
                <a:solidFill>
                  <a:srgbClr val="000000"/>
                </a:solidFill>
              </a:rPr>
              <a:t>nosocomial</a:t>
            </a:r>
            <a:r>
              <a:rPr sz="4400" spc="-105" dirty="0">
                <a:solidFill>
                  <a:srgbClr val="000000"/>
                </a:solidFill>
              </a:rPr>
              <a:t> </a:t>
            </a:r>
            <a:r>
              <a:rPr sz="4400" spc="-45" dirty="0" smtClean="0">
                <a:solidFill>
                  <a:srgbClr val="000000"/>
                </a:solidFill>
              </a:rPr>
              <a:t>infections</a:t>
            </a:r>
            <a:r>
              <a:rPr lang="ar-JO" sz="4400" spc="-45" dirty="0">
                <a:solidFill>
                  <a:srgbClr val="000000"/>
                </a:solidFill>
              </a:rPr>
              <a:t>التهابات المستشفيات </a:t>
            </a:r>
            <a:r>
              <a:rPr lang="ar-JO" sz="4400" spc="-45" dirty="0" smtClean="0">
                <a:solidFill>
                  <a:srgbClr val="000000"/>
                </a:solidFill>
              </a:rPr>
              <a:t>الأخرى</a:t>
            </a:r>
            <a:r>
              <a:rPr lang="en-US" sz="4400" spc="-45" dirty="0" smtClean="0">
                <a:solidFill>
                  <a:srgbClr val="000000"/>
                </a:solidFill>
              </a:rPr>
              <a:t> </a:t>
            </a:r>
            <a:endParaRPr sz="4400" dirty="0"/>
          </a:p>
        </p:txBody>
      </p:sp>
      <p:sp>
        <p:nvSpPr>
          <p:cNvPr id="3" name="object 3"/>
          <p:cNvSpPr txBox="1"/>
          <p:nvPr/>
        </p:nvSpPr>
        <p:spPr>
          <a:xfrm>
            <a:off x="916939" y="1732229"/>
            <a:ext cx="10359390" cy="505267"/>
          </a:xfrm>
          <a:prstGeom prst="rect">
            <a:avLst/>
          </a:prstGeom>
        </p:spPr>
        <p:txBody>
          <a:bodyPr vert="horz" wrap="square" lIns="0" tIns="12700" rIns="0" bIns="0" rtlCol="0">
            <a:spAutoFit/>
          </a:bodyPr>
          <a:lstStyle/>
          <a:p>
            <a:pPr marL="12700">
              <a:lnSpc>
                <a:spcPct val="100000"/>
              </a:lnSpc>
              <a:spcBef>
                <a:spcPts val="100"/>
              </a:spcBef>
            </a:pPr>
            <a:r>
              <a:rPr sz="3200" b="1" dirty="0">
                <a:latin typeface="Calibri"/>
                <a:cs typeface="Calibri"/>
              </a:rPr>
              <a:t>Skin</a:t>
            </a:r>
            <a:r>
              <a:rPr sz="3200" b="1" spc="-10" dirty="0">
                <a:latin typeface="Calibri"/>
                <a:cs typeface="Calibri"/>
              </a:rPr>
              <a:t> </a:t>
            </a:r>
            <a:r>
              <a:rPr sz="3200" b="1" spc="-5" dirty="0">
                <a:latin typeface="Calibri"/>
                <a:cs typeface="Calibri"/>
              </a:rPr>
              <a:t>and</a:t>
            </a:r>
            <a:r>
              <a:rPr sz="3200" b="1" spc="10" dirty="0">
                <a:latin typeface="Calibri"/>
                <a:cs typeface="Calibri"/>
              </a:rPr>
              <a:t> </a:t>
            </a:r>
            <a:r>
              <a:rPr sz="3200" b="1" dirty="0">
                <a:latin typeface="Calibri"/>
                <a:cs typeface="Calibri"/>
              </a:rPr>
              <a:t>soft</a:t>
            </a:r>
            <a:r>
              <a:rPr sz="3200" b="1" spc="-5" dirty="0">
                <a:latin typeface="Calibri"/>
                <a:cs typeface="Calibri"/>
              </a:rPr>
              <a:t> </a:t>
            </a:r>
            <a:r>
              <a:rPr sz="3200" b="1" dirty="0">
                <a:latin typeface="Calibri"/>
                <a:cs typeface="Calibri"/>
              </a:rPr>
              <a:t>tissue</a:t>
            </a:r>
            <a:r>
              <a:rPr sz="3200" b="1" spc="-10" dirty="0">
                <a:latin typeface="Calibri"/>
                <a:cs typeface="Calibri"/>
              </a:rPr>
              <a:t> </a:t>
            </a:r>
            <a:r>
              <a:rPr sz="3200" b="1" spc="-20" dirty="0" smtClean="0">
                <a:latin typeface="Calibri"/>
                <a:cs typeface="Calibri"/>
              </a:rPr>
              <a:t>infections:</a:t>
            </a:r>
            <a:r>
              <a:rPr lang="ar-JO" sz="3200" b="1" spc="-20" dirty="0">
                <a:cs typeface="Calibri"/>
              </a:rPr>
              <a:t>التهابات الجلد والأنسجة الرخوة:</a:t>
            </a:r>
            <a:endParaRPr sz="3200" dirty="0">
              <a:latin typeface="Calibri"/>
              <a:cs typeface="Calibri"/>
            </a:endParaRPr>
          </a:p>
        </p:txBody>
      </p:sp>
      <p:sp>
        <p:nvSpPr>
          <p:cNvPr id="4" name="object 4"/>
          <p:cNvSpPr txBox="1"/>
          <p:nvPr/>
        </p:nvSpPr>
        <p:spPr>
          <a:xfrm>
            <a:off x="916939" y="3153282"/>
            <a:ext cx="10359390" cy="2062359"/>
          </a:xfrm>
          <a:prstGeom prst="rect">
            <a:avLst/>
          </a:prstGeom>
        </p:spPr>
        <p:txBody>
          <a:bodyPr vert="horz" wrap="square" lIns="0" tIns="67310" rIns="0" bIns="0" rtlCol="0">
            <a:spAutoFit/>
          </a:bodyPr>
          <a:lstStyle/>
          <a:p>
            <a:pPr marL="12700" marR="5080" algn="just">
              <a:lnSpc>
                <a:spcPct val="90000"/>
              </a:lnSpc>
              <a:spcBef>
                <a:spcPts val="530"/>
              </a:spcBef>
            </a:pPr>
            <a:r>
              <a:rPr sz="3600" spc="-5" dirty="0">
                <a:latin typeface="Calibri"/>
                <a:cs typeface="Calibri"/>
              </a:rPr>
              <a:t>Open</a:t>
            </a:r>
            <a:r>
              <a:rPr sz="3600" dirty="0">
                <a:latin typeface="Calibri"/>
                <a:cs typeface="Calibri"/>
              </a:rPr>
              <a:t> </a:t>
            </a:r>
            <a:r>
              <a:rPr sz="3600" spc="-15" dirty="0">
                <a:latin typeface="Calibri"/>
                <a:cs typeface="Calibri"/>
              </a:rPr>
              <a:t>sores</a:t>
            </a:r>
            <a:r>
              <a:rPr sz="3600" spc="-10" dirty="0">
                <a:latin typeface="Calibri"/>
                <a:cs typeface="Calibri"/>
              </a:rPr>
              <a:t> </a:t>
            </a:r>
            <a:r>
              <a:rPr sz="3600" spc="-15" dirty="0">
                <a:latin typeface="Calibri"/>
                <a:cs typeface="Calibri"/>
              </a:rPr>
              <a:t>(ulcers,</a:t>
            </a:r>
            <a:r>
              <a:rPr sz="3600" spc="-10" dirty="0">
                <a:latin typeface="Calibri"/>
                <a:cs typeface="Calibri"/>
              </a:rPr>
              <a:t> </a:t>
            </a:r>
            <a:r>
              <a:rPr sz="3600" spc="-5" dirty="0">
                <a:latin typeface="Calibri"/>
                <a:cs typeface="Calibri"/>
              </a:rPr>
              <a:t>burns</a:t>
            </a:r>
            <a:r>
              <a:rPr sz="3600" dirty="0">
                <a:latin typeface="Calibri"/>
                <a:cs typeface="Calibri"/>
              </a:rPr>
              <a:t> </a:t>
            </a:r>
            <a:r>
              <a:rPr sz="3600" spc="-5" dirty="0">
                <a:latin typeface="Calibri"/>
                <a:cs typeface="Calibri"/>
              </a:rPr>
              <a:t>and</a:t>
            </a:r>
            <a:r>
              <a:rPr sz="3600" dirty="0">
                <a:latin typeface="Calibri"/>
                <a:cs typeface="Calibri"/>
              </a:rPr>
              <a:t> </a:t>
            </a:r>
            <a:r>
              <a:rPr sz="3600" spc="-10" dirty="0">
                <a:latin typeface="Calibri"/>
                <a:cs typeface="Calibri"/>
              </a:rPr>
              <a:t>bedsores)</a:t>
            </a:r>
            <a:r>
              <a:rPr sz="3600" spc="-5" dirty="0">
                <a:latin typeface="Calibri"/>
                <a:cs typeface="Calibri"/>
              </a:rPr>
              <a:t> </a:t>
            </a:r>
            <a:r>
              <a:rPr sz="3600" spc="-25" dirty="0">
                <a:latin typeface="Calibri"/>
                <a:cs typeface="Calibri"/>
              </a:rPr>
              <a:t>encourage </a:t>
            </a:r>
            <a:r>
              <a:rPr sz="3600" spc="-20" dirty="0">
                <a:latin typeface="Calibri"/>
                <a:cs typeface="Calibri"/>
              </a:rPr>
              <a:t> </a:t>
            </a:r>
            <a:r>
              <a:rPr sz="3600" spc="-10" dirty="0">
                <a:latin typeface="Calibri"/>
                <a:cs typeface="Calibri"/>
              </a:rPr>
              <a:t>bacterial</a:t>
            </a:r>
            <a:r>
              <a:rPr sz="3600" spc="-5" dirty="0">
                <a:latin typeface="Calibri"/>
                <a:cs typeface="Calibri"/>
              </a:rPr>
              <a:t> </a:t>
            </a:r>
            <a:r>
              <a:rPr sz="3600" spc="-15" dirty="0">
                <a:latin typeface="Calibri"/>
                <a:cs typeface="Calibri"/>
              </a:rPr>
              <a:t>colonization</a:t>
            </a:r>
            <a:r>
              <a:rPr sz="3600" spc="785" dirty="0">
                <a:latin typeface="Calibri"/>
                <a:cs typeface="Calibri"/>
              </a:rPr>
              <a:t> </a:t>
            </a:r>
            <a:r>
              <a:rPr sz="3600" dirty="0">
                <a:latin typeface="Calibri"/>
                <a:cs typeface="Calibri"/>
              </a:rPr>
              <a:t>and</a:t>
            </a:r>
            <a:r>
              <a:rPr sz="3600" spc="5" dirty="0">
                <a:latin typeface="Calibri"/>
                <a:cs typeface="Calibri"/>
              </a:rPr>
              <a:t> </a:t>
            </a:r>
            <a:r>
              <a:rPr sz="3600" spc="-25" dirty="0">
                <a:latin typeface="Calibri"/>
                <a:cs typeface="Calibri"/>
              </a:rPr>
              <a:t>may</a:t>
            </a:r>
            <a:r>
              <a:rPr sz="3600" spc="-20" dirty="0">
                <a:latin typeface="Calibri"/>
                <a:cs typeface="Calibri"/>
              </a:rPr>
              <a:t> </a:t>
            </a:r>
            <a:r>
              <a:rPr sz="3600" spc="-5" dirty="0">
                <a:latin typeface="Calibri"/>
                <a:cs typeface="Calibri"/>
              </a:rPr>
              <a:t>lead</a:t>
            </a:r>
            <a:r>
              <a:rPr sz="3600" dirty="0">
                <a:latin typeface="Calibri"/>
                <a:cs typeface="Calibri"/>
              </a:rPr>
              <a:t> </a:t>
            </a:r>
            <a:r>
              <a:rPr sz="3600" spc="-25" dirty="0">
                <a:latin typeface="Calibri"/>
                <a:cs typeface="Calibri"/>
              </a:rPr>
              <a:t>to</a:t>
            </a:r>
            <a:r>
              <a:rPr sz="3600" spc="-20" dirty="0">
                <a:latin typeface="Calibri"/>
                <a:cs typeface="Calibri"/>
              </a:rPr>
              <a:t> </a:t>
            </a:r>
            <a:r>
              <a:rPr sz="3600" spc="-30" dirty="0">
                <a:latin typeface="Calibri"/>
                <a:cs typeface="Calibri"/>
              </a:rPr>
              <a:t>systemic </a:t>
            </a:r>
            <a:r>
              <a:rPr sz="3600" spc="-25" dirty="0">
                <a:latin typeface="Calibri"/>
                <a:cs typeface="Calibri"/>
              </a:rPr>
              <a:t> </a:t>
            </a:r>
            <a:r>
              <a:rPr sz="3600" spc="-15" dirty="0">
                <a:latin typeface="Calibri"/>
                <a:cs typeface="Calibri"/>
              </a:rPr>
              <a:t>infection</a:t>
            </a:r>
            <a:r>
              <a:rPr sz="3600" spc="-15" dirty="0" smtClean="0">
                <a:latin typeface="Calibri"/>
                <a:cs typeface="Calibri"/>
              </a:rPr>
              <a:t>.</a:t>
            </a:r>
            <a:r>
              <a:rPr lang="ar-JO" sz="3600" spc="-15" dirty="0">
                <a:cs typeface="Calibri"/>
              </a:rPr>
              <a:t> تحفز القروح المفتوحة (القرح والحروق والتقرحات) على الاستعمار البكتيري وقد تؤدي إلى عدوى جهازية.</a:t>
            </a:r>
            <a:endParaRPr sz="36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304800" y="838200"/>
            <a:ext cx="11275062" cy="936154"/>
          </a:xfrm>
          <a:prstGeom prst="rect">
            <a:avLst/>
          </a:prstGeom>
        </p:spPr>
        <p:txBody>
          <a:bodyPr vert="horz" wrap="square" lIns="0" tIns="12700" rIns="0" bIns="0" rtlCol="0">
            <a:spAutoFit/>
          </a:bodyPr>
          <a:lstStyle/>
          <a:p>
            <a:pPr marL="12700">
              <a:lnSpc>
                <a:spcPct val="100000"/>
              </a:lnSpc>
              <a:spcBef>
                <a:spcPts val="100"/>
              </a:spcBef>
            </a:pPr>
            <a:r>
              <a:rPr sz="6000" b="1" spc="-20" dirty="0" smtClean="0">
                <a:solidFill>
                  <a:srgbClr val="000000"/>
                </a:solidFill>
                <a:latin typeface="Calibri"/>
                <a:cs typeface="Calibri"/>
              </a:rPr>
              <a:t>Gastroenteritis</a:t>
            </a:r>
            <a:r>
              <a:rPr lang="en-US" sz="6000" b="1" spc="-20" dirty="0" smtClean="0">
                <a:solidFill>
                  <a:srgbClr val="000000"/>
                </a:solidFill>
                <a:latin typeface="Calibri"/>
                <a:cs typeface="Calibri"/>
              </a:rPr>
              <a:t> </a:t>
            </a:r>
            <a:r>
              <a:rPr lang="ar-JO" sz="6000" b="1" spc="-20" dirty="0">
                <a:solidFill>
                  <a:srgbClr val="000000"/>
                </a:solidFill>
                <a:latin typeface="Calibri"/>
                <a:cs typeface="Calibri"/>
              </a:rPr>
              <a:t>التهاب المعدة والأمعاء</a:t>
            </a:r>
            <a:endParaRPr sz="6000" dirty="0">
              <a:latin typeface="Calibri"/>
              <a:cs typeface="Calibri"/>
            </a:endParaRPr>
          </a:p>
        </p:txBody>
      </p:sp>
      <p:sp>
        <p:nvSpPr>
          <p:cNvPr id="3" name="object 3"/>
          <p:cNvSpPr txBox="1"/>
          <p:nvPr/>
        </p:nvSpPr>
        <p:spPr>
          <a:xfrm>
            <a:off x="609600" y="2158881"/>
            <a:ext cx="10359390" cy="4120872"/>
          </a:xfrm>
          <a:prstGeom prst="rect">
            <a:avLst/>
          </a:prstGeom>
        </p:spPr>
        <p:txBody>
          <a:bodyPr vert="horz" wrap="square" lIns="0" tIns="67310" rIns="0" bIns="0" rtlCol="0">
            <a:spAutoFit/>
          </a:bodyPr>
          <a:lstStyle/>
          <a:p>
            <a:pPr marL="12700" marR="5080" algn="just">
              <a:lnSpc>
                <a:spcPct val="90000"/>
              </a:lnSpc>
              <a:spcBef>
                <a:spcPts val="530"/>
              </a:spcBef>
            </a:pPr>
            <a:r>
              <a:rPr sz="3600" spc="-5" dirty="0">
                <a:latin typeface="Calibri"/>
                <a:cs typeface="Calibri"/>
              </a:rPr>
              <a:t>The</a:t>
            </a:r>
            <a:r>
              <a:rPr sz="3600" dirty="0">
                <a:latin typeface="Calibri"/>
                <a:cs typeface="Calibri"/>
              </a:rPr>
              <a:t> </a:t>
            </a:r>
            <a:r>
              <a:rPr sz="3600" spc="-10" dirty="0">
                <a:latin typeface="Calibri"/>
                <a:cs typeface="Calibri"/>
              </a:rPr>
              <a:t>most</a:t>
            </a:r>
            <a:r>
              <a:rPr sz="3600" spc="-5" dirty="0">
                <a:latin typeface="Calibri"/>
                <a:cs typeface="Calibri"/>
              </a:rPr>
              <a:t> </a:t>
            </a:r>
            <a:r>
              <a:rPr sz="3600" spc="-10" dirty="0">
                <a:latin typeface="Calibri"/>
                <a:cs typeface="Calibri"/>
              </a:rPr>
              <a:t>common</a:t>
            </a:r>
            <a:r>
              <a:rPr sz="3600" spc="-5" dirty="0">
                <a:latin typeface="Calibri"/>
                <a:cs typeface="Calibri"/>
              </a:rPr>
              <a:t> </a:t>
            </a:r>
            <a:r>
              <a:rPr sz="3600" spc="-10" dirty="0">
                <a:latin typeface="Calibri"/>
                <a:cs typeface="Calibri"/>
              </a:rPr>
              <a:t>nosocomial</a:t>
            </a:r>
            <a:r>
              <a:rPr sz="3600" spc="-5" dirty="0">
                <a:latin typeface="Calibri"/>
                <a:cs typeface="Calibri"/>
              </a:rPr>
              <a:t> </a:t>
            </a:r>
            <a:r>
              <a:rPr sz="3600" spc="-15" dirty="0">
                <a:latin typeface="Calibri"/>
                <a:cs typeface="Calibri"/>
              </a:rPr>
              <a:t>infection</a:t>
            </a:r>
            <a:r>
              <a:rPr sz="3600" spc="-10" dirty="0">
                <a:latin typeface="Calibri"/>
                <a:cs typeface="Calibri"/>
              </a:rPr>
              <a:t> in</a:t>
            </a:r>
            <a:r>
              <a:rPr sz="3600" spc="-5" dirty="0">
                <a:latin typeface="Calibri"/>
                <a:cs typeface="Calibri"/>
              </a:rPr>
              <a:t> </a:t>
            </a:r>
            <a:r>
              <a:rPr sz="3600" spc="-10" dirty="0">
                <a:latin typeface="Calibri"/>
                <a:cs typeface="Calibri"/>
              </a:rPr>
              <a:t>children, </a:t>
            </a:r>
            <a:r>
              <a:rPr sz="3600" spc="-5" dirty="0">
                <a:latin typeface="Calibri"/>
                <a:cs typeface="Calibri"/>
              </a:rPr>
              <a:t> </a:t>
            </a:r>
            <a:r>
              <a:rPr sz="3600" spc="-10" dirty="0">
                <a:latin typeface="Calibri"/>
                <a:cs typeface="Calibri"/>
              </a:rPr>
              <a:t>where </a:t>
            </a:r>
            <a:r>
              <a:rPr sz="3600" spc="-25" dirty="0">
                <a:latin typeface="Calibri"/>
                <a:cs typeface="Calibri"/>
              </a:rPr>
              <a:t>rotavirus </a:t>
            </a:r>
            <a:r>
              <a:rPr sz="3600" dirty="0">
                <a:latin typeface="Calibri"/>
                <a:cs typeface="Calibri"/>
              </a:rPr>
              <a:t>is a </a:t>
            </a:r>
            <a:r>
              <a:rPr sz="3600" spc="-10" dirty="0">
                <a:latin typeface="Calibri"/>
                <a:cs typeface="Calibri"/>
              </a:rPr>
              <a:t>chief </a:t>
            </a:r>
            <a:r>
              <a:rPr sz="3600" spc="-15" dirty="0">
                <a:latin typeface="Calibri"/>
                <a:cs typeface="Calibri"/>
              </a:rPr>
              <a:t>pathogen: </a:t>
            </a:r>
            <a:r>
              <a:rPr sz="3600" spc="-10" dirty="0">
                <a:latin typeface="Calibri"/>
                <a:cs typeface="Calibri"/>
              </a:rPr>
              <a:t>Clostridium </a:t>
            </a:r>
            <a:r>
              <a:rPr sz="3600" spc="-15" dirty="0">
                <a:latin typeface="Calibri"/>
                <a:cs typeface="Calibri"/>
              </a:rPr>
              <a:t>difficile </a:t>
            </a:r>
            <a:r>
              <a:rPr sz="3600" spc="-800" dirty="0">
                <a:latin typeface="Calibri"/>
                <a:cs typeface="Calibri"/>
              </a:rPr>
              <a:t> </a:t>
            </a:r>
            <a:r>
              <a:rPr sz="3600" dirty="0">
                <a:latin typeface="Calibri"/>
                <a:cs typeface="Calibri"/>
              </a:rPr>
              <a:t>is</a:t>
            </a:r>
            <a:r>
              <a:rPr sz="3600" spc="5" dirty="0">
                <a:latin typeface="Calibri"/>
                <a:cs typeface="Calibri"/>
              </a:rPr>
              <a:t> </a:t>
            </a:r>
            <a:r>
              <a:rPr sz="3600" dirty="0">
                <a:latin typeface="Calibri"/>
                <a:cs typeface="Calibri"/>
              </a:rPr>
              <a:t>the</a:t>
            </a:r>
            <a:r>
              <a:rPr sz="3600" spc="5" dirty="0">
                <a:latin typeface="Calibri"/>
                <a:cs typeface="Calibri"/>
              </a:rPr>
              <a:t> </a:t>
            </a:r>
            <a:r>
              <a:rPr sz="3600" dirty="0">
                <a:latin typeface="Calibri"/>
                <a:cs typeface="Calibri"/>
              </a:rPr>
              <a:t>major</a:t>
            </a:r>
            <a:r>
              <a:rPr sz="3600" spc="5" dirty="0">
                <a:latin typeface="Calibri"/>
                <a:cs typeface="Calibri"/>
              </a:rPr>
              <a:t> </a:t>
            </a:r>
            <a:r>
              <a:rPr sz="3600" spc="-10" dirty="0">
                <a:latin typeface="Calibri"/>
                <a:cs typeface="Calibri"/>
              </a:rPr>
              <a:t>cause</a:t>
            </a:r>
            <a:r>
              <a:rPr sz="3600" spc="-5" dirty="0">
                <a:latin typeface="Calibri"/>
                <a:cs typeface="Calibri"/>
              </a:rPr>
              <a:t> of</a:t>
            </a:r>
            <a:r>
              <a:rPr sz="3600" dirty="0">
                <a:latin typeface="Calibri"/>
                <a:cs typeface="Calibri"/>
              </a:rPr>
              <a:t> </a:t>
            </a:r>
            <a:r>
              <a:rPr sz="3600" spc="-5" dirty="0">
                <a:latin typeface="Calibri"/>
                <a:cs typeface="Calibri"/>
              </a:rPr>
              <a:t>nosocomial</a:t>
            </a:r>
            <a:r>
              <a:rPr sz="3600" dirty="0">
                <a:latin typeface="Calibri"/>
                <a:cs typeface="Calibri"/>
              </a:rPr>
              <a:t> </a:t>
            </a:r>
            <a:r>
              <a:rPr sz="3600" spc="-20" dirty="0">
                <a:latin typeface="Calibri"/>
                <a:cs typeface="Calibri"/>
              </a:rPr>
              <a:t>gastroenteritis</a:t>
            </a:r>
            <a:r>
              <a:rPr sz="3600" spc="-15" dirty="0">
                <a:latin typeface="Calibri"/>
                <a:cs typeface="Calibri"/>
              </a:rPr>
              <a:t> in </a:t>
            </a:r>
            <a:r>
              <a:rPr sz="3600" spc="-10" dirty="0">
                <a:latin typeface="Calibri"/>
                <a:cs typeface="Calibri"/>
              </a:rPr>
              <a:t> </a:t>
            </a:r>
            <a:r>
              <a:rPr sz="3600" spc="-5" dirty="0">
                <a:latin typeface="Calibri"/>
                <a:cs typeface="Calibri"/>
              </a:rPr>
              <a:t>adults</a:t>
            </a:r>
            <a:r>
              <a:rPr sz="3600" spc="-25" dirty="0">
                <a:latin typeface="Calibri"/>
                <a:cs typeface="Calibri"/>
              </a:rPr>
              <a:t> </a:t>
            </a:r>
            <a:r>
              <a:rPr sz="3600" dirty="0">
                <a:latin typeface="Calibri"/>
                <a:cs typeface="Calibri"/>
              </a:rPr>
              <a:t>in</a:t>
            </a:r>
            <a:r>
              <a:rPr sz="3600" spc="-10" dirty="0">
                <a:latin typeface="Calibri"/>
                <a:cs typeface="Calibri"/>
              </a:rPr>
              <a:t> developed</a:t>
            </a:r>
            <a:r>
              <a:rPr sz="3600" spc="-35" dirty="0">
                <a:latin typeface="Calibri"/>
                <a:cs typeface="Calibri"/>
              </a:rPr>
              <a:t> </a:t>
            </a:r>
            <a:r>
              <a:rPr sz="3600" spc="-10" dirty="0">
                <a:latin typeface="Calibri"/>
                <a:cs typeface="Calibri"/>
              </a:rPr>
              <a:t>countries</a:t>
            </a:r>
            <a:r>
              <a:rPr sz="3600" spc="-10" dirty="0" smtClean="0">
                <a:latin typeface="Calibri"/>
                <a:cs typeface="Calibri"/>
              </a:rPr>
              <a:t>.</a:t>
            </a:r>
            <a:endParaRPr lang="en-US" sz="3600" spc="-10" dirty="0" smtClean="0">
              <a:latin typeface="Calibri"/>
              <a:cs typeface="Calibri"/>
            </a:endParaRPr>
          </a:p>
          <a:p>
            <a:pPr marL="12700" marR="5080" algn="just">
              <a:lnSpc>
                <a:spcPct val="90000"/>
              </a:lnSpc>
              <a:spcBef>
                <a:spcPts val="530"/>
              </a:spcBef>
            </a:pPr>
            <a:r>
              <a:rPr lang="ar-JO" sz="3600" dirty="0">
                <a:cs typeface="Calibri"/>
              </a:rPr>
              <a:t>عدوى المستشفيات الأكثر شيوعًا عند الأطفال ، حيث يكون فيروس الروتا هو العامل الممرض الرئيسي: المطثية العسيرة هي السبب الرئيسي لالتهاب المعدة والأمعاء في المستشفيات لدى البالغين في البلدان المتقدمة.</a:t>
            </a:r>
            <a:endParaRPr sz="36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p:nvPr/>
        </p:nvSpPr>
        <p:spPr>
          <a:xfrm>
            <a:off x="916939" y="1718513"/>
            <a:ext cx="10589261" cy="936154"/>
          </a:xfrm>
          <a:prstGeom prst="rect">
            <a:avLst/>
          </a:prstGeom>
        </p:spPr>
        <p:txBody>
          <a:bodyPr vert="horz" wrap="square" lIns="0" tIns="12700" rIns="0" bIns="0" rtlCol="0">
            <a:spAutoFit/>
          </a:bodyPr>
          <a:lstStyle/>
          <a:p>
            <a:pPr marL="12700">
              <a:lnSpc>
                <a:spcPct val="100000"/>
              </a:lnSpc>
              <a:spcBef>
                <a:spcPts val="100"/>
              </a:spcBef>
            </a:pPr>
            <a:r>
              <a:rPr sz="6000" b="1" spc="-5" dirty="0" smtClean="0">
                <a:latin typeface="Calibri"/>
                <a:cs typeface="Calibri"/>
              </a:rPr>
              <a:t>Sinusitis</a:t>
            </a:r>
            <a:r>
              <a:rPr lang="en-US" sz="6000" b="1" spc="-5" dirty="0" smtClean="0">
                <a:latin typeface="Calibri"/>
                <a:cs typeface="Calibri"/>
              </a:rPr>
              <a:t> </a:t>
            </a:r>
            <a:r>
              <a:rPr lang="ar-JO" sz="6000" b="1" spc="-5" dirty="0">
                <a:cs typeface="Calibri"/>
              </a:rPr>
              <a:t>التهاب الجيوب الأنفية</a:t>
            </a:r>
            <a:endParaRPr sz="6000" dirty="0">
              <a:latin typeface="Calibri"/>
              <a:cs typeface="Calibri"/>
            </a:endParaRPr>
          </a:p>
        </p:txBody>
      </p:sp>
      <p:sp>
        <p:nvSpPr>
          <p:cNvPr id="3" name="object 3"/>
          <p:cNvSpPr txBox="1"/>
          <p:nvPr/>
        </p:nvSpPr>
        <p:spPr>
          <a:xfrm>
            <a:off x="916939" y="3345307"/>
            <a:ext cx="9957435" cy="1652375"/>
          </a:xfrm>
          <a:prstGeom prst="rect">
            <a:avLst/>
          </a:prstGeom>
        </p:spPr>
        <p:txBody>
          <a:bodyPr vert="horz" wrap="square" lIns="0" tIns="74295" rIns="0" bIns="0" rtlCol="0">
            <a:spAutoFit/>
          </a:bodyPr>
          <a:lstStyle/>
          <a:p>
            <a:pPr marL="12700" marR="5080">
              <a:lnSpc>
                <a:spcPts val="3890"/>
              </a:lnSpc>
              <a:spcBef>
                <a:spcPts val="585"/>
              </a:spcBef>
            </a:pPr>
            <a:r>
              <a:rPr sz="3600" dirty="0">
                <a:latin typeface="Calibri"/>
                <a:cs typeface="Calibri"/>
              </a:rPr>
              <a:t>and </a:t>
            </a:r>
            <a:r>
              <a:rPr sz="3600" spc="-5" dirty="0">
                <a:latin typeface="Calibri"/>
                <a:cs typeface="Calibri"/>
              </a:rPr>
              <a:t>other </a:t>
            </a:r>
            <a:r>
              <a:rPr sz="3600" spc="-15" dirty="0">
                <a:latin typeface="Calibri"/>
                <a:cs typeface="Calibri"/>
              </a:rPr>
              <a:t>enteric </a:t>
            </a:r>
            <a:r>
              <a:rPr sz="3600" spc="-10" dirty="0">
                <a:latin typeface="Calibri"/>
                <a:cs typeface="Calibri"/>
              </a:rPr>
              <a:t>infections, infections </a:t>
            </a:r>
            <a:r>
              <a:rPr sz="3600" spc="-5" dirty="0">
                <a:latin typeface="Calibri"/>
                <a:cs typeface="Calibri"/>
              </a:rPr>
              <a:t>of </a:t>
            </a:r>
            <a:r>
              <a:rPr sz="3600" dirty="0">
                <a:latin typeface="Calibri"/>
                <a:cs typeface="Calibri"/>
              </a:rPr>
              <a:t>the </a:t>
            </a:r>
            <a:r>
              <a:rPr sz="3600" spc="-25" dirty="0">
                <a:latin typeface="Calibri"/>
                <a:cs typeface="Calibri"/>
              </a:rPr>
              <a:t>eye </a:t>
            </a:r>
            <a:r>
              <a:rPr sz="3600" dirty="0">
                <a:latin typeface="Calibri"/>
                <a:cs typeface="Calibri"/>
              </a:rPr>
              <a:t>and </a:t>
            </a:r>
            <a:r>
              <a:rPr sz="3600" spc="-800" dirty="0">
                <a:latin typeface="Calibri"/>
                <a:cs typeface="Calibri"/>
              </a:rPr>
              <a:t> </a:t>
            </a:r>
            <a:r>
              <a:rPr sz="3600" spc="-10" dirty="0">
                <a:latin typeface="Calibri"/>
                <a:cs typeface="Calibri"/>
              </a:rPr>
              <a:t>conjunctiva</a:t>
            </a:r>
            <a:r>
              <a:rPr sz="3600" spc="-10" dirty="0" smtClean="0">
                <a:latin typeface="Calibri"/>
                <a:cs typeface="Calibri"/>
              </a:rPr>
              <a:t>.</a:t>
            </a:r>
            <a:endParaRPr lang="en-US" sz="3600" spc="-10" dirty="0" smtClean="0">
              <a:latin typeface="Calibri"/>
              <a:cs typeface="Calibri"/>
            </a:endParaRPr>
          </a:p>
          <a:p>
            <a:pPr marL="12700" marR="5080">
              <a:lnSpc>
                <a:spcPts val="3890"/>
              </a:lnSpc>
              <a:spcBef>
                <a:spcPts val="585"/>
              </a:spcBef>
            </a:pPr>
            <a:r>
              <a:rPr lang="ar-JO" sz="3600" dirty="0">
                <a:cs typeface="Calibri"/>
              </a:rPr>
              <a:t>وغيرها من الالتهابات المعوية والتهابات العين والملتحمة.</a:t>
            </a:r>
            <a:endParaRPr sz="36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p:nvPr/>
        </p:nvSpPr>
        <p:spPr>
          <a:xfrm>
            <a:off x="916938" y="1718513"/>
            <a:ext cx="9598661" cy="940435"/>
          </a:xfrm>
          <a:prstGeom prst="rect">
            <a:avLst/>
          </a:prstGeom>
        </p:spPr>
        <p:txBody>
          <a:bodyPr vert="horz" wrap="square" lIns="0" tIns="12700" rIns="0" bIns="0" rtlCol="0">
            <a:spAutoFit/>
          </a:bodyPr>
          <a:lstStyle/>
          <a:p>
            <a:pPr marL="12700">
              <a:lnSpc>
                <a:spcPct val="100000"/>
              </a:lnSpc>
              <a:spcBef>
                <a:spcPts val="100"/>
              </a:spcBef>
            </a:pPr>
            <a:r>
              <a:rPr sz="6000" b="1" spc="-5" dirty="0" err="1" smtClean="0">
                <a:latin typeface="Calibri"/>
                <a:cs typeface="Calibri"/>
              </a:rPr>
              <a:t>Endometritis</a:t>
            </a:r>
            <a:r>
              <a:rPr lang="en-US" sz="6000" b="1" spc="-5" dirty="0" smtClean="0">
                <a:latin typeface="Calibri"/>
                <a:cs typeface="Calibri"/>
              </a:rPr>
              <a:t> </a:t>
            </a:r>
            <a:r>
              <a:rPr lang="ar-JO" sz="6000" b="1" spc="-5" dirty="0">
                <a:cs typeface="Calibri"/>
              </a:rPr>
              <a:t>التهاب بطانة الرحم</a:t>
            </a:r>
            <a:endParaRPr sz="6000" dirty="0">
              <a:latin typeface="Calibri"/>
              <a:cs typeface="Calibri"/>
            </a:endParaRPr>
          </a:p>
        </p:txBody>
      </p:sp>
      <p:sp>
        <p:nvSpPr>
          <p:cNvPr id="3" name="object 3"/>
          <p:cNvSpPr txBox="1"/>
          <p:nvPr/>
        </p:nvSpPr>
        <p:spPr>
          <a:xfrm>
            <a:off x="916939" y="3235579"/>
            <a:ext cx="8787130" cy="1652375"/>
          </a:xfrm>
          <a:prstGeom prst="rect">
            <a:avLst/>
          </a:prstGeom>
        </p:spPr>
        <p:txBody>
          <a:bodyPr vert="horz" wrap="square" lIns="0" tIns="74295" rIns="0" bIns="0" rtlCol="0">
            <a:spAutoFit/>
          </a:bodyPr>
          <a:lstStyle/>
          <a:p>
            <a:pPr marL="12700" marR="5080">
              <a:lnSpc>
                <a:spcPts val="3890"/>
              </a:lnSpc>
              <a:spcBef>
                <a:spcPts val="585"/>
              </a:spcBef>
            </a:pPr>
            <a:r>
              <a:rPr sz="3600" dirty="0">
                <a:latin typeface="Calibri"/>
                <a:cs typeface="Calibri"/>
              </a:rPr>
              <a:t>and</a:t>
            </a:r>
            <a:r>
              <a:rPr sz="3600" spc="-30" dirty="0">
                <a:latin typeface="Calibri"/>
                <a:cs typeface="Calibri"/>
              </a:rPr>
              <a:t> </a:t>
            </a:r>
            <a:r>
              <a:rPr sz="3600" spc="-5" dirty="0">
                <a:latin typeface="Calibri"/>
                <a:cs typeface="Calibri"/>
              </a:rPr>
              <a:t>other</a:t>
            </a:r>
            <a:r>
              <a:rPr sz="3600" spc="-15" dirty="0">
                <a:latin typeface="Calibri"/>
                <a:cs typeface="Calibri"/>
              </a:rPr>
              <a:t> </a:t>
            </a:r>
            <a:r>
              <a:rPr sz="3600" spc="-10" dirty="0">
                <a:latin typeface="Calibri"/>
                <a:cs typeface="Calibri"/>
              </a:rPr>
              <a:t>infections</a:t>
            </a:r>
            <a:r>
              <a:rPr sz="3600" spc="-30" dirty="0">
                <a:latin typeface="Calibri"/>
                <a:cs typeface="Calibri"/>
              </a:rPr>
              <a:t> </a:t>
            </a:r>
            <a:r>
              <a:rPr sz="3600" spc="-5" dirty="0">
                <a:latin typeface="Calibri"/>
                <a:cs typeface="Calibri"/>
              </a:rPr>
              <a:t>of</a:t>
            </a:r>
            <a:r>
              <a:rPr sz="3600" spc="-15" dirty="0">
                <a:latin typeface="Calibri"/>
                <a:cs typeface="Calibri"/>
              </a:rPr>
              <a:t> </a:t>
            </a:r>
            <a:r>
              <a:rPr sz="3600" dirty="0">
                <a:latin typeface="Calibri"/>
                <a:cs typeface="Calibri"/>
              </a:rPr>
              <a:t>the</a:t>
            </a:r>
            <a:r>
              <a:rPr sz="3600" spc="-20" dirty="0">
                <a:latin typeface="Calibri"/>
                <a:cs typeface="Calibri"/>
              </a:rPr>
              <a:t> </a:t>
            </a:r>
            <a:r>
              <a:rPr sz="3600" spc="-15" dirty="0">
                <a:latin typeface="Calibri"/>
                <a:cs typeface="Calibri"/>
              </a:rPr>
              <a:t>reproductive</a:t>
            </a:r>
            <a:r>
              <a:rPr sz="3600" spc="-50" dirty="0">
                <a:latin typeface="Calibri"/>
                <a:cs typeface="Calibri"/>
              </a:rPr>
              <a:t> </a:t>
            </a:r>
            <a:r>
              <a:rPr sz="3600" spc="-20" dirty="0">
                <a:latin typeface="Calibri"/>
                <a:cs typeface="Calibri"/>
              </a:rPr>
              <a:t>organs </a:t>
            </a:r>
            <a:r>
              <a:rPr sz="3600" spc="-800" dirty="0">
                <a:latin typeface="Calibri"/>
                <a:cs typeface="Calibri"/>
              </a:rPr>
              <a:t> </a:t>
            </a:r>
            <a:r>
              <a:rPr sz="3600" spc="-15" dirty="0">
                <a:latin typeface="Calibri"/>
                <a:cs typeface="Calibri"/>
              </a:rPr>
              <a:t>following</a:t>
            </a:r>
            <a:r>
              <a:rPr sz="3600" spc="-20" dirty="0">
                <a:latin typeface="Calibri"/>
                <a:cs typeface="Calibri"/>
              </a:rPr>
              <a:t> </a:t>
            </a:r>
            <a:r>
              <a:rPr sz="3600" spc="-5" dirty="0">
                <a:latin typeface="Calibri"/>
                <a:cs typeface="Calibri"/>
              </a:rPr>
              <a:t>childbirth</a:t>
            </a:r>
            <a:r>
              <a:rPr sz="3600" spc="-5" dirty="0" smtClean="0">
                <a:latin typeface="Calibri"/>
                <a:cs typeface="Calibri"/>
              </a:rPr>
              <a:t>.</a:t>
            </a:r>
            <a:endParaRPr lang="en-US" sz="3600" spc="-5" dirty="0" smtClean="0">
              <a:latin typeface="Calibri"/>
              <a:cs typeface="Calibri"/>
            </a:endParaRPr>
          </a:p>
          <a:p>
            <a:pPr marL="12700" marR="5080">
              <a:lnSpc>
                <a:spcPts val="3890"/>
              </a:lnSpc>
              <a:spcBef>
                <a:spcPts val="585"/>
              </a:spcBef>
            </a:pPr>
            <a:r>
              <a:rPr lang="ar-JO" sz="3600" dirty="0">
                <a:cs typeface="Calibri"/>
              </a:rPr>
              <a:t>والتهابات الأعضاء التناسلية بعد الولادة.</a:t>
            </a:r>
            <a:endParaRPr sz="36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EEBF7"/>
          </a:solidFill>
        </p:spPr>
        <p:txBody>
          <a:bodyPr wrap="square" lIns="0" tIns="0" rIns="0" bIns="0" rtlCol="0"/>
          <a:lstStyle/>
          <a:p>
            <a:endParaRPr/>
          </a:p>
        </p:txBody>
      </p:sp>
      <p:sp>
        <p:nvSpPr>
          <p:cNvPr id="3" name="object 3"/>
          <p:cNvSpPr/>
          <p:nvPr/>
        </p:nvSpPr>
        <p:spPr>
          <a:xfrm>
            <a:off x="477012" y="2414016"/>
            <a:ext cx="11506200" cy="1754505"/>
          </a:xfrm>
          <a:custGeom>
            <a:avLst/>
            <a:gdLst/>
            <a:ahLst/>
            <a:cxnLst/>
            <a:rect l="l" t="t" r="r" b="b"/>
            <a:pathLst>
              <a:path w="11506200" h="1754504">
                <a:moveTo>
                  <a:pt x="11506200" y="0"/>
                </a:moveTo>
                <a:lnTo>
                  <a:pt x="0" y="0"/>
                </a:lnTo>
                <a:lnTo>
                  <a:pt x="0" y="1754124"/>
                </a:lnTo>
                <a:lnTo>
                  <a:pt x="11506200" y="1754124"/>
                </a:lnTo>
                <a:lnTo>
                  <a:pt x="11506200"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571627" y="1654825"/>
            <a:ext cx="11316970" cy="3613810"/>
          </a:xfrm>
          <a:prstGeom prst="rect">
            <a:avLst/>
          </a:prstGeom>
        </p:spPr>
        <p:txBody>
          <a:bodyPr vert="horz" wrap="square" lIns="0" tIns="12700" rIns="0" bIns="0" rtlCol="0">
            <a:spAutoFit/>
          </a:bodyPr>
          <a:lstStyle/>
          <a:p>
            <a:pPr algn="ctr">
              <a:lnSpc>
                <a:spcPct val="100000"/>
              </a:lnSpc>
              <a:spcBef>
                <a:spcPts val="100"/>
              </a:spcBef>
            </a:pPr>
            <a:r>
              <a:rPr sz="5400" spc="-15" dirty="0">
                <a:latin typeface="Arial Black"/>
                <a:cs typeface="Arial Black"/>
              </a:rPr>
              <a:t>EMERGING”</a:t>
            </a:r>
            <a:r>
              <a:rPr sz="5400" spc="-40" dirty="0">
                <a:latin typeface="Arial Black"/>
                <a:cs typeface="Arial Black"/>
              </a:rPr>
              <a:t> </a:t>
            </a:r>
            <a:r>
              <a:rPr sz="5400" dirty="0">
                <a:latin typeface="Arial Black"/>
                <a:cs typeface="Arial Black"/>
              </a:rPr>
              <a:t>&amp;</a:t>
            </a:r>
            <a:r>
              <a:rPr sz="5400" spc="-40" dirty="0">
                <a:latin typeface="Arial Black"/>
                <a:cs typeface="Arial Black"/>
              </a:rPr>
              <a:t> </a:t>
            </a:r>
            <a:r>
              <a:rPr sz="5400" spc="-10" dirty="0">
                <a:latin typeface="Arial Black"/>
                <a:cs typeface="Arial Black"/>
              </a:rPr>
              <a:t>“RE-EMERGING</a:t>
            </a:r>
            <a:endParaRPr sz="5400" dirty="0">
              <a:latin typeface="Arial Black"/>
              <a:cs typeface="Arial Black"/>
            </a:endParaRPr>
          </a:p>
          <a:p>
            <a:pPr marL="4445" algn="ctr">
              <a:lnSpc>
                <a:spcPct val="100000"/>
              </a:lnSpc>
            </a:pPr>
            <a:r>
              <a:rPr sz="6000" dirty="0" smtClean="0">
                <a:latin typeface="Arial Black"/>
                <a:cs typeface="Arial Black"/>
              </a:rPr>
              <a:t>Diseases</a:t>
            </a:r>
            <a:r>
              <a:rPr lang="en-US" sz="6000" dirty="0" smtClean="0">
                <a:latin typeface="Arial Black"/>
                <a:cs typeface="Arial Black"/>
              </a:rPr>
              <a:t/>
            </a:r>
            <a:br>
              <a:rPr lang="en-US" sz="6000" dirty="0" smtClean="0">
                <a:latin typeface="Arial Black"/>
                <a:cs typeface="Arial Black"/>
              </a:rPr>
            </a:br>
            <a:r>
              <a:rPr lang="ar-JO" sz="6000" dirty="0">
                <a:latin typeface="Arial Black"/>
                <a:cs typeface="Arial Black"/>
              </a:rPr>
              <a:t>الناشئة "و" إعادة الظهور</a:t>
            </a:r>
            <a:br>
              <a:rPr lang="ar-JO" sz="6000" dirty="0">
                <a:latin typeface="Arial Black"/>
                <a:cs typeface="Arial Black"/>
              </a:rPr>
            </a:br>
            <a:r>
              <a:rPr lang="ar-JO" sz="6000" dirty="0">
                <a:latin typeface="Arial Black"/>
                <a:cs typeface="Arial Black"/>
              </a:rPr>
              <a:t>الأمراض</a:t>
            </a:r>
            <a:endParaRPr sz="6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p:nvPr/>
        </p:nvSpPr>
        <p:spPr>
          <a:xfrm>
            <a:off x="228600" y="545972"/>
            <a:ext cx="11811000" cy="5201809"/>
          </a:xfrm>
          <a:prstGeom prst="rect">
            <a:avLst/>
          </a:prstGeom>
        </p:spPr>
        <p:txBody>
          <a:bodyPr vert="horz" wrap="square" lIns="0" tIns="62865" rIns="0" bIns="0" rtlCol="0">
            <a:spAutoFit/>
          </a:bodyPr>
          <a:lstStyle/>
          <a:p>
            <a:pPr marL="12700" marR="5080" algn="just">
              <a:lnSpc>
                <a:spcPct val="90000"/>
              </a:lnSpc>
              <a:spcBef>
                <a:spcPts val="495"/>
              </a:spcBef>
            </a:pPr>
            <a:r>
              <a:rPr sz="2400" b="1" spc="-10" dirty="0">
                <a:latin typeface="Calibri"/>
                <a:cs typeface="Calibri"/>
              </a:rPr>
              <a:t>Emerging infectious </a:t>
            </a:r>
            <a:r>
              <a:rPr sz="2400" b="1" dirty="0">
                <a:latin typeface="Calibri"/>
                <a:cs typeface="Calibri"/>
              </a:rPr>
              <a:t>diseases </a:t>
            </a:r>
            <a:r>
              <a:rPr sz="2400" spc="-5" dirty="0">
                <a:latin typeface="Calibri"/>
                <a:cs typeface="Calibri"/>
              </a:rPr>
              <a:t>whose </a:t>
            </a:r>
            <a:r>
              <a:rPr sz="2400" dirty="0">
                <a:latin typeface="Calibri"/>
                <a:cs typeface="Calibri"/>
              </a:rPr>
              <a:t>incidence </a:t>
            </a:r>
            <a:r>
              <a:rPr sz="2400" spc="5" dirty="0">
                <a:latin typeface="Calibri"/>
                <a:cs typeface="Calibri"/>
              </a:rPr>
              <a:t>in </a:t>
            </a:r>
            <a:r>
              <a:rPr sz="2400" spc="-5" dirty="0">
                <a:latin typeface="Calibri"/>
                <a:cs typeface="Calibri"/>
              </a:rPr>
              <a:t>humans has </a:t>
            </a:r>
            <a:r>
              <a:rPr sz="2400" dirty="0">
                <a:latin typeface="Calibri"/>
                <a:cs typeface="Calibri"/>
              </a:rPr>
              <a:t> </a:t>
            </a:r>
            <a:r>
              <a:rPr sz="2400" spc="-5" dirty="0">
                <a:latin typeface="Calibri"/>
                <a:cs typeface="Calibri"/>
              </a:rPr>
              <a:t>increased </a:t>
            </a:r>
            <a:r>
              <a:rPr sz="2400" spc="5" dirty="0">
                <a:latin typeface="Calibri"/>
                <a:cs typeface="Calibri"/>
              </a:rPr>
              <a:t>in </a:t>
            </a:r>
            <a:r>
              <a:rPr sz="2400" dirty="0">
                <a:latin typeface="Calibri"/>
                <a:cs typeface="Calibri"/>
              </a:rPr>
              <a:t>the </a:t>
            </a:r>
            <a:r>
              <a:rPr sz="2400" spc="-15" dirty="0">
                <a:latin typeface="Calibri"/>
                <a:cs typeface="Calibri"/>
              </a:rPr>
              <a:t>past </a:t>
            </a:r>
            <a:r>
              <a:rPr sz="2400" dirty="0">
                <a:latin typeface="Calibri"/>
                <a:cs typeface="Calibri"/>
              </a:rPr>
              <a:t>2 </a:t>
            </a:r>
            <a:r>
              <a:rPr sz="2400" spc="-10" dirty="0">
                <a:latin typeface="Calibri"/>
                <a:cs typeface="Calibri"/>
              </a:rPr>
              <a:t>decades or </a:t>
            </a:r>
            <a:r>
              <a:rPr sz="2400" spc="-20" dirty="0">
                <a:latin typeface="Calibri"/>
                <a:cs typeface="Calibri"/>
              </a:rPr>
              <a:t>threatens to </a:t>
            </a:r>
            <a:r>
              <a:rPr sz="2400" spc="-10" dirty="0">
                <a:latin typeface="Calibri"/>
                <a:cs typeface="Calibri"/>
              </a:rPr>
              <a:t>increase </a:t>
            </a:r>
            <a:r>
              <a:rPr sz="2400" spc="-5" dirty="0">
                <a:latin typeface="Calibri"/>
                <a:cs typeface="Calibri"/>
              </a:rPr>
              <a:t>in </a:t>
            </a:r>
            <a:r>
              <a:rPr sz="2400" dirty="0">
                <a:latin typeface="Calibri"/>
                <a:cs typeface="Calibri"/>
              </a:rPr>
              <a:t>the </a:t>
            </a:r>
            <a:r>
              <a:rPr sz="2400" spc="5" dirty="0">
                <a:latin typeface="Calibri"/>
                <a:cs typeface="Calibri"/>
              </a:rPr>
              <a:t> </a:t>
            </a:r>
            <a:r>
              <a:rPr sz="2400" spc="-5" dirty="0">
                <a:latin typeface="Calibri"/>
                <a:cs typeface="Calibri"/>
              </a:rPr>
              <a:t>near </a:t>
            </a:r>
            <a:r>
              <a:rPr sz="2400" spc="-15" dirty="0">
                <a:latin typeface="Calibri"/>
                <a:cs typeface="Calibri"/>
              </a:rPr>
              <a:t>future</a:t>
            </a:r>
            <a:r>
              <a:rPr sz="2400" spc="25" dirty="0">
                <a:latin typeface="Calibri"/>
                <a:cs typeface="Calibri"/>
              </a:rPr>
              <a:t> </a:t>
            </a:r>
            <a:r>
              <a:rPr sz="2400" spc="-30" dirty="0">
                <a:latin typeface="Calibri"/>
                <a:cs typeface="Calibri"/>
              </a:rPr>
              <a:t>have</a:t>
            </a:r>
            <a:r>
              <a:rPr sz="2400" dirty="0">
                <a:latin typeface="Calibri"/>
                <a:cs typeface="Calibri"/>
              </a:rPr>
              <a:t> </a:t>
            </a:r>
            <a:r>
              <a:rPr sz="2400" spc="-5" dirty="0">
                <a:latin typeface="Calibri"/>
                <a:cs typeface="Calibri"/>
              </a:rPr>
              <a:t>been</a:t>
            </a:r>
            <a:r>
              <a:rPr sz="2400" spc="5" dirty="0">
                <a:latin typeface="Calibri"/>
                <a:cs typeface="Calibri"/>
              </a:rPr>
              <a:t> </a:t>
            </a:r>
            <a:r>
              <a:rPr sz="2400" spc="-10" dirty="0">
                <a:latin typeface="Calibri"/>
                <a:cs typeface="Calibri"/>
              </a:rPr>
              <a:t>defined</a:t>
            </a:r>
            <a:r>
              <a:rPr sz="2400" spc="25" dirty="0">
                <a:latin typeface="Calibri"/>
                <a:cs typeface="Calibri"/>
              </a:rPr>
              <a:t> </a:t>
            </a:r>
            <a:r>
              <a:rPr sz="2400" dirty="0">
                <a:latin typeface="Calibri"/>
                <a:cs typeface="Calibri"/>
              </a:rPr>
              <a:t>as</a:t>
            </a:r>
            <a:r>
              <a:rPr sz="2400" spc="-10" dirty="0">
                <a:latin typeface="Calibri"/>
                <a:cs typeface="Calibri"/>
              </a:rPr>
              <a:t> </a:t>
            </a:r>
            <a:r>
              <a:rPr sz="2400" spc="-25" dirty="0">
                <a:latin typeface="Calibri"/>
                <a:cs typeface="Calibri"/>
              </a:rPr>
              <a:t>"emerging</a:t>
            </a:r>
            <a:r>
              <a:rPr sz="2400" spc="-25" dirty="0" smtClean="0">
                <a:latin typeface="Calibri"/>
                <a:cs typeface="Calibri"/>
              </a:rPr>
              <a:t>”.</a:t>
            </a:r>
            <a:endParaRPr lang="en-US" sz="2400" spc="-25" dirty="0" smtClean="0">
              <a:latin typeface="Calibri"/>
              <a:cs typeface="Calibri"/>
            </a:endParaRPr>
          </a:p>
          <a:p>
            <a:pPr marL="12700" marR="5080" algn="just">
              <a:lnSpc>
                <a:spcPct val="90000"/>
              </a:lnSpc>
              <a:spcBef>
                <a:spcPts val="495"/>
              </a:spcBef>
            </a:pPr>
            <a:r>
              <a:rPr lang="ar-JO" sz="2400" dirty="0">
                <a:cs typeface="Calibri"/>
              </a:rPr>
              <a:t>تم تعريف الأمراض المعدية الناشئة التي زاد معدل حدوثها بين البشر في العقدين الماضيين أو يهدد بالزيادة في المستقبل القريب على أنها "ناشئة".</a:t>
            </a:r>
            <a:endParaRPr sz="2400" dirty="0">
              <a:latin typeface="Calibri"/>
              <a:cs typeface="Calibri"/>
            </a:endParaRPr>
          </a:p>
          <a:p>
            <a:pPr>
              <a:lnSpc>
                <a:spcPct val="100000"/>
              </a:lnSpc>
              <a:spcBef>
                <a:spcPts val="10"/>
              </a:spcBef>
            </a:pPr>
            <a:endParaRPr sz="3600" dirty="0">
              <a:latin typeface="Calibri"/>
              <a:cs typeface="Calibri"/>
            </a:endParaRPr>
          </a:p>
          <a:p>
            <a:pPr marL="12700" marR="5080" algn="just">
              <a:lnSpc>
                <a:spcPct val="90000"/>
              </a:lnSpc>
              <a:spcBef>
                <a:spcPts val="5"/>
              </a:spcBef>
            </a:pPr>
            <a:r>
              <a:rPr sz="2400" b="1" spc="-10" dirty="0">
                <a:latin typeface="Calibri"/>
                <a:cs typeface="Calibri"/>
              </a:rPr>
              <a:t>Re-emerging </a:t>
            </a:r>
            <a:r>
              <a:rPr sz="2400" b="1" dirty="0">
                <a:latin typeface="Calibri"/>
                <a:cs typeface="Calibri"/>
              </a:rPr>
              <a:t>diseases </a:t>
            </a:r>
            <a:r>
              <a:rPr sz="2400" spc="-10" dirty="0">
                <a:latin typeface="Calibri"/>
                <a:cs typeface="Calibri"/>
              </a:rPr>
              <a:t>that </a:t>
            </a:r>
            <a:r>
              <a:rPr sz="2400" spc="-5" dirty="0">
                <a:latin typeface="Calibri"/>
                <a:cs typeface="Calibri"/>
              </a:rPr>
              <a:t>once </a:t>
            </a:r>
            <a:r>
              <a:rPr sz="2400" spc="-20" dirty="0">
                <a:latin typeface="Calibri"/>
                <a:cs typeface="Calibri"/>
              </a:rPr>
              <a:t>were</a:t>
            </a:r>
            <a:r>
              <a:rPr sz="2400" spc="-15" dirty="0">
                <a:latin typeface="Calibri"/>
                <a:cs typeface="Calibri"/>
              </a:rPr>
              <a:t> </a:t>
            </a:r>
            <a:r>
              <a:rPr sz="2400" spc="-5" dirty="0">
                <a:latin typeface="Calibri"/>
                <a:cs typeface="Calibri"/>
              </a:rPr>
              <a:t>major health</a:t>
            </a:r>
            <a:r>
              <a:rPr sz="2400" dirty="0">
                <a:latin typeface="Calibri"/>
                <a:cs typeface="Calibri"/>
              </a:rPr>
              <a:t> </a:t>
            </a:r>
            <a:r>
              <a:rPr sz="2400" spc="-15" dirty="0">
                <a:latin typeface="Calibri"/>
                <a:cs typeface="Calibri"/>
              </a:rPr>
              <a:t>problems </a:t>
            </a:r>
            <a:r>
              <a:rPr sz="2400" spc="-10" dirty="0">
                <a:latin typeface="Calibri"/>
                <a:cs typeface="Calibri"/>
              </a:rPr>
              <a:t> </a:t>
            </a:r>
            <a:r>
              <a:rPr sz="2400" spc="-5" dirty="0">
                <a:latin typeface="Calibri"/>
                <a:cs typeface="Calibri"/>
              </a:rPr>
              <a:t>globally</a:t>
            </a:r>
            <a:r>
              <a:rPr sz="2400"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in</a:t>
            </a:r>
            <a:r>
              <a:rPr sz="2400" spc="10" dirty="0">
                <a:latin typeface="Calibri"/>
                <a:cs typeface="Calibri"/>
              </a:rPr>
              <a:t> </a:t>
            </a:r>
            <a:r>
              <a:rPr sz="2400" dirty="0">
                <a:latin typeface="Calibri"/>
                <a:cs typeface="Calibri"/>
              </a:rPr>
              <a:t>a</a:t>
            </a:r>
            <a:r>
              <a:rPr sz="2400" spc="5" dirty="0">
                <a:latin typeface="Calibri"/>
                <a:cs typeface="Calibri"/>
              </a:rPr>
              <a:t> </a:t>
            </a:r>
            <a:r>
              <a:rPr sz="2400" spc="-5" dirty="0">
                <a:latin typeface="Calibri"/>
                <a:cs typeface="Calibri"/>
              </a:rPr>
              <a:t>particular</a:t>
            </a:r>
            <a:r>
              <a:rPr sz="2400" dirty="0">
                <a:latin typeface="Calibri"/>
                <a:cs typeface="Calibri"/>
              </a:rPr>
              <a:t> </a:t>
            </a:r>
            <a:r>
              <a:rPr sz="2400" spc="-40" dirty="0">
                <a:latin typeface="Calibri"/>
                <a:cs typeface="Calibri"/>
              </a:rPr>
              <a:t>country,</a:t>
            </a:r>
            <a:r>
              <a:rPr sz="2400" spc="-3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then</a:t>
            </a:r>
            <a:r>
              <a:rPr sz="2400" spc="750" dirty="0">
                <a:latin typeface="Calibri"/>
                <a:cs typeface="Calibri"/>
              </a:rPr>
              <a:t> </a:t>
            </a:r>
            <a:r>
              <a:rPr sz="2400" spc="-5" dirty="0">
                <a:latin typeface="Calibri"/>
                <a:cs typeface="Calibri"/>
              </a:rPr>
              <a:t>declined </a:t>
            </a:r>
            <a:r>
              <a:rPr sz="2400" dirty="0">
                <a:latin typeface="Calibri"/>
                <a:cs typeface="Calibri"/>
              </a:rPr>
              <a:t> </a:t>
            </a:r>
            <a:r>
              <a:rPr sz="2400" spc="-35" dirty="0">
                <a:latin typeface="Calibri"/>
                <a:cs typeface="Calibri"/>
              </a:rPr>
              <a:t>dramatically,</a:t>
            </a:r>
            <a:r>
              <a:rPr sz="2400" spc="-30" dirty="0">
                <a:latin typeface="Calibri"/>
                <a:cs typeface="Calibri"/>
              </a:rPr>
              <a:t> </a:t>
            </a:r>
            <a:r>
              <a:rPr sz="2400" spc="-5" dirty="0">
                <a:latin typeface="Calibri"/>
                <a:cs typeface="Calibri"/>
              </a:rPr>
              <a:t>but</a:t>
            </a:r>
            <a:r>
              <a:rPr sz="2400" dirty="0">
                <a:latin typeface="Calibri"/>
                <a:cs typeface="Calibri"/>
              </a:rPr>
              <a:t> </a:t>
            </a:r>
            <a:r>
              <a:rPr sz="2400" spc="-15" dirty="0">
                <a:latin typeface="Calibri"/>
                <a:cs typeface="Calibri"/>
              </a:rPr>
              <a:t>are</a:t>
            </a:r>
            <a:r>
              <a:rPr sz="2400" spc="-10" dirty="0">
                <a:latin typeface="Calibri"/>
                <a:cs typeface="Calibri"/>
              </a:rPr>
              <a:t> </a:t>
            </a:r>
            <a:r>
              <a:rPr sz="2400" spc="-15" dirty="0">
                <a:latin typeface="Calibri"/>
                <a:cs typeface="Calibri"/>
              </a:rPr>
              <a:t>again</a:t>
            </a:r>
            <a:r>
              <a:rPr sz="2400" spc="-10" dirty="0">
                <a:latin typeface="Calibri"/>
                <a:cs typeface="Calibri"/>
              </a:rPr>
              <a:t> becoming</a:t>
            </a:r>
            <a:r>
              <a:rPr sz="2400" spc="-5" dirty="0">
                <a:latin typeface="Calibri"/>
                <a:cs typeface="Calibri"/>
              </a:rPr>
              <a:t> health</a:t>
            </a:r>
            <a:r>
              <a:rPr sz="2400" dirty="0">
                <a:latin typeface="Calibri"/>
                <a:cs typeface="Calibri"/>
              </a:rPr>
              <a:t> </a:t>
            </a:r>
            <a:r>
              <a:rPr sz="2400" spc="-10" dirty="0">
                <a:latin typeface="Calibri"/>
                <a:cs typeface="Calibri"/>
              </a:rPr>
              <a:t>problems</a:t>
            </a:r>
            <a:r>
              <a:rPr sz="2400" spc="-5" dirty="0">
                <a:latin typeface="Calibri"/>
                <a:cs typeface="Calibri"/>
              </a:rPr>
              <a:t> </a:t>
            </a:r>
            <a:r>
              <a:rPr sz="2400" spc="-25" dirty="0">
                <a:latin typeface="Calibri"/>
                <a:cs typeface="Calibri"/>
              </a:rPr>
              <a:t>for</a:t>
            </a:r>
            <a:r>
              <a:rPr sz="2400" spc="-20" dirty="0">
                <a:latin typeface="Calibri"/>
                <a:cs typeface="Calibri"/>
              </a:rPr>
              <a:t> </a:t>
            </a:r>
            <a:r>
              <a:rPr sz="2400" dirty="0">
                <a:latin typeface="Calibri"/>
                <a:cs typeface="Calibri"/>
              </a:rPr>
              <a:t>a </a:t>
            </a:r>
            <a:r>
              <a:rPr sz="2400" spc="5" dirty="0">
                <a:latin typeface="Calibri"/>
                <a:cs typeface="Calibri"/>
              </a:rPr>
              <a:t> </a:t>
            </a:r>
            <a:r>
              <a:rPr sz="2400" spc="-10" dirty="0">
                <a:latin typeface="Calibri"/>
                <a:cs typeface="Calibri"/>
              </a:rPr>
              <a:t>significant</a:t>
            </a:r>
            <a:r>
              <a:rPr sz="2400" spc="25" dirty="0">
                <a:latin typeface="Calibri"/>
                <a:cs typeface="Calibri"/>
              </a:rPr>
              <a:t> </a:t>
            </a:r>
            <a:r>
              <a:rPr sz="2400" spc="-10" dirty="0">
                <a:latin typeface="Calibri"/>
                <a:cs typeface="Calibri"/>
              </a:rPr>
              <a:t>proportion</a:t>
            </a:r>
            <a:r>
              <a:rPr sz="2400" spc="20"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the</a:t>
            </a:r>
            <a:r>
              <a:rPr sz="2400" spc="-15" dirty="0">
                <a:latin typeface="Calibri"/>
                <a:cs typeface="Calibri"/>
              </a:rPr>
              <a:t> </a:t>
            </a:r>
            <a:r>
              <a:rPr sz="2400" spc="-10" dirty="0">
                <a:latin typeface="Calibri"/>
                <a:cs typeface="Calibri"/>
              </a:rPr>
              <a:t>population</a:t>
            </a:r>
            <a:r>
              <a:rPr sz="2400" spc="-10" dirty="0" smtClean="0">
                <a:latin typeface="Calibri"/>
                <a:cs typeface="Calibri"/>
              </a:rPr>
              <a:t>.</a:t>
            </a:r>
            <a:endParaRPr lang="en-US" sz="2400" spc="-10" dirty="0" smtClean="0">
              <a:latin typeface="Calibri"/>
              <a:cs typeface="Calibri"/>
            </a:endParaRPr>
          </a:p>
          <a:p>
            <a:pPr marL="12700" marR="5080" algn="just">
              <a:lnSpc>
                <a:spcPct val="90000"/>
              </a:lnSpc>
              <a:spcBef>
                <a:spcPts val="5"/>
              </a:spcBef>
            </a:pPr>
            <a:r>
              <a:rPr lang="ar-JO" sz="2400" dirty="0">
                <a:cs typeface="Calibri"/>
              </a:rPr>
              <a:t>عادت الأمراض إلى الظهور التي كانت ذات يوم مشكلات صحية كبيرة على مستوى العالم أو في بلد معين ، ثم تراجعت بشكل كبير ، ولكنها أصبحت مرة أخرى مشكلات صحية لنسبة كبيرة من السكان.</a:t>
            </a:r>
            <a:endParaRPr sz="2400" dirty="0">
              <a:latin typeface="Calibri"/>
              <a:cs typeface="Calibri"/>
            </a:endParaRPr>
          </a:p>
          <a:p>
            <a:pPr>
              <a:lnSpc>
                <a:spcPct val="100000"/>
              </a:lnSpc>
              <a:spcBef>
                <a:spcPts val="45"/>
              </a:spcBef>
            </a:pPr>
            <a:endParaRPr sz="3200" dirty="0">
              <a:latin typeface="Calibri"/>
              <a:cs typeface="Calibri"/>
            </a:endParaRPr>
          </a:p>
          <a:p>
            <a:pPr marL="12700" algn="just">
              <a:lnSpc>
                <a:spcPts val="3760"/>
              </a:lnSpc>
            </a:pPr>
            <a:r>
              <a:rPr sz="2400" spc="-10" dirty="0">
                <a:latin typeface="Calibri"/>
                <a:cs typeface="Calibri"/>
              </a:rPr>
              <a:t>Diseases</a:t>
            </a:r>
            <a:r>
              <a:rPr sz="2400" spc="1864" dirty="0">
                <a:latin typeface="Calibri"/>
                <a:cs typeface="Calibri"/>
              </a:rPr>
              <a:t> </a:t>
            </a:r>
            <a:r>
              <a:rPr sz="2400" spc="-5" dirty="0">
                <a:latin typeface="Calibri"/>
                <a:cs typeface="Calibri"/>
              </a:rPr>
              <a:t>thought</a:t>
            </a:r>
            <a:r>
              <a:rPr sz="2400" spc="1855" dirty="0">
                <a:latin typeface="Calibri"/>
                <a:cs typeface="Calibri"/>
              </a:rPr>
              <a:t> </a:t>
            </a:r>
            <a:r>
              <a:rPr sz="2400" spc="-20" dirty="0">
                <a:latin typeface="Calibri"/>
                <a:cs typeface="Calibri"/>
              </a:rPr>
              <a:t>to</a:t>
            </a:r>
            <a:r>
              <a:rPr sz="2400" spc="1864" dirty="0">
                <a:latin typeface="Calibri"/>
                <a:cs typeface="Calibri"/>
              </a:rPr>
              <a:t> </a:t>
            </a:r>
            <a:r>
              <a:rPr sz="2400" dirty="0">
                <a:latin typeface="Calibri"/>
                <a:cs typeface="Calibri"/>
              </a:rPr>
              <a:t>be  </a:t>
            </a:r>
            <a:r>
              <a:rPr sz="2400" spc="375" dirty="0">
                <a:latin typeface="Calibri"/>
                <a:cs typeface="Calibri"/>
              </a:rPr>
              <a:t> </a:t>
            </a:r>
            <a:r>
              <a:rPr sz="2400" spc="-10" dirty="0">
                <a:latin typeface="Calibri"/>
                <a:cs typeface="Calibri"/>
              </a:rPr>
              <a:t>adequately</a:t>
            </a:r>
            <a:r>
              <a:rPr sz="2400" spc="1855" dirty="0">
                <a:latin typeface="Calibri"/>
                <a:cs typeface="Calibri"/>
              </a:rPr>
              <a:t> </a:t>
            </a:r>
            <a:r>
              <a:rPr sz="2400" spc="-15" dirty="0">
                <a:latin typeface="Calibri"/>
                <a:cs typeface="Calibri"/>
              </a:rPr>
              <a:t>controlled</a:t>
            </a:r>
            <a:r>
              <a:rPr sz="2400" spc="1880" dirty="0">
                <a:latin typeface="Calibri"/>
                <a:cs typeface="Calibri"/>
              </a:rPr>
              <a:t> </a:t>
            </a:r>
            <a:r>
              <a:rPr sz="2400" dirty="0">
                <a:latin typeface="Calibri"/>
                <a:cs typeface="Calibri"/>
              </a:rPr>
              <a:t>making  </a:t>
            </a:r>
            <a:r>
              <a:rPr sz="2400" spc="380" dirty="0">
                <a:latin typeface="Calibri"/>
                <a:cs typeface="Calibri"/>
              </a:rPr>
              <a:t> </a:t>
            </a:r>
            <a:r>
              <a:rPr sz="2400" dirty="0" smtClean="0">
                <a:latin typeface="Calibri"/>
                <a:cs typeface="Calibri"/>
              </a:rPr>
              <a:t>a</a:t>
            </a:r>
            <a:r>
              <a:rPr lang="en-US" sz="2400" dirty="0" smtClean="0">
                <a:latin typeface="Calibri"/>
                <a:cs typeface="Calibri"/>
              </a:rPr>
              <a:t> </a:t>
            </a:r>
            <a:r>
              <a:rPr sz="2400" spc="-25" dirty="0" smtClean="0">
                <a:latin typeface="Calibri"/>
                <a:cs typeface="Calibri"/>
              </a:rPr>
              <a:t>“comeback</a:t>
            </a:r>
            <a:r>
              <a:rPr sz="2400" spc="-25" dirty="0">
                <a:latin typeface="Calibri"/>
                <a:cs typeface="Calibri"/>
              </a:rPr>
              <a:t>”</a:t>
            </a:r>
            <a:r>
              <a:rPr sz="2400" dirty="0">
                <a:latin typeface="Calibri"/>
                <a:cs typeface="Calibri"/>
              </a:rPr>
              <a:t> </a:t>
            </a:r>
            <a:r>
              <a:rPr sz="2400" spc="-20" dirty="0">
                <a:latin typeface="Calibri"/>
                <a:cs typeface="Calibri"/>
              </a:rPr>
              <a:t>are</a:t>
            </a:r>
            <a:r>
              <a:rPr sz="2400" spc="-15" dirty="0">
                <a:latin typeface="Calibri"/>
                <a:cs typeface="Calibri"/>
              </a:rPr>
              <a:t> </a:t>
            </a:r>
            <a:r>
              <a:rPr sz="2400" spc="-5" dirty="0">
                <a:latin typeface="Calibri"/>
                <a:cs typeface="Calibri"/>
              </a:rPr>
              <a:t>“re-emerging”</a:t>
            </a:r>
            <a:r>
              <a:rPr sz="2400" spc="-5" dirty="0" smtClean="0">
                <a:latin typeface="Calibri"/>
                <a:cs typeface="Calibri"/>
              </a:rPr>
              <a:t>​</a:t>
            </a:r>
            <a:r>
              <a:rPr lang="en-US" sz="2400" spc="-5" dirty="0" smtClean="0">
                <a:latin typeface="Calibri"/>
                <a:cs typeface="Calibri"/>
              </a:rPr>
              <a:t> </a:t>
            </a:r>
            <a:r>
              <a:rPr lang="ar-JO" sz="2400" spc="-5" dirty="0">
                <a:cs typeface="Calibri"/>
              </a:rPr>
              <a:t>الأمراض التي يُعتقد أنه يمكن السيطرة عليها بشكل كافٍ مما يؤدي إلى "عودة" هي "تعاود الظهور"</a:t>
            </a:r>
            <a:endParaRPr sz="24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68098" y="699421"/>
            <a:ext cx="5250484" cy="4755813"/>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6454" y="1524000"/>
            <a:ext cx="10515600" cy="1643380"/>
          </a:xfrm>
          <a:custGeom>
            <a:avLst/>
            <a:gdLst/>
            <a:ahLst/>
            <a:cxnLst/>
            <a:rect l="l" t="t" r="r" b="b"/>
            <a:pathLst>
              <a:path w="10515600" h="1643379">
                <a:moveTo>
                  <a:pt x="10241788" y="0"/>
                </a:moveTo>
                <a:lnTo>
                  <a:pt x="273812" y="0"/>
                </a:lnTo>
                <a:lnTo>
                  <a:pt x="224594" y="4410"/>
                </a:lnTo>
                <a:lnTo>
                  <a:pt x="178271" y="17126"/>
                </a:lnTo>
                <a:lnTo>
                  <a:pt x="135615" y="37375"/>
                </a:lnTo>
                <a:lnTo>
                  <a:pt x="97399" y="64385"/>
                </a:lnTo>
                <a:lnTo>
                  <a:pt x="64398" y="97384"/>
                </a:lnTo>
                <a:lnTo>
                  <a:pt x="37384" y="135598"/>
                </a:lnTo>
                <a:lnTo>
                  <a:pt x="17130" y="178256"/>
                </a:lnTo>
                <a:lnTo>
                  <a:pt x="4411" y="224584"/>
                </a:lnTo>
                <a:lnTo>
                  <a:pt x="0" y="273812"/>
                </a:lnTo>
                <a:lnTo>
                  <a:pt x="0" y="1369060"/>
                </a:lnTo>
                <a:lnTo>
                  <a:pt x="4411" y="1418287"/>
                </a:lnTo>
                <a:lnTo>
                  <a:pt x="17130" y="1464615"/>
                </a:lnTo>
                <a:lnTo>
                  <a:pt x="37384" y="1507273"/>
                </a:lnTo>
                <a:lnTo>
                  <a:pt x="64398" y="1545487"/>
                </a:lnTo>
                <a:lnTo>
                  <a:pt x="97399" y="1578486"/>
                </a:lnTo>
                <a:lnTo>
                  <a:pt x="135615" y="1605496"/>
                </a:lnTo>
                <a:lnTo>
                  <a:pt x="178271" y="1625745"/>
                </a:lnTo>
                <a:lnTo>
                  <a:pt x="224594" y="1638461"/>
                </a:lnTo>
                <a:lnTo>
                  <a:pt x="273812" y="1642872"/>
                </a:lnTo>
                <a:lnTo>
                  <a:pt x="10241788" y="1642872"/>
                </a:lnTo>
                <a:lnTo>
                  <a:pt x="10291015" y="1638461"/>
                </a:lnTo>
                <a:lnTo>
                  <a:pt x="10337343" y="1625745"/>
                </a:lnTo>
                <a:lnTo>
                  <a:pt x="10380001" y="1605496"/>
                </a:lnTo>
                <a:lnTo>
                  <a:pt x="10418215" y="1578486"/>
                </a:lnTo>
                <a:lnTo>
                  <a:pt x="10451214" y="1545487"/>
                </a:lnTo>
                <a:lnTo>
                  <a:pt x="10478224" y="1507273"/>
                </a:lnTo>
                <a:lnTo>
                  <a:pt x="10498473" y="1464615"/>
                </a:lnTo>
                <a:lnTo>
                  <a:pt x="10511189" y="1418287"/>
                </a:lnTo>
                <a:lnTo>
                  <a:pt x="10515600" y="1369060"/>
                </a:lnTo>
                <a:lnTo>
                  <a:pt x="10515600" y="273812"/>
                </a:lnTo>
                <a:lnTo>
                  <a:pt x="10511189" y="224584"/>
                </a:lnTo>
                <a:lnTo>
                  <a:pt x="10498473" y="178256"/>
                </a:lnTo>
                <a:lnTo>
                  <a:pt x="10478224" y="135598"/>
                </a:lnTo>
                <a:lnTo>
                  <a:pt x="10451214" y="97384"/>
                </a:lnTo>
                <a:lnTo>
                  <a:pt x="10418215" y="64385"/>
                </a:lnTo>
                <a:lnTo>
                  <a:pt x="10380001" y="37375"/>
                </a:lnTo>
                <a:lnTo>
                  <a:pt x="10337343" y="17126"/>
                </a:lnTo>
                <a:lnTo>
                  <a:pt x="10291015" y="4410"/>
                </a:lnTo>
                <a:lnTo>
                  <a:pt x="10241788" y="0"/>
                </a:lnTo>
                <a:close/>
              </a:path>
            </a:pathLst>
          </a:custGeom>
          <a:solidFill>
            <a:srgbClr val="FFC000"/>
          </a:solidFill>
        </p:spPr>
        <p:txBody>
          <a:bodyPr wrap="square" lIns="0" tIns="0" rIns="0" bIns="0" rtlCol="0"/>
          <a:lstStyle/>
          <a:p>
            <a:endParaRPr/>
          </a:p>
        </p:txBody>
      </p:sp>
      <p:sp>
        <p:nvSpPr>
          <p:cNvPr id="3" name="object 3"/>
          <p:cNvSpPr/>
          <p:nvPr/>
        </p:nvSpPr>
        <p:spPr>
          <a:xfrm>
            <a:off x="842527" y="3397602"/>
            <a:ext cx="10515600" cy="1813560"/>
          </a:xfrm>
          <a:custGeom>
            <a:avLst/>
            <a:gdLst/>
            <a:ahLst/>
            <a:cxnLst/>
            <a:rect l="l" t="t" r="r" b="b"/>
            <a:pathLst>
              <a:path w="10515600" h="1813560">
                <a:moveTo>
                  <a:pt x="10213340" y="0"/>
                </a:moveTo>
                <a:lnTo>
                  <a:pt x="302259" y="0"/>
                </a:lnTo>
                <a:lnTo>
                  <a:pt x="253233" y="3957"/>
                </a:lnTo>
                <a:lnTo>
                  <a:pt x="206724" y="15414"/>
                </a:lnTo>
                <a:lnTo>
                  <a:pt x="163356" y="33748"/>
                </a:lnTo>
                <a:lnTo>
                  <a:pt x="123751" y="58334"/>
                </a:lnTo>
                <a:lnTo>
                  <a:pt x="88531" y="88550"/>
                </a:lnTo>
                <a:lnTo>
                  <a:pt x="58320" y="123773"/>
                </a:lnTo>
                <a:lnTo>
                  <a:pt x="33738" y="163378"/>
                </a:lnTo>
                <a:lnTo>
                  <a:pt x="15409" y="206743"/>
                </a:lnTo>
                <a:lnTo>
                  <a:pt x="3956" y="253245"/>
                </a:lnTo>
                <a:lnTo>
                  <a:pt x="0" y="302259"/>
                </a:lnTo>
                <a:lnTo>
                  <a:pt x="0" y="1511299"/>
                </a:lnTo>
                <a:lnTo>
                  <a:pt x="3956" y="1560314"/>
                </a:lnTo>
                <a:lnTo>
                  <a:pt x="15409" y="1606816"/>
                </a:lnTo>
                <a:lnTo>
                  <a:pt x="33738" y="1650181"/>
                </a:lnTo>
                <a:lnTo>
                  <a:pt x="58320" y="1689786"/>
                </a:lnTo>
                <a:lnTo>
                  <a:pt x="88531" y="1725009"/>
                </a:lnTo>
                <a:lnTo>
                  <a:pt x="123751" y="1755225"/>
                </a:lnTo>
                <a:lnTo>
                  <a:pt x="163356" y="1779811"/>
                </a:lnTo>
                <a:lnTo>
                  <a:pt x="206724" y="1798145"/>
                </a:lnTo>
                <a:lnTo>
                  <a:pt x="253233" y="1809602"/>
                </a:lnTo>
                <a:lnTo>
                  <a:pt x="302259" y="1813559"/>
                </a:lnTo>
                <a:lnTo>
                  <a:pt x="10213340" y="1813559"/>
                </a:lnTo>
                <a:lnTo>
                  <a:pt x="10262354" y="1809602"/>
                </a:lnTo>
                <a:lnTo>
                  <a:pt x="10308856" y="1798145"/>
                </a:lnTo>
                <a:lnTo>
                  <a:pt x="10352221" y="1779811"/>
                </a:lnTo>
                <a:lnTo>
                  <a:pt x="10391826" y="1755225"/>
                </a:lnTo>
                <a:lnTo>
                  <a:pt x="10427049" y="1725009"/>
                </a:lnTo>
                <a:lnTo>
                  <a:pt x="10457265" y="1689786"/>
                </a:lnTo>
                <a:lnTo>
                  <a:pt x="10481851" y="1650181"/>
                </a:lnTo>
                <a:lnTo>
                  <a:pt x="10500185" y="1606816"/>
                </a:lnTo>
                <a:lnTo>
                  <a:pt x="10511642" y="1560314"/>
                </a:lnTo>
                <a:lnTo>
                  <a:pt x="10515600" y="1511299"/>
                </a:lnTo>
                <a:lnTo>
                  <a:pt x="10515600" y="302259"/>
                </a:lnTo>
                <a:lnTo>
                  <a:pt x="10511642" y="253245"/>
                </a:lnTo>
                <a:lnTo>
                  <a:pt x="10500185" y="206743"/>
                </a:lnTo>
                <a:lnTo>
                  <a:pt x="10481851" y="163378"/>
                </a:lnTo>
                <a:lnTo>
                  <a:pt x="10457265" y="123773"/>
                </a:lnTo>
                <a:lnTo>
                  <a:pt x="10427049" y="88550"/>
                </a:lnTo>
                <a:lnTo>
                  <a:pt x="10391826" y="58334"/>
                </a:lnTo>
                <a:lnTo>
                  <a:pt x="10352221" y="33748"/>
                </a:lnTo>
                <a:lnTo>
                  <a:pt x="10308856" y="15414"/>
                </a:lnTo>
                <a:lnTo>
                  <a:pt x="10262354" y="3957"/>
                </a:lnTo>
                <a:lnTo>
                  <a:pt x="10213340" y="0"/>
                </a:lnTo>
                <a:close/>
              </a:path>
            </a:pathLst>
          </a:custGeom>
          <a:solidFill>
            <a:srgbClr val="5B9BD4"/>
          </a:solidFill>
        </p:spPr>
        <p:txBody>
          <a:bodyPr wrap="square" lIns="0" tIns="0" rIns="0" bIns="0" rtlCol="0"/>
          <a:lstStyle/>
          <a:p>
            <a:endParaRPr/>
          </a:p>
        </p:txBody>
      </p:sp>
      <p:sp>
        <p:nvSpPr>
          <p:cNvPr id="4" name="object 4"/>
          <p:cNvSpPr txBox="1"/>
          <p:nvPr/>
        </p:nvSpPr>
        <p:spPr>
          <a:xfrm>
            <a:off x="916939" y="133697"/>
            <a:ext cx="10196195" cy="6471002"/>
          </a:xfrm>
          <a:prstGeom prst="rect">
            <a:avLst/>
          </a:prstGeom>
        </p:spPr>
        <p:txBody>
          <a:bodyPr vert="horz" wrap="square" lIns="0" tIns="13335" rIns="0" bIns="0" rtlCol="0">
            <a:spAutoFit/>
          </a:bodyPr>
          <a:lstStyle/>
          <a:p>
            <a:pPr marL="12700">
              <a:lnSpc>
                <a:spcPts val="3650"/>
              </a:lnSpc>
              <a:spcBef>
                <a:spcPts val="105"/>
              </a:spcBef>
            </a:pPr>
            <a:r>
              <a:rPr sz="2800" b="1" dirty="0">
                <a:solidFill>
                  <a:srgbClr val="FF0000"/>
                </a:solidFill>
                <a:latin typeface="Calibri"/>
                <a:cs typeface="Calibri"/>
              </a:rPr>
              <a:t>Nosocomial</a:t>
            </a:r>
            <a:r>
              <a:rPr sz="2800" b="1" spc="-70" dirty="0">
                <a:solidFill>
                  <a:srgbClr val="FF0000"/>
                </a:solidFill>
                <a:latin typeface="Calibri"/>
                <a:cs typeface="Calibri"/>
              </a:rPr>
              <a:t> </a:t>
            </a:r>
            <a:r>
              <a:rPr sz="2800" b="1" spc="-10" dirty="0" smtClean="0">
                <a:solidFill>
                  <a:srgbClr val="FF0000"/>
                </a:solidFill>
                <a:latin typeface="Calibri"/>
                <a:cs typeface="Calibri"/>
              </a:rPr>
              <a:t>Infection</a:t>
            </a:r>
            <a:r>
              <a:rPr lang="ar-JO" sz="2800" b="1" spc="-10" dirty="0">
                <a:solidFill>
                  <a:srgbClr val="FF0000"/>
                </a:solidFill>
                <a:cs typeface="Calibri"/>
              </a:rPr>
              <a:t>عدوى </a:t>
            </a:r>
            <a:r>
              <a:rPr lang="ar-JO" sz="2800" b="1" spc="-10" dirty="0" smtClean="0">
                <a:solidFill>
                  <a:srgbClr val="FF0000"/>
                </a:solidFill>
                <a:cs typeface="Calibri"/>
              </a:rPr>
              <a:t>المستشفيات</a:t>
            </a:r>
            <a:r>
              <a:rPr lang="en-US" sz="2800" b="1" spc="-10" dirty="0" smtClean="0">
                <a:solidFill>
                  <a:srgbClr val="FF0000"/>
                </a:solidFill>
                <a:cs typeface="Calibri"/>
              </a:rPr>
              <a:t> </a:t>
            </a:r>
            <a:endParaRPr sz="2800" dirty="0">
              <a:latin typeface="Calibri"/>
              <a:cs typeface="Calibri"/>
            </a:endParaRPr>
          </a:p>
          <a:p>
            <a:pPr marL="12700">
              <a:lnSpc>
                <a:spcPts val="3650"/>
              </a:lnSpc>
            </a:pPr>
            <a:r>
              <a:rPr sz="2800" b="1" dirty="0" smtClean="0">
                <a:latin typeface="Calibri"/>
                <a:cs typeface="Calibri"/>
              </a:rPr>
              <a:t>(also</a:t>
            </a:r>
            <a:r>
              <a:rPr sz="2800" b="1" spc="-5" dirty="0" smtClean="0">
                <a:latin typeface="Calibri"/>
                <a:cs typeface="Calibri"/>
              </a:rPr>
              <a:t> called</a:t>
            </a:r>
            <a:r>
              <a:rPr sz="2800" b="1" spc="-10" dirty="0" smtClean="0">
                <a:latin typeface="Calibri"/>
                <a:cs typeface="Calibri"/>
              </a:rPr>
              <a:t> “hospital</a:t>
            </a:r>
            <a:r>
              <a:rPr sz="2800" b="1" dirty="0" smtClean="0">
                <a:latin typeface="Calibri"/>
                <a:cs typeface="Calibri"/>
              </a:rPr>
              <a:t> </a:t>
            </a:r>
            <a:r>
              <a:rPr sz="2800" b="1" spc="-10" dirty="0" smtClean="0">
                <a:latin typeface="Calibri"/>
                <a:cs typeface="Calibri"/>
              </a:rPr>
              <a:t>acquired</a:t>
            </a:r>
            <a:r>
              <a:rPr sz="2800" b="1" spc="-30" dirty="0" smtClean="0">
                <a:latin typeface="Calibri"/>
                <a:cs typeface="Calibri"/>
              </a:rPr>
              <a:t> </a:t>
            </a:r>
            <a:r>
              <a:rPr sz="2800" b="1" spc="-10" dirty="0" smtClean="0">
                <a:latin typeface="Calibri"/>
                <a:cs typeface="Calibri"/>
              </a:rPr>
              <a:t>infection”)</a:t>
            </a:r>
            <a:r>
              <a:rPr sz="2800" b="1" spc="-30" dirty="0" smtClean="0">
                <a:latin typeface="Calibri"/>
                <a:cs typeface="Calibri"/>
              </a:rPr>
              <a:t> </a:t>
            </a:r>
            <a:r>
              <a:rPr sz="2800" b="1" spc="-10" dirty="0" smtClean="0">
                <a:latin typeface="Calibri"/>
                <a:cs typeface="Calibri"/>
              </a:rPr>
              <a:t>can </a:t>
            </a:r>
            <a:r>
              <a:rPr sz="2800" b="1" dirty="0" smtClean="0">
                <a:latin typeface="Calibri"/>
                <a:cs typeface="Calibri"/>
              </a:rPr>
              <a:t>be </a:t>
            </a:r>
            <a:r>
              <a:rPr sz="2800" b="1" spc="-10" dirty="0" smtClean="0">
                <a:latin typeface="Calibri"/>
                <a:cs typeface="Calibri"/>
              </a:rPr>
              <a:t>defined</a:t>
            </a:r>
            <a:r>
              <a:rPr sz="2800" b="1" dirty="0" smtClean="0">
                <a:latin typeface="Calibri"/>
                <a:cs typeface="Calibri"/>
              </a:rPr>
              <a:t> as:</a:t>
            </a:r>
            <a:endParaRPr sz="2800" dirty="0" smtClean="0">
              <a:latin typeface="Calibri"/>
              <a:cs typeface="Calibri"/>
            </a:endParaRPr>
          </a:p>
          <a:p>
            <a:pPr>
              <a:lnSpc>
                <a:spcPct val="100000"/>
              </a:lnSpc>
              <a:spcBef>
                <a:spcPts val="10"/>
              </a:spcBef>
            </a:pPr>
            <a:r>
              <a:rPr lang="ar-JO" sz="2400" dirty="0">
                <a:cs typeface="Calibri"/>
              </a:rPr>
              <a:t>(وتسمى أيضًا "العدوى المكتسبة من المستشفى") يمكن تعريفها على النحو التالي:</a:t>
            </a:r>
            <a:endParaRPr sz="2400" dirty="0">
              <a:latin typeface="Calibri"/>
              <a:cs typeface="Calibri"/>
            </a:endParaRPr>
          </a:p>
          <a:p>
            <a:pPr marL="448309" marR="5080" indent="-309880">
              <a:lnSpc>
                <a:spcPct val="127200"/>
              </a:lnSpc>
              <a:buClr>
                <a:srgbClr val="FFFFFF"/>
              </a:buClr>
              <a:buChar char="-"/>
              <a:tabLst>
                <a:tab pos="382905" algn="l"/>
              </a:tabLst>
            </a:pPr>
            <a:r>
              <a:rPr sz="2400" dirty="0">
                <a:solidFill>
                  <a:srgbClr val="0000FF"/>
                </a:solidFill>
                <a:latin typeface="Calibri"/>
                <a:cs typeface="Calibri"/>
              </a:rPr>
              <a:t>An </a:t>
            </a:r>
            <a:r>
              <a:rPr sz="2400" spc="-15" dirty="0">
                <a:solidFill>
                  <a:srgbClr val="0000FF"/>
                </a:solidFill>
                <a:latin typeface="Calibri"/>
                <a:cs typeface="Calibri"/>
              </a:rPr>
              <a:t>infection </a:t>
            </a:r>
            <a:r>
              <a:rPr sz="2400" b="1" spc="-5" dirty="0">
                <a:solidFill>
                  <a:srgbClr val="0000FF"/>
                </a:solidFill>
                <a:latin typeface="Calibri"/>
                <a:cs typeface="Calibri"/>
              </a:rPr>
              <a:t>acquired </a:t>
            </a:r>
            <a:r>
              <a:rPr sz="2400" b="1" dirty="0">
                <a:solidFill>
                  <a:srgbClr val="0000FF"/>
                </a:solidFill>
                <a:latin typeface="Calibri"/>
                <a:cs typeface="Calibri"/>
              </a:rPr>
              <a:t>in </a:t>
            </a:r>
            <a:r>
              <a:rPr sz="2400" b="1" spc="-5" dirty="0">
                <a:solidFill>
                  <a:srgbClr val="0000FF"/>
                </a:solidFill>
                <a:latin typeface="Calibri"/>
                <a:cs typeface="Calibri"/>
              </a:rPr>
              <a:t>hospital </a:t>
            </a:r>
            <a:r>
              <a:rPr sz="2400" b="1" spc="-20" dirty="0">
                <a:solidFill>
                  <a:srgbClr val="0000FF"/>
                </a:solidFill>
                <a:latin typeface="Calibri"/>
                <a:cs typeface="Calibri"/>
              </a:rPr>
              <a:t>by </a:t>
            </a:r>
            <a:r>
              <a:rPr sz="2400" b="1" dirty="0">
                <a:solidFill>
                  <a:srgbClr val="0000FF"/>
                </a:solidFill>
                <a:latin typeface="Calibri"/>
                <a:cs typeface="Calibri"/>
              </a:rPr>
              <a:t>a </a:t>
            </a:r>
            <a:r>
              <a:rPr sz="2400" b="1" spc="-15" dirty="0">
                <a:solidFill>
                  <a:srgbClr val="0000FF"/>
                </a:solidFill>
                <a:latin typeface="Calibri"/>
                <a:cs typeface="Calibri"/>
              </a:rPr>
              <a:t>patient </a:t>
            </a:r>
            <a:r>
              <a:rPr sz="2400" b="1" spc="-5" dirty="0">
                <a:solidFill>
                  <a:srgbClr val="0000FF"/>
                </a:solidFill>
                <a:latin typeface="Calibri"/>
                <a:cs typeface="Calibri"/>
              </a:rPr>
              <a:t>who </a:t>
            </a:r>
            <a:r>
              <a:rPr sz="2400" b="1" dirty="0">
                <a:solidFill>
                  <a:srgbClr val="0000FF"/>
                </a:solidFill>
                <a:latin typeface="Calibri"/>
                <a:cs typeface="Calibri"/>
              </a:rPr>
              <a:t> </a:t>
            </a:r>
            <a:r>
              <a:rPr sz="2400" b="1" spc="-15" dirty="0">
                <a:solidFill>
                  <a:srgbClr val="0000FF"/>
                </a:solidFill>
                <a:latin typeface="Calibri"/>
                <a:cs typeface="Calibri"/>
              </a:rPr>
              <a:t>was</a:t>
            </a:r>
            <a:r>
              <a:rPr sz="2400" b="1" spc="-10" dirty="0">
                <a:solidFill>
                  <a:srgbClr val="0000FF"/>
                </a:solidFill>
                <a:latin typeface="Calibri"/>
                <a:cs typeface="Calibri"/>
              </a:rPr>
              <a:t> </a:t>
            </a:r>
            <a:r>
              <a:rPr sz="2400" b="1" spc="-15" dirty="0">
                <a:solidFill>
                  <a:srgbClr val="0000FF"/>
                </a:solidFill>
                <a:latin typeface="Calibri"/>
                <a:cs typeface="Calibri"/>
              </a:rPr>
              <a:t>admitted</a:t>
            </a:r>
            <a:r>
              <a:rPr sz="2400" b="1" spc="-5" dirty="0">
                <a:solidFill>
                  <a:srgbClr val="0000FF"/>
                </a:solidFill>
                <a:latin typeface="Calibri"/>
                <a:cs typeface="Calibri"/>
              </a:rPr>
              <a:t> </a:t>
            </a:r>
            <a:r>
              <a:rPr sz="2400" b="1" spc="-20" dirty="0">
                <a:solidFill>
                  <a:srgbClr val="0000FF"/>
                </a:solidFill>
                <a:latin typeface="Calibri"/>
                <a:cs typeface="Calibri"/>
              </a:rPr>
              <a:t>for</a:t>
            </a:r>
            <a:r>
              <a:rPr sz="2400" b="1" spc="5" dirty="0">
                <a:solidFill>
                  <a:srgbClr val="0000FF"/>
                </a:solidFill>
                <a:latin typeface="Calibri"/>
                <a:cs typeface="Calibri"/>
              </a:rPr>
              <a:t> </a:t>
            </a:r>
            <a:r>
              <a:rPr sz="2400" b="1" dirty="0">
                <a:solidFill>
                  <a:srgbClr val="0000FF"/>
                </a:solidFill>
                <a:latin typeface="Calibri"/>
                <a:cs typeface="Calibri"/>
              </a:rPr>
              <a:t>a r</a:t>
            </a:r>
            <a:r>
              <a:rPr sz="2400" dirty="0">
                <a:solidFill>
                  <a:srgbClr val="0000FF"/>
                </a:solidFill>
                <a:latin typeface="Calibri"/>
                <a:cs typeface="Calibri"/>
              </a:rPr>
              <a:t>eason</a:t>
            </a:r>
            <a:r>
              <a:rPr sz="2400" spc="5" dirty="0">
                <a:solidFill>
                  <a:srgbClr val="0000FF"/>
                </a:solidFill>
                <a:latin typeface="Calibri"/>
                <a:cs typeface="Calibri"/>
              </a:rPr>
              <a:t> </a:t>
            </a:r>
            <a:r>
              <a:rPr sz="2400" spc="-10" dirty="0">
                <a:solidFill>
                  <a:srgbClr val="0000FF"/>
                </a:solidFill>
                <a:latin typeface="Calibri"/>
                <a:cs typeface="Calibri"/>
              </a:rPr>
              <a:t>other</a:t>
            </a:r>
            <a:r>
              <a:rPr sz="2400" spc="-5" dirty="0">
                <a:solidFill>
                  <a:srgbClr val="0000FF"/>
                </a:solidFill>
                <a:latin typeface="Calibri"/>
                <a:cs typeface="Calibri"/>
              </a:rPr>
              <a:t> </a:t>
            </a:r>
            <a:r>
              <a:rPr sz="2400" dirty="0">
                <a:solidFill>
                  <a:srgbClr val="0000FF"/>
                </a:solidFill>
                <a:latin typeface="Calibri"/>
                <a:cs typeface="Calibri"/>
              </a:rPr>
              <a:t>than </a:t>
            </a:r>
            <a:r>
              <a:rPr sz="2400" spc="-10" dirty="0">
                <a:solidFill>
                  <a:srgbClr val="0000FF"/>
                </a:solidFill>
                <a:latin typeface="Calibri"/>
                <a:cs typeface="Calibri"/>
              </a:rPr>
              <a:t>that</a:t>
            </a:r>
            <a:r>
              <a:rPr sz="2400" spc="5" dirty="0">
                <a:solidFill>
                  <a:srgbClr val="0000FF"/>
                </a:solidFill>
                <a:latin typeface="Calibri"/>
                <a:cs typeface="Calibri"/>
              </a:rPr>
              <a:t> </a:t>
            </a:r>
            <a:r>
              <a:rPr sz="2400" spc="-15" dirty="0">
                <a:solidFill>
                  <a:srgbClr val="0000FF"/>
                </a:solidFill>
                <a:latin typeface="Calibri"/>
                <a:cs typeface="Calibri"/>
              </a:rPr>
              <a:t>infection.</a:t>
            </a:r>
            <a:endParaRPr sz="2400" dirty="0">
              <a:latin typeface="Calibri"/>
              <a:cs typeface="Calibri"/>
            </a:endParaRPr>
          </a:p>
          <a:p>
            <a:pPr>
              <a:lnSpc>
                <a:spcPct val="100000"/>
              </a:lnSpc>
              <a:spcBef>
                <a:spcPts val="35"/>
              </a:spcBef>
              <a:buClr>
                <a:srgbClr val="FFFFFF"/>
              </a:buClr>
              <a:buFont typeface="Calibri"/>
              <a:buChar char="-"/>
            </a:pPr>
            <a:r>
              <a:rPr lang="ar-JO" sz="3200" dirty="0">
                <a:cs typeface="Calibri"/>
              </a:rPr>
              <a:t>عدوى ينتقل إليها المريض في المستشفى لسبب غير ذلك العدوى</a:t>
            </a:r>
            <a:r>
              <a:rPr lang="ar-JO" sz="3200" dirty="0" smtClean="0">
                <a:cs typeface="Calibri"/>
              </a:rPr>
              <a:t>.</a:t>
            </a:r>
            <a:endParaRPr lang="en-US" sz="3200" dirty="0" smtClean="0">
              <a:cs typeface="Calibri"/>
            </a:endParaRPr>
          </a:p>
          <a:p>
            <a:pPr>
              <a:lnSpc>
                <a:spcPct val="100000"/>
              </a:lnSpc>
              <a:spcBef>
                <a:spcPts val="35"/>
              </a:spcBef>
              <a:buClr>
                <a:srgbClr val="FFFFFF"/>
              </a:buClr>
              <a:buFont typeface="Calibri"/>
              <a:buChar char="-"/>
            </a:pPr>
            <a:endParaRPr sz="3200" dirty="0">
              <a:latin typeface="Calibri"/>
              <a:cs typeface="Calibri"/>
            </a:endParaRPr>
          </a:p>
          <a:p>
            <a:pPr marL="135255" marR="276225">
              <a:lnSpc>
                <a:spcPts val="3629"/>
              </a:lnSpc>
              <a:spcBef>
                <a:spcPts val="5"/>
              </a:spcBef>
            </a:pPr>
            <a:r>
              <a:rPr sz="2800" dirty="0">
                <a:solidFill>
                  <a:srgbClr val="FFFFFF"/>
                </a:solidFill>
                <a:latin typeface="Calibri"/>
                <a:cs typeface="Calibri"/>
              </a:rPr>
              <a:t>An</a:t>
            </a:r>
            <a:r>
              <a:rPr sz="2800" spc="-5" dirty="0">
                <a:solidFill>
                  <a:srgbClr val="FFFFFF"/>
                </a:solidFill>
                <a:latin typeface="Calibri"/>
                <a:cs typeface="Calibri"/>
              </a:rPr>
              <a:t> </a:t>
            </a:r>
            <a:r>
              <a:rPr sz="2800" spc="-15" dirty="0">
                <a:solidFill>
                  <a:srgbClr val="FFFFFF"/>
                </a:solidFill>
                <a:latin typeface="Calibri"/>
                <a:cs typeface="Calibri"/>
              </a:rPr>
              <a:t>infection</a:t>
            </a:r>
            <a:r>
              <a:rPr sz="2800" dirty="0">
                <a:solidFill>
                  <a:srgbClr val="FFFFFF"/>
                </a:solidFill>
                <a:latin typeface="Calibri"/>
                <a:cs typeface="Calibri"/>
              </a:rPr>
              <a:t> </a:t>
            </a:r>
            <a:r>
              <a:rPr sz="2800" spc="-10" dirty="0">
                <a:solidFill>
                  <a:srgbClr val="FFFFFF"/>
                </a:solidFill>
                <a:latin typeface="Calibri"/>
                <a:cs typeface="Calibri"/>
              </a:rPr>
              <a:t>occurring</a:t>
            </a:r>
            <a:r>
              <a:rPr sz="2800" spc="5" dirty="0">
                <a:solidFill>
                  <a:srgbClr val="FFFFFF"/>
                </a:solidFill>
                <a:latin typeface="Calibri"/>
                <a:cs typeface="Calibri"/>
              </a:rPr>
              <a:t> </a:t>
            </a:r>
            <a:r>
              <a:rPr sz="2800" dirty="0">
                <a:solidFill>
                  <a:srgbClr val="FFFFFF"/>
                </a:solidFill>
                <a:latin typeface="Calibri"/>
                <a:cs typeface="Calibri"/>
              </a:rPr>
              <a:t>in a </a:t>
            </a:r>
            <a:r>
              <a:rPr sz="2800" spc="-15" dirty="0">
                <a:solidFill>
                  <a:srgbClr val="FFFFFF"/>
                </a:solidFill>
                <a:latin typeface="Calibri"/>
                <a:cs typeface="Calibri"/>
              </a:rPr>
              <a:t>patient</a:t>
            </a:r>
            <a:r>
              <a:rPr sz="2800" spc="15" dirty="0">
                <a:solidFill>
                  <a:srgbClr val="FFFFFF"/>
                </a:solidFill>
                <a:latin typeface="Calibri"/>
                <a:cs typeface="Calibri"/>
              </a:rPr>
              <a:t> </a:t>
            </a:r>
            <a:r>
              <a:rPr sz="2800" dirty="0">
                <a:solidFill>
                  <a:srgbClr val="FFFFFF"/>
                </a:solidFill>
                <a:latin typeface="Calibri"/>
                <a:cs typeface="Calibri"/>
              </a:rPr>
              <a:t>in</a:t>
            </a:r>
            <a:r>
              <a:rPr sz="2800" spc="-10" dirty="0">
                <a:solidFill>
                  <a:srgbClr val="FFFFFF"/>
                </a:solidFill>
                <a:latin typeface="Calibri"/>
                <a:cs typeface="Calibri"/>
              </a:rPr>
              <a:t> </a:t>
            </a:r>
            <a:r>
              <a:rPr sz="2800" dirty="0">
                <a:solidFill>
                  <a:srgbClr val="FFFFFF"/>
                </a:solidFill>
                <a:latin typeface="Calibri"/>
                <a:cs typeface="Calibri"/>
              </a:rPr>
              <a:t>a </a:t>
            </a:r>
            <a:r>
              <a:rPr sz="2800" spc="-10" dirty="0">
                <a:solidFill>
                  <a:srgbClr val="FFFFFF"/>
                </a:solidFill>
                <a:latin typeface="Calibri"/>
                <a:cs typeface="Calibri"/>
              </a:rPr>
              <a:t>hospital</a:t>
            </a:r>
            <a:r>
              <a:rPr sz="2800" dirty="0">
                <a:solidFill>
                  <a:srgbClr val="FFFFFF"/>
                </a:solidFill>
                <a:latin typeface="Calibri"/>
                <a:cs typeface="Calibri"/>
              </a:rPr>
              <a:t> </a:t>
            </a:r>
            <a:r>
              <a:rPr sz="2800" spc="-5" dirty="0">
                <a:solidFill>
                  <a:srgbClr val="FFFFFF"/>
                </a:solidFill>
                <a:latin typeface="Calibri"/>
                <a:cs typeface="Calibri"/>
              </a:rPr>
              <a:t>or other </a:t>
            </a:r>
            <a:r>
              <a:rPr sz="2800" dirty="0">
                <a:solidFill>
                  <a:srgbClr val="FFFFFF"/>
                </a:solidFill>
                <a:latin typeface="Calibri"/>
                <a:cs typeface="Calibri"/>
              </a:rPr>
              <a:t> </a:t>
            </a:r>
            <a:r>
              <a:rPr sz="2800" spc="-5" dirty="0">
                <a:solidFill>
                  <a:srgbClr val="FFFFFF"/>
                </a:solidFill>
                <a:latin typeface="Calibri"/>
                <a:cs typeface="Calibri"/>
              </a:rPr>
              <a:t>health</a:t>
            </a:r>
            <a:r>
              <a:rPr sz="2800" dirty="0">
                <a:solidFill>
                  <a:srgbClr val="FFFFFF"/>
                </a:solidFill>
                <a:latin typeface="Calibri"/>
                <a:cs typeface="Calibri"/>
              </a:rPr>
              <a:t> </a:t>
            </a:r>
            <a:r>
              <a:rPr sz="2800" spc="-20" dirty="0">
                <a:solidFill>
                  <a:srgbClr val="FFFFFF"/>
                </a:solidFill>
                <a:latin typeface="Calibri"/>
                <a:cs typeface="Calibri"/>
              </a:rPr>
              <a:t>care</a:t>
            </a:r>
            <a:r>
              <a:rPr sz="2800" spc="-5" dirty="0">
                <a:solidFill>
                  <a:srgbClr val="FFFFFF"/>
                </a:solidFill>
                <a:latin typeface="Calibri"/>
                <a:cs typeface="Calibri"/>
              </a:rPr>
              <a:t> </a:t>
            </a:r>
            <a:r>
              <a:rPr sz="2800" spc="-10" dirty="0">
                <a:solidFill>
                  <a:srgbClr val="FFFFFF"/>
                </a:solidFill>
                <a:latin typeface="Calibri"/>
                <a:cs typeface="Calibri"/>
              </a:rPr>
              <a:t>facility</a:t>
            </a:r>
            <a:r>
              <a:rPr sz="2800" spc="-5" dirty="0">
                <a:solidFill>
                  <a:srgbClr val="FFFFFF"/>
                </a:solidFill>
                <a:latin typeface="Calibri"/>
                <a:cs typeface="Calibri"/>
              </a:rPr>
              <a:t> </a:t>
            </a:r>
            <a:r>
              <a:rPr sz="2800" dirty="0">
                <a:solidFill>
                  <a:srgbClr val="FFFFFF"/>
                </a:solidFill>
                <a:latin typeface="Calibri"/>
                <a:cs typeface="Calibri"/>
              </a:rPr>
              <a:t>in</a:t>
            </a:r>
            <a:r>
              <a:rPr sz="2800" spc="-5" dirty="0">
                <a:solidFill>
                  <a:srgbClr val="FFFFFF"/>
                </a:solidFill>
                <a:latin typeface="Calibri"/>
                <a:cs typeface="Calibri"/>
              </a:rPr>
              <a:t> </a:t>
            </a:r>
            <a:r>
              <a:rPr sz="2800" dirty="0">
                <a:solidFill>
                  <a:srgbClr val="FFFFFF"/>
                </a:solidFill>
                <a:latin typeface="Calibri"/>
                <a:cs typeface="Calibri"/>
              </a:rPr>
              <a:t>whom the</a:t>
            </a:r>
            <a:r>
              <a:rPr sz="2800" spc="-5" dirty="0">
                <a:solidFill>
                  <a:srgbClr val="FFFFFF"/>
                </a:solidFill>
                <a:latin typeface="Calibri"/>
                <a:cs typeface="Calibri"/>
              </a:rPr>
              <a:t> </a:t>
            </a:r>
            <a:r>
              <a:rPr sz="2800" spc="-15" dirty="0">
                <a:solidFill>
                  <a:srgbClr val="FFFFFF"/>
                </a:solidFill>
                <a:latin typeface="Calibri"/>
                <a:cs typeface="Calibri"/>
              </a:rPr>
              <a:t>infection</a:t>
            </a:r>
            <a:r>
              <a:rPr sz="2800" spc="5" dirty="0">
                <a:solidFill>
                  <a:srgbClr val="FFFFFF"/>
                </a:solidFill>
                <a:latin typeface="Calibri"/>
                <a:cs typeface="Calibri"/>
              </a:rPr>
              <a:t> </a:t>
            </a:r>
            <a:r>
              <a:rPr sz="2800" spc="-15" dirty="0">
                <a:solidFill>
                  <a:srgbClr val="FFFFFF"/>
                </a:solidFill>
                <a:latin typeface="Calibri"/>
                <a:cs typeface="Calibri"/>
              </a:rPr>
              <a:t>was</a:t>
            </a:r>
            <a:r>
              <a:rPr sz="2800" spc="-10" dirty="0">
                <a:solidFill>
                  <a:srgbClr val="FFFFFF"/>
                </a:solidFill>
                <a:latin typeface="Calibri"/>
                <a:cs typeface="Calibri"/>
              </a:rPr>
              <a:t> </a:t>
            </a:r>
            <a:r>
              <a:rPr sz="2800" spc="-5" dirty="0">
                <a:solidFill>
                  <a:srgbClr val="FFFFFF"/>
                </a:solidFill>
                <a:latin typeface="Calibri"/>
                <a:cs typeface="Calibri"/>
              </a:rPr>
              <a:t>not </a:t>
            </a:r>
            <a:r>
              <a:rPr sz="2800" spc="-15" dirty="0">
                <a:solidFill>
                  <a:srgbClr val="FFFFFF"/>
                </a:solidFill>
                <a:latin typeface="Calibri"/>
                <a:cs typeface="Calibri"/>
              </a:rPr>
              <a:t>present </a:t>
            </a:r>
            <a:r>
              <a:rPr sz="2800" spc="-735" dirty="0">
                <a:solidFill>
                  <a:srgbClr val="FFFFFF"/>
                </a:solidFill>
                <a:latin typeface="Calibri"/>
                <a:cs typeface="Calibri"/>
              </a:rPr>
              <a:t> </a:t>
            </a:r>
            <a:r>
              <a:rPr sz="2800" spc="-5" dirty="0">
                <a:solidFill>
                  <a:srgbClr val="FFFFFF"/>
                </a:solidFill>
                <a:latin typeface="Calibri"/>
                <a:cs typeface="Calibri"/>
              </a:rPr>
              <a:t>or</a:t>
            </a:r>
            <a:r>
              <a:rPr sz="2800" spc="-10" dirty="0">
                <a:solidFill>
                  <a:srgbClr val="FFFFFF"/>
                </a:solidFill>
                <a:latin typeface="Calibri"/>
                <a:cs typeface="Calibri"/>
              </a:rPr>
              <a:t> incubating</a:t>
            </a:r>
            <a:r>
              <a:rPr sz="2800" spc="35" dirty="0">
                <a:solidFill>
                  <a:srgbClr val="FFFFFF"/>
                </a:solidFill>
                <a:latin typeface="Calibri"/>
                <a:cs typeface="Calibri"/>
              </a:rPr>
              <a:t> </a:t>
            </a:r>
            <a:r>
              <a:rPr sz="2800" spc="-20" dirty="0">
                <a:solidFill>
                  <a:srgbClr val="FFFFFF"/>
                </a:solidFill>
                <a:latin typeface="Calibri"/>
                <a:cs typeface="Calibri"/>
              </a:rPr>
              <a:t>at</a:t>
            </a:r>
            <a:r>
              <a:rPr sz="2800" dirty="0">
                <a:solidFill>
                  <a:srgbClr val="FFFFFF"/>
                </a:solidFill>
                <a:latin typeface="Calibri"/>
                <a:cs typeface="Calibri"/>
              </a:rPr>
              <a:t> the</a:t>
            </a:r>
            <a:r>
              <a:rPr sz="2800" spc="-5" dirty="0">
                <a:solidFill>
                  <a:srgbClr val="FFFFFF"/>
                </a:solidFill>
                <a:latin typeface="Calibri"/>
                <a:cs typeface="Calibri"/>
              </a:rPr>
              <a:t> </a:t>
            </a:r>
            <a:r>
              <a:rPr sz="2800" dirty="0">
                <a:solidFill>
                  <a:srgbClr val="FFFFFF"/>
                </a:solidFill>
                <a:latin typeface="Calibri"/>
                <a:cs typeface="Calibri"/>
              </a:rPr>
              <a:t>time </a:t>
            </a:r>
            <a:r>
              <a:rPr sz="2800" spc="-5" dirty="0">
                <a:solidFill>
                  <a:srgbClr val="FFFFFF"/>
                </a:solidFill>
                <a:latin typeface="Calibri"/>
                <a:cs typeface="Calibri"/>
              </a:rPr>
              <a:t>of </a:t>
            </a:r>
            <a:r>
              <a:rPr sz="2800" dirty="0">
                <a:solidFill>
                  <a:srgbClr val="FFFFFF"/>
                </a:solidFill>
                <a:latin typeface="Calibri"/>
                <a:cs typeface="Calibri"/>
              </a:rPr>
              <a:t>admission</a:t>
            </a:r>
            <a:r>
              <a:rPr sz="2800" dirty="0" smtClean="0">
                <a:solidFill>
                  <a:srgbClr val="FFFFFF"/>
                </a:solidFill>
                <a:latin typeface="Calibri"/>
                <a:cs typeface="Calibri"/>
              </a:rPr>
              <a:t>.</a:t>
            </a:r>
            <a:r>
              <a:rPr lang="ar-JO" sz="2800" dirty="0">
                <a:solidFill>
                  <a:srgbClr val="FFFFFF"/>
                </a:solidFill>
                <a:cs typeface="Calibri"/>
              </a:rPr>
              <a:t> عدوى تحدث لمريض في مستشفى أو مرفق رعاية صحية آخر لم تكن العدوى فيه موجودة أو محتضنة وقت الدخول.</a:t>
            </a:r>
            <a:endParaRPr sz="2800" dirty="0">
              <a:latin typeface="Calibri"/>
              <a:cs typeface="Calibri"/>
            </a:endParaRPr>
          </a:p>
          <a:p>
            <a:pPr marL="483234" marR="288925" lvl="1" indent="-228600">
              <a:spcBef>
                <a:spcPts val="2065"/>
              </a:spcBef>
              <a:buChar char="•"/>
              <a:tabLst>
                <a:tab pos="483870" algn="l"/>
              </a:tabLst>
            </a:pPr>
            <a:r>
              <a:rPr spc="-5" dirty="0">
                <a:latin typeface="Calibri"/>
                <a:cs typeface="Calibri"/>
              </a:rPr>
              <a:t>This </a:t>
            </a:r>
            <a:r>
              <a:rPr dirty="0">
                <a:latin typeface="Calibri"/>
                <a:cs typeface="Calibri"/>
              </a:rPr>
              <a:t>includes </a:t>
            </a:r>
            <a:r>
              <a:rPr spc="-10" dirty="0">
                <a:latin typeface="Calibri"/>
                <a:cs typeface="Calibri"/>
              </a:rPr>
              <a:t>infections </a:t>
            </a:r>
            <a:r>
              <a:rPr spc="-5" dirty="0">
                <a:latin typeface="Calibri"/>
                <a:cs typeface="Calibri"/>
              </a:rPr>
              <a:t>acquired </a:t>
            </a:r>
            <a:r>
              <a:rPr dirty="0">
                <a:latin typeface="Calibri"/>
                <a:cs typeface="Calibri"/>
              </a:rPr>
              <a:t>in the </a:t>
            </a:r>
            <a:r>
              <a:rPr spc="-10" dirty="0">
                <a:latin typeface="Calibri"/>
                <a:cs typeface="Calibri"/>
              </a:rPr>
              <a:t>hospital </a:t>
            </a:r>
            <a:r>
              <a:rPr spc="-5" dirty="0">
                <a:latin typeface="Calibri"/>
                <a:cs typeface="Calibri"/>
              </a:rPr>
              <a:t>but </a:t>
            </a:r>
            <a:r>
              <a:rPr dirty="0">
                <a:latin typeface="Calibri"/>
                <a:cs typeface="Calibri"/>
              </a:rPr>
              <a:t>appearing </a:t>
            </a:r>
            <a:r>
              <a:rPr spc="-10" dirty="0">
                <a:latin typeface="Calibri"/>
                <a:cs typeface="Calibri"/>
              </a:rPr>
              <a:t>after </a:t>
            </a:r>
            <a:r>
              <a:rPr spc="-5" dirty="0">
                <a:latin typeface="Calibri"/>
                <a:cs typeface="Calibri"/>
              </a:rPr>
              <a:t> </a:t>
            </a:r>
            <a:r>
              <a:rPr spc="-10" dirty="0">
                <a:latin typeface="Calibri"/>
                <a:cs typeface="Calibri"/>
              </a:rPr>
              <a:t>discharge,</a:t>
            </a:r>
            <a:r>
              <a:rPr spc="-15" dirty="0">
                <a:latin typeface="Calibri"/>
                <a:cs typeface="Calibri"/>
              </a:rPr>
              <a:t> </a:t>
            </a:r>
            <a:r>
              <a:rPr b="1" spc="-5" dirty="0">
                <a:solidFill>
                  <a:srgbClr val="FF0000"/>
                </a:solidFill>
                <a:latin typeface="Calibri"/>
                <a:cs typeface="Calibri"/>
              </a:rPr>
              <a:t>and</a:t>
            </a:r>
            <a:r>
              <a:rPr b="1" spc="10" dirty="0">
                <a:solidFill>
                  <a:srgbClr val="FF0000"/>
                </a:solidFill>
                <a:latin typeface="Calibri"/>
                <a:cs typeface="Calibri"/>
              </a:rPr>
              <a:t> </a:t>
            </a:r>
            <a:r>
              <a:rPr b="1" dirty="0">
                <a:solidFill>
                  <a:srgbClr val="FF0000"/>
                </a:solidFill>
                <a:latin typeface="Calibri"/>
                <a:cs typeface="Calibri"/>
              </a:rPr>
              <a:t>also</a:t>
            </a:r>
            <a:r>
              <a:rPr b="1" spc="-5" dirty="0">
                <a:solidFill>
                  <a:srgbClr val="FF0000"/>
                </a:solidFill>
                <a:latin typeface="Calibri"/>
                <a:cs typeface="Calibri"/>
              </a:rPr>
              <a:t> occupational</a:t>
            </a:r>
            <a:r>
              <a:rPr b="1" spc="-15" dirty="0">
                <a:solidFill>
                  <a:srgbClr val="FF0000"/>
                </a:solidFill>
                <a:latin typeface="Calibri"/>
                <a:cs typeface="Calibri"/>
              </a:rPr>
              <a:t> </a:t>
            </a:r>
            <a:r>
              <a:rPr b="1" spc="-10" dirty="0">
                <a:solidFill>
                  <a:srgbClr val="FF0000"/>
                </a:solidFill>
                <a:latin typeface="Calibri"/>
                <a:cs typeface="Calibri"/>
              </a:rPr>
              <a:t>infections</a:t>
            </a:r>
            <a:r>
              <a:rPr b="1" spc="5" dirty="0">
                <a:solidFill>
                  <a:srgbClr val="FF0000"/>
                </a:solidFill>
                <a:latin typeface="Calibri"/>
                <a:cs typeface="Calibri"/>
              </a:rPr>
              <a:t> </a:t>
            </a:r>
            <a:r>
              <a:rPr b="1" dirty="0">
                <a:solidFill>
                  <a:srgbClr val="FF0000"/>
                </a:solidFill>
                <a:latin typeface="Calibri"/>
                <a:cs typeface="Calibri"/>
              </a:rPr>
              <a:t>among</a:t>
            </a:r>
            <a:r>
              <a:rPr b="1" spc="-20" dirty="0">
                <a:solidFill>
                  <a:srgbClr val="FF0000"/>
                </a:solidFill>
                <a:latin typeface="Calibri"/>
                <a:cs typeface="Calibri"/>
              </a:rPr>
              <a:t> </a:t>
            </a:r>
            <a:r>
              <a:rPr b="1" spc="-15" dirty="0">
                <a:solidFill>
                  <a:srgbClr val="FF0000"/>
                </a:solidFill>
                <a:latin typeface="Calibri"/>
                <a:cs typeface="Calibri"/>
              </a:rPr>
              <a:t>staff</a:t>
            </a:r>
            <a:r>
              <a:rPr b="1" spc="-10" dirty="0">
                <a:solidFill>
                  <a:srgbClr val="FF0000"/>
                </a:solidFill>
                <a:latin typeface="Calibri"/>
                <a:cs typeface="Calibri"/>
              </a:rPr>
              <a:t> </a:t>
            </a:r>
            <a:r>
              <a:rPr b="1" dirty="0">
                <a:solidFill>
                  <a:srgbClr val="FF0000"/>
                </a:solidFill>
                <a:latin typeface="Calibri"/>
                <a:cs typeface="Calibri"/>
              </a:rPr>
              <a:t>of</a:t>
            </a:r>
            <a:r>
              <a:rPr b="1" spc="-5" dirty="0">
                <a:solidFill>
                  <a:srgbClr val="FF0000"/>
                </a:solidFill>
                <a:latin typeface="Calibri"/>
                <a:cs typeface="Calibri"/>
              </a:rPr>
              <a:t> the</a:t>
            </a:r>
            <a:r>
              <a:rPr b="1" spc="10" dirty="0">
                <a:solidFill>
                  <a:srgbClr val="FF0000"/>
                </a:solidFill>
                <a:latin typeface="Calibri"/>
                <a:cs typeface="Calibri"/>
              </a:rPr>
              <a:t> </a:t>
            </a:r>
            <a:r>
              <a:rPr b="1" spc="-10" dirty="0" smtClean="0">
                <a:solidFill>
                  <a:srgbClr val="FF0000"/>
                </a:solidFill>
                <a:latin typeface="Calibri"/>
                <a:cs typeface="Calibri"/>
              </a:rPr>
              <a:t>facility</a:t>
            </a:r>
            <a:endParaRPr lang="en-US" b="1" spc="-10" dirty="0" smtClean="0">
              <a:solidFill>
                <a:srgbClr val="FF0000"/>
              </a:solidFill>
              <a:latin typeface="Calibri"/>
              <a:cs typeface="Calibri"/>
            </a:endParaRPr>
          </a:p>
          <a:p>
            <a:pPr marL="483234" marR="288925" lvl="1" indent="-228600">
              <a:spcBef>
                <a:spcPts val="2065"/>
              </a:spcBef>
              <a:buChar char="•"/>
              <a:tabLst>
                <a:tab pos="483870" algn="l"/>
              </a:tabLst>
            </a:pPr>
            <a:r>
              <a:rPr lang="ar-JO" dirty="0">
                <a:cs typeface="Calibri"/>
              </a:rPr>
              <a:t>وهذا يشمل العدوى المكتسبة في المستشفى ولكنها تظهر بعد الخروج ، وكذلك العدوى المهنية بين موظفي المرفق</a:t>
            </a:r>
            <a:endParaRPr dirty="0">
              <a:latin typeface="Calibri"/>
              <a:cs typeface="Calibri"/>
            </a:endParaRPr>
          </a:p>
        </p:txBody>
      </p:sp>
      <p:sp>
        <p:nvSpPr>
          <p:cNvPr id="5" name="object 5"/>
          <p:cNvSpPr txBox="1">
            <a:spLocks noGrp="1"/>
          </p:cNvSpPr>
          <p:nvPr>
            <p:ph type="ftr" sz="quarter" idx="5"/>
          </p:nvPr>
        </p:nvSpPr>
        <p:spPr>
          <a:xfrm>
            <a:off x="842527" y="6622251"/>
            <a:ext cx="992505" cy="139700"/>
          </a:xfrm>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62346" y="-338602"/>
            <a:ext cx="12115799" cy="2061077"/>
          </a:xfrm>
          <a:prstGeom prst="rect">
            <a:avLst/>
          </a:prstGeom>
        </p:spPr>
        <p:txBody>
          <a:bodyPr vert="horz" wrap="square" lIns="0" tIns="402844" rIns="0" bIns="0" rtlCol="0">
            <a:spAutoFit/>
          </a:bodyPr>
          <a:lstStyle/>
          <a:p>
            <a:pPr marL="12700" marR="5080">
              <a:lnSpc>
                <a:spcPts val="4320"/>
              </a:lnSpc>
              <a:spcBef>
                <a:spcPts val="640"/>
              </a:spcBef>
            </a:pPr>
            <a:r>
              <a:rPr sz="3200" spc="-35" dirty="0"/>
              <a:t>SELECTION</a:t>
            </a:r>
            <a:r>
              <a:rPr sz="3200" spc="-110" dirty="0"/>
              <a:t> </a:t>
            </a:r>
            <a:r>
              <a:rPr sz="3200" spc="-20" dirty="0"/>
              <a:t>OF</a:t>
            </a:r>
            <a:r>
              <a:rPr sz="3200" spc="-55" dirty="0"/>
              <a:t> </a:t>
            </a:r>
            <a:r>
              <a:rPr sz="3200" spc="-75" dirty="0"/>
              <a:t>IMPORTANT</a:t>
            </a:r>
            <a:r>
              <a:rPr sz="3200" spc="-85" dirty="0"/>
              <a:t> </a:t>
            </a:r>
            <a:r>
              <a:rPr sz="3200" spc="-45" dirty="0"/>
              <a:t>EMERGING</a:t>
            </a:r>
            <a:r>
              <a:rPr sz="3200" spc="-95" dirty="0"/>
              <a:t> </a:t>
            </a:r>
            <a:r>
              <a:rPr sz="3200" spc="-35" dirty="0"/>
              <a:t>INFECTIOUS </a:t>
            </a:r>
            <a:r>
              <a:rPr sz="3200" spc="-890" dirty="0"/>
              <a:t> </a:t>
            </a:r>
            <a:r>
              <a:rPr sz="3200" spc="-40" dirty="0"/>
              <a:t>DISEASES</a:t>
            </a:r>
            <a:r>
              <a:rPr sz="3200" spc="-90" dirty="0"/>
              <a:t> </a:t>
            </a:r>
            <a:r>
              <a:rPr sz="3200" spc="-35" dirty="0"/>
              <a:t>FROM</a:t>
            </a:r>
            <a:r>
              <a:rPr sz="3200" spc="-120" dirty="0"/>
              <a:t> </a:t>
            </a:r>
            <a:r>
              <a:rPr sz="3200" spc="-25" dirty="0"/>
              <a:t>THE</a:t>
            </a:r>
            <a:r>
              <a:rPr sz="3200" spc="-75" dirty="0"/>
              <a:t> </a:t>
            </a:r>
            <a:r>
              <a:rPr sz="3200" spc="-25" dirty="0"/>
              <a:t>LAST</a:t>
            </a:r>
            <a:r>
              <a:rPr sz="3200" spc="-75" dirty="0"/>
              <a:t> </a:t>
            </a:r>
            <a:r>
              <a:rPr sz="3200" spc="-40" dirty="0" smtClean="0"/>
              <a:t>DECADE</a:t>
            </a:r>
            <a:r>
              <a:rPr lang="en-US" sz="3200" spc="-40" dirty="0" smtClean="0"/>
              <a:t/>
            </a:r>
            <a:br>
              <a:rPr lang="en-US" sz="3200" spc="-40" dirty="0" smtClean="0"/>
            </a:br>
            <a:r>
              <a:rPr lang="ar-JO" sz="3200" spc="-40" dirty="0"/>
              <a:t>اختيار الأمراض المعدية الناشئة والمهمة في العقد الماضي</a:t>
            </a:r>
            <a:endParaRPr sz="3200" spc="-40" dirty="0"/>
          </a:p>
        </p:txBody>
      </p:sp>
      <p:sp>
        <p:nvSpPr>
          <p:cNvPr id="3" name="object 3"/>
          <p:cNvSpPr txBox="1"/>
          <p:nvPr/>
        </p:nvSpPr>
        <p:spPr>
          <a:xfrm>
            <a:off x="62347" y="1722475"/>
            <a:ext cx="12129654" cy="5170903"/>
          </a:xfrm>
          <a:prstGeom prst="rect">
            <a:avLst/>
          </a:prstGeom>
        </p:spPr>
        <p:txBody>
          <a:bodyPr vert="horz" wrap="square" lIns="0" tIns="59690" rIns="0" bIns="0" rtlCol="0">
            <a:spAutoFit/>
          </a:bodyPr>
          <a:lstStyle/>
          <a:p>
            <a:pPr marL="12700">
              <a:lnSpc>
                <a:spcPct val="100000"/>
              </a:lnSpc>
              <a:spcBef>
                <a:spcPts val="470"/>
              </a:spcBef>
            </a:pPr>
            <a:r>
              <a:rPr sz="2000" dirty="0">
                <a:solidFill>
                  <a:srgbClr val="2D2B20"/>
                </a:solidFill>
                <a:latin typeface="Times New Roman"/>
                <a:cs typeface="Times New Roman"/>
              </a:rPr>
              <a:t>2013</a:t>
            </a:r>
            <a:r>
              <a:rPr sz="2000" spc="-40" dirty="0">
                <a:solidFill>
                  <a:srgbClr val="2D2B20"/>
                </a:solidFill>
                <a:latin typeface="Times New Roman"/>
                <a:cs typeface="Times New Roman"/>
              </a:rPr>
              <a:t> </a:t>
            </a:r>
            <a:r>
              <a:rPr sz="2000" dirty="0">
                <a:solidFill>
                  <a:srgbClr val="2D2B20"/>
                </a:solidFill>
                <a:latin typeface="Times New Roman"/>
                <a:cs typeface="Times New Roman"/>
              </a:rPr>
              <a:t>Influenza</a:t>
            </a:r>
            <a:r>
              <a:rPr sz="2000" spc="-45" dirty="0">
                <a:solidFill>
                  <a:srgbClr val="2D2B20"/>
                </a:solidFill>
                <a:latin typeface="Times New Roman"/>
                <a:cs typeface="Times New Roman"/>
              </a:rPr>
              <a:t> </a:t>
            </a:r>
            <a:r>
              <a:rPr sz="2000" dirty="0">
                <a:solidFill>
                  <a:srgbClr val="2D2B20"/>
                </a:solidFill>
                <a:latin typeface="Times New Roman"/>
                <a:cs typeface="Times New Roman"/>
              </a:rPr>
              <a:t>virus</a:t>
            </a:r>
            <a:r>
              <a:rPr sz="2000" spc="-150" dirty="0">
                <a:solidFill>
                  <a:srgbClr val="2D2B20"/>
                </a:solidFill>
                <a:latin typeface="Times New Roman"/>
                <a:cs typeface="Times New Roman"/>
              </a:rPr>
              <a:t> </a:t>
            </a:r>
            <a:r>
              <a:rPr sz="2000" dirty="0" smtClean="0">
                <a:solidFill>
                  <a:srgbClr val="2D2B20"/>
                </a:solidFill>
                <a:latin typeface="Times New Roman"/>
                <a:cs typeface="Times New Roman"/>
              </a:rPr>
              <a:t>A/H7N9</a:t>
            </a:r>
            <a:r>
              <a:rPr lang="en-US" sz="2000" dirty="0" smtClean="0">
                <a:solidFill>
                  <a:srgbClr val="2D2B20"/>
                </a:solidFill>
                <a:latin typeface="Times New Roman"/>
                <a:cs typeface="Times New Roman"/>
              </a:rPr>
              <a:t> </a:t>
            </a:r>
            <a:r>
              <a:rPr lang="ar-JO" sz="2000" dirty="0" smtClean="0">
                <a:solidFill>
                  <a:srgbClr val="2D2B20"/>
                </a:solidFill>
                <a:latin typeface="Times New Roman"/>
                <a:cs typeface="Times New Roman"/>
              </a:rPr>
              <a:t>2013 فيروس الإنفلونزا </a:t>
            </a:r>
            <a:r>
              <a:rPr lang="en-US" sz="2000" dirty="0" smtClean="0">
                <a:solidFill>
                  <a:srgbClr val="2D2B20"/>
                </a:solidFill>
                <a:latin typeface="Times New Roman"/>
                <a:cs typeface="Times New Roman"/>
              </a:rPr>
              <a:t>A / H7N9</a:t>
            </a:r>
            <a:endParaRPr sz="2000" dirty="0">
              <a:latin typeface="Times New Roman"/>
              <a:cs typeface="Times New Roman"/>
            </a:endParaRPr>
          </a:p>
          <a:p>
            <a:pPr marL="12700" marR="1983739">
              <a:lnSpc>
                <a:spcPts val="3490"/>
              </a:lnSpc>
              <a:spcBef>
                <a:spcPts val="180"/>
              </a:spcBef>
            </a:pPr>
            <a:r>
              <a:rPr sz="2000" dirty="0">
                <a:solidFill>
                  <a:srgbClr val="2D2B20"/>
                </a:solidFill>
                <a:latin typeface="Times New Roman"/>
                <a:cs typeface="Times New Roman"/>
              </a:rPr>
              <a:t>2012</a:t>
            </a:r>
            <a:r>
              <a:rPr sz="2000" spc="-25" dirty="0">
                <a:solidFill>
                  <a:srgbClr val="2D2B20"/>
                </a:solidFill>
                <a:latin typeface="Times New Roman"/>
                <a:cs typeface="Times New Roman"/>
              </a:rPr>
              <a:t> </a:t>
            </a:r>
            <a:r>
              <a:rPr sz="2000" dirty="0">
                <a:solidFill>
                  <a:srgbClr val="2D2B20"/>
                </a:solidFill>
                <a:latin typeface="Times New Roman"/>
                <a:cs typeface="Times New Roman"/>
              </a:rPr>
              <a:t>Middle</a:t>
            </a:r>
            <a:r>
              <a:rPr sz="2000" spc="-5" dirty="0">
                <a:solidFill>
                  <a:srgbClr val="2D2B20"/>
                </a:solidFill>
                <a:latin typeface="Times New Roman"/>
                <a:cs typeface="Times New Roman"/>
              </a:rPr>
              <a:t> </a:t>
            </a:r>
            <a:r>
              <a:rPr sz="2000" dirty="0">
                <a:solidFill>
                  <a:srgbClr val="2D2B20"/>
                </a:solidFill>
                <a:latin typeface="Times New Roman"/>
                <a:cs typeface="Times New Roman"/>
              </a:rPr>
              <a:t>East</a:t>
            </a:r>
            <a:r>
              <a:rPr sz="2000" spc="-5" dirty="0">
                <a:solidFill>
                  <a:srgbClr val="2D2B20"/>
                </a:solidFill>
                <a:latin typeface="Times New Roman"/>
                <a:cs typeface="Times New Roman"/>
              </a:rPr>
              <a:t> respiratory</a:t>
            </a:r>
            <a:r>
              <a:rPr sz="2000" spc="-15" dirty="0">
                <a:solidFill>
                  <a:srgbClr val="2D2B20"/>
                </a:solidFill>
                <a:latin typeface="Times New Roman"/>
                <a:cs typeface="Times New Roman"/>
              </a:rPr>
              <a:t> </a:t>
            </a:r>
            <a:r>
              <a:rPr sz="2000" dirty="0">
                <a:solidFill>
                  <a:srgbClr val="2D2B20"/>
                </a:solidFill>
                <a:latin typeface="Times New Roman"/>
                <a:cs typeface="Times New Roman"/>
              </a:rPr>
              <a:t>syndrome</a:t>
            </a:r>
            <a:r>
              <a:rPr sz="2000" spc="-20" dirty="0">
                <a:solidFill>
                  <a:srgbClr val="2D2B20"/>
                </a:solidFill>
                <a:latin typeface="Times New Roman"/>
                <a:cs typeface="Times New Roman"/>
              </a:rPr>
              <a:t> </a:t>
            </a:r>
            <a:r>
              <a:rPr sz="2000" dirty="0">
                <a:solidFill>
                  <a:srgbClr val="2D2B20"/>
                </a:solidFill>
                <a:latin typeface="Times New Roman"/>
                <a:cs typeface="Times New Roman"/>
              </a:rPr>
              <a:t>(MERS)</a:t>
            </a:r>
            <a:r>
              <a:rPr sz="2000" spc="-20" dirty="0">
                <a:solidFill>
                  <a:srgbClr val="2D2B20"/>
                </a:solidFill>
                <a:latin typeface="Times New Roman"/>
                <a:cs typeface="Times New Roman"/>
              </a:rPr>
              <a:t> </a:t>
            </a:r>
            <a:r>
              <a:rPr sz="2000" dirty="0">
                <a:solidFill>
                  <a:srgbClr val="2D2B20"/>
                </a:solidFill>
                <a:latin typeface="Times New Roman"/>
                <a:cs typeface="Times New Roman"/>
              </a:rPr>
              <a:t>e</a:t>
            </a:r>
            <a:r>
              <a:rPr sz="2000" spc="10" dirty="0">
                <a:solidFill>
                  <a:srgbClr val="2D2B20"/>
                </a:solidFill>
                <a:latin typeface="Times New Roman"/>
                <a:cs typeface="Times New Roman"/>
              </a:rPr>
              <a:t> </a:t>
            </a:r>
            <a:r>
              <a:rPr sz="2000" dirty="0" smtClean="0">
                <a:solidFill>
                  <a:srgbClr val="2D2B20"/>
                </a:solidFill>
                <a:latin typeface="Times New Roman"/>
                <a:cs typeface="Times New Roman"/>
              </a:rPr>
              <a:t>coronavirus</a:t>
            </a:r>
            <a:r>
              <a:rPr lang="en-US" sz="2000" dirty="0" smtClean="0">
                <a:solidFill>
                  <a:srgbClr val="2D2B20"/>
                </a:solidFill>
                <a:latin typeface="Times New Roman"/>
                <a:cs typeface="Times New Roman"/>
              </a:rPr>
              <a:t/>
            </a:r>
            <a:br>
              <a:rPr lang="en-US" sz="2000" dirty="0" smtClean="0">
                <a:solidFill>
                  <a:srgbClr val="2D2B20"/>
                </a:solidFill>
                <a:latin typeface="Times New Roman"/>
                <a:cs typeface="Times New Roman"/>
              </a:rPr>
            </a:br>
            <a:r>
              <a:rPr lang="ar-JO" sz="2000" dirty="0" smtClean="0">
                <a:solidFill>
                  <a:srgbClr val="2D2B20"/>
                </a:solidFill>
                <a:latin typeface="Times New Roman"/>
                <a:cs typeface="Times New Roman"/>
              </a:rPr>
              <a:t>2012 متلازمة الشرق الأوسط التنفسية (ميرس) ه فيروس كورونا</a:t>
            </a:r>
            <a:endParaRPr lang="en-US" sz="2000" dirty="0">
              <a:solidFill>
                <a:srgbClr val="2D2B20"/>
              </a:solidFill>
              <a:latin typeface="Times New Roman"/>
              <a:cs typeface="Times New Roman"/>
            </a:endParaRPr>
          </a:p>
          <a:p>
            <a:pPr marL="12700" marR="1983739">
              <a:lnSpc>
                <a:spcPts val="3490"/>
              </a:lnSpc>
              <a:spcBef>
                <a:spcPts val="180"/>
              </a:spcBef>
            </a:pPr>
            <a:r>
              <a:rPr sz="2000" spc="-20" dirty="0" smtClean="0">
                <a:solidFill>
                  <a:srgbClr val="2D2B20"/>
                </a:solidFill>
                <a:latin typeface="Times New Roman"/>
                <a:cs typeface="Times New Roman"/>
              </a:rPr>
              <a:t>2011</a:t>
            </a:r>
            <a:r>
              <a:rPr sz="2000" spc="-40" dirty="0" smtClean="0">
                <a:solidFill>
                  <a:srgbClr val="2D2B20"/>
                </a:solidFill>
                <a:latin typeface="Times New Roman"/>
                <a:cs typeface="Times New Roman"/>
              </a:rPr>
              <a:t> </a:t>
            </a:r>
            <a:r>
              <a:rPr sz="2000" dirty="0">
                <a:solidFill>
                  <a:srgbClr val="2D2B20"/>
                </a:solidFill>
                <a:latin typeface="Times New Roman"/>
                <a:cs typeface="Times New Roman"/>
              </a:rPr>
              <a:t>Escherichia</a:t>
            </a:r>
            <a:r>
              <a:rPr sz="2000" spc="-20" dirty="0">
                <a:solidFill>
                  <a:srgbClr val="2D2B20"/>
                </a:solidFill>
                <a:latin typeface="Times New Roman"/>
                <a:cs typeface="Times New Roman"/>
              </a:rPr>
              <a:t> </a:t>
            </a:r>
            <a:r>
              <a:rPr sz="2000" dirty="0">
                <a:solidFill>
                  <a:srgbClr val="2D2B20"/>
                </a:solidFill>
                <a:latin typeface="Times New Roman"/>
                <a:cs typeface="Times New Roman"/>
              </a:rPr>
              <a:t>coli</a:t>
            </a:r>
            <a:r>
              <a:rPr sz="2000" spc="-10" dirty="0">
                <a:solidFill>
                  <a:srgbClr val="2D2B20"/>
                </a:solidFill>
                <a:latin typeface="Times New Roman"/>
                <a:cs typeface="Times New Roman"/>
              </a:rPr>
              <a:t> </a:t>
            </a:r>
            <a:r>
              <a:rPr sz="2000" dirty="0" smtClean="0">
                <a:solidFill>
                  <a:srgbClr val="2D2B20"/>
                </a:solidFill>
                <a:latin typeface="Times New Roman"/>
                <a:cs typeface="Times New Roman"/>
              </a:rPr>
              <a:t>0104:H4</a:t>
            </a:r>
            <a:r>
              <a:rPr lang="en-US" sz="2000" dirty="0" smtClean="0">
                <a:solidFill>
                  <a:srgbClr val="2D2B20"/>
                </a:solidFill>
                <a:latin typeface="Times New Roman"/>
                <a:cs typeface="Times New Roman"/>
              </a:rPr>
              <a:t> </a:t>
            </a:r>
            <a:r>
              <a:rPr lang="ar-JO" sz="2000" dirty="0" smtClean="0">
                <a:solidFill>
                  <a:srgbClr val="2D2B20"/>
                </a:solidFill>
                <a:latin typeface="Times New Roman"/>
                <a:cs typeface="Times New Roman"/>
              </a:rPr>
              <a:t>2011 الإشريكية القولونية 0104: </a:t>
            </a:r>
            <a:r>
              <a:rPr lang="en-US" sz="2000" dirty="0" smtClean="0">
                <a:solidFill>
                  <a:srgbClr val="2D2B20"/>
                </a:solidFill>
                <a:latin typeface="Times New Roman"/>
                <a:cs typeface="Times New Roman"/>
              </a:rPr>
              <a:t>H4</a:t>
            </a:r>
            <a:endParaRPr sz="2000" dirty="0">
              <a:latin typeface="Times New Roman"/>
              <a:cs typeface="Times New Roman"/>
            </a:endParaRPr>
          </a:p>
          <a:p>
            <a:pPr marL="12700">
              <a:lnSpc>
                <a:spcPct val="100000"/>
              </a:lnSpc>
              <a:spcBef>
                <a:spcPts val="200"/>
              </a:spcBef>
            </a:pPr>
            <a:r>
              <a:rPr sz="2000" spc="5" dirty="0">
                <a:solidFill>
                  <a:srgbClr val="2D2B20"/>
                </a:solidFill>
                <a:latin typeface="Times New Roman"/>
                <a:cs typeface="Times New Roman"/>
              </a:rPr>
              <a:t>2010</a:t>
            </a:r>
            <a:r>
              <a:rPr sz="2000" spc="-30" dirty="0">
                <a:solidFill>
                  <a:srgbClr val="2D2B20"/>
                </a:solidFill>
                <a:latin typeface="Times New Roman"/>
                <a:cs typeface="Times New Roman"/>
              </a:rPr>
              <a:t> </a:t>
            </a:r>
            <a:r>
              <a:rPr sz="2000" dirty="0">
                <a:solidFill>
                  <a:srgbClr val="2D2B20"/>
                </a:solidFill>
                <a:latin typeface="Times New Roman"/>
                <a:cs typeface="Times New Roman"/>
              </a:rPr>
              <a:t>Huaiyangshan</a:t>
            </a:r>
            <a:r>
              <a:rPr sz="2000" spc="-30" dirty="0">
                <a:solidFill>
                  <a:srgbClr val="2D2B20"/>
                </a:solidFill>
                <a:latin typeface="Times New Roman"/>
                <a:cs typeface="Times New Roman"/>
              </a:rPr>
              <a:t> </a:t>
            </a:r>
            <a:r>
              <a:rPr sz="2000" dirty="0">
                <a:solidFill>
                  <a:srgbClr val="2D2B20"/>
                </a:solidFill>
                <a:latin typeface="Times New Roman"/>
                <a:cs typeface="Times New Roman"/>
              </a:rPr>
              <a:t>virus, </a:t>
            </a:r>
            <a:r>
              <a:rPr sz="2000" spc="-5" dirty="0">
                <a:solidFill>
                  <a:srgbClr val="2D2B20"/>
                </a:solidFill>
                <a:latin typeface="Times New Roman"/>
                <a:cs typeface="Times New Roman"/>
              </a:rPr>
              <a:t>associated</a:t>
            </a:r>
            <a:r>
              <a:rPr sz="2000" spc="5" dirty="0">
                <a:solidFill>
                  <a:srgbClr val="2D2B20"/>
                </a:solidFill>
                <a:latin typeface="Times New Roman"/>
                <a:cs typeface="Times New Roman"/>
              </a:rPr>
              <a:t> </a:t>
            </a:r>
            <a:r>
              <a:rPr sz="2000" dirty="0">
                <a:solidFill>
                  <a:srgbClr val="2D2B20"/>
                </a:solidFill>
                <a:latin typeface="Times New Roman"/>
                <a:cs typeface="Times New Roman"/>
              </a:rPr>
              <a:t>with</a:t>
            </a:r>
            <a:r>
              <a:rPr sz="2000" spc="-15" dirty="0">
                <a:solidFill>
                  <a:srgbClr val="2D2B20"/>
                </a:solidFill>
                <a:latin typeface="Times New Roman"/>
                <a:cs typeface="Times New Roman"/>
              </a:rPr>
              <a:t> </a:t>
            </a:r>
            <a:r>
              <a:rPr sz="2000" spc="-5" dirty="0">
                <a:solidFill>
                  <a:srgbClr val="2D2B20"/>
                </a:solidFill>
                <a:latin typeface="Times New Roman"/>
                <a:cs typeface="Times New Roman"/>
              </a:rPr>
              <a:t>severe</a:t>
            </a:r>
            <a:r>
              <a:rPr sz="2000" spc="-15" dirty="0">
                <a:solidFill>
                  <a:srgbClr val="2D2B20"/>
                </a:solidFill>
                <a:latin typeface="Times New Roman"/>
                <a:cs typeface="Times New Roman"/>
              </a:rPr>
              <a:t> </a:t>
            </a:r>
            <a:r>
              <a:rPr sz="2000" dirty="0">
                <a:solidFill>
                  <a:srgbClr val="2D2B20"/>
                </a:solidFill>
                <a:latin typeface="Times New Roman"/>
                <a:cs typeface="Times New Roman"/>
              </a:rPr>
              <a:t>fever</a:t>
            </a:r>
            <a:r>
              <a:rPr sz="2000" spc="-20" dirty="0">
                <a:solidFill>
                  <a:srgbClr val="2D2B20"/>
                </a:solidFill>
                <a:latin typeface="Times New Roman"/>
                <a:cs typeface="Times New Roman"/>
              </a:rPr>
              <a:t> </a:t>
            </a:r>
            <a:r>
              <a:rPr sz="2000" dirty="0">
                <a:solidFill>
                  <a:srgbClr val="2D2B20"/>
                </a:solidFill>
                <a:latin typeface="Times New Roman"/>
                <a:cs typeface="Times New Roman"/>
              </a:rPr>
              <a:t>and</a:t>
            </a:r>
            <a:r>
              <a:rPr sz="2000" spc="5" dirty="0">
                <a:solidFill>
                  <a:srgbClr val="2D2B20"/>
                </a:solidFill>
                <a:latin typeface="Times New Roman"/>
                <a:cs typeface="Times New Roman"/>
              </a:rPr>
              <a:t> </a:t>
            </a:r>
            <a:r>
              <a:rPr sz="2000" dirty="0" smtClean="0">
                <a:solidFill>
                  <a:srgbClr val="2D2B20"/>
                </a:solidFill>
                <a:latin typeface="Times New Roman"/>
                <a:cs typeface="Times New Roman"/>
              </a:rPr>
              <a:t>thrombocytopenia</a:t>
            </a:r>
            <a:r>
              <a:rPr lang="en-US" sz="2000" dirty="0">
                <a:latin typeface="Times New Roman"/>
                <a:cs typeface="Times New Roman"/>
              </a:rPr>
              <a:t> </a:t>
            </a:r>
            <a:r>
              <a:rPr sz="2000" dirty="0" smtClean="0">
                <a:solidFill>
                  <a:srgbClr val="2D2B20"/>
                </a:solidFill>
                <a:latin typeface="Times New Roman"/>
                <a:cs typeface="Times New Roman"/>
              </a:rPr>
              <a:t>syndrome</a:t>
            </a:r>
            <a:r>
              <a:rPr sz="2000" spc="-50" dirty="0" smtClean="0">
                <a:solidFill>
                  <a:srgbClr val="2D2B20"/>
                </a:solidFill>
                <a:latin typeface="Times New Roman"/>
                <a:cs typeface="Times New Roman"/>
              </a:rPr>
              <a:t> </a:t>
            </a:r>
            <a:r>
              <a:rPr sz="2000" dirty="0">
                <a:solidFill>
                  <a:srgbClr val="2D2B20"/>
                </a:solidFill>
                <a:latin typeface="Times New Roman"/>
                <a:cs typeface="Times New Roman"/>
              </a:rPr>
              <a:t>(SFTS</a:t>
            </a:r>
            <a:r>
              <a:rPr sz="2000" dirty="0" smtClean="0">
                <a:solidFill>
                  <a:srgbClr val="2D2B20"/>
                </a:solidFill>
                <a:latin typeface="Times New Roman"/>
                <a:cs typeface="Times New Roman"/>
              </a:rPr>
              <a:t>)</a:t>
            </a:r>
            <a:r>
              <a:rPr lang="ar-JO" sz="2000" dirty="0" smtClean="0">
                <a:solidFill>
                  <a:srgbClr val="2D2B20"/>
                </a:solidFill>
                <a:latin typeface="Times New Roman"/>
                <a:cs typeface="Times New Roman"/>
              </a:rPr>
              <a:t> 2010 فيروس </a:t>
            </a:r>
            <a:r>
              <a:rPr lang="en-US" sz="2000" dirty="0" err="1" smtClean="0">
                <a:solidFill>
                  <a:srgbClr val="2D2B20"/>
                </a:solidFill>
                <a:latin typeface="Times New Roman"/>
                <a:cs typeface="Times New Roman"/>
              </a:rPr>
              <a:t>Huaiyangshan</a:t>
            </a:r>
            <a:r>
              <a:rPr lang="en-US" sz="2000" dirty="0" smtClean="0">
                <a:solidFill>
                  <a:srgbClr val="2D2B20"/>
                </a:solidFill>
                <a:latin typeface="Times New Roman"/>
                <a:cs typeface="Times New Roman"/>
              </a:rPr>
              <a:t> ، </a:t>
            </a:r>
            <a:r>
              <a:rPr lang="ar-JO" sz="2000" dirty="0" smtClean="0">
                <a:solidFill>
                  <a:srgbClr val="2D2B20"/>
                </a:solidFill>
                <a:latin typeface="Times New Roman"/>
                <a:cs typeface="Times New Roman"/>
              </a:rPr>
              <a:t>المرتبط بالحمى الشديدة ومتلازمة نقص الصفيحات (</a:t>
            </a:r>
            <a:r>
              <a:rPr lang="en-US" sz="2000" dirty="0" smtClean="0">
                <a:solidFill>
                  <a:srgbClr val="2D2B20"/>
                </a:solidFill>
                <a:latin typeface="Times New Roman"/>
                <a:cs typeface="Times New Roman"/>
              </a:rPr>
              <a:t>SFTS) </a:t>
            </a:r>
            <a:endParaRPr sz="2000" dirty="0">
              <a:latin typeface="Times New Roman"/>
              <a:cs typeface="Times New Roman"/>
            </a:endParaRPr>
          </a:p>
          <a:p>
            <a:pPr marR="6352540" algn="ctr">
              <a:lnSpc>
                <a:spcPct val="100000"/>
              </a:lnSpc>
              <a:spcBef>
                <a:spcPts val="370"/>
              </a:spcBef>
            </a:pPr>
            <a:r>
              <a:rPr sz="2000" dirty="0">
                <a:solidFill>
                  <a:srgbClr val="2D2B20"/>
                </a:solidFill>
                <a:latin typeface="Times New Roman"/>
                <a:cs typeface="Times New Roman"/>
              </a:rPr>
              <a:t>2009</a:t>
            </a:r>
            <a:r>
              <a:rPr sz="2000" spc="-40" dirty="0">
                <a:solidFill>
                  <a:srgbClr val="2D2B20"/>
                </a:solidFill>
                <a:latin typeface="Times New Roman"/>
                <a:cs typeface="Times New Roman"/>
              </a:rPr>
              <a:t> </a:t>
            </a:r>
            <a:r>
              <a:rPr sz="2000" dirty="0">
                <a:solidFill>
                  <a:srgbClr val="2D2B20"/>
                </a:solidFill>
                <a:latin typeface="Times New Roman"/>
                <a:cs typeface="Times New Roman"/>
              </a:rPr>
              <a:t>Influenza</a:t>
            </a:r>
            <a:r>
              <a:rPr sz="2000" spc="-45" dirty="0">
                <a:solidFill>
                  <a:srgbClr val="2D2B20"/>
                </a:solidFill>
                <a:latin typeface="Times New Roman"/>
                <a:cs typeface="Times New Roman"/>
              </a:rPr>
              <a:t> </a:t>
            </a:r>
            <a:r>
              <a:rPr sz="2000" dirty="0">
                <a:solidFill>
                  <a:srgbClr val="2D2B20"/>
                </a:solidFill>
                <a:latin typeface="Times New Roman"/>
                <a:cs typeface="Times New Roman"/>
              </a:rPr>
              <a:t>virus</a:t>
            </a:r>
            <a:r>
              <a:rPr sz="2000" spc="-160" dirty="0">
                <a:solidFill>
                  <a:srgbClr val="2D2B20"/>
                </a:solidFill>
                <a:latin typeface="Times New Roman"/>
                <a:cs typeface="Times New Roman"/>
              </a:rPr>
              <a:t> </a:t>
            </a:r>
            <a:r>
              <a:rPr sz="2000" dirty="0" smtClean="0">
                <a:solidFill>
                  <a:srgbClr val="2D2B20"/>
                </a:solidFill>
                <a:latin typeface="Times New Roman"/>
                <a:cs typeface="Times New Roman"/>
              </a:rPr>
              <a:t>A/H1N1</a:t>
            </a:r>
            <a:r>
              <a:rPr lang="en-US" sz="2000" dirty="0">
                <a:solidFill>
                  <a:srgbClr val="2D2B20"/>
                </a:solidFill>
                <a:latin typeface="Times New Roman"/>
                <a:cs typeface="Times New Roman"/>
              </a:rPr>
              <a:t> </a:t>
            </a:r>
            <a:r>
              <a:rPr lang="ar-JO" sz="2000" dirty="0" smtClean="0">
                <a:solidFill>
                  <a:srgbClr val="2D2B20"/>
                </a:solidFill>
                <a:latin typeface="Times New Roman"/>
                <a:cs typeface="Times New Roman"/>
              </a:rPr>
              <a:t>2009 فيروس الأنفلونزا </a:t>
            </a:r>
            <a:r>
              <a:rPr lang="en-US" sz="2000" dirty="0" smtClean="0">
                <a:solidFill>
                  <a:srgbClr val="2D2B20"/>
                </a:solidFill>
                <a:latin typeface="Times New Roman"/>
                <a:cs typeface="Times New Roman"/>
              </a:rPr>
              <a:t>A / H1N1</a:t>
            </a:r>
            <a:endParaRPr sz="2000" dirty="0">
              <a:latin typeface="Times New Roman"/>
              <a:cs typeface="Times New Roman"/>
            </a:endParaRPr>
          </a:p>
          <a:p>
            <a:pPr marL="12700">
              <a:lnSpc>
                <a:spcPct val="100000"/>
              </a:lnSpc>
              <a:spcBef>
                <a:spcPts val="385"/>
              </a:spcBef>
            </a:pPr>
            <a:r>
              <a:rPr sz="2000" dirty="0">
                <a:solidFill>
                  <a:srgbClr val="2D2B20"/>
                </a:solidFill>
                <a:latin typeface="Times New Roman"/>
                <a:cs typeface="Times New Roman"/>
              </a:rPr>
              <a:t>2008</a:t>
            </a:r>
            <a:r>
              <a:rPr sz="2000" spc="-35" dirty="0">
                <a:solidFill>
                  <a:srgbClr val="2D2B20"/>
                </a:solidFill>
                <a:latin typeface="Times New Roman"/>
                <a:cs typeface="Times New Roman"/>
              </a:rPr>
              <a:t> </a:t>
            </a:r>
            <a:r>
              <a:rPr sz="2000" dirty="0">
                <a:solidFill>
                  <a:srgbClr val="2D2B20"/>
                </a:solidFill>
                <a:latin typeface="Times New Roman"/>
                <a:cs typeface="Times New Roman"/>
              </a:rPr>
              <a:t>Plasmodium knowlesi</a:t>
            </a:r>
            <a:r>
              <a:rPr sz="2000" spc="-30" dirty="0">
                <a:solidFill>
                  <a:srgbClr val="2D2B20"/>
                </a:solidFill>
                <a:latin typeface="Times New Roman"/>
                <a:cs typeface="Times New Roman"/>
              </a:rPr>
              <a:t> </a:t>
            </a:r>
            <a:r>
              <a:rPr sz="2000" dirty="0" err="1">
                <a:solidFill>
                  <a:srgbClr val="2D2B20"/>
                </a:solidFill>
                <a:latin typeface="Times New Roman"/>
                <a:cs typeface="Times New Roman"/>
              </a:rPr>
              <a:t>Lujo</a:t>
            </a:r>
            <a:r>
              <a:rPr sz="2000" spc="-30" dirty="0">
                <a:solidFill>
                  <a:srgbClr val="2D2B20"/>
                </a:solidFill>
                <a:latin typeface="Times New Roman"/>
                <a:cs typeface="Times New Roman"/>
              </a:rPr>
              <a:t> </a:t>
            </a:r>
            <a:r>
              <a:rPr sz="2000" dirty="0" smtClean="0">
                <a:solidFill>
                  <a:srgbClr val="2D2B20"/>
                </a:solidFill>
                <a:latin typeface="Times New Roman"/>
                <a:cs typeface="Times New Roman"/>
              </a:rPr>
              <a:t>virus</a:t>
            </a:r>
            <a:r>
              <a:rPr lang="ar-JO" sz="2000" dirty="0" smtClean="0">
                <a:solidFill>
                  <a:srgbClr val="2D2B20"/>
                </a:solidFill>
                <a:latin typeface="Times New Roman"/>
                <a:cs typeface="Times New Roman"/>
              </a:rPr>
              <a:t>2009 فيروس الأنفلونزا </a:t>
            </a:r>
            <a:r>
              <a:rPr lang="en-US" sz="2000" dirty="0" smtClean="0">
                <a:solidFill>
                  <a:srgbClr val="2D2B20"/>
                </a:solidFill>
                <a:latin typeface="Times New Roman"/>
                <a:cs typeface="Times New Roman"/>
              </a:rPr>
              <a:t>A / H1N1 </a:t>
            </a:r>
            <a:endParaRPr sz="2000" dirty="0">
              <a:latin typeface="Times New Roman"/>
              <a:cs typeface="Times New Roman"/>
            </a:endParaRPr>
          </a:p>
          <a:p>
            <a:pPr marL="12700" marR="4046220">
              <a:lnSpc>
                <a:spcPct val="111900"/>
              </a:lnSpc>
            </a:pPr>
            <a:r>
              <a:rPr sz="2000" dirty="0">
                <a:solidFill>
                  <a:srgbClr val="2D2B20"/>
                </a:solidFill>
                <a:latin typeface="Times New Roman"/>
                <a:cs typeface="Times New Roman"/>
              </a:rPr>
              <a:t>2005 Human </a:t>
            </a:r>
            <a:r>
              <a:rPr sz="2000" spc="-5" dirty="0">
                <a:solidFill>
                  <a:srgbClr val="2D2B20"/>
                </a:solidFill>
                <a:latin typeface="Times New Roman"/>
                <a:cs typeface="Times New Roman"/>
              </a:rPr>
              <a:t>retroviruses </a:t>
            </a:r>
            <a:r>
              <a:rPr sz="2000" spc="-45" dirty="0">
                <a:solidFill>
                  <a:srgbClr val="2D2B20"/>
                </a:solidFill>
                <a:latin typeface="Times New Roman"/>
                <a:cs typeface="Times New Roman"/>
              </a:rPr>
              <a:t>HTLV3 </a:t>
            </a:r>
            <a:r>
              <a:rPr sz="2000" dirty="0">
                <a:solidFill>
                  <a:srgbClr val="2D2B20"/>
                </a:solidFill>
                <a:latin typeface="Times New Roman"/>
                <a:cs typeface="Times New Roman"/>
              </a:rPr>
              <a:t>and </a:t>
            </a:r>
            <a:r>
              <a:rPr sz="2000" spc="-45" dirty="0">
                <a:solidFill>
                  <a:srgbClr val="2D2B20"/>
                </a:solidFill>
                <a:latin typeface="Times New Roman"/>
                <a:cs typeface="Times New Roman"/>
              </a:rPr>
              <a:t>HTLV4 </a:t>
            </a:r>
            <a:r>
              <a:rPr lang="ar-JO" sz="2000" spc="-45" dirty="0" smtClean="0">
                <a:solidFill>
                  <a:srgbClr val="2D2B20"/>
                </a:solidFill>
                <a:latin typeface="Times New Roman"/>
                <a:cs typeface="Times New Roman"/>
              </a:rPr>
              <a:t>2005 الفيروسات القهقرية البشرية </a:t>
            </a:r>
            <a:r>
              <a:rPr lang="en-US" sz="2000" spc="-45" dirty="0" smtClean="0">
                <a:solidFill>
                  <a:srgbClr val="2D2B20"/>
                </a:solidFill>
                <a:latin typeface="Times New Roman"/>
                <a:cs typeface="Times New Roman"/>
              </a:rPr>
              <a:t>HTLV3 </a:t>
            </a:r>
            <a:r>
              <a:rPr lang="ar-JO" sz="2000" spc="-45" dirty="0" smtClean="0">
                <a:solidFill>
                  <a:srgbClr val="2D2B20"/>
                </a:solidFill>
                <a:latin typeface="Times New Roman"/>
                <a:cs typeface="Times New Roman"/>
              </a:rPr>
              <a:t>و </a:t>
            </a:r>
            <a:r>
              <a:rPr lang="en-US" sz="2000" spc="-45" dirty="0" smtClean="0">
                <a:solidFill>
                  <a:srgbClr val="2D2B20"/>
                </a:solidFill>
                <a:latin typeface="Times New Roman"/>
                <a:cs typeface="Times New Roman"/>
              </a:rPr>
              <a:t>HTLV4</a:t>
            </a:r>
            <a:r>
              <a:rPr sz="2000" spc="-40" dirty="0" smtClean="0">
                <a:solidFill>
                  <a:srgbClr val="2D2B20"/>
                </a:solidFill>
                <a:latin typeface="Times New Roman"/>
                <a:cs typeface="Times New Roman"/>
              </a:rPr>
              <a:t> </a:t>
            </a:r>
            <a:endParaRPr lang="en-US" sz="2000" spc="-40" dirty="0" smtClean="0">
              <a:solidFill>
                <a:srgbClr val="2D2B20"/>
              </a:solidFill>
              <a:latin typeface="Times New Roman"/>
              <a:cs typeface="Times New Roman"/>
            </a:endParaRPr>
          </a:p>
          <a:p>
            <a:pPr marL="12700" marR="4046220">
              <a:lnSpc>
                <a:spcPct val="111900"/>
              </a:lnSpc>
            </a:pPr>
            <a:r>
              <a:rPr sz="2000" dirty="0" smtClean="0">
                <a:solidFill>
                  <a:srgbClr val="2D2B20"/>
                </a:solidFill>
                <a:latin typeface="Times New Roman"/>
                <a:cs typeface="Times New Roman"/>
              </a:rPr>
              <a:t>2004</a:t>
            </a:r>
            <a:r>
              <a:rPr sz="2000" spc="-40" dirty="0" smtClean="0">
                <a:solidFill>
                  <a:srgbClr val="2D2B20"/>
                </a:solidFill>
                <a:latin typeface="Times New Roman"/>
                <a:cs typeface="Times New Roman"/>
              </a:rPr>
              <a:t> </a:t>
            </a:r>
            <a:r>
              <a:rPr sz="2000" spc="-5" dirty="0" smtClean="0">
                <a:solidFill>
                  <a:srgbClr val="2D2B20"/>
                </a:solidFill>
                <a:latin typeface="Times New Roman"/>
                <a:cs typeface="Times New Roman"/>
              </a:rPr>
              <a:t>Re-emergence</a:t>
            </a:r>
            <a:r>
              <a:rPr sz="2000" spc="-30" dirty="0" smtClean="0">
                <a:solidFill>
                  <a:srgbClr val="2D2B20"/>
                </a:solidFill>
                <a:latin typeface="Times New Roman"/>
                <a:cs typeface="Times New Roman"/>
              </a:rPr>
              <a:t> </a:t>
            </a:r>
            <a:r>
              <a:rPr sz="2000" dirty="0" smtClean="0">
                <a:solidFill>
                  <a:srgbClr val="2D2B20"/>
                </a:solidFill>
                <a:latin typeface="Times New Roman"/>
                <a:cs typeface="Times New Roman"/>
              </a:rPr>
              <a:t>of</a:t>
            </a:r>
            <a:r>
              <a:rPr sz="2000" spc="-20" dirty="0" smtClean="0">
                <a:solidFill>
                  <a:srgbClr val="2D2B20"/>
                </a:solidFill>
                <a:latin typeface="Times New Roman"/>
                <a:cs typeface="Times New Roman"/>
              </a:rPr>
              <a:t> </a:t>
            </a:r>
            <a:r>
              <a:rPr sz="2000" dirty="0" smtClean="0">
                <a:solidFill>
                  <a:srgbClr val="2D2B20"/>
                </a:solidFill>
                <a:latin typeface="Times New Roman"/>
                <a:cs typeface="Times New Roman"/>
              </a:rPr>
              <a:t>influenza</a:t>
            </a:r>
            <a:r>
              <a:rPr sz="2000" spc="-35" dirty="0" smtClean="0">
                <a:solidFill>
                  <a:srgbClr val="2D2B20"/>
                </a:solidFill>
                <a:latin typeface="Times New Roman"/>
                <a:cs typeface="Times New Roman"/>
              </a:rPr>
              <a:t> </a:t>
            </a:r>
            <a:r>
              <a:rPr sz="2000" dirty="0" smtClean="0">
                <a:solidFill>
                  <a:srgbClr val="2D2B20"/>
                </a:solidFill>
                <a:latin typeface="Times New Roman"/>
                <a:cs typeface="Times New Roman"/>
              </a:rPr>
              <a:t>virus</a:t>
            </a:r>
            <a:r>
              <a:rPr sz="2000" spc="-150" dirty="0" smtClean="0">
                <a:solidFill>
                  <a:srgbClr val="2D2B20"/>
                </a:solidFill>
                <a:latin typeface="Times New Roman"/>
                <a:cs typeface="Times New Roman"/>
              </a:rPr>
              <a:t> </a:t>
            </a:r>
            <a:r>
              <a:rPr sz="2000" dirty="0" smtClean="0">
                <a:solidFill>
                  <a:srgbClr val="2D2B20"/>
                </a:solidFill>
                <a:latin typeface="Times New Roman"/>
                <a:cs typeface="Times New Roman"/>
              </a:rPr>
              <a:t>A/H5N1</a:t>
            </a:r>
            <a:r>
              <a:rPr lang="ar-JO" sz="2000" dirty="0" smtClean="0">
                <a:solidFill>
                  <a:srgbClr val="2D2B20"/>
                </a:solidFill>
                <a:latin typeface="Times New Roman"/>
                <a:cs typeface="Times New Roman"/>
              </a:rPr>
              <a:t>2004 عودة ظهور فيروس الأنفلونزا </a:t>
            </a:r>
            <a:r>
              <a:rPr lang="en-US" sz="2000" dirty="0" smtClean="0">
                <a:solidFill>
                  <a:srgbClr val="2D2B20"/>
                </a:solidFill>
                <a:latin typeface="Times New Roman"/>
                <a:cs typeface="Times New Roman"/>
              </a:rPr>
              <a:t>A / H5N1 </a:t>
            </a:r>
            <a:endParaRPr sz="2000" dirty="0" smtClean="0">
              <a:latin typeface="Times New Roman"/>
              <a:cs typeface="Times New Roman"/>
            </a:endParaRPr>
          </a:p>
          <a:p>
            <a:pPr marL="12700">
              <a:lnSpc>
                <a:spcPct val="100000"/>
              </a:lnSpc>
              <a:spcBef>
                <a:spcPts val="390"/>
              </a:spcBef>
            </a:pPr>
            <a:r>
              <a:rPr sz="2000" dirty="0" smtClean="0">
                <a:solidFill>
                  <a:srgbClr val="2D2B20"/>
                </a:solidFill>
                <a:latin typeface="Times New Roman"/>
                <a:cs typeface="Times New Roman"/>
              </a:rPr>
              <a:t>2003</a:t>
            </a:r>
            <a:r>
              <a:rPr sz="2000" spc="-45" dirty="0" smtClean="0">
                <a:solidFill>
                  <a:srgbClr val="2D2B20"/>
                </a:solidFill>
                <a:latin typeface="Times New Roman"/>
                <a:cs typeface="Times New Roman"/>
              </a:rPr>
              <a:t> </a:t>
            </a:r>
            <a:r>
              <a:rPr sz="2000" dirty="0">
                <a:solidFill>
                  <a:srgbClr val="2D2B20"/>
                </a:solidFill>
                <a:latin typeface="Times New Roman"/>
                <a:cs typeface="Times New Roman"/>
              </a:rPr>
              <a:t>SARS</a:t>
            </a:r>
            <a:r>
              <a:rPr sz="2000" spc="-15" dirty="0">
                <a:solidFill>
                  <a:srgbClr val="2D2B20"/>
                </a:solidFill>
                <a:latin typeface="Times New Roman"/>
                <a:cs typeface="Times New Roman"/>
              </a:rPr>
              <a:t> </a:t>
            </a:r>
            <a:r>
              <a:rPr sz="2000" dirty="0">
                <a:solidFill>
                  <a:srgbClr val="2D2B20"/>
                </a:solidFill>
                <a:latin typeface="Times New Roman"/>
                <a:cs typeface="Times New Roman"/>
              </a:rPr>
              <a:t>corona</a:t>
            </a:r>
            <a:r>
              <a:rPr sz="2000" spc="-40" dirty="0">
                <a:solidFill>
                  <a:srgbClr val="2D2B20"/>
                </a:solidFill>
                <a:latin typeface="Times New Roman"/>
                <a:cs typeface="Times New Roman"/>
              </a:rPr>
              <a:t> </a:t>
            </a:r>
            <a:r>
              <a:rPr sz="2000" dirty="0" smtClean="0">
                <a:solidFill>
                  <a:srgbClr val="2D2B20"/>
                </a:solidFill>
                <a:latin typeface="Times New Roman"/>
                <a:cs typeface="Times New Roman"/>
              </a:rPr>
              <a:t>virus</a:t>
            </a:r>
            <a:r>
              <a:rPr lang="ar-JO" sz="2000" dirty="0" smtClean="0">
                <a:solidFill>
                  <a:srgbClr val="2D2B20"/>
                </a:solidFill>
                <a:latin typeface="Times New Roman"/>
                <a:cs typeface="Times New Roman"/>
              </a:rPr>
              <a:t>2003 فيروس كورونا سارس</a:t>
            </a:r>
            <a:r>
              <a:rPr lang="en-US" sz="2000" dirty="0" smtClean="0">
                <a:solidFill>
                  <a:srgbClr val="2D2B20"/>
                </a:solidFill>
                <a:latin typeface="Times New Roman"/>
                <a:cs typeface="Times New Roman"/>
              </a:rPr>
              <a:t>  </a:t>
            </a:r>
            <a:endParaRPr sz="2000" dirty="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228600" y="308228"/>
            <a:ext cx="11734799" cy="1256819"/>
          </a:xfrm>
          <a:prstGeom prst="rect">
            <a:avLst/>
          </a:prstGeom>
        </p:spPr>
        <p:txBody>
          <a:bodyPr vert="horz" wrap="square" lIns="0" tIns="12700" rIns="0" bIns="0" rtlCol="0">
            <a:spAutoFit/>
          </a:bodyPr>
          <a:lstStyle/>
          <a:p>
            <a:pPr marL="12700">
              <a:lnSpc>
                <a:spcPts val="5015"/>
              </a:lnSpc>
              <a:spcBef>
                <a:spcPts val="100"/>
              </a:spcBef>
            </a:pPr>
            <a:r>
              <a:rPr sz="3600" spc="-55" dirty="0"/>
              <a:t>PROTECTION</a:t>
            </a:r>
            <a:r>
              <a:rPr sz="3600" spc="-114" dirty="0"/>
              <a:t> </a:t>
            </a:r>
            <a:r>
              <a:rPr sz="3600" spc="-40" dirty="0"/>
              <a:t>AGAINST</a:t>
            </a:r>
            <a:r>
              <a:rPr sz="3600" spc="-90" dirty="0"/>
              <a:t> </a:t>
            </a:r>
            <a:r>
              <a:rPr sz="3600" spc="-45" dirty="0"/>
              <a:t>EMERGING</a:t>
            </a:r>
            <a:r>
              <a:rPr sz="3600" spc="-95" dirty="0"/>
              <a:t> </a:t>
            </a:r>
            <a:r>
              <a:rPr sz="3600" spc="-40" dirty="0" smtClean="0"/>
              <a:t>INFECTIOUS</a:t>
            </a:r>
            <a:r>
              <a:rPr lang="en-US" sz="3600" dirty="0"/>
              <a:t> </a:t>
            </a:r>
            <a:r>
              <a:rPr sz="3600" spc="-45" dirty="0" smtClean="0"/>
              <a:t>DISEASES</a:t>
            </a:r>
            <a:r>
              <a:rPr lang="en-US" sz="3600" spc="-45" dirty="0" smtClean="0"/>
              <a:t/>
            </a:r>
            <a:br>
              <a:rPr lang="en-US" sz="3600" spc="-45" dirty="0" smtClean="0"/>
            </a:br>
            <a:r>
              <a:rPr lang="ar-JO" sz="3600" spc="-45" dirty="0" smtClean="0"/>
              <a:t>الحماية </a:t>
            </a:r>
            <a:r>
              <a:rPr lang="ar-JO" sz="3600" spc="-45" dirty="0"/>
              <a:t>من العدوى </a:t>
            </a:r>
            <a:r>
              <a:rPr lang="ar-JO" sz="3600" spc="-45" dirty="0" smtClean="0"/>
              <a:t>المستجدة</a:t>
            </a:r>
            <a:r>
              <a:rPr lang="en-US" sz="3600" spc="-45" dirty="0" smtClean="0"/>
              <a:t> </a:t>
            </a:r>
            <a:r>
              <a:rPr lang="ar-JO" sz="3600" spc="-45" dirty="0" smtClean="0"/>
              <a:t>الأمراض</a:t>
            </a:r>
            <a:r>
              <a:rPr lang="en-US" sz="3600" spc="-45" dirty="0" smtClean="0"/>
              <a:t> </a:t>
            </a:r>
            <a:endParaRPr sz="3600" dirty="0"/>
          </a:p>
        </p:txBody>
      </p:sp>
      <p:sp>
        <p:nvSpPr>
          <p:cNvPr id="3" name="object 3"/>
          <p:cNvSpPr txBox="1"/>
          <p:nvPr/>
        </p:nvSpPr>
        <p:spPr>
          <a:xfrm>
            <a:off x="916939" y="1707918"/>
            <a:ext cx="10132061" cy="2091598"/>
          </a:xfrm>
          <a:prstGeom prst="rect">
            <a:avLst/>
          </a:prstGeom>
        </p:spPr>
        <p:txBody>
          <a:bodyPr vert="horz" wrap="square" lIns="0" tIns="97790" rIns="0" bIns="0" rtlCol="0">
            <a:spAutoFit/>
          </a:bodyPr>
          <a:lstStyle/>
          <a:p>
            <a:pPr marL="12700">
              <a:lnSpc>
                <a:spcPct val="100000"/>
              </a:lnSpc>
              <a:spcBef>
                <a:spcPts val="770"/>
              </a:spcBef>
            </a:pPr>
            <a:r>
              <a:rPr sz="2800" spc="-10" dirty="0">
                <a:latin typeface="Calibri"/>
                <a:cs typeface="Calibri"/>
              </a:rPr>
              <a:t>The</a:t>
            </a:r>
            <a:r>
              <a:rPr sz="2800" spc="-20" dirty="0">
                <a:latin typeface="Calibri"/>
                <a:cs typeface="Calibri"/>
              </a:rPr>
              <a:t> preventative</a:t>
            </a:r>
            <a:r>
              <a:rPr sz="2800" dirty="0">
                <a:latin typeface="Calibri"/>
                <a:cs typeface="Calibri"/>
              </a:rPr>
              <a:t> </a:t>
            </a:r>
            <a:r>
              <a:rPr sz="2800" spc="-5" dirty="0">
                <a:latin typeface="Calibri"/>
                <a:cs typeface="Calibri"/>
              </a:rPr>
              <a:t>methods</a:t>
            </a:r>
            <a:r>
              <a:rPr sz="2800" dirty="0">
                <a:latin typeface="Calibri"/>
                <a:cs typeface="Calibri"/>
              </a:rPr>
              <a:t> </a:t>
            </a:r>
            <a:r>
              <a:rPr sz="2800" spc="-20" dirty="0" smtClean="0">
                <a:latin typeface="Calibri"/>
                <a:cs typeface="Calibri"/>
              </a:rPr>
              <a:t>are</a:t>
            </a:r>
            <a:r>
              <a:rPr lang="en-US" sz="2800" spc="-20" dirty="0" smtClean="0">
                <a:latin typeface="Calibri"/>
                <a:cs typeface="Calibri"/>
              </a:rPr>
              <a:t> </a:t>
            </a:r>
            <a:r>
              <a:rPr lang="ar-JO" sz="2800" spc="-20" dirty="0">
                <a:cs typeface="Calibri"/>
              </a:rPr>
              <a:t>الطرق الوقائية</a:t>
            </a:r>
            <a:endParaRPr sz="2800" dirty="0">
              <a:latin typeface="Calibri"/>
              <a:cs typeface="Calibri"/>
            </a:endParaRPr>
          </a:p>
          <a:p>
            <a:pPr marL="241300" indent="-229235">
              <a:lnSpc>
                <a:spcPct val="100000"/>
              </a:lnSpc>
              <a:spcBef>
                <a:spcPts val="670"/>
              </a:spcBef>
              <a:buChar char="-"/>
              <a:tabLst>
                <a:tab pos="241935" algn="l"/>
              </a:tabLst>
            </a:pPr>
            <a:r>
              <a:rPr sz="2800" spc="-20" dirty="0">
                <a:latin typeface="Calibri"/>
                <a:cs typeface="Calibri"/>
              </a:rPr>
              <a:t>Vaccination</a:t>
            </a:r>
            <a:r>
              <a:rPr sz="2800" spc="-20" dirty="0" smtClean="0">
                <a:latin typeface="Calibri"/>
                <a:cs typeface="Calibri"/>
              </a:rPr>
              <a:t>,</a:t>
            </a:r>
            <a:r>
              <a:rPr lang="ar-JO" sz="2800" spc="-20" dirty="0">
                <a:cs typeface="Calibri"/>
              </a:rPr>
              <a:t> تلقيح،</a:t>
            </a:r>
            <a:endParaRPr sz="2800" dirty="0">
              <a:latin typeface="Calibri"/>
              <a:cs typeface="Calibri"/>
            </a:endParaRPr>
          </a:p>
          <a:p>
            <a:pPr marL="241300" indent="-229235">
              <a:lnSpc>
                <a:spcPct val="100000"/>
              </a:lnSpc>
              <a:spcBef>
                <a:spcPts val="665"/>
              </a:spcBef>
              <a:buChar char="-"/>
              <a:tabLst>
                <a:tab pos="241935" algn="l"/>
              </a:tabLst>
            </a:pPr>
            <a:r>
              <a:rPr sz="2800" spc="-5" dirty="0">
                <a:latin typeface="Calibri"/>
                <a:cs typeface="Calibri"/>
              </a:rPr>
              <a:t>Isolation</a:t>
            </a:r>
            <a:r>
              <a:rPr sz="2800" spc="-25" dirty="0">
                <a:latin typeface="Calibri"/>
                <a:cs typeface="Calibri"/>
              </a:rPr>
              <a:t> </a:t>
            </a:r>
            <a:r>
              <a:rPr sz="2800" spc="-5" dirty="0">
                <a:latin typeface="Calibri"/>
                <a:cs typeface="Calibri"/>
              </a:rPr>
              <a:t>of</a:t>
            </a:r>
            <a:r>
              <a:rPr sz="2800" spc="-25" dirty="0">
                <a:latin typeface="Calibri"/>
                <a:cs typeface="Calibri"/>
              </a:rPr>
              <a:t> </a:t>
            </a:r>
            <a:r>
              <a:rPr sz="2800" spc="-10" dirty="0" smtClean="0">
                <a:latin typeface="Calibri"/>
                <a:cs typeface="Calibri"/>
              </a:rPr>
              <a:t>cases</a:t>
            </a:r>
            <a:r>
              <a:rPr lang="en-US" sz="2800" spc="-10" dirty="0" smtClean="0">
                <a:latin typeface="Calibri"/>
                <a:cs typeface="Calibri"/>
              </a:rPr>
              <a:t> </a:t>
            </a:r>
            <a:r>
              <a:rPr lang="ar-JO" sz="2800" spc="-10" dirty="0">
                <a:cs typeface="Calibri"/>
              </a:rPr>
              <a:t>عزل الحالات</a:t>
            </a:r>
            <a:endParaRPr sz="2800" dirty="0">
              <a:latin typeface="Calibri"/>
              <a:cs typeface="Calibri"/>
            </a:endParaRPr>
          </a:p>
          <a:p>
            <a:pPr marL="241300" indent="-229235">
              <a:lnSpc>
                <a:spcPct val="100000"/>
              </a:lnSpc>
              <a:spcBef>
                <a:spcPts val="660"/>
              </a:spcBef>
              <a:buChar char="-"/>
              <a:tabLst>
                <a:tab pos="241935" algn="l"/>
              </a:tabLst>
            </a:pPr>
            <a:r>
              <a:rPr sz="2800" spc="-5" dirty="0">
                <a:latin typeface="Calibri"/>
                <a:cs typeface="Calibri"/>
              </a:rPr>
              <a:t>Use</a:t>
            </a:r>
            <a:r>
              <a:rPr sz="2800" spc="-15" dirty="0">
                <a:latin typeface="Calibri"/>
                <a:cs typeface="Calibri"/>
              </a:rPr>
              <a:t> </a:t>
            </a:r>
            <a:r>
              <a:rPr sz="2800" dirty="0">
                <a:latin typeface="Calibri"/>
                <a:cs typeface="Calibri"/>
              </a:rPr>
              <a:t>of</a:t>
            </a:r>
            <a:r>
              <a:rPr sz="2800" spc="-20" dirty="0">
                <a:latin typeface="Calibri"/>
                <a:cs typeface="Calibri"/>
              </a:rPr>
              <a:t> Personal</a:t>
            </a:r>
            <a:r>
              <a:rPr sz="2800" spc="15" dirty="0">
                <a:latin typeface="Calibri"/>
                <a:cs typeface="Calibri"/>
              </a:rPr>
              <a:t> </a:t>
            </a:r>
            <a:r>
              <a:rPr sz="2800" spc="-15" dirty="0">
                <a:latin typeface="Calibri"/>
                <a:cs typeface="Calibri"/>
              </a:rPr>
              <a:t>Protective </a:t>
            </a:r>
            <a:r>
              <a:rPr sz="2800" spc="-15" dirty="0" smtClean="0">
                <a:latin typeface="Calibri"/>
                <a:cs typeface="Calibri"/>
              </a:rPr>
              <a:t>Equipment</a:t>
            </a:r>
            <a:r>
              <a:rPr lang="ar-JO" sz="2800" spc="-15" dirty="0">
                <a:cs typeface="Calibri"/>
              </a:rPr>
              <a:t>استخدام معدات الحماية </a:t>
            </a:r>
            <a:r>
              <a:rPr lang="ar-JO" sz="2800" spc="-15" dirty="0" smtClean="0">
                <a:cs typeface="Calibri"/>
              </a:rPr>
              <a:t>الشخصية</a:t>
            </a:r>
            <a:r>
              <a:rPr lang="en-US" sz="2800" spc="-15" dirty="0" smtClean="0">
                <a:cs typeface="Calibri"/>
              </a:rPr>
              <a:t> </a:t>
            </a:r>
            <a:endParaRPr sz="28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sp>
        <p:nvSpPr>
          <p:cNvPr id="3" name="object 3"/>
          <p:cNvSpPr/>
          <p:nvPr/>
        </p:nvSpPr>
        <p:spPr>
          <a:xfrm>
            <a:off x="2638044" y="2083307"/>
            <a:ext cx="6916420" cy="1632585"/>
          </a:xfrm>
          <a:custGeom>
            <a:avLst/>
            <a:gdLst/>
            <a:ahLst/>
            <a:cxnLst/>
            <a:rect l="l" t="t" r="r" b="b"/>
            <a:pathLst>
              <a:path w="6916420" h="1632585">
                <a:moveTo>
                  <a:pt x="6915911" y="0"/>
                </a:moveTo>
                <a:lnTo>
                  <a:pt x="0" y="0"/>
                </a:lnTo>
                <a:lnTo>
                  <a:pt x="0" y="1632204"/>
                </a:lnTo>
                <a:lnTo>
                  <a:pt x="6915911" y="1632204"/>
                </a:lnTo>
                <a:lnTo>
                  <a:pt x="6915911"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2751835" y="2037664"/>
            <a:ext cx="6637655" cy="3089948"/>
          </a:xfrm>
          <a:prstGeom prst="rect">
            <a:avLst/>
          </a:prstGeom>
        </p:spPr>
        <p:txBody>
          <a:bodyPr vert="horz" wrap="square" lIns="0" tIns="12065" rIns="0" bIns="0" rtlCol="0">
            <a:spAutoFit/>
          </a:bodyPr>
          <a:lstStyle/>
          <a:p>
            <a:pPr marL="12700" algn="ctr">
              <a:lnSpc>
                <a:spcPct val="100000"/>
              </a:lnSpc>
              <a:spcBef>
                <a:spcPts val="95"/>
              </a:spcBef>
            </a:pPr>
            <a:r>
              <a:rPr sz="10000" spc="-5" dirty="0" smtClean="0">
                <a:solidFill>
                  <a:srgbClr val="C00000"/>
                </a:solidFill>
                <a:latin typeface="Arial Black"/>
                <a:cs typeface="Arial Black"/>
              </a:rPr>
              <a:t>Radi</a:t>
            </a:r>
            <a:r>
              <a:rPr sz="10000" spc="-175" dirty="0" smtClean="0">
                <a:solidFill>
                  <a:srgbClr val="C00000"/>
                </a:solidFill>
                <a:latin typeface="Arial Black"/>
                <a:cs typeface="Arial Black"/>
              </a:rPr>
              <a:t>a</a:t>
            </a:r>
            <a:r>
              <a:rPr sz="10000" spc="-5" dirty="0" smtClean="0">
                <a:solidFill>
                  <a:srgbClr val="C00000"/>
                </a:solidFill>
                <a:latin typeface="Arial Black"/>
                <a:cs typeface="Arial Black"/>
              </a:rPr>
              <a:t>tion</a:t>
            </a:r>
            <a:r>
              <a:rPr lang="en-US" sz="10000" spc="-5" dirty="0" smtClean="0">
                <a:solidFill>
                  <a:srgbClr val="C00000"/>
                </a:solidFill>
                <a:latin typeface="Arial Black"/>
                <a:cs typeface="Arial Black"/>
              </a:rPr>
              <a:t/>
            </a:r>
            <a:br>
              <a:rPr lang="en-US" sz="10000" spc="-5" dirty="0" smtClean="0">
                <a:solidFill>
                  <a:srgbClr val="C00000"/>
                </a:solidFill>
                <a:latin typeface="Arial Black"/>
                <a:cs typeface="Arial Black"/>
              </a:rPr>
            </a:br>
            <a:r>
              <a:rPr lang="ar-JO" sz="10000" spc="-5" dirty="0">
                <a:solidFill>
                  <a:srgbClr val="C00000"/>
                </a:solidFill>
                <a:latin typeface="Arial Black"/>
                <a:cs typeface="Arial Black"/>
              </a:rPr>
              <a:t>إشعاع</a:t>
            </a:r>
            <a:endParaRPr sz="10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22236"/>
            <a:ext cx="8858885" cy="1367682"/>
          </a:xfrm>
          <a:prstGeom prst="rect">
            <a:avLst/>
          </a:prstGeom>
        </p:spPr>
        <p:txBody>
          <a:bodyPr vert="horz" wrap="square" lIns="0" tIns="13335" rIns="0" bIns="0" rtlCol="0">
            <a:spAutoFit/>
          </a:bodyPr>
          <a:lstStyle/>
          <a:p>
            <a:pPr marL="12700">
              <a:lnSpc>
                <a:spcPct val="100000"/>
              </a:lnSpc>
              <a:spcBef>
                <a:spcPts val="105"/>
              </a:spcBef>
            </a:pPr>
            <a:r>
              <a:rPr sz="4400" spc="-40" dirty="0">
                <a:solidFill>
                  <a:srgbClr val="C00000"/>
                </a:solidFill>
              </a:rPr>
              <a:t>Medical</a:t>
            </a:r>
            <a:r>
              <a:rPr sz="4400" spc="-90" dirty="0">
                <a:solidFill>
                  <a:srgbClr val="C00000"/>
                </a:solidFill>
              </a:rPr>
              <a:t> </a:t>
            </a:r>
            <a:r>
              <a:rPr sz="4400" spc="-35" dirty="0">
                <a:solidFill>
                  <a:srgbClr val="C00000"/>
                </a:solidFill>
              </a:rPr>
              <a:t>Diagnostic</a:t>
            </a:r>
            <a:r>
              <a:rPr sz="4400" spc="-100" dirty="0">
                <a:solidFill>
                  <a:srgbClr val="C00000"/>
                </a:solidFill>
              </a:rPr>
              <a:t> </a:t>
            </a:r>
            <a:r>
              <a:rPr sz="4400" spc="-35" dirty="0">
                <a:solidFill>
                  <a:srgbClr val="C00000"/>
                </a:solidFill>
              </a:rPr>
              <a:t>Imaging</a:t>
            </a:r>
            <a:r>
              <a:rPr sz="4400" spc="-110" dirty="0">
                <a:solidFill>
                  <a:srgbClr val="C00000"/>
                </a:solidFill>
              </a:rPr>
              <a:t> </a:t>
            </a:r>
            <a:r>
              <a:rPr sz="4400" spc="-40" dirty="0" smtClean="0">
                <a:solidFill>
                  <a:srgbClr val="C00000"/>
                </a:solidFill>
              </a:rPr>
              <a:t>Department</a:t>
            </a:r>
            <a:r>
              <a:rPr lang="en-US" sz="4400" spc="-40" dirty="0" smtClean="0">
                <a:solidFill>
                  <a:srgbClr val="C00000"/>
                </a:solidFill>
              </a:rPr>
              <a:t/>
            </a:r>
            <a:br>
              <a:rPr lang="en-US" sz="4400" spc="-40" dirty="0" smtClean="0">
                <a:solidFill>
                  <a:srgbClr val="C00000"/>
                </a:solidFill>
              </a:rPr>
            </a:br>
            <a:r>
              <a:rPr lang="ar-JO" sz="4400" spc="-40" dirty="0">
                <a:solidFill>
                  <a:srgbClr val="C00000"/>
                </a:solidFill>
              </a:rPr>
              <a:t>قسم التصوير التشخيصي الطبي</a:t>
            </a:r>
            <a:endParaRPr sz="4400" dirty="0"/>
          </a:p>
        </p:txBody>
      </p:sp>
      <p:pic>
        <p:nvPicPr>
          <p:cNvPr id="3" name="object 3"/>
          <p:cNvPicPr/>
          <p:nvPr/>
        </p:nvPicPr>
        <p:blipFill>
          <a:blip r:embed="rId2" cstate="print"/>
          <a:stretch>
            <a:fillRect/>
          </a:stretch>
        </p:blipFill>
        <p:spPr>
          <a:xfrm>
            <a:off x="2077211" y="2599942"/>
            <a:ext cx="8171688" cy="4149850"/>
          </a:xfrm>
          <a:prstGeom prst="rect">
            <a:avLst/>
          </a:prstGeom>
        </p:spPr>
      </p:pic>
      <p:sp>
        <p:nvSpPr>
          <p:cNvPr id="4" name="object 4"/>
          <p:cNvSpPr txBox="1"/>
          <p:nvPr/>
        </p:nvSpPr>
        <p:spPr>
          <a:xfrm>
            <a:off x="4343400" y="1660019"/>
            <a:ext cx="3907536" cy="923330"/>
          </a:xfrm>
          <a:prstGeom prst="rect">
            <a:avLst/>
          </a:prstGeom>
          <a:solidFill>
            <a:srgbClr val="FFC000"/>
          </a:solidFill>
        </p:spPr>
        <p:txBody>
          <a:bodyPr vert="horz" wrap="square" lIns="0" tIns="0" rIns="0" bIns="0" rtlCol="0">
            <a:spAutoFit/>
          </a:bodyPr>
          <a:lstStyle/>
          <a:p>
            <a:pPr marL="107950">
              <a:lnSpc>
                <a:spcPts val="7180"/>
              </a:lnSpc>
            </a:pPr>
            <a:r>
              <a:rPr sz="4800" b="1" spc="-10" dirty="0" smtClean="0">
                <a:solidFill>
                  <a:srgbClr val="C00000"/>
                </a:solidFill>
                <a:latin typeface="Calibri"/>
                <a:cs typeface="Calibri"/>
              </a:rPr>
              <a:t>Radiation</a:t>
            </a:r>
            <a:r>
              <a:rPr lang="ar-JO" sz="4800" dirty="0" smtClean="0">
                <a:cs typeface="Calibri"/>
              </a:rPr>
              <a:t>إشعاع</a:t>
            </a:r>
            <a:endParaRPr sz="48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00"/>
          </a:solidFill>
        </p:spPr>
        <p:txBody>
          <a:bodyPr wrap="square" lIns="0" tIns="0" rIns="0" bIns="0" rtlCol="0"/>
          <a:lstStyle/>
          <a:p>
            <a:endParaRPr/>
          </a:p>
        </p:txBody>
      </p:sp>
      <p:sp>
        <p:nvSpPr>
          <p:cNvPr id="3" name="object 3"/>
          <p:cNvSpPr/>
          <p:nvPr/>
        </p:nvSpPr>
        <p:spPr>
          <a:xfrm>
            <a:off x="1699260" y="2133600"/>
            <a:ext cx="8793480" cy="1630680"/>
          </a:xfrm>
          <a:custGeom>
            <a:avLst/>
            <a:gdLst/>
            <a:ahLst/>
            <a:cxnLst/>
            <a:rect l="l" t="t" r="r" b="b"/>
            <a:pathLst>
              <a:path w="8793480" h="1630679">
                <a:moveTo>
                  <a:pt x="8793480" y="0"/>
                </a:moveTo>
                <a:lnTo>
                  <a:pt x="0" y="0"/>
                </a:lnTo>
                <a:lnTo>
                  <a:pt x="0" y="1630680"/>
                </a:lnTo>
                <a:lnTo>
                  <a:pt x="8793480" y="1630680"/>
                </a:lnTo>
                <a:lnTo>
                  <a:pt x="8793480"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820926" y="2087702"/>
            <a:ext cx="8546465" cy="3089948"/>
          </a:xfrm>
          <a:prstGeom prst="rect">
            <a:avLst/>
          </a:prstGeom>
        </p:spPr>
        <p:txBody>
          <a:bodyPr vert="horz" wrap="square" lIns="0" tIns="12065" rIns="0" bIns="0" rtlCol="0">
            <a:spAutoFit/>
          </a:bodyPr>
          <a:lstStyle/>
          <a:p>
            <a:pPr marL="12700" algn="ctr">
              <a:lnSpc>
                <a:spcPct val="100000"/>
              </a:lnSpc>
              <a:spcBef>
                <a:spcPts val="95"/>
              </a:spcBef>
            </a:pPr>
            <a:r>
              <a:rPr sz="10000" spc="75" dirty="0">
                <a:solidFill>
                  <a:srgbClr val="001F5F"/>
                </a:solidFill>
                <a:latin typeface="Arial Black"/>
                <a:cs typeface="Arial Black"/>
              </a:rPr>
              <a:t>Sharp</a:t>
            </a:r>
            <a:r>
              <a:rPr sz="10000" spc="-70" dirty="0">
                <a:solidFill>
                  <a:srgbClr val="001F5F"/>
                </a:solidFill>
                <a:latin typeface="Arial Black"/>
                <a:cs typeface="Arial Black"/>
              </a:rPr>
              <a:t> </a:t>
            </a:r>
            <a:r>
              <a:rPr sz="10000" spc="90" dirty="0" smtClean="0">
                <a:solidFill>
                  <a:srgbClr val="001F5F"/>
                </a:solidFill>
                <a:latin typeface="Arial Black"/>
                <a:cs typeface="Arial Black"/>
              </a:rPr>
              <a:t>Injury</a:t>
            </a:r>
            <a:r>
              <a:rPr lang="en-US" sz="10000" spc="90" dirty="0" smtClean="0">
                <a:solidFill>
                  <a:srgbClr val="001F5F"/>
                </a:solidFill>
                <a:latin typeface="Arial Black"/>
                <a:cs typeface="Arial Black"/>
              </a:rPr>
              <a:t/>
            </a:r>
            <a:br>
              <a:rPr lang="en-US" sz="10000" spc="90" dirty="0" smtClean="0">
                <a:solidFill>
                  <a:srgbClr val="001F5F"/>
                </a:solidFill>
                <a:latin typeface="Arial Black"/>
                <a:cs typeface="Arial Black"/>
              </a:rPr>
            </a:br>
            <a:r>
              <a:rPr lang="ar-JO" sz="10000" spc="90" dirty="0">
                <a:solidFill>
                  <a:srgbClr val="001F5F"/>
                </a:solidFill>
                <a:latin typeface="Arial Black"/>
                <a:cs typeface="Arial Black"/>
              </a:rPr>
              <a:t>إصابة حادة</a:t>
            </a:r>
            <a:endParaRPr sz="10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0" y="0"/>
            <a:ext cx="6096000" cy="3523488"/>
          </a:xfrm>
          <a:prstGeom prst="rect">
            <a:avLst/>
          </a:prstGeom>
        </p:spPr>
      </p:pic>
      <p:pic>
        <p:nvPicPr>
          <p:cNvPr id="3" name="object 3"/>
          <p:cNvPicPr/>
          <p:nvPr/>
        </p:nvPicPr>
        <p:blipFill>
          <a:blip r:embed="rId3" cstate="print"/>
          <a:stretch>
            <a:fillRect/>
          </a:stretch>
        </p:blipFill>
        <p:spPr>
          <a:xfrm>
            <a:off x="0" y="0"/>
            <a:ext cx="6001511" cy="3525012"/>
          </a:xfrm>
          <a:prstGeom prst="rect">
            <a:avLst/>
          </a:prstGeom>
        </p:spPr>
      </p:pic>
      <p:pic>
        <p:nvPicPr>
          <p:cNvPr id="4" name="object 4"/>
          <p:cNvPicPr/>
          <p:nvPr/>
        </p:nvPicPr>
        <p:blipFill>
          <a:blip r:embed="rId4" cstate="print"/>
          <a:stretch>
            <a:fillRect/>
          </a:stretch>
        </p:blipFill>
        <p:spPr>
          <a:xfrm>
            <a:off x="6096000" y="3657599"/>
            <a:ext cx="6096000" cy="3200397"/>
          </a:xfrm>
          <a:prstGeom prst="rect">
            <a:avLst/>
          </a:prstGeom>
        </p:spPr>
      </p:pic>
      <p:pic>
        <p:nvPicPr>
          <p:cNvPr id="5" name="object 5"/>
          <p:cNvPicPr/>
          <p:nvPr/>
        </p:nvPicPr>
        <p:blipFill>
          <a:blip r:embed="rId5" cstate="print"/>
          <a:stretch>
            <a:fillRect/>
          </a:stretch>
        </p:blipFill>
        <p:spPr>
          <a:xfrm>
            <a:off x="0" y="3657599"/>
            <a:ext cx="6001511" cy="320039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p:nvPr/>
        </p:nvSpPr>
        <p:spPr>
          <a:xfrm>
            <a:off x="762000" y="533400"/>
            <a:ext cx="10359390" cy="2920671"/>
          </a:xfrm>
          <a:prstGeom prst="rect">
            <a:avLst/>
          </a:prstGeom>
        </p:spPr>
        <p:txBody>
          <a:bodyPr vert="horz" wrap="square" lIns="0" tIns="73025" rIns="0" bIns="0" rtlCol="0">
            <a:spAutoFit/>
          </a:bodyPr>
          <a:lstStyle/>
          <a:p>
            <a:pPr marL="12700" marR="5080" algn="just">
              <a:lnSpc>
                <a:spcPct val="90000"/>
              </a:lnSpc>
              <a:spcBef>
                <a:spcPts val="575"/>
              </a:spcBef>
            </a:pPr>
            <a:r>
              <a:rPr sz="4000" spc="-5" dirty="0">
                <a:latin typeface="Calibri"/>
                <a:cs typeface="Calibri"/>
              </a:rPr>
              <a:t>Sharp Injuries </a:t>
            </a:r>
            <a:r>
              <a:rPr sz="4000" spc="-20" dirty="0">
                <a:latin typeface="Calibri"/>
                <a:cs typeface="Calibri"/>
              </a:rPr>
              <a:t>are </a:t>
            </a:r>
            <a:r>
              <a:rPr sz="4000" spc="-10" dirty="0">
                <a:latin typeface="Calibri"/>
                <a:cs typeface="Calibri"/>
              </a:rPr>
              <a:t>skin </a:t>
            </a:r>
            <a:r>
              <a:rPr sz="4000" spc="-20" dirty="0">
                <a:latin typeface="Calibri"/>
                <a:cs typeface="Calibri"/>
              </a:rPr>
              <a:t>penetrating </a:t>
            </a:r>
            <a:r>
              <a:rPr sz="4000" spc="-30" dirty="0">
                <a:latin typeface="Calibri"/>
                <a:cs typeface="Calibri"/>
              </a:rPr>
              <a:t>stab </a:t>
            </a:r>
            <a:r>
              <a:rPr sz="4000" spc="-15" dirty="0">
                <a:latin typeface="Calibri"/>
                <a:cs typeface="Calibri"/>
              </a:rPr>
              <a:t>wounds </a:t>
            </a:r>
            <a:r>
              <a:rPr sz="4000" spc="-10" dirty="0">
                <a:latin typeface="Calibri"/>
                <a:cs typeface="Calibri"/>
              </a:rPr>
              <a:t> caused </a:t>
            </a:r>
            <a:r>
              <a:rPr sz="4000" spc="-15" dirty="0">
                <a:latin typeface="Calibri"/>
                <a:cs typeface="Calibri"/>
              </a:rPr>
              <a:t>by </a:t>
            </a:r>
            <a:r>
              <a:rPr sz="4000" dirty="0">
                <a:latin typeface="Calibri"/>
                <a:cs typeface="Calibri"/>
              </a:rPr>
              <a:t>sharp </a:t>
            </a:r>
            <a:r>
              <a:rPr sz="4000" spc="-10" dirty="0">
                <a:latin typeface="Calibri"/>
                <a:cs typeface="Calibri"/>
              </a:rPr>
              <a:t>instruments </a:t>
            </a:r>
            <a:r>
              <a:rPr sz="4000" spc="-5" dirty="0">
                <a:latin typeface="Calibri"/>
                <a:cs typeface="Calibri"/>
              </a:rPr>
              <a:t>and </a:t>
            </a:r>
            <a:r>
              <a:rPr sz="4000" spc="-10" dirty="0">
                <a:latin typeface="Calibri"/>
                <a:cs typeface="Calibri"/>
              </a:rPr>
              <a:t>accidents in </a:t>
            </a:r>
            <a:r>
              <a:rPr sz="4000" spc="-5" dirty="0">
                <a:latin typeface="Calibri"/>
                <a:cs typeface="Calibri"/>
              </a:rPr>
              <a:t>a </a:t>
            </a:r>
            <a:r>
              <a:rPr sz="4000" dirty="0">
                <a:latin typeface="Calibri"/>
                <a:cs typeface="Calibri"/>
              </a:rPr>
              <a:t> </a:t>
            </a:r>
            <a:r>
              <a:rPr sz="4000" spc="-10" dirty="0">
                <a:latin typeface="Calibri"/>
                <a:cs typeface="Calibri"/>
              </a:rPr>
              <a:t>medical</a:t>
            </a:r>
            <a:r>
              <a:rPr sz="4000" spc="-15" dirty="0">
                <a:latin typeface="Calibri"/>
                <a:cs typeface="Calibri"/>
              </a:rPr>
              <a:t> setting</a:t>
            </a:r>
            <a:r>
              <a:rPr sz="4000" spc="-15" dirty="0" smtClean="0">
                <a:latin typeface="Calibri"/>
                <a:cs typeface="Calibri"/>
              </a:rPr>
              <a:t>.</a:t>
            </a:r>
            <a:endParaRPr lang="en-US" sz="4000" spc="-15" dirty="0" smtClean="0">
              <a:latin typeface="Calibri"/>
              <a:cs typeface="Calibri"/>
            </a:endParaRPr>
          </a:p>
          <a:p>
            <a:pPr marL="12700" marR="5080" algn="just">
              <a:lnSpc>
                <a:spcPct val="90000"/>
              </a:lnSpc>
              <a:spcBef>
                <a:spcPts val="575"/>
              </a:spcBef>
            </a:pPr>
            <a:r>
              <a:rPr lang="ar-JO" sz="4000" dirty="0">
                <a:cs typeface="Calibri"/>
              </a:rPr>
              <a:t>الإصابات الحادة هي جروح مخترقة للجلد ناتجة عن أدوات حادة وحوادث في محيط طبي.</a:t>
            </a:r>
            <a:endParaRPr sz="4000" dirty="0">
              <a:latin typeface="Calibri"/>
              <a:cs typeface="Calibri"/>
            </a:endParaRPr>
          </a:p>
        </p:txBody>
      </p:sp>
      <p:sp>
        <p:nvSpPr>
          <p:cNvPr id="3" name="object 3"/>
          <p:cNvSpPr txBox="1">
            <a:spLocks noGrp="1"/>
          </p:cNvSpPr>
          <p:nvPr>
            <p:ph type="subTitle" idx="4"/>
          </p:nvPr>
        </p:nvSpPr>
        <p:spPr>
          <a:xfrm>
            <a:off x="916939" y="3460998"/>
            <a:ext cx="10359389" cy="2364750"/>
          </a:xfrm>
          <a:prstGeom prst="rect">
            <a:avLst/>
          </a:prstGeom>
        </p:spPr>
        <p:txBody>
          <a:bodyPr vert="horz" wrap="square" lIns="0" tIns="81280" rIns="0" bIns="0" rtlCol="0">
            <a:spAutoFit/>
          </a:bodyPr>
          <a:lstStyle/>
          <a:p>
            <a:pPr marL="12700" marR="5080">
              <a:lnSpc>
                <a:spcPts val="4320"/>
              </a:lnSpc>
              <a:spcBef>
                <a:spcPts val="640"/>
              </a:spcBef>
              <a:tabLst>
                <a:tab pos="1686560" algn="l"/>
                <a:tab pos="4618990" algn="l"/>
                <a:tab pos="6572884" algn="l"/>
                <a:tab pos="8760460" algn="l"/>
              </a:tabLst>
            </a:pPr>
            <a:r>
              <a:rPr spc="-10" dirty="0"/>
              <a:t>Thes</a:t>
            </a:r>
            <a:r>
              <a:rPr spc="-5" dirty="0"/>
              <a:t>e</a:t>
            </a:r>
            <a:r>
              <a:rPr dirty="0"/>
              <a:t>	</a:t>
            </a:r>
            <a:r>
              <a:rPr spc="-5" dirty="0"/>
              <a:t>in</a:t>
            </a:r>
            <a:r>
              <a:rPr spc="-60" dirty="0"/>
              <a:t>s</a:t>
            </a:r>
            <a:r>
              <a:rPr spc="-5" dirty="0"/>
              <a:t>trume</a:t>
            </a:r>
            <a:r>
              <a:rPr spc="-35" dirty="0"/>
              <a:t>n</a:t>
            </a:r>
            <a:r>
              <a:rPr spc="-5" dirty="0"/>
              <a:t>ts</a:t>
            </a:r>
            <a:r>
              <a:rPr dirty="0"/>
              <a:t>	</a:t>
            </a:r>
            <a:r>
              <a:rPr spc="-5" dirty="0"/>
              <a:t>include</a:t>
            </a:r>
            <a:r>
              <a:rPr dirty="0"/>
              <a:t>	</a:t>
            </a:r>
            <a:r>
              <a:rPr spc="-10" dirty="0"/>
              <a:t>needles</a:t>
            </a:r>
            <a:r>
              <a:rPr spc="-5" dirty="0"/>
              <a:t>,</a:t>
            </a:r>
            <a:r>
              <a:rPr dirty="0"/>
              <a:t>	</a:t>
            </a:r>
            <a:r>
              <a:rPr spc="-5" dirty="0"/>
              <a:t>lanc</a:t>
            </a:r>
            <a:r>
              <a:rPr spc="-35" dirty="0"/>
              <a:t>e</a:t>
            </a:r>
            <a:r>
              <a:rPr spc="-5" dirty="0"/>
              <a:t>ts,  </a:t>
            </a:r>
            <a:r>
              <a:rPr spc="-10" dirty="0"/>
              <a:t>scalpels</a:t>
            </a:r>
            <a:r>
              <a:rPr spc="-25" dirty="0"/>
              <a:t> </a:t>
            </a:r>
            <a:r>
              <a:rPr spc="-5" dirty="0"/>
              <a:t>and</a:t>
            </a:r>
            <a:r>
              <a:rPr spc="5" dirty="0"/>
              <a:t> </a:t>
            </a:r>
            <a:r>
              <a:rPr spc="-40" dirty="0"/>
              <a:t>broken</a:t>
            </a:r>
            <a:r>
              <a:rPr dirty="0"/>
              <a:t> </a:t>
            </a:r>
            <a:r>
              <a:rPr spc="-5" dirty="0"/>
              <a:t>glass</a:t>
            </a:r>
            <a:r>
              <a:rPr spc="-5" dirty="0" smtClean="0"/>
              <a:t>.</a:t>
            </a:r>
            <a:endParaRPr lang="en-US" spc="-5" dirty="0" smtClean="0"/>
          </a:p>
          <a:p>
            <a:pPr marL="12700" marR="5080">
              <a:lnSpc>
                <a:spcPts val="4320"/>
              </a:lnSpc>
              <a:spcBef>
                <a:spcPts val="640"/>
              </a:spcBef>
              <a:tabLst>
                <a:tab pos="1686560" algn="l"/>
                <a:tab pos="4618990" algn="l"/>
                <a:tab pos="6572884" algn="l"/>
                <a:tab pos="8760460" algn="l"/>
              </a:tabLst>
            </a:pPr>
            <a:r>
              <a:rPr lang="ar-JO" spc="-5" dirty="0"/>
              <a:t>تشمل هذه الأدوات الإبر والمشارط والمشارط والزجاج المكسور.</a:t>
            </a:r>
            <a:endParaRPr spc="-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0000"/>
          </a:solidFill>
        </p:spPr>
        <p:txBody>
          <a:bodyPr wrap="square" lIns="0" tIns="0" rIns="0" bIns="0" rtlCol="0"/>
          <a:lstStyle/>
          <a:p>
            <a:endParaRPr/>
          </a:p>
        </p:txBody>
      </p:sp>
      <p:sp>
        <p:nvSpPr>
          <p:cNvPr id="3" name="object 3"/>
          <p:cNvSpPr/>
          <p:nvPr/>
        </p:nvSpPr>
        <p:spPr>
          <a:xfrm>
            <a:off x="838200" y="1210055"/>
            <a:ext cx="10515600" cy="4060190"/>
          </a:xfrm>
          <a:custGeom>
            <a:avLst/>
            <a:gdLst/>
            <a:ahLst/>
            <a:cxnLst/>
            <a:rect l="l" t="t" r="r" b="b"/>
            <a:pathLst>
              <a:path w="10515600" h="4060190">
                <a:moveTo>
                  <a:pt x="10515600" y="0"/>
                </a:moveTo>
                <a:lnTo>
                  <a:pt x="0" y="0"/>
                </a:lnTo>
                <a:lnTo>
                  <a:pt x="0" y="4059936"/>
                </a:lnTo>
                <a:lnTo>
                  <a:pt x="10515600" y="4059936"/>
                </a:lnTo>
                <a:lnTo>
                  <a:pt x="10515600" y="0"/>
                </a:lnTo>
                <a:close/>
              </a:path>
            </a:pathLst>
          </a:custGeom>
          <a:solidFill>
            <a:srgbClr val="FFFFFF"/>
          </a:solidFill>
        </p:spPr>
        <p:txBody>
          <a:bodyPr wrap="square" lIns="0" tIns="0" rIns="0" bIns="0" rtlCol="0"/>
          <a:lstStyle/>
          <a:p>
            <a:endParaRPr/>
          </a:p>
        </p:txBody>
      </p:sp>
      <p:sp>
        <p:nvSpPr>
          <p:cNvPr id="4" name="object 4"/>
          <p:cNvSpPr txBox="1"/>
          <p:nvPr/>
        </p:nvSpPr>
        <p:spPr>
          <a:xfrm>
            <a:off x="1298828" y="1088593"/>
            <a:ext cx="9591675" cy="4314899"/>
          </a:xfrm>
          <a:prstGeom prst="rect">
            <a:avLst/>
          </a:prstGeom>
        </p:spPr>
        <p:txBody>
          <a:bodyPr vert="horz" wrap="square" lIns="0" tIns="71120" rIns="0" bIns="0" rtlCol="0">
            <a:spAutoFit/>
          </a:bodyPr>
          <a:lstStyle/>
          <a:p>
            <a:pPr marL="12065" marR="5080" indent="5080" algn="ctr">
              <a:lnSpc>
                <a:spcPct val="94200"/>
              </a:lnSpc>
              <a:spcBef>
                <a:spcPts val="560"/>
              </a:spcBef>
            </a:pPr>
            <a:r>
              <a:rPr sz="4800" spc="-5" dirty="0">
                <a:solidFill>
                  <a:srgbClr val="FF0000"/>
                </a:solidFill>
                <a:latin typeface="Calibri"/>
                <a:cs typeface="Calibri"/>
              </a:rPr>
              <a:t>Diseases</a:t>
            </a:r>
            <a:r>
              <a:rPr sz="4800" spc="15" dirty="0">
                <a:solidFill>
                  <a:srgbClr val="FF0000"/>
                </a:solidFill>
                <a:latin typeface="Calibri"/>
                <a:cs typeface="Calibri"/>
              </a:rPr>
              <a:t> </a:t>
            </a:r>
            <a:r>
              <a:rPr sz="4800" spc="-15" dirty="0">
                <a:solidFill>
                  <a:srgbClr val="FF0000"/>
                </a:solidFill>
                <a:latin typeface="Calibri"/>
                <a:cs typeface="Calibri"/>
              </a:rPr>
              <a:t>associated</a:t>
            </a:r>
            <a:r>
              <a:rPr sz="4800" spc="-5" dirty="0">
                <a:solidFill>
                  <a:srgbClr val="FF0000"/>
                </a:solidFill>
                <a:latin typeface="Calibri"/>
                <a:cs typeface="Calibri"/>
              </a:rPr>
              <a:t> </a:t>
            </a:r>
            <a:r>
              <a:rPr sz="4800" dirty="0">
                <a:solidFill>
                  <a:srgbClr val="FF0000"/>
                </a:solidFill>
                <a:latin typeface="Calibri"/>
                <a:cs typeface="Calibri"/>
              </a:rPr>
              <a:t>with </a:t>
            </a:r>
            <a:r>
              <a:rPr sz="4800" spc="5" dirty="0">
                <a:solidFill>
                  <a:srgbClr val="FF0000"/>
                </a:solidFill>
                <a:latin typeface="Calibri"/>
                <a:cs typeface="Calibri"/>
              </a:rPr>
              <a:t> </a:t>
            </a:r>
            <a:r>
              <a:rPr sz="4800" b="1" dirty="0">
                <a:solidFill>
                  <a:srgbClr val="001F5F"/>
                </a:solidFill>
                <a:latin typeface="Calibri"/>
                <a:cs typeface="Calibri"/>
              </a:rPr>
              <a:t>N</a:t>
            </a:r>
            <a:r>
              <a:rPr sz="4800" dirty="0">
                <a:solidFill>
                  <a:srgbClr val="FF0000"/>
                </a:solidFill>
                <a:latin typeface="Calibri"/>
                <a:cs typeface="Calibri"/>
              </a:rPr>
              <a:t>eedle </a:t>
            </a:r>
            <a:r>
              <a:rPr sz="4800" b="1" spc="-5" dirty="0">
                <a:solidFill>
                  <a:srgbClr val="001F5F"/>
                </a:solidFill>
                <a:latin typeface="Calibri"/>
                <a:cs typeface="Calibri"/>
              </a:rPr>
              <a:t>S</a:t>
            </a:r>
            <a:r>
              <a:rPr sz="4800" spc="-5" dirty="0">
                <a:solidFill>
                  <a:srgbClr val="FF0000"/>
                </a:solidFill>
                <a:latin typeface="Calibri"/>
                <a:cs typeface="Calibri"/>
              </a:rPr>
              <a:t>tick </a:t>
            </a:r>
            <a:r>
              <a:rPr sz="4800" b="1" spc="-10" dirty="0">
                <a:solidFill>
                  <a:srgbClr val="001F5F"/>
                </a:solidFill>
                <a:latin typeface="Calibri"/>
                <a:cs typeface="Calibri"/>
              </a:rPr>
              <a:t>I</a:t>
            </a:r>
            <a:r>
              <a:rPr sz="4800" spc="-10" dirty="0">
                <a:solidFill>
                  <a:srgbClr val="FF0000"/>
                </a:solidFill>
                <a:latin typeface="Calibri"/>
                <a:cs typeface="Calibri"/>
              </a:rPr>
              <a:t>njuries </a:t>
            </a:r>
            <a:r>
              <a:rPr sz="4800" spc="-35" dirty="0">
                <a:solidFill>
                  <a:srgbClr val="FF0000"/>
                </a:solidFill>
                <a:latin typeface="Calibri"/>
                <a:cs typeface="Calibri"/>
              </a:rPr>
              <a:t>are </a:t>
            </a:r>
            <a:r>
              <a:rPr sz="4800" dirty="0">
                <a:solidFill>
                  <a:srgbClr val="FF0000"/>
                </a:solidFill>
                <a:latin typeface="Calibri"/>
                <a:cs typeface="Calibri"/>
              </a:rPr>
              <a:t>the </a:t>
            </a:r>
            <a:r>
              <a:rPr sz="4800" spc="-1480" dirty="0">
                <a:solidFill>
                  <a:srgbClr val="FF0000"/>
                </a:solidFill>
                <a:latin typeface="Calibri"/>
                <a:cs typeface="Calibri"/>
              </a:rPr>
              <a:t> </a:t>
            </a:r>
            <a:r>
              <a:rPr sz="4800" spc="-5" dirty="0">
                <a:solidFill>
                  <a:srgbClr val="FF0000"/>
                </a:solidFill>
                <a:latin typeface="Calibri"/>
                <a:cs typeface="Calibri"/>
              </a:rPr>
              <a:t>blood-borne </a:t>
            </a:r>
            <a:r>
              <a:rPr sz="4800" spc="-15" dirty="0">
                <a:solidFill>
                  <a:srgbClr val="FF0000"/>
                </a:solidFill>
                <a:latin typeface="Calibri"/>
                <a:cs typeface="Calibri"/>
              </a:rPr>
              <a:t>pathogens </a:t>
            </a:r>
            <a:r>
              <a:rPr sz="4800" spc="-10" dirty="0">
                <a:solidFill>
                  <a:srgbClr val="FF0000"/>
                </a:solidFill>
                <a:latin typeface="Calibri"/>
                <a:cs typeface="Calibri"/>
              </a:rPr>
              <a:t> </a:t>
            </a:r>
            <a:r>
              <a:rPr sz="4800" b="1" spc="-155" dirty="0">
                <a:solidFill>
                  <a:srgbClr val="FF0000"/>
                </a:solidFill>
                <a:latin typeface="Calibri"/>
                <a:cs typeface="Calibri"/>
              </a:rPr>
              <a:t>HBV,</a:t>
            </a:r>
            <a:r>
              <a:rPr sz="4800" b="1" spc="-5" dirty="0">
                <a:solidFill>
                  <a:srgbClr val="FF0000"/>
                </a:solidFill>
                <a:latin typeface="Calibri"/>
                <a:cs typeface="Calibri"/>
              </a:rPr>
              <a:t> </a:t>
            </a:r>
            <a:r>
              <a:rPr sz="4800" b="1" dirty="0">
                <a:solidFill>
                  <a:srgbClr val="FF0000"/>
                </a:solidFill>
                <a:latin typeface="Calibri"/>
                <a:cs typeface="Calibri"/>
              </a:rPr>
              <a:t>HCV</a:t>
            </a:r>
            <a:r>
              <a:rPr sz="4800" b="1" spc="-25" dirty="0">
                <a:solidFill>
                  <a:srgbClr val="FF0000"/>
                </a:solidFill>
                <a:latin typeface="Calibri"/>
                <a:cs typeface="Calibri"/>
              </a:rPr>
              <a:t> </a:t>
            </a:r>
            <a:r>
              <a:rPr sz="4800" b="1" dirty="0">
                <a:solidFill>
                  <a:srgbClr val="FF0000"/>
                </a:solidFill>
                <a:latin typeface="Calibri"/>
                <a:cs typeface="Calibri"/>
              </a:rPr>
              <a:t>and</a:t>
            </a:r>
            <a:r>
              <a:rPr sz="4800" b="1" spc="-5" dirty="0">
                <a:solidFill>
                  <a:srgbClr val="FF0000"/>
                </a:solidFill>
                <a:latin typeface="Calibri"/>
                <a:cs typeface="Calibri"/>
              </a:rPr>
              <a:t> </a:t>
            </a:r>
            <a:r>
              <a:rPr sz="4800" b="1" dirty="0" smtClean="0">
                <a:solidFill>
                  <a:srgbClr val="FF0000"/>
                </a:solidFill>
                <a:latin typeface="Calibri"/>
                <a:cs typeface="Calibri"/>
              </a:rPr>
              <a:t>HIV</a:t>
            </a:r>
            <a:endParaRPr lang="en-US" sz="4800" b="1" dirty="0" smtClean="0">
              <a:solidFill>
                <a:srgbClr val="FF0000"/>
              </a:solidFill>
              <a:latin typeface="Calibri"/>
              <a:cs typeface="Calibri"/>
            </a:endParaRPr>
          </a:p>
          <a:p>
            <a:pPr marL="12065" marR="5080" indent="5080" algn="ctr">
              <a:lnSpc>
                <a:spcPct val="94200"/>
              </a:lnSpc>
              <a:spcBef>
                <a:spcPts val="560"/>
              </a:spcBef>
            </a:pPr>
            <a:r>
              <a:rPr lang="ar-JO" sz="4800" dirty="0">
                <a:cs typeface="Calibri"/>
              </a:rPr>
              <a:t>الأمراض المرتبطة بإصابات الوخز بالإبرة هي مسببات الأمراض المنقولة بالدم </a:t>
            </a:r>
            <a:r>
              <a:rPr lang="en-US" sz="4800" dirty="0">
                <a:cs typeface="Calibri"/>
              </a:rPr>
              <a:t>HBV </a:t>
            </a:r>
            <a:r>
              <a:rPr lang="ar-JO" sz="4800" dirty="0">
                <a:cs typeface="Calibri"/>
              </a:rPr>
              <a:t>و </a:t>
            </a:r>
            <a:r>
              <a:rPr lang="en-US" sz="4800" dirty="0">
                <a:cs typeface="Calibri"/>
              </a:rPr>
              <a:t>HCV </a:t>
            </a:r>
            <a:r>
              <a:rPr lang="ar-JO" sz="4800" dirty="0">
                <a:cs typeface="Calibri"/>
              </a:rPr>
              <a:t>و </a:t>
            </a:r>
            <a:r>
              <a:rPr lang="en-US" sz="4800" dirty="0">
                <a:cs typeface="Calibri"/>
              </a:rPr>
              <a:t>HIV</a:t>
            </a:r>
            <a:endParaRPr sz="48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52600" y="838200"/>
            <a:ext cx="8407627" cy="4867255"/>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5786" y="1139643"/>
            <a:ext cx="7945044" cy="4421828"/>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2157982"/>
            <a:ext cx="10515600" cy="3328417"/>
          </a:xfrm>
          <a:custGeom>
            <a:avLst/>
            <a:gdLst/>
            <a:ahLst/>
            <a:cxnLst/>
            <a:rect l="l" t="t" r="r" b="b"/>
            <a:pathLst>
              <a:path w="10515600" h="2199640">
                <a:moveTo>
                  <a:pt x="10149078" y="0"/>
                </a:moveTo>
                <a:lnTo>
                  <a:pt x="366522" y="0"/>
                </a:lnTo>
                <a:lnTo>
                  <a:pt x="320546" y="2855"/>
                </a:lnTo>
                <a:lnTo>
                  <a:pt x="276274" y="11193"/>
                </a:lnTo>
                <a:lnTo>
                  <a:pt x="234050" y="24669"/>
                </a:lnTo>
                <a:lnTo>
                  <a:pt x="194217" y="42941"/>
                </a:lnTo>
                <a:lnTo>
                  <a:pt x="157119" y="65664"/>
                </a:lnTo>
                <a:lnTo>
                  <a:pt x="123099" y="92497"/>
                </a:lnTo>
                <a:lnTo>
                  <a:pt x="92501" y="123094"/>
                </a:lnTo>
                <a:lnTo>
                  <a:pt x="65668" y="157114"/>
                </a:lnTo>
                <a:lnTo>
                  <a:pt x="42943" y="194212"/>
                </a:lnTo>
                <a:lnTo>
                  <a:pt x="24671" y="234045"/>
                </a:lnTo>
                <a:lnTo>
                  <a:pt x="11193" y="276270"/>
                </a:lnTo>
                <a:lnTo>
                  <a:pt x="2855" y="320543"/>
                </a:lnTo>
                <a:lnTo>
                  <a:pt x="0" y="366521"/>
                </a:lnTo>
                <a:lnTo>
                  <a:pt x="0" y="1832609"/>
                </a:lnTo>
                <a:lnTo>
                  <a:pt x="2855" y="1878588"/>
                </a:lnTo>
                <a:lnTo>
                  <a:pt x="11193" y="1922861"/>
                </a:lnTo>
                <a:lnTo>
                  <a:pt x="24671" y="1965086"/>
                </a:lnTo>
                <a:lnTo>
                  <a:pt x="42943" y="2004919"/>
                </a:lnTo>
                <a:lnTo>
                  <a:pt x="65668" y="2042017"/>
                </a:lnTo>
                <a:lnTo>
                  <a:pt x="92501" y="2076037"/>
                </a:lnTo>
                <a:lnTo>
                  <a:pt x="123099" y="2106634"/>
                </a:lnTo>
                <a:lnTo>
                  <a:pt x="157119" y="2133467"/>
                </a:lnTo>
                <a:lnTo>
                  <a:pt x="194217" y="2156190"/>
                </a:lnTo>
                <a:lnTo>
                  <a:pt x="234050" y="2174462"/>
                </a:lnTo>
                <a:lnTo>
                  <a:pt x="276274" y="2187938"/>
                </a:lnTo>
                <a:lnTo>
                  <a:pt x="320546" y="2196276"/>
                </a:lnTo>
                <a:lnTo>
                  <a:pt x="366522" y="2199132"/>
                </a:lnTo>
                <a:lnTo>
                  <a:pt x="10149078" y="2199132"/>
                </a:lnTo>
                <a:lnTo>
                  <a:pt x="10195056" y="2196276"/>
                </a:lnTo>
                <a:lnTo>
                  <a:pt x="10239329" y="2187938"/>
                </a:lnTo>
                <a:lnTo>
                  <a:pt x="10281554" y="2174462"/>
                </a:lnTo>
                <a:lnTo>
                  <a:pt x="10321387" y="2156190"/>
                </a:lnTo>
                <a:lnTo>
                  <a:pt x="10358485" y="2133467"/>
                </a:lnTo>
                <a:lnTo>
                  <a:pt x="10392505" y="2106634"/>
                </a:lnTo>
                <a:lnTo>
                  <a:pt x="10423102" y="2076037"/>
                </a:lnTo>
                <a:lnTo>
                  <a:pt x="10449935" y="2042017"/>
                </a:lnTo>
                <a:lnTo>
                  <a:pt x="10472658" y="2004919"/>
                </a:lnTo>
                <a:lnTo>
                  <a:pt x="10490930" y="1965086"/>
                </a:lnTo>
                <a:lnTo>
                  <a:pt x="10504406" y="1922861"/>
                </a:lnTo>
                <a:lnTo>
                  <a:pt x="10512744" y="1878588"/>
                </a:lnTo>
                <a:lnTo>
                  <a:pt x="10515600" y="1832609"/>
                </a:lnTo>
                <a:lnTo>
                  <a:pt x="10515600" y="366521"/>
                </a:lnTo>
                <a:lnTo>
                  <a:pt x="10512744" y="320543"/>
                </a:lnTo>
                <a:lnTo>
                  <a:pt x="10504406" y="276270"/>
                </a:lnTo>
                <a:lnTo>
                  <a:pt x="10490930" y="234045"/>
                </a:lnTo>
                <a:lnTo>
                  <a:pt x="10472658" y="194212"/>
                </a:lnTo>
                <a:lnTo>
                  <a:pt x="10449935" y="157114"/>
                </a:lnTo>
                <a:lnTo>
                  <a:pt x="10423102" y="123094"/>
                </a:lnTo>
                <a:lnTo>
                  <a:pt x="10392505" y="92497"/>
                </a:lnTo>
                <a:lnTo>
                  <a:pt x="10358485" y="65664"/>
                </a:lnTo>
                <a:lnTo>
                  <a:pt x="10321387" y="42941"/>
                </a:lnTo>
                <a:lnTo>
                  <a:pt x="10281554" y="24669"/>
                </a:lnTo>
                <a:lnTo>
                  <a:pt x="10239329" y="11193"/>
                </a:lnTo>
                <a:lnTo>
                  <a:pt x="10195056" y="2855"/>
                </a:lnTo>
                <a:lnTo>
                  <a:pt x="10149078" y="0"/>
                </a:lnTo>
                <a:close/>
              </a:path>
            </a:pathLst>
          </a:custGeom>
          <a:solidFill>
            <a:srgbClr val="00AF50"/>
          </a:solidFill>
        </p:spPr>
        <p:txBody>
          <a:bodyPr wrap="square" lIns="0" tIns="0" rIns="0" bIns="0" rtlCol="0"/>
          <a:lstStyle/>
          <a:p>
            <a:endParaRPr/>
          </a:p>
        </p:txBody>
      </p:sp>
      <p:sp>
        <p:nvSpPr>
          <p:cNvPr id="3" name="object 3"/>
          <p:cNvSpPr txBox="1">
            <a:spLocks noGrp="1"/>
          </p:cNvSpPr>
          <p:nvPr>
            <p:ph type="title"/>
          </p:nvPr>
        </p:nvSpPr>
        <p:spPr>
          <a:xfrm>
            <a:off x="1085494" y="2322702"/>
            <a:ext cx="9328785" cy="2895664"/>
          </a:xfrm>
          <a:prstGeom prst="rect">
            <a:avLst/>
          </a:prstGeom>
        </p:spPr>
        <p:txBody>
          <a:bodyPr vert="horz" wrap="square" lIns="0" tIns="63500" rIns="0" bIns="0" rtlCol="0">
            <a:spAutoFit/>
          </a:bodyPr>
          <a:lstStyle/>
          <a:p>
            <a:pPr marL="12700" marR="5080" algn="just">
              <a:lnSpc>
                <a:spcPct val="91500"/>
              </a:lnSpc>
              <a:spcBef>
                <a:spcPts val="500"/>
              </a:spcBef>
            </a:pPr>
            <a:r>
              <a:rPr spc="-15" dirty="0">
                <a:solidFill>
                  <a:srgbClr val="FFFFFF"/>
                </a:solidFill>
                <a:latin typeface="Calibri"/>
                <a:cs typeface="Calibri"/>
              </a:rPr>
              <a:t>Infection </a:t>
            </a:r>
            <a:r>
              <a:rPr spc="-10" dirty="0">
                <a:solidFill>
                  <a:srgbClr val="FFFFFF"/>
                </a:solidFill>
                <a:latin typeface="Calibri"/>
                <a:cs typeface="Calibri"/>
              </a:rPr>
              <a:t>that </a:t>
            </a:r>
            <a:r>
              <a:rPr spc="-35" dirty="0">
                <a:solidFill>
                  <a:srgbClr val="FFFFFF"/>
                </a:solidFill>
                <a:latin typeface="Calibri"/>
                <a:cs typeface="Calibri"/>
              </a:rPr>
              <a:t>first </a:t>
            </a:r>
            <a:r>
              <a:rPr spc="-15" dirty="0">
                <a:solidFill>
                  <a:srgbClr val="FFFFFF"/>
                </a:solidFill>
                <a:latin typeface="Calibri"/>
                <a:cs typeface="Calibri"/>
              </a:rPr>
              <a:t>appears between </a:t>
            </a:r>
            <a:r>
              <a:rPr spc="-5" dirty="0">
                <a:solidFill>
                  <a:srgbClr val="FFFFFF"/>
                </a:solidFill>
                <a:latin typeface="Calibri"/>
                <a:cs typeface="Calibri"/>
              </a:rPr>
              <a:t>48 </a:t>
            </a:r>
            <a:r>
              <a:rPr spc="-20" dirty="0">
                <a:solidFill>
                  <a:srgbClr val="FFFFFF"/>
                </a:solidFill>
                <a:latin typeface="Calibri"/>
                <a:cs typeface="Calibri"/>
              </a:rPr>
              <a:t>hours </a:t>
            </a:r>
            <a:r>
              <a:rPr spc="-890" dirty="0">
                <a:solidFill>
                  <a:srgbClr val="FFFFFF"/>
                </a:solidFill>
                <a:latin typeface="Calibri"/>
                <a:cs typeface="Calibri"/>
              </a:rPr>
              <a:t> </a:t>
            </a:r>
            <a:r>
              <a:rPr spc="-5" dirty="0">
                <a:solidFill>
                  <a:srgbClr val="FFFFFF"/>
                </a:solidFill>
                <a:latin typeface="Calibri"/>
                <a:cs typeface="Calibri"/>
              </a:rPr>
              <a:t>and </a:t>
            </a:r>
            <a:r>
              <a:rPr spc="-25" dirty="0">
                <a:solidFill>
                  <a:srgbClr val="FFFFFF"/>
                </a:solidFill>
                <a:latin typeface="Calibri"/>
                <a:cs typeface="Calibri"/>
              </a:rPr>
              <a:t>four </a:t>
            </a:r>
            <a:r>
              <a:rPr spc="-30" dirty="0">
                <a:solidFill>
                  <a:srgbClr val="FFFFFF"/>
                </a:solidFill>
                <a:latin typeface="Calibri"/>
                <a:cs typeface="Calibri"/>
              </a:rPr>
              <a:t>days </a:t>
            </a:r>
            <a:r>
              <a:rPr spc="-20" dirty="0">
                <a:solidFill>
                  <a:srgbClr val="FFFFFF"/>
                </a:solidFill>
                <a:latin typeface="Calibri"/>
                <a:cs typeface="Calibri"/>
              </a:rPr>
              <a:t>after </a:t>
            </a:r>
            <a:r>
              <a:rPr spc="-5" dirty="0">
                <a:solidFill>
                  <a:srgbClr val="FFFFFF"/>
                </a:solidFill>
                <a:latin typeface="Calibri"/>
                <a:cs typeface="Calibri"/>
              </a:rPr>
              <a:t>a </a:t>
            </a:r>
            <a:r>
              <a:rPr spc="-15" dirty="0">
                <a:solidFill>
                  <a:srgbClr val="FFFFFF"/>
                </a:solidFill>
                <a:latin typeface="Calibri"/>
                <a:cs typeface="Calibri"/>
              </a:rPr>
              <a:t>patient is admitted to </a:t>
            </a:r>
            <a:r>
              <a:rPr spc="-5" dirty="0">
                <a:solidFill>
                  <a:srgbClr val="FFFFFF"/>
                </a:solidFill>
                <a:latin typeface="Calibri"/>
                <a:cs typeface="Calibri"/>
              </a:rPr>
              <a:t>a </a:t>
            </a:r>
            <a:r>
              <a:rPr dirty="0">
                <a:solidFill>
                  <a:srgbClr val="FFFFFF"/>
                </a:solidFill>
                <a:latin typeface="Calibri"/>
                <a:cs typeface="Calibri"/>
              </a:rPr>
              <a:t> </a:t>
            </a:r>
            <a:r>
              <a:rPr spc="-15" dirty="0">
                <a:solidFill>
                  <a:srgbClr val="FFFFFF"/>
                </a:solidFill>
                <a:latin typeface="Calibri"/>
                <a:cs typeface="Calibri"/>
              </a:rPr>
              <a:t>hospital</a:t>
            </a:r>
            <a:r>
              <a:rPr spc="-5" dirty="0">
                <a:solidFill>
                  <a:srgbClr val="FFFFFF"/>
                </a:solidFill>
                <a:latin typeface="Calibri"/>
                <a:cs typeface="Calibri"/>
              </a:rPr>
              <a:t> </a:t>
            </a:r>
            <a:r>
              <a:rPr dirty="0">
                <a:solidFill>
                  <a:srgbClr val="FFFFFF"/>
                </a:solidFill>
                <a:latin typeface="Calibri"/>
                <a:cs typeface="Calibri"/>
              </a:rPr>
              <a:t>or</a:t>
            </a:r>
            <a:r>
              <a:rPr spc="-5" dirty="0">
                <a:solidFill>
                  <a:srgbClr val="FFFFFF"/>
                </a:solidFill>
                <a:latin typeface="Calibri"/>
                <a:cs typeface="Calibri"/>
              </a:rPr>
              <a:t> </a:t>
            </a:r>
            <a:r>
              <a:rPr spc="-10" dirty="0">
                <a:solidFill>
                  <a:srgbClr val="FFFFFF"/>
                </a:solidFill>
                <a:latin typeface="Calibri"/>
                <a:cs typeface="Calibri"/>
              </a:rPr>
              <a:t>other</a:t>
            </a:r>
            <a:r>
              <a:rPr spc="-5" dirty="0">
                <a:solidFill>
                  <a:srgbClr val="FFFFFF"/>
                </a:solidFill>
                <a:latin typeface="Calibri"/>
                <a:cs typeface="Calibri"/>
              </a:rPr>
              <a:t> </a:t>
            </a:r>
            <a:r>
              <a:rPr spc="-10" dirty="0">
                <a:solidFill>
                  <a:srgbClr val="FFFFFF"/>
                </a:solidFill>
                <a:latin typeface="Calibri"/>
                <a:cs typeface="Calibri"/>
              </a:rPr>
              <a:t>health-care</a:t>
            </a:r>
            <a:r>
              <a:rPr dirty="0">
                <a:solidFill>
                  <a:srgbClr val="FFFFFF"/>
                </a:solidFill>
                <a:latin typeface="Calibri"/>
                <a:cs typeface="Calibri"/>
              </a:rPr>
              <a:t> </a:t>
            </a:r>
            <a:r>
              <a:rPr spc="-40" dirty="0">
                <a:solidFill>
                  <a:srgbClr val="FFFFFF"/>
                </a:solidFill>
                <a:latin typeface="Calibri"/>
                <a:cs typeface="Calibri"/>
              </a:rPr>
              <a:t>facility</a:t>
            </a:r>
            <a:r>
              <a:rPr spc="-40" dirty="0" smtClean="0">
                <a:solidFill>
                  <a:srgbClr val="FFFFFF"/>
                </a:solidFill>
                <a:latin typeface="Calibri"/>
                <a:cs typeface="Calibri"/>
              </a:rPr>
              <a:t>.</a:t>
            </a:r>
            <a:r>
              <a:rPr lang="ar-JO" spc="-40" dirty="0">
                <a:solidFill>
                  <a:srgbClr val="FFFFFF"/>
                </a:solidFill>
                <a:latin typeface="Calibri"/>
                <a:cs typeface="Calibri"/>
              </a:rPr>
              <a:t> العدوى التي تظهر لأول مرة بين 48 ساعة وأربعة أيام بعد دخول المريض إلى المستشفى أو أي مرفق رعاية صحية آخر.</a:t>
            </a:r>
            <a:endParaRPr spc="-40" dirty="0">
              <a:solidFill>
                <a:srgbClr val="FFFFFF"/>
              </a:solidFill>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32065" y="1110960"/>
            <a:ext cx="8599278" cy="4529759"/>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sp>
        <p:nvSpPr>
          <p:cNvPr id="3" name="object 3"/>
          <p:cNvSpPr/>
          <p:nvPr/>
        </p:nvSpPr>
        <p:spPr>
          <a:xfrm>
            <a:off x="803148" y="2078735"/>
            <a:ext cx="10787380" cy="1323340"/>
          </a:xfrm>
          <a:custGeom>
            <a:avLst/>
            <a:gdLst/>
            <a:ahLst/>
            <a:cxnLst/>
            <a:rect l="l" t="t" r="r" b="b"/>
            <a:pathLst>
              <a:path w="10787380" h="1323339">
                <a:moveTo>
                  <a:pt x="10786872" y="0"/>
                </a:moveTo>
                <a:lnTo>
                  <a:pt x="0" y="0"/>
                </a:lnTo>
                <a:lnTo>
                  <a:pt x="0" y="1322832"/>
                </a:lnTo>
                <a:lnTo>
                  <a:pt x="10786872" y="1322832"/>
                </a:lnTo>
                <a:lnTo>
                  <a:pt x="10786872"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33399" y="2046224"/>
            <a:ext cx="10527030" cy="2475678"/>
          </a:xfrm>
          <a:prstGeom prst="rect">
            <a:avLst/>
          </a:prstGeom>
        </p:spPr>
        <p:txBody>
          <a:bodyPr vert="horz" wrap="square" lIns="0" tIns="13335" rIns="0" bIns="0" rtlCol="0">
            <a:spAutoFit/>
          </a:bodyPr>
          <a:lstStyle/>
          <a:p>
            <a:pPr marL="12700" algn="ctr">
              <a:lnSpc>
                <a:spcPct val="100000"/>
              </a:lnSpc>
              <a:spcBef>
                <a:spcPts val="105"/>
              </a:spcBef>
            </a:pPr>
            <a:r>
              <a:rPr sz="8000" dirty="0" err="1">
                <a:solidFill>
                  <a:srgbClr val="001F5F"/>
                </a:solidFill>
                <a:latin typeface="Arial Black"/>
                <a:cs typeface="Arial Black"/>
              </a:rPr>
              <a:t>Anaesthetic</a:t>
            </a:r>
            <a:r>
              <a:rPr sz="8000" spc="-95" dirty="0">
                <a:solidFill>
                  <a:srgbClr val="001F5F"/>
                </a:solidFill>
                <a:latin typeface="Arial Black"/>
                <a:cs typeface="Arial Black"/>
              </a:rPr>
              <a:t> </a:t>
            </a:r>
            <a:r>
              <a:rPr sz="8000" spc="-5" dirty="0" smtClean="0">
                <a:solidFill>
                  <a:srgbClr val="001F5F"/>
                </a:solidFill>
                <a:latin typeface="Arial Black"/>
                <a:cs typeface="Arial Black"/>
              </a:rPr>
              <a:t>Gases</a:t>
            </a:r>
            <a:r>
              <a:rPr lang="en-US" sz="8000" spc="-5" dirty="0" smtClean="0">
                <a:solidFill>
                  <a:srgbClr val="001F5F"/>
                </a:solidFill>
                <a:latin typeface="Arial Black"/>
                <a:cs typeface="Arial Black"/>
              </a:rPr>
              <a:t/>
            </a:r>
            <a:br>
              <a:rPr lang="en-US" sz="8000" spc="-5" dirty="0" smtClean="0">
                <a:solidFill>
                  <a:srgbClr val="001F5F"/>
                </a:solidFill>
                <a:latin typeface="Arial Black"/>
                <a:cs typeface="Arial Black"/>
              </a:rPr>
            </a:br>
            <a:r>
              <a:rPr lang="ar-JO" sz="8000" spc="-5" dirty="0">
                <a:solidFill>
                  <a:srgbClr val="001F5F"/>
                </a:solidFill>
                <a:latin typeface="Arial Black"/>
                <a:cs typeface="Arial Black"/>
              </a:rPr>
              <a:t>غازات التخدير</a:t>
            </a:r>
            <a:endParaRPr sz="8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107" y="134112"/>
            <a:ext cx="11990832" cy="6277356"/>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EEBF7"/>
          </a:solidFill>
        </p:spPr>
        <p:txBody>
          <a:bodyPr wrap="square" lIns="0" tIns="0" rIns="0" bIns="0" rtlCol="0"/>
          <a:lstStyle/>
          <a:p>
            <a:endParaRPr/>
          </a:p>
        </p:txBody>
      </p:sp>
      <p:sp>
        <p:nvSpPr>
          <p:cNvPr id="3" name="object 3"/>
          <p:cNvSpPr/>
          <p:nvPr/>
        </p:nvSpPr>
        <p:spPr>
          <a:xfrm>
            <a:off x="883919" y="2362200"/>
            <a:ext cx="10424160" cy="1630680"/>
          </a:xfrm>
          <a:custGeom>
            <a:avLst/>
            <a:gdLst/>
            <a:ahLst/>
            <a:cxnLst/>
            <a:rect l="l" t="t" r="r" b="b"/>
            <a:pathLst>
              <a:path w="10424160" h="1630679">
                <a:moveTo>
                  <a:pt x="10424160" y="0"/>
                </a:moveTo>
                <a:lnTo>
                  <a:pt x="0" y="0"/>
                </a:lnTo>
                <a:lnTo>
                  <a:pt x="0" y="1630680"/>
                </a:lnTo>
                <a:lnTo>
                  <a:pt x="10424160" y="1630680"/>
                </a:lnTo>
                <a:lnTo>
                  <a:pt x="10424160"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013256" y="2316302"/>
            <a:ext cx="10168255" cy="3089948"/>
          </a:xfrm>
          <a:prstGeom prst="rect">
            <a:avLst/>
          </a:prstGeom>
        </p:spPr>
        <p:txBody>
          <a:bodyPr vert="horz" wrap="square" lIns="0" tIns="12065" rIns="0" bIns="0" rtlCol="0">
            <a:spAutoFit/>
          </a:bodyPr>
          <a:lstStyle/>
          <a:p>
            <a:pPr marL="12700" algn="ctr">
              <a:lnSpc>
                <a:spcPct val="100000"/>
              </a:lnSpc>
              <a:spcBef>
                <a:spcPts val="95"/>
              </a:spcBef>
            </a:pPr>
            <a:r>
              <a:rPr sz="10000" spc="-5" dirty="0">
                <a:solidFill>
                  <a:srgbClr val="001F5F"/>
                </a:solidFill>
                <a:latin typeface="Arial Black"/>
                <a:cs typeface="Arial Black"/>
              </a:rPr>
              <a:t>Medical</a:t>
            </a:r>
            <a:r>
              <a:rPr sz="10000" spc="-70" dirty="0">
                <a:solidFill>
                  <a:srgbClr val="001F5F"/>
                </a:solidFill>
                <a:latin typeface="Arial Black"/>
                <a:cs typeface="Arial Black"/>
              </a:rPr>
              <a:t> </a:t>
            </a:r>
            <a:r>
              <a:rPr sz="10000" spc="-30" dirty="0" smtClean="0">
                <a:solidFill>
                  <a:srgbClr val="001F5F"/>
                </a:solidFill>
                <a:latin typeface="Arial Black"/>
                <a:cs typeface="Arial Black"/>
              </a:rPr>
              <a:t>Waste</a:t>
            </a:r>
            <a:r>
              <a:rPr lang="en-US" sz="10000" spc="-30" dirty="0" smtClean="0">
                <a:solidFill>
                  <a:srgbClr val="001F5F"/>
                </a:solidFill>
                <a:latin typeface="Arial Black"/>
                <a:cs typeface="Arial Black"/>
              </a:rPr>
              <a:t/>
            </a:r>
            <a:br>
              <a:rPr lang="en-US" sz="10000" spc="-30" dirty="0" smtClean="0">
                <a:solidFill>
                  <a:srgbClr val="001F5F"/>
                </a:solidFill>
                <a:latin typeface="Arial Black"/>
                <a:cs typeface="Arial Black"/>
              </a:rPr>
            </a:br>
            <a:r>
              <a:rPr lang="ar-JO" sz="10000" spc="-30" dirty="0">
                <a:solidFill>
                  <a:srgbClr val="001F5F"/>
                </a:solidFill>
                <a:latin typeface="Arial Black"/>
                <a:cs typeface="Arial Black"/>
              </a:rPr>
              <a:t>النفايات الطبية</a:t>
            </a:r>
            <a:endParaRPr sz="10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68211" y="0"/>
            <a:ext cx="5923788" cy="3258312"/>
          </a:xfrm>
          <a:prstGeom prst="rect">
            <a:avLst/>
          </a:prstGeom>
        </p:spPr>
      </p:pic>
      <p:pic>
        <p:nvPicPr>
          <p:cNvPr id="3" name="object 3"/>
          <p:cNvPicPr/>
          <p:nvPr/>
        </p:nvPicPr>
        <p:blipFill>
          <a:blip r:embed="rId3" cstate="print"/>
          <a:stretch>
            <a:fillRect/>
          </a:stretch>
        </p:blipFill>
        <p:spPr>
          <a:xfrm>
            <a:off x="0" y="0"/>
            <a:ext cx="6095999" cy="3256788"/>
          </a:xfrm>
          <a:prstGeom prst="rect">
            <a:avLst/>
          </a:prstGeom>
        </p:spPr>
      </p:pic>
      <p:pic>
        <p:nvPicPr>
          <p:cNvPr id="4" name="object 4"/>
          <p:cNvPicPr/>
          <p:nvPr/>
        </p:nvPicPr>
        <p:blipFill>
          <a:blip r:embed="rId4" cstate="print"/>
          <a:stretch>
            <a:fillRect/>
          </a:stretch>
        </p:blipFill>
        <p:spPr>
          <a:xfrm>
            <a:off x="6268211" y="3428999"/>
            <a:ext cx="5923788" cy="3428998"/>
          </a:xfrm>
          <a:prstGeom prst="rect">
            <a:avLst/>
          </a:prstGeom>
        </p:spPr>
      </p:pic>
      <p:pic>
        <p:nvPicPr>
          <p:cNvPr id="5" name="object 5"/>
          <p:cNvPicPr/>
          <p:nvPr/>
        </p:nvPicPr>
        <p:blipFill>
          <a:blip r:embed="rId5" cstate="print"/>
          <a:stretch>
            <a:fillRect/>
          </a:stretch>
        </p:blipFill>
        <p:spPr>
          <a:xfrm>
            <a:off x="0" y="3343655"/>
            <a:ext cx="6095999" cy="3514342"/>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CC"/>
          </a:solidFill>
        </p:spPr>
        <p:txBody>
          <a:bodyPr wrap="square" lIns="0" tIns="0" rIns="0" bIns="0" rtlCol="0"/>
          <a:lstStyle/>
          <a:p>
            <a:endParaRPr/>
          </a:p>
        </p:txBody>
      </p:sp>
      <p:sp>
        <p:nvSpPr>
          <p:cNvPr id="3" name="object 3"/>
          <p:cNvSpPr/>
          <p:nvPr/>
        </p:nvSpPr>
        <p:spPr>
          <a:xfrm>
            <a:off x="3300984" y="2039111"/>
            <a:ext cx="5590540" cy="1938655"/>
          </a:xfrm>
          <a:custGeom>
            <a:avLst/>
            <a:gdLst/>
            <a:ahLst/>
            <a:cxnLst/>
            <a:rect l="l" t="t" r="r" b="b"/>
            <a:pathLst>
              <a:path w="5590540" h="1938654">
                <a:moveTo>
                  <a:pt x="5590032" y="0"/>
                </a:moveTo>
                <a:lnTo>
                  <a:pt x="0" y="0"/>
                </a:lnTo>
                <a:lnTo>
                  <a:pt x="0" y="1938527"/>
                </a:lnTo>
                <a:lnTo>
                  <a:pt x="5590032" y="1938527"/>
                </a:lnTo>
                <a:lnTo>
                  <a:pt x="5590032"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3404742" y="1975866"/>
            <a:ext cx="5380355" cy="2228815"/>
          </a:xfrm>
          <a:prstGeom prst="rect">
            <a:avLst/>
          </a:prstGeom>
        </p:spPr>
        <p:txBody>
          <a:bodyPr vert="horz" wrap="square" lIns="0" tIns="12700" rIns="0" bIns="0" rtlCol="0">
            <a:spAutoFit/>
          </a:bodyPr>
          <a:lstStyle/>
          <a:p>
            <a:pPr marL="12700">
              <a:lnSpc>
                <a:spcPct val="100000"/>
              </a:lnSpc>
              <a:spcBef>
                <a:spcPts val="100"/>
              </a:spcBef>
            </a:pPr>
            <a:r>
              <a:rPr sz="7200" spc="-5" dirty="0" smtClean="0">
                <a:latin typeface="Arial Black"/>
                <a:cs typeface="Arial Black"/>
              </a:rPr>
              <a:t>St</a:t>
            </a:r>
            <a:r>
              <a:rPr sz="7200" spc="175" dirty="0" smtClean="0">
                <a:latin typeface="Arial Black"/>
                <a:cs typeface="Arial Black"/>
              </a:rPr>
              <a:t>r</a:t>
            </a:r>
            <a:r>
              <a:rPr sz="7200" dirty="0" smtClean="0">
                <a:latin typeface="Arial Black"/>
                <a:cs typeface="Arial Black"/>
              </a:rPr>
              <a:t>ess</a:t>
            </a:r>
            <a:r>
              <a:rPr lang="en-US" sz="7200" dirty="0" smtClean="0">
                <a:latin typeface="Arial Black"/>
                <a:cs typeface="Arial Black"/>
              </a:rPr>
              <a:t/>
            </a:r>
            <a:br>
              <a:rPr lang="en-US" sz="7200" dirty="0" smtClean="0">
                <a:latin typeface="Arial Black"/>
                <a:cs typeface="Arial Black"/>
              </a:rPr>
            </a:br>
            <a:r>
              <a:rPr lang="ar-JO" sz="7200" dirty="0">
                <a:latin typeface="Arial Black"/>
                <a:cs typeface="Arial Black"/>
              </a:rPr>
              <a:t>ضغط عصبى</a:t>
            </a:r>
            <a:endParaRPr sz="72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73011" y="0"/>
            <a:ext cx="5618988" cy="3581400"/>
          </a:xfrm>
          <a:prstGeom prst="rect">
            <a:avLst/>
          </a:prstGeom>
        </p:spPr>
      </p:pic>
      <p:pic>
        <p:nvPicPr>
          <p:cNvPr id="3" name="object 3"/>
          <p:cNvPicPr/>
          <p:nvPr/>
        </p:nvPicPr>
        <p:blipFill>
          <a:blip r:embed="rId3" cstate="print"/>
          <a:stretch>
            <a:fillRect/>
          </a:stretch>
        </p:blipFill>
        <p:spPr>
          <a:xfrm>
            <a:off x="0" y="0"/>
            <a:ext cx="6333743" cy="3581400"/>
          </a:xfrm>
          <a:prstGeom prst="rect">
            <a:avLst/>
          </a:prstGeom>
        </p:spPr>
      </p:pic>
      <p:pic>
        <p:nvPicPr>
          <p:cNvPr id="4" name="object 4"/>
          <p:cNvPicPr/>
          <p:nvPr/>
        </p:nvPicPr>
        <p:blipFill>
          <a:blip r:embed="rId4" cstate="print"/>
          <a:stretch>
            <a:fillRect/>
          </a:stretch>
        </p:blipFill>
        <p:spPr>
          <a:xfrm>
            <a:off x="3095244" y="3657598"/>
            <a:ext cx="6467856" cy="3200399"/>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sp>
        <p:nvSpPr>
          <p:cNvPr id="3" name="object 3"/>
          <p:cNvSpPr/>
          <p:nvPr/>
        </p:nvSpPr>
        <p:spPr>
          <a:xfrm>
            <a:off x="1298447" y="2142744"/>
            <a:ext cx="9595485" cy="1478280"/>
          </a:xfrm>
          <a:custGeom>
            <a:avLst/>
            <a:gdLst/>
            <a:ahLst/>
            <a:cxnLst/>
            <a:rect l="l" t="t" r="r" b="b"/>
            <a:pathLst>
              <a:path w="9595485" h="1478279">
                <a:moveTo>
                  <a:pt x="9595104" y="0"/>
                </a:moveTo>
                <a:lnTo>
                  <a:pt x="0" y="0"/>
                </a:lnTo>
                <a:lnTo>
                  <a:pt x="0" y="1478279"/>
                </a:lnTo>
                <a:lnTo>
                  <a:pt x="9595104" y="1478279"/>
                </a:lnTo>
                <a:lnTo>
                  <a:pt x="9595104"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423161" y="2103196"/>
            <a:ext cx="9344660" cy="2782813"/>
          </a:xfrm>
          <a:prstGeom prst="rect">
            <a:avLst/>
          </a:prstGeom>
        </p:spPr>
        <p:txBody>
          <a:bodyPr vert="horz" wrap="square" lIns="0" tIns="12700" rIns="0" bIns="0" rtlCol="0">
            <a:spAutoFit/>
          </a:bodyPr>
          <a:lstStyle/>
          <a:p>
            <a:pPr marL="12700" algn="ctr">
              <a:lnSpc>
                <a:spcPct val="100000"/>
              </a:lnSpc>
              <a:spcBef>
                <a:spcPts val="100"/>
              </a:spcBef>
            </a:pPr>
            <a:r>
              <a:rPr sz="9000" spc="70" dirty="0">
                <a:solidFill>
                  <a:srgbClr val="FF0000"/>
                </a:solidFill>
                <a:latin typeface="Arial Black"/>
                <a:cs typeface="Arial Black"/>
              </a:rPr>
              <a:t>Drug</a:t>
            </a:r>
            <a:r>
              <a:rPr sz="9000" spc="-60" dirty="0">
                <a:solidFill>
                  <a:srgbClr val="FF0000"/>
                </a:solidFill>
                <a:latin typeface="Arial Black"/>
                <a:cs typeface="Arial Black"/>
              </a:rPr>
              <a:t> </a:t>
            </a:r>
            <a:r>
              <a:rPr sz="9000" spc="5" dirty="0" smtClean="0">
                <a:solidFill>
                  <a:srgbClr val="FF0000"/>
                </a:solidFill>
                <a:latin typeface="Arial Black"/>
                <a:cs typeface="Arial Black"/>
              </a:rPr>
              <a:t>Addiction</a:t>
            </a:r>
            <a:r>
              <a:rPr lang="en-US" sz="9000" spc="5" dirty="0" smtClean="0">
                <a:solidFill>
                  <a:srgbClr val="FF0000"/>
                </a:solidFill>
                <a:latin typeface="Arial Black"/>
                <a:cs typeface="Arial Black"/>
              </a:rPr>
              <a:t/>
            </a:r>
            <a:br>
              <a:rPr lang="en-US" sz="9000" spc="5" dirty="0" smtClean="0">
                <a:solidFill>
                  <a:srgbClr val="FF0000"/>
                </a:solidFill>
                <a:latin typeface="Arial Black"/>
                <a:cs typeface="Arial Black"/>
              </a:rPr>
            </a:br>
            <a:r>
              <a:rPr lang="ar-JO" sz="9000" spc="5" dirty="0">
                <a:solidFill>
                  <a:srgbClr val="FF0000"/>
                </a:solidFill>
                <a:latin typeface="Arial Black"/>
                <a:cs typeface="Arial Black"/>
              </a:rPr>
              <a:t>إدمان المخدرات</a:t>
            </a:r>
            <a:endParaRPr sz="9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15455" y="3534155"/>
            <a:ext cx="5782056" cy="2904744"/>
          </a:xfrm>
          <a:prstGeom prst="rect">
            <a:avLst/>
          </a:prstGeom>
        </p:spPr>
      </p:pic>
      <p:pic>
        <p:nvPicPr>
          <p:cNvPr id="3" name="object 3"/>
          <p:cNvPicPr/>
          <p:nvPr/>
        </p:nvPicPr>
        <p:blipFill>
          <a:blip r:embed="rId3" cstate="print"/>
          <a:stretch>
            <a:fillRect/>
          </a:stretch>
        </p:blipFill>
        <p:spPr>
          <a:xfrm>
            <a:off x="94488" y="3534155"/>
            <a:ext cx="5782056" cy="2904744"/>
          </a:xfrm>
          <a:prstGeom prst="rect">
            <a:avLst/>
          </a:prstGeom>
        </p:spPr>
      </p:pic>
      <p:pic>
        <p:nvPicPr>
          <p:cNvPr id="4" name="object 4"/>
          <p:cNvPicPr/>
          <p:nvPr/>
        </p:nvPicPr>
        <p:blipFill>
          <a:blip r:embed="rId4" cstate="print"/>
          <a:stretch>
            <a:fillRect/>
          </a:stretch>
        </p:blipFill>
        <p:spPr>
          <a:xfrm>
            <a:off x="6315455" y="89915"/>
            <a:ext cx="5782056" cy="3233928"/>
          </a:xfrm>
          <a:prstGeom prst="rect">
            <a:avLst/>
          </a:prstGeom>
        </p:spPr>
      </p:pic>
      <p:pic>
        <p:nvPicPr>
          <p:cNvPr id="5" name="object 5"/>
          <p:cNvPicPr/>
          <p:nvPr/>
        </p:nvPicPr>
        <p:blipFill>
          <a:blip r:embed="rId5" cstate="print"/>
          <a:stretch>
            <a:fillRect/>
          </a:stretch>
        </p:blipFill>
        <p:spPr>
          <a:xfrm>
            <a:off x="94488" y="89915"/>
            <a:ext cx="5896356" cy="323392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CC"/>
          </a:solidFill>
        </p:spPr>
        <p:txBody>
          <a:bodyPr wrap="square" lIns="0" tIns="0" rIns="0" bIns="0" rtlCol="0"/>
          <a:lstStyle/>
          <a:p>
            <a:endParaRPr/>
          </a:p>
        </p:txBody>
      </p:sp>
      <p:sp>
        <p:nvSpPr>
          <p:cNvPr id="3" name="object 3"/>
          <p:cNvSpPr/>
          <p:nvPr/>
        </p:nvSpPr>
        <p:spPr>
          <a:xfrm>
            <a:off x="2929127" y="2115311"/>
            <a:ext cx="6334125" cy="1630680"/>
          </a:xfrm>
          <a:custGeom>
            <a:avLst/>
            <a:gdLst/>
            <a:ahLst/>
            <a:cxnLst/>
            <a:rect l="l" t="t" r="r" b="b"/>
            <a:pathLst>
              <a:path w="6334125" h="1630679">
                <a:moveTo>
                  <a:pt x="6333744" y="0"/>
                </a:moveTo>
                <a:lnTo>
                  <a:pt x="0" y="0"/>
                </a:lnTo>
                <a:lnTo>
                  <a:pt x="0" y="1630680"/>
                </a:lnTo>
                <a:lnTo>
                  <a:pt x="6333744" y="1630680"/>
                </a:lnTo>
                <a:lnTo>
                  <a:pt x="6333744"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3038348" y="2069083"/>
            <a:ext cx="6111240" cy="3089948"/>
          </a:xfrm>
          <a:prstGeom prst="rect">
            <a:avLst/>
          </a:prstGeom>
        </p:spPr>
        <p:txBody>
          <a:bodyPr vert="horz" wrap="square" lIns="0" tIns="12065" rIns="0" bIns="0" rtlCol="0">
            <a:spAutoFit/>
          </a:bodyPr>
          <a:lstStyle/>
          <a:p>
            <a:pPr marL="12700">
              <a:lnSpc>
                <a:spcPct val="100000"/>
              </a:lnSpc>
              <a:spcBef>
                <a:spcPts val="95"/>
              </a:spcBef>
            </a:pPr>
            <a:r>
              <a:rPr sz="10000" spc="10" dirty="0" smtClean="0">
                <a:latin typeface="Arial Black"/>
                <a:cs typeface="Arial Black"/>
              </a:rPr>
              <a:t>Violence</a:t>
            </a:r>
            <a:r>
              <a:rPr lang="en-US" sz="10000" spc="10" dirty="0" smtClean="0">
                <a:latin typeface="Arial Black"/>
                <a:cs typeface="Arial Black"/>
              </a:rPr>
              <a:t/>
            </a:r>
            <a:br>
              <a:rPr lang="en-US" sz="10000" spc="10" dirty="0" smtClean="0">
                <a:latin typeface="Arial Black"/>
                <a:cs typeface="Arial Black"/>
              </a:rPr>
            </a:br>
            <a:r>
              <a:rPr lang="ar-JO" sz="10000" spc="10" dirty="0" smtClean="0">
                <a:latin typeface="Arial Black"/>
                <a:cs typeface="Arial Black"/>
              </a:rPr>
              <a:t>اذى</a:t>
            </a:r>
            <a:endParaRPr sz="10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a:spLocks noGrp="1"/>
          </p:cNvSpPr>
          <p:nvPr>
            <p:ph type="title"/>
          </p:nvPr>
        </p:nvSpPr>
        <p:spPr>
          <a:xfrm>
            <a:off x="916939" y="1766061"/>
            <a:ext cx="10361295" cy="3951723"/>
          </a:xfrm>
          <a:prstGeom prst="rect">
            <a:avLst/>
          </a:prstGeom>
        </p:spPr>
        <p:txBody>
          <a:bodyPr vert="horz" wrap="square" lIns="0" tIns="73025" rIns="0" bIns="0" rtlCol="0">
            <a:spAutoFit/>
          </a:bodyPr>
          <a:lstStyle/>
          <a:p>
            <a:pPr marL="12700" marR="5080" algn="just">
              <a:lnSpc>
                <a:spcPct val="90000"/>
              </a:lnSpc>
              <a:spcBef>
                <a:spcPts val="575"/>
              </a:spcBef>
            </a:pPr>
            <a:r>
              <a:rPr spc="-30" dirty="0">
                <a:solidFill>
                  <a:srgbClr val="000000"/>
                </a:solidFill>
                <a:latin typeface="Calibri"/>
                <a:cs typeface="Calibri"/>
              </a:rPr>
              <a:t>Patient </a:t>
            </a:r>
            <a:r>
              <a:rPr spc="-25" dirty="0">
                <a:solidFill>
                  <a:srgbClr val="000000"/>
                </a:solidFill>
                <a:latin typeface="Calibri"/>
                <a:cs typeface="Calibri"/>
              </a:rPr>
              <a:t>care </a:t>
            </a:r>
            <a:r>
              <a:rPr spc="-15" dirty="0">
                <a:solidFill>
                  <a:srgbClr val="000000"/>
                </a:solidFill>
                <a:latin typeface="Calibri"/>
                <a:cs typeface="Calibri"/>
              </a:rPr>
              <a:t>is provided </a:t>
            </a:r>
            <a:r>
              <a:rPr spc="-10" dirty="0">
                <a:solidFill>
                  <a:srgbClr val="000000"/>
                </a:solidFill>
                <a:latin typeface="Calibri"/>
                <a:cs typeface="Calibri"/>
              </a:rPr>
              <a:t>in </a:t>
            </a:r>
            <a:r>
              <a:rPr spc="-15" dirty="0">
                <a:solidFill>
                  <a:srgbClr val="000000"/>
                </a:solidFill>
                <a:latin typeface="Calibri"/>
                <a:cs typeface="Calibri"/>
              </a:rPr>
              <a:t>facilities </a:t>
            </a:r>
            <a:r>
              <a:rPr spc="-5" dirty="0">
                <a:solidFill>
                  <a:srgbClr val="000000"/>
                </a:solidFill>
                <a:latin typeface="Calibri"/>
                <a:cs typeface="Calibri"/>
              </a:rPr>
              <a:t>which </a:t>
            </a:r>
            <a:r>
              <a:rPr spc="-30" dirty="0">
                <a:solidFill>
                  <a:srgbClr val="000000"/>
                </a:solidFill>
                <a:latin typeface="Calibri"/>
                <a:cs typeface="Calibri"/>
              </a:rPr>
              <a:t>range </a:t>
            </a:r>
            <a:r>
              <a:rPr spc="-25" dirty="0">
                <a:solidFill>
                  <a:srgbClr val="000000"/>
                </a:solidFill>
                <a:latin typeface="Calibri"/>
                <a:cs typeface="Calibri"/>
              </a:rPr>
              <a:t> </a:t>
            </a:r>
            <a:r>
              <a:rPr spc="-20" dirty="0">
                <a:solidFill>
                  <a:srgbClr val="000000"/>
                </a:solidFill>
                <a:latin typeface="Calibri"/>
                <a:cs typeface="Calibri"/>
              </a:rPr>
              <a:t>from </a:t>
            </a:r>
            <a:r>
              <a:rPr spc="-5" dirty="0">
                <a:solidFill>
                  <a:srgbClr val="000000"/>
                </a:solidFill>
                <a:latin typeface="Calibri"/>
                <a:cs typeface="Calibri"/>
              </a:rPr>
              <a:t>highly equipped clinics and </a:t>
            </a:r>
            <a:r>
              <a:rPr spc="-10" dirty="0">
                <a:solidFill>
                  <a:srgbClr val="000000"/>
                </a:solidFill>
                <a:latin typeface="Calibri"/>
                <a:cs typeface="Calibri"/>
              </a:rPr>
              <a:t>technologically </a:t>
            </a:r>
            <a:r>
              <a:rPr spc="-5" dirty="0">
                <a:solidFill>
                  <a:srgbClr val="000000"/>
                </a:solidFill>
                <a:latin typeface="Calibri"/>
                <a:cs typeface="Calibri"/>
              </a:rPr>
              <a:t> </a:t>
            </a:r>
            <a:r>
              <a:rPr spc="-10" dirty="0">
                <a:solidFill>
                  <a:srgbClr val="000000"/>
                </a:solidFill>
                <a:latin typeface="Calibri"/>
                <a:cs typeface="Calibri"/>
              </a:rPr>
              <a:t>advanced</a:t>
            </a:r>
            <a:r>
              <a:rPr spc="-5" dirty="0">
                <a:solidFill>
                  <a:srgbClr val="000000"/>
                </a:solidFill>
                <a:latin typeface="Calibri"/>
                <a:cs typeface="Calibri"/>
              </a:rPr>
              <a:t> </a:t>
            </a:r>
            <a:r>
              <a:rPr spc="-20" dirty="0">
                <a:solidFill>
                  <a:srgbClr val="000000"/>
                </a:solidFill>
                <a:latin typeface="Calibri"/>
                <a:cs typeface="Calibri"/>
              </a:rPr>
              <a:t>university</a:t>
            </a:r>
            <a:r>
              <a:rPr spc="-15" dirty="0">
                <a:solidFill>
                  <a:srgbClr val="000000"/>
                </a:solidFill>
                <a:latin typeface="Calibri"/>
                <a:cs typeface="Calibri"/>
              </a:rPr>
              <a:t> hospitals</a:t>
            </a:r>
            <a:r>
              <a:rPr spc="-10" dirty="0">
                <a:solidFill>
                  <a:srgbClr val="000000"/>
                </a:solidFill>
                <a:latin typeface="Calibri"/>
                <a:cs typeface="Calibri"/>
              </a:rPr>
              <a:t> </a:t>
            </a:r>
            <a:r>
              <a:rPr spc="-20" dirty="0">
                <a:solidFill>
                  <a:srgbClr val="000000"/>
                </a:solidFill>
                <a:latin typeface="Calibri"/>
                <a:cs typeface="Calibri"/>
              </a:rPr>
              <a:t>to</a:t>
            </a:r>
            <a:r>
              <a:rPr spc="-15" dirty="0">
                <a:solidFill>
                  <a:srgbClr val="000000"/>
                </a:solidFill>
                <a:latin typeface="Calibri"/>
                <a:cs typeface="Calibri"/>
              </a:rPr>
              <a:t> front-line</a:t>
            </a:r>
            <a:r>
              <a:rPr spc="-10" dirty="0">
                <a:solidFill>
                  <a:srgbClr val="000000"/>
                </a:solidFill>
                <a:latin typeface="Calibri"/>
                <a:cs typeface="Calibri"/>
              </a:rPr>
              <a:t> units </a:t>
            </a:r>
            <a:r>
              <a:rPr spc="-890" dirty="0">
                <a:solidFill>
                  <a:srgbClr val="000000"/>
                </a:solidFill>
                <a:latin typeface="Calibri"/>
                <a:cs typeface="Calibri"/>
              </a:rPr>
              <a:t> </a:t>
            </a:r>
            <a:r>
              <a:rPr spc="-5" dirty="0">
                <a:solidFill>
                  <a:srgbClr val="000000"/>
                </a:solidFill>
                <a:latin typeface="Calibri"/>
                <a:cs typeface="Calibri"/>
              </a:rPr>
              <a:t>with</a:t>
            </a:r>
            <a:r>
              <a:rPr spc="-10" dirty="0">
                <a:solidFill>
                  <a:srgbClr val="000000"/>
                </a:solidFill>
                <a:latin typeface="Calibri"/>
                <a:cs typeface="Calibri"/>
              </a:rPr>
              <a:t> only</a:t>
            </a:r>
            <a:r>
              <a:rPr dirty="0">
                <a:solidFill>
                  <a:srgbClr val="000000"/>
                </a:solidFill>
                <a:latin typeface="Calibri"/>
                <a:cs typeface="Calibri"/>
              </a:rPr>
              <a:t> </a:t>
            </a:r>
            <a:r>
              <a:rPr spc="-10" dirty="0">
                <a:solidFill>
                  <a:srgbClr val="000000"/>
                </a:solidFill>
                <a:latin typeface="Calibri"/>
                <a:cs typeface="Calibri"/>
              </a:rPr>
              <a:t>basic facilities</a:t>
            </a:r>
            <a:r>
              <a:rPr spc="-10" dirty="0" smtClean="0">
                <a:solidFill>
                  <a:srgbClr val="000000"/>
                </a:solidFill>
                <a:latin typeface="Calibri"/>
                <a:cs typeface="Calibri"/>
              </a:rPr>
              <a:t>.</a:t>
            </a:r>
            <a:r>
              <a:rPr lang="en-US" spc="-10" dirty="0" smtClean="0">
                <a:solidFill>
                  <a:srgbClr val="000000"/>
                </a:solidFill>
                <a:latin typeface="Calibri"/>
                <a:cs typeface="Calibri"/>
              </a:rPr>
              <a:t/>
            </a:r>
            <a:br>
              <a:rPr lang="en-US" spc="-10" dirty="0" smtClean="0">
                <a:solidFill>
                  <a:srgbClr val="000000"/>
                </a:solidFill>
                <a:latin typeface="Calibri"/>
                <a:cs typeface="Calibri"/>
              </a:rPr>
            </a:br>
            <a:r>
              <a:rPr lang="ar-JO" spc="-10" dirty="0">
                <a:solidFill>
                  <a:srgbClr val="000000"/>
                </a:solidFill>
                <a:latin typeface="Calibri"/>
                <a:cs typeface="Calibri"/>
              </a:rPr>
              <a:t>يتم تقديم رعاية المرضى في المرافق التي تتراوح من العيادات عالية التجهيز والمستشفيات الجامعية المتقدمة تقنيًا إلى وحدات الخط الأمامي مع المرافق الأساسية فقط.</a:t>
            </a:r>
            <a:endParaRPr spc="-10" dirty="0">
              <a:solidFill>
                <a:srgbClr val="000000"/>
              </a:solidFill>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91071" y="0"/>
            <a:ext cx="5839968" cy="3200400"/>
          </a:xfrm>
          <a:prstGeom prst="rect">
            <a:avLst/>
          </a:prstGeom>
        </p:spPr>
      </p:pic>
      <p:pic>
        <p:nvPicPr>
          <p:cNvPr id="3" name="object 3"/>
          <p:cNvPicPr/>
          <p:nvPr/>
        </p:nvPicPr>
        <p:blipFill>
          <a:blip r:embed="rId3" cstate="print"/>
          <a:stretch>
            <a:fillRect/>
          </a:stretch>
        </p:blipFill>
        <p:spPr>
          <a:xfrm>
            <a:off x="60960" y="0"/>
            <a:ext cx="5902452" cy="3200400"/>
          </a:xfrm>
          <a:prstGeom prst="rect">
            <a:avLst/>
          </a:prstGeom>
        </p:spPr>
      </p:pic>
      <p:pic>
        <p:nvPicPr>
          <p:cNvPr id="4" name="object 4"/>
          <p:cNvPicPr/>
          <p:nvPr/>
        </p:nvPicPr>
        <p:blipFill>
          <a:blip r:embed="rId4" cstate="print"/>
          <a:stretch>
            <a:fillRect/>
          </a:stretch>
        </p:blipFill>
        <p:spPr>
          <a:xfrm>
            <a:off x="2752240" y="3475772"/>
            <a:ext cx="6514748" cy="3231040"/>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0000"/>
          </a:solidFill>
        </p:spPr>
        <p:txBody>
          <a:bodyPr wrap="square" lIns="0" tIns="0" rIns="0" bIns="0" rtlCol="0"/>
          <a:lstStyle/>
          <a:p>
            <a:endParaRPr/>
          </a:p>
        </p:txBody>
      </p:sp>
      <p:sp>
        <p:nvSpPr>
          <p:cNvPr id="3" name="object 3"/>
          <p:cNvSpPr/>
          <p:nvPr/>
        </p:nvSpPr>
        <p:spPr>
          <a:xfrm>
            <a:off x="4367784" y="1952244"/>
            <a:ext cx="3456940" cy="1940560"/>
          </a:xfrm>
          <a:custGeom>
            <a:avLst/>
            <a:gdLst/>
            <a:ahLst/>
            <a:cxnLst/>
            <a:rect l="l" t="t" r="r" b="b"/>
            <a:pathLst>
              <a:path w="3456940" h="1940560">
                <a:moveTo>
                  <a:pt x="3456432" y="0"/>
                </a:moveTo>
                <a:lnTo>
                  <a:pt x="0" y="0"/>
                </a:lnTo>
                <a:lnTo>
                  <a:pt x="0" y="1940051"/>
                </a:lnTo>
                <a:lnTo>
                  <a:pt x="3456432" y="1940051"/>
                </a:lnTo>
                <a:lnTo>
                  <a:pt x="3456432"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4462398" y="1889886"/>
            <a:ext cx="3265804" cy="3706143"/>
          </a:xfrm>
          <a:prstGeom prst="rect">
            <a:avLst/>
          </a:prstGeom>
        </p:spPr>
        <p:txBody>
          <a:bodyPr vert="horz" wrap="square" lIns="0" tIns="12700" rIns="0" bIns="0" rtlCol="0">
            <a:spAutoFit/>
          </a:bodyPr>
          <a:lstStyle/>
          <a:p>
            <a:pPr marL="12700">
              <a:lnSpc>
                <a:spcPct val="100000"/>
              </a:lnSpc>
              <a:spcBef>
                <a:spcPts val="100"/>
              </a:spcBef>
            </a:pPr>
            <a:r>
              <a:rPr sz="12000" dirty="0" smtClean="0">
                <a:solidFill>
                  <a:srgbClr val="000000"/>
                </a:solidFill>
                <a:latin typeface="Arial Black"/>
                <a:cs typeface="Arial Black"/>
              </a:rPr>
              <a:t>Fi</a:t>
            </a:r>
            <a:r>
              <a:rPr sz="12000" spc="180" dirty="0" smtClean="0">
                <a:solidFill>
                  <a:srgbClr val="000000"/>
                </a:solidFill>
                <a:latin typeface="Arial Black"/>
                <a:cs typeface="Arial Black"/>
              </a:rPr>
              <a:t>r</a:t>
            </a:r>
            <a:r>
              <a:rPr sz="12000" dirty="0" smtClean="0">
                <a:solidFill>
                  <a:srgbClr val="000000"/>
                </a:solidFill>
                <a:latin typeface="Arial Black"/>
                <a:cs typeface="Arial Black"/>
              </a:rPr>
              <a:t>e</a:t>
            </a:r>
            <a:r>
              <a:rPr lang="ar-JO" sz="12000" dirty="0" smtClean="0">
                <a:solidFill>
                  <a:srgbClr val="000000"/>
                </a:solidFill>
                <a:latin typeface="Arial Black"/>
                <a:cs typeface="Arial Black"/>
              </a:rPr>
              <a:t/>
            </a:r>
            <a:br>
              <a:rPr lang="ar-JO" sz="12000" dirty="0" smtClean="0">
                <a:solidFill>
                  <a:srgbClr val="000000"/>
                </a:solidFill>
                <a:latin typeface="Arial Black"/>
                <a:cs typeface="Arial Black"/>
              </a:rPr>
            </a:br>
            <a:r>
              <a:rPr lang="ar-JO" sz="12000" dirty="0" smtClean="0">
                <a:solidFill>
                  <a:srgbClr val="000000"/>
                </a:solidFill>
                <a:latin typeface="Arial Black"/>
                <a:cs typeface="Arial Black"/>
              </a:rPr>
              <a:t>حريق</a:t>
            </a:r>
            <a:endParaRPr sz="12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112" y="172212"/>
            <a:ext cx="11914632" cy="6105144"/>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1EFD9"/>
          </a:solidFill>
        </p:spPr>
        <p:txBody>
          <a:bodyPr wrap="square" lIns="0" tIns="0" rIns="0" bIns="0" rtlCol="0"/>
          <a:lstStyle/>
          <a:p>
            <a:endParaRPr/>
          </a:p>
        </p:txBody>
      </p:sp>
      <p:sp>
        <p:nvSpPr>
          <p:cNvPr id="3" name="object 3"/>
          <p:cNvSpPr/>
          <p:nvPr/>
        </p:nvSpPr>
        <p:spPr>
          <a:xfrm>
            <a:off x="961644" y="1952244"/>
            <a:ext cx="10269220" cy="1477010"/>
          </a:xfrm>
          <a:custGeom>
            <a:avLst/>
            <a:gdLst/>
            <a:ahLst/>
            <a:cxnLst/>
            <a:rect l="l" t="t" r="r" b="b"/>
            <a:pathLst>
              <a:path w="10269220" h="1477010">
                <a:moveTo>
                  <a:pt x="10268712" y="0"/>
                </a:moveTo>
                <a:lnTo>
                  <a:pt x="0" y="0"/>
                </a:lnTo>
                <a:lnTo>
                  <a:pt x="0" y="1476755"/>
                </a:lnTo>
                <a:lnTo>
                  <a:pt x="10268712" y="1476755"/>
                </a:lnTo>
                <a:lnTo>
                  <a:pt x="10268712"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363217" y="1911807"/>
            <a:ext cx="9466580" cy="2782813"/>
          </a:xfrm>
          <a:prstGeom prst="rect">
            <a:avLst/>
          </a:prstGeom>
        </p:spPr>
        <p:txBody>
          <a:bodyPr vert="horz" wrap="square" lIns="0" tIns="12700" rIns="0" bIns="0" rtlCol="0">
            <a:spAutoFit/>
          </a:bodyPr>
          <a:lstStyle/>
          <a:p>
            <a:pPr marL="12700">
              <a:lnSpc>
                <a:spcPct val="100000"/>
              </a:lnSpc>
              <a:spcBef>
                <a:spcPts val="100"/>
              </a:spcBef>
            </a:pPr>
            <a:r>
              <a:rPr sz="9000" spc="-80" dirty="0">
                <a:solidFill>
                  <a:srgbClr val="00AF50"/>
                </a:solidFill>
                <a:latin typeface="Arial Black"/>
                <a:cs typeface="Arial Black"/>
              </a:rPr>
              <a:t>Latex</a:t>
            </a:r>
            <a:r>
              <a:rPr sz="9000" spc="-60" dirty="0">
                <a:solidFill>
                  <a:srgbClr val="00AF50"/>
                </a:solidFill>
                <a:latin typeface="Arial Black"/>
                <a:cs typeface="Arial Black"/>
              </a:rPr>
              <a:t> </a:t>
            </a:r>
            <a:r>
              <a:rPr sz="9000" spc="20" dirty="0" smtClean="0">
                <a:solidFill>
                  <a:srgbClr val="00AF50"/>
                </a:solidFill>
                <a:latin typeface="Arial Black"/>
                <a:cs typeface="Arial Black"/>
              </a:rPr>
              <a:t>Allergies</a:t>
            </a:r>
            <a:r>
              <a:rPr lang="ar-JO" sz="9000" spc="20" dirty="0">
                <a:solidFill>
                  <a:srgbClr val="00AF50"/>
                </a:solidFill>
                <a:latin typeface="Arial Black"/>
                <a:cs typeface="Arial Black"/>
              </a:rPr>
              <a:t/>
            </a:r>
            <a:br>
              <a:rPr lang="ar-JO" sz="9000" spc="20" dirty="0">
                <a:solidFill>
                  <a:srgbClr val="00AF50"/>
                </a:solidFill>
                <a:latin typeface="Arial Black"/>
                <a:cs typeface="Arial Black"/>
              </a:rPr>
            </a:br>
            <a:r>
              <a:rPr lang="ar-JO" sz="9000" spc="20" dirty="0">
                <a:solidFill>
                  <a:srgbClr val="00AF50"/>
                </a:solidFill>
                <a:latin typeface="Arial Black"/>
                <a:cs typeface="Arial Black"/>
              </a:rPr>
              <a:t>الحساسية من اللاتكس</a:t>
            </a:r>
            <a:endParaRPr sz="90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444" y="3115055"/>
            <a:ext cx="3592067" cy="3249168"/>
          </a:xfrm>
          <a:prstGeom prst="rect">
            <a:avLst/>
          </a:prstGeom>
        </p:spPr>
      </p:pic>
      <p:pic>
        <p:nvPicPr>
          <p:cNvPr id="3" name="object 3"/>
          <p:cNvPicPr/>
          <p:nvPr/>
        </p:nvPicPr>
        <p:blipFill>
          <a:blip r:embed="rId3" cstate="print"/>
          <a:stretch>
            <a:fillRect/>
          </a:stretch>
        </p:blipFill>
        <p:spPr>
          <a:xfrm>
            <a:off x="123444" y="94488"/>
            <a:ext cx="3592067" cy="2848355"/>
          </a:xfrm>
          <a:prstGeom prst="rect">
            <a:avLst/>
          </a:prstGeom>
        </p:spPr>
      </p:pic>
      <p:pic>
        <p:nvPicPr>
          <p:cNvPr id="4" name="object 4"/>
          <p:cNvPicPr/>
          <p:nvPr/>
        </p:nvPicPr>
        <p:blipFill>
          <a:blip r:embed="rId4" cstate="print"/>
          <a:stretch>
            <a:fillRect/>
          </a:stretch>
        </p:blipFill>
        <p:spPr>
          <a:xfrm>
            <a:off x="9143241" y="357816"/>
            <a:ext cx="2291081" cy="5743078"/>
          </a:xfrm>
          <a:prstGeom prst="rect">
            <a:avLst/>
          </a:prstGeom>
        </p:spPr>
      </p:pic>
      <p:pic>
        <p:nvPicPr>
          <p:cNvPr id="5" name="object 5"/>
          <p:cNvPicPr/>
          <p:nvPr/>
        </p:nvPicPr>
        <p:blipFill>
          <a:blip r:embed="rId5" cstate="print"/>
          <a:stretch>
            <a:fillRect/>
          </a:stretch>
        </p:blipFill>
        <p:spPr>
          <a:xfrm>
            <a:off x="3906011" y="94488"/>
            <a:ext cx="4408932" cy="626973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AF50"/>
          </a:solidFill>
        </p:spPr>
        <p:txBody>
          <a:bodyPr wrap="square" lIns="0" tIns="0" rIns="0" bIns="0" rtlCol="0"/>
          <a:lstStyle/>
          <a:p>
            <a:endParaRPr/>
          </a:p>
        </p:txBody>
      </p:sp>
      <p:sp>
        <p:nvSpPr>
          <p:cNvPr id="3" name="object 3"/>
          <p:cNvSpPr txBox="1">
            <a:spLocks noGrp="1"/>
          </p:cNvSpPr>
          <p:nvPr>
            <p:ph type="title"/>
          </p:nvPr>
        </p:nvSpPr>
        <p:spPr>
          <a:xfrm>
            <a:off x="2609469" y="2031568"/>
            <a:ext cx="6974205" cy="3089948"/>
          </a:xfrm>
          <a:prstGeom prst="rect">
            <a:avLst/>
          </a:prstGeom>
        </p:spPr>
        <p:txBody>
          <a:bodyPr vert="horz" wrap="square" lIns="0" tIns="12065" rIns="0" bIns="0" rtlCol="0">
            <a:spAutoFit/>
          </a:bodyPr>
          <a:lstStyle/>
          <a:p>
            <a:pPr marL="12700">
              <a:lnSpc>
                <a:spcPct val="100000"/>
              </a:lnSpc>
              <a:spcBef>
                <a:spcPts val="95"/>
              </a:spcBef>
            </a:pPr>
            <a:r>
              <a:rPr sz="10000" spc="-45" dirty="0">
                <a:solidFill>
                  <a:srgbClr val="FFFFFF"/>
                </a:solidFill>
                <a:latin typeface="Arial Black"/>
                <a:cs typeface="Arial Black"/>
              </a:rPr>
              <a:t>Back</a:t>
            </a:r>
            <a:r>
              <a:rPr sz="10000" spc="-95" dirty="0">
                <a:solidFill>
                  <a:srgbClr val="FFFFFF"/>
                </a:solidFill>
                <a:latin typeface="Arial Black"/>
                <a:cs typeface="Arial Black"/>
              </a:rPr>
              <a:t> </a:t>
            </a:r>
            <a:r>
              <a:rPr sz="10000" spc="-35" dirty="0" smtClean="0">
                <a:solidFill>
                  <a:srgbClr val="FFFFFF"/>
                </a:solidFill>
                <a:latin typeface="Arial Black"/>
                <a:cs typeface="Arial Black"/>
              </a:rPr>
              <a:t>Pain</a:t>
            </a:r>
            <a:r>
              <a:rPr lang="ar-JO" sz="10000" spc="-35" dirty="0">
                <a:solidFill>
                  <a:srgbClr val="FFFFFF"/>
                </a:solidFill>
                <a:latin typeface="Arial Black"/>
                <a:cs typeface="Arial Black"/>
              </a:rPr>
              <a:t/>
            </a:r>
            <a:br>
              <a:rPr lang="ar-JO" sz="10000" spc="-35" dirty="0">
                <a:solidFill>
                  <a:srgbClr val="FFFFFF"/>
                </a:solidFill>
                <a:latin typeface="Arial Black"/>
                <a:cs typeface="Arial Black"/>
              </a:rPr>
            </a:br>
            <a:r>
              <a:rPr lang="ar-JO" sz="10000" spc="-35" dirty="0">
                <a:solidFill>
                  <a:srgbClr val="FFFFFF"/>
                </a:solidFill>
                <a:latin typeface="Arial Black"/>
                <a:cs typeface="Arial Black"/>
              </a:rPr>
              <a:t>ألم في الظهر</a:t>
            </a:r>
            <a:endParaRPr sz="10000" dirty="0">
              <a:latin typeface="Arial Black"/>
              <a:cs typeface="Arial Black"/>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30411" y="284988"/>
            <a:ext cx="3380232" cy="5782056"/>
          </a:xfrm>
          <a:prstGeom prst="rect">
            <a:avLst/>
          </a:prstGeom>
        </p:spPr>
      </p:pic>
      <p:pic>
        <p:nvPicPr>
          <p:cNvPr id="3" name="object 3"/>
          <p:cNvPicPr/>
          <p:nvPr/>
        </p:nvPicPr>
        <p:blipFill>
          <a:blip r:embed="rId3" cstate="print"/>
          <a:stretch>
            <a:fillRect/>
          </a:stretch>
        </p:blipFill>
        <p:spPr>
          <a:xfrm>
            <a:off x="487901" y="284988"/>
            <a:ext cx="2974626" cy="5782056"/>
          </a:xfrm>
          <a:prstGeom prst="rect">
            <a:avLst/>
          </a:prstGeom>
        </p:spPr>
      </p:pic>
      <p:pic>
        <p:nvPicPr>
          <p:cNvPr id="4" name="object 4"/>
          <p:cNvPicPr/>
          <p:nvPr/>
        </p:nvPicPr>
        <p:blipFill>
          <a:blip r:embed="rId4" cstate="print"/>
          <a:stretch>
            <a:fillRect/>
          </a:stretch>
        </p:blipFill>
        <p:spPr>
          <a:xfrm>
            <a:off x="4200144" y="284988"/>
            <a:ext cx="4143755" cy="5782056"/>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68217" y="333756"/>
            <a:ext cx="2820889" cy="6105573"/>
          </a:xfrm>
          <a:prstGeom prst="rect">
            <a:avLst/>
          </a:prstGeom>
        </p:spPr>
      </p:pic>
      <p:pic>
        <p:nvPicPr>
          <p:cNvPr id="3" name="object 3"/>
          <p:cNvPicPr/>
          <p:nvPr/>
        </p:nvPicPr>
        <p:blipFill>
          <a:blip r:embed="rId3" cstate="print"/>
          <a:stretch>
            <a:fillRect/>
          </a:stretch>
        </p:blipFill>
        <p:spPr>
          <a:xfrm>
            <a:off x="2648711" y="333756"/>
            <a:ext cx="3742944" cy="6124956"/>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p:nvPr/>
        </p:nvSpPr>
        <p:spPr>
          <a:xfrm>
            <a:off x="938885" y="838987"/>
            <a:ext cx="10357485" cy="4925772"/>
          </a:xfrm>
          <a:prstGeom prst="rect">
            <a:avLst/>
          </a:prstGeom>
        </p:spPr>
        <p:txBody>
          <a:bodyPr vert="horz" wrap="square" lIns="0" tIns="12700" rIns="0" bIns="0" rtlCol="0">
            <a:spAutoFit/>
          </a:bodyPr>
          <a:lstStyle/>
          <a:p>
            <a:pPr marL="12700" marR="5080" algn="just">
              <a:lnSpc>
                <a:spcPct val="150000"/>
              </a:lnSpc>
              <a:spcBef>
                <a:spcPts val="100"/>
              </a:spcBef>
            </a:pPr>
            <a:r>
              <a:rPr sz="3600" spc="-15" dirty="0">
                <a:latin typeface="Calibri"/>
                <a:cs typeface="Calibri"/>
              </a:rPr>
              <a:t>Despite</a:t>
            </a:r>
            <a:r>
              <a:rPr sz="3600" spc="-10" dirty="0">
                <a:latin typeface="Calibri"/>
                <a:cs typeface="Calibri"/>
              </a:rPr>
              <a:t> </a:t>
            </a:r>
            <a:r>
              <a:rPr sz="3600" spc="-20" dirty="0">
                <a:latin typeface="Calibri"/>
                <a:cs typeface="Calibri"/>
              </a:rPr>
              <a:t>progress</a:t>
            </a:r>
            <a:r>
              <a:rPr sz="3600" spc="-15" dirty="0">
                <a:latin typeface="Calibri"/>
                <a:cs typeface="Calibri"/>
              </a:rPr>
              <a:t> </a:t>
            </a:r>
            <a:r>
              <a:rPr sz="3600" spc="-5" dirty="0">
                <a:latin typeface="Calibri"/>
                <a:cs typeface="Calibri"/>
              </a:rPr>
              <a:t>in</a:t>
            </a:r>
            <a:r>
              <a:rPr sz="3600" dirty="0">
                <a:latin typeface="Calibri"/>
                <a:cs typeface="Calibri"/>
              </a:rPr>
              <a:t> </a:t>
            </a:r>
            <a:r>
              <a:rPr sz="3600" spc="-10" dirty="0">
                <a:latin typeface="Calibri"/>
                <a:cs typeface="Calibri"/>
              </a:rPr>
              <a:t>public</a:t>
            </a:r>
            <a:r>
              <a:rPr sz="3600" spc="-5" dirty="0">
                <a:latin typeface="Calibri"/>
                <a:cs typeface="Calibri"/>
              </a:rPr>
              <a:t> </a:t>
            </a:r>
            <a:r>
              <a:rPr sz="3600" spc="-10" dirty="0">
                <a:latin typeface="Calibri"/>
                <a:cs typeface="Calibri"/>
              </a:rPr>
              <a:t>health</a:t>
            </a:r>
            <a:r>
              <a:rPr sz="3600" spc="-5" dirty="0">
                <a:latin typeface="Calibri"/>
                <a:cs typeface="Calibri"/>
              </a:rPr>
              <a:t> and</a:t>
            </a:r>
            <a:r>
              <a:rPr sz="3600" dirty="0">
                <a:latin typeface="Calibri"/>
                <a:cs typeface="Calibri"/>
              </a:rPr>
              <a:t> </a:t>
            </a:r>
            <a:r>
              <a:rPr sz="3600" spc="-15" dirty="0">
                <a:latin typeface="Calibri"/>
                <a:cs typeface="Calibri"/>
              </a:rPr>
              <a:t>hospital </a:t>
            </a:r>
            <a:r>
              <a:rPr sz="3600" spc="-10" dirty="0">
                <a:latin typeface="Calibri"/>
                <a:cs typeface="Calibri"/>
              </a:rPr>
              <a:t> </a:t>
            </a:r>
            <a:r>
              <a:rPr sz="3600" spc="-20" dirty="0">
                <a:latin typeface="Calibri"/>
                <a:cs typeface="Calibri"/>
              </a:rPr>
              <a:t>care,</a:t>
            </a:r>
            <a:r>
              <a:rPr sz="3600" spc="-15" dirty="0">
                <a:latin typeface="Calibri"/>
                <a:cs typeface="Calibri"/>
              </a:rPr>
              <a:t> infections</a:t>
            </a:r>
            <a:r>
              <a:rPr sz="3600" spc="-10" dirty="0">
                <a:latin typeface="Calibri"/>
                <a:cs typeface="Calibri"/>
              </a:rPr>
              <a:t> </a:t>
            </a:r>
            <a:r>
              <a:rPr sz="3600" spc="-15" dirty="0">
                <a:latin typeface="Calibri"/>
                <a:cs typeface="Calibri"/>
              </a:rPr>
              <a:t>continue</a:t>
            </a:r>
            <a:r>
              <a:rPr sz="3600" spc="-10" dirty="0">
                <a:latin typeface="Calibri"/>
                <a:cs typeface="Calibri"/>
              </a:rPr>
              <a:t> </a:t>
            </a:r>
            <a:r>
              <a:rPr sz="3600" spc="-20" dirty="0">
                <a:latin typeface="Calibri"/>
                <a:cs typeface="Calibri"/>
              </a:rPr>
              <a:t>to</a:t>
            </a:r>
            <a:r>
              <a:rPr sz="3600" spc="-15" dirty="0">
                <a:latin typeface="Calibri"/>
                <a:cs typeface="Calibri"/>
              </a:rPr>
              <a:t> develop</a:t>
            </a:r>
            <a:r>
              <a:rPr sz="3600" spc="-10" dirty="0">
                <a:latin typeface="Calibri"/>
                <a:cs typeface="Calibri"/>
              </a:rPr>
              <a:t> </a:t>
            </a:r>
            <a:r>
              <a:rPr sz="3600" dirty="0">
                <a:latin typeface="Calibri"/>
                <a:cs typeface="Calibri"/>
              </a:rPr>
              <a:t>in </a:t>
            </a:r>
            <a:r>
              <a:rPr sz="3600" spc="5" dirty="0">
                <a:latin typeface="Calibri"/>
                <a:cs typeface="Calibri"/>
              </a:rPr>
              <a:t> </a:t>
            </a:r>
            <a:r>
              <a:rPr sz="3600" b="1" spc="-15" dirty="0">
                <a:latin typeface="Calibri"/>
                <a:cs typeface="Calibri"/>
              </a:rPr>
              <a:t>hospitalized</a:t>
            </a:r>
            <a:r>
              <a:rPr sz="3600" b="1" spc="-10" dirty="0">
                <a:latin typeface="Calibri"/>
                <a:cs typeface="Calibri"/>
              </a:rPr>
              <a:t> patients</a:t>
            </a:r>
            <a:r>
              <a:rPr sz="3600" spc="-10" dirty="0">
                <a:latin typeface="Calibri"/>
                <a:cs typeface="Calibri"/>
              </a:rPr>
              <a:t>,</a:t>
            </a:r>
            <a:r>
              <a:rPr sz="3600" spc="-5" dirty="0">
                <a:latin typeface="Calibri"/>
                <a:cs typeface="Calibri"/>
              </a:rPr>
              <a:t> </a:t>
            </a:r>
            <a:r>
              <a:rPr sz="3600" dirty="0">
                <a:latin typeface="Calibri"/>
                <a:cs typeface="Calibri"/>
              </a:rPr>
              <a:t>and</a:t>
            </a:r>
            <a:r>
              <a:rPr sz="3600" spc="5" dirty="0">
                <a:latin typeface="Calibri"/>
                <a:cs typeface="Calibri"/>
              </a:rPr>
              <a:t> </a:t>
            </a:r>
            <a:r>
              <a:rPr sz="3600" b="1" u="heavy" spc="-30" dirty="0">
                <a:solidFill>
                  <a:srgbClr val="FF0000"/>
                </a:solidFill>
                <a:uFill>
                  <a:solidFill>
                    <a:srgbClr val="FF0000"/>
                  </a:solidFill>
                </a:uFill>
                <a:latin typeface="Calibri"/>
                <a:cs typeface="Calibri"/>
              </a:rPr>
              <a:t>may</a:t>
            </a:r>
            <a:r>
              <a:rPr sz="3600" b="1" u="heavy" spc="-25" dirty="0">
                <a:solidFill>
                  <a:srgbClr val="FF0000"/>
                </a:solidFill>
                <a:uFill>
                  <a:solidFill>
                    <a:srgbClr val="FF0000"/>
                  </a:solidFill>
                </a:uFill>
                <a:latin typeface="Calibri"/>
                <a:cs typeface="Calibri"/>
              </a:rPr>
              <a:t> </a:t>
            </a:r>
            <a:r>
              <a:rPr sz="3600" b="1" u="heavy" dirty="0">
                <a:solidFill>
                  <a:srgbClr val="FF0000"/>
                </a:solidFill>
                <a:uFill>
                  <a:solidFill>
                    <a:srgbClr val="FF0000"/>
                  </a:solidFill>
                </a:uFill>
                <a:latin typeface="Calibri"/>
                <a:cs typeface="Calibri"/>
              </a:rPr>
              <a:t>also</a:t>
            </a:r>
            <a:r>
              <a:rPr sz="3600" b="1" u="heavy" spc="5" dirty="0">
                <a:solidFill>
                  <a:srgbClr val="FF0000"/>
                </a:solidFill>
                <a:uFill>
                  <a:solidFill>
                    <a:srgbClr val="FF0000"/>
                  </a:solidFill>
                </a:uFill>
                <a:latin typeface="Calibri"/>
                <a:cs typeface="Calibri"/>
              </a:rPr>
              <a:t> </a:t>
            </a:r>
            <a:r>
              <a:rPr sz="3600" b="1" u="heavy" spc="-25" dirty="0">
                <a:solidFill>
                  <a:srgbClr val="FF0000"/>
                </a:solidFill>
                <a:uFill>
                  <a:solidFill>
                    <a:srgbClr val="FF0000"/>
                  </a:solidFill>
                </a:uFill>
                <a:latin typeface="Calibri"/>
                <a:cs typeface="Calibri"/>
              </a:rPr>
              <a:t>affect </a:t>
            </a:r>
            <a:r>
              <a:rPr sz="3600" b="1" spc="-20" dirty="0">
                <a:solidFill>
                  <a:srgbClr val="FF0000"/>
                </a:solidFill>
                <a:latin typeface="Calibri"/>
                <a:cs typeface="Calibri"/>
              </a:rPr>
              <a:t> </a:t>
            </a:r>
            <a:r>
              <a:rPr sz="3600" b="1" u="heavy" spc="-10" dirty="0">
                <a:solidFill>
                  <a:srgbClr val="FF0000"/>
                </a:solidFill>
                <a:uFill>
                  <a:solidFill>
                    <a:srgbClr val="FF0000"/>
                  </a:solidFill>
                </a:uFill>
                <a:latin typeface="Calibri"/>
                <a:cs typeface="Calibri"/>
              </a:rPr>
              <a:t>hospital</a:t>
            </a:r>
            <a:r>
              <a:rPr sz="3600" b="1" u="heavy" spc="10" dirty="0">
                <a:solidFill>
                  <a:srgbClr val="FF0000"/>
                </a:solidFill>
                <a:uFill>
                  <a:solidFill>
                    <a:srgbClr val="FF0000"/>
                  </a:solidFill>
                </a:uFill>
                <a:latin typeface="Calibri"/>
                <a:cs typeface="Calibri"/>
              </a:rPr>
              <a:t> </a:t>
            </a:r>
            <a:r>
              <a:rPr sz="3600" b="1" u="heavy" spc="-65" dirty="0">
                <a:solidFill>
                  <a:srgbClr val="FF0000"/>
                </a:solidFill>
                <a:uFill>
                  <a:solidFill>
                    <a:srgbClr val="FF0000"/>
                  </a:solidFill>
                </a:uFill>
                <a:latin typeface="Calibri"/>
                <a:cs typeface="Calibri"/>
              </a:rPr>
              <a:t>staff</a:t>
            </a:r>
            <a:r>
              <a:rPr sz="3600" b="1" u="heavy" spc="-65" dirty="0" smtClean="0">
                <a:solidFill>
                  <a:srgbClr val="FF0000"/>
                </a:solidFill>
                <a:uFill>
                  <a:solidFill>
                    <a:srgbClr val="FF0000"/>
                  </a:solidFill>
                </a:uFill>
                <a:latin typeface="Calibri"/>
                <a:cs typeface="Calibri"/>
              </a:rPr>
              <a:t>.</a:t>
            </a:r>
            <a:endParaRPr lang="en-US" sz="3600" b="1" u="heavy" spc="-65" dirty="0" smtClean="0">
              <a:solidFill>
                <a:srgbClr val="FF0000"/>
              </a:solidFill>
              <a:uFill>
                <a:solidFill>
                  <a:srgbClr val="FF0000"/>
                </a:solidFill>
              </a:uFill>
              <a:latin typeface="Calibri"/>
              <a:cs typeface="Calibri"/>
            </a:endParaRPr>
          </a:p>
          <a:p>
            <a:pPr marL="12700" marR="5080" algn="just">
              <a:lnSpc>
                <a:spcPct val="150000"/>
              </a:lnSpc>
              <a:spcBef>
                <a:spcPts val="100"/>
              </a:spcBef>
            </a:pPr>
            <a:r>
              <a:rPr lang="ar-JO" sz="3600" dirty="0">
                <a:cs typeface="Calibri"/>
              </a:rPr>
              <a:t>على الرغم من التقدم المحرز في الصحة العامة والرعاية في المستشفى ، تستمر العدوى في التطور لدى المرضى في المستشفيات ، وقد تؤثر أيضًا على موظفي المستشفى.</a:t>
            </a:r>
            <a:endParaRPr sz="36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
        <p:nvSpPr>
          <p:cNvPr id="2" name="object 2"/>
          <p:cNvSpPr txBox="1"/>
          <p:nvPr/>
        </p:nvSpPr>
        <p:spPr>
          <a:xfrm>
            <a:off x="916939" y="533400"/>
            <a:ext cx="10361295" cy="5426486"/>
          </a:xfrm>
          <a:prstGeom prst="rect">
            <a:avLst/>
          </a:prstGeom>
        </p:spPr>
        <p:txBody>
          <a:bodyPr vert="horz" wrap="square" lIns="0" tIns="12065" rIns="0" bIns="0" rtlCol="0">
            <a:spAutoFit/>
          </a:bodyPr>
          <a:lstStyle/>
          <a:p>
            <a:pPr marL="12700" marR="5080" algn="just">
              <a:lnSpc>
                <a:spcPct val="150000"/>
              </a:lnSpc>
              <a:spcBef>
                <a:spcPts val="95"/>
              </a:spcBef>
            </a:pPr>
            <a:r>
              <a:rPr sz="2600" spc="-10" dirty="0">
                <a:latin typeface="Calibri"/>
                <a:cs typeface="Calibri"/>
              </a:rPr>
              <a:t>Many</a:t>
            </a:r>
            <a:r>
              <a:rPr sz="2600" spc="-5" dirty="0">
                <a:latin typeface="Calibri"/>
                <a:cs typeface="Calibri"/>
              </a:rPr>
              <a:t> </a:t>
            </a:r>
            <a:r>
              <a:rPr sz="2600" spc="-20" dirty="0">
                <a:latin typeface="Calibri"/>
                <a:cs typeface="Calibri"/>
              </a:rPr>
              <a:t>factors</a:t>
            </a:r>
            <a:r>
              <a:rPr sz="2600" spc="-15" dirty="0">
                <a:latin typeface="Calibri"/>
                <a:cs typeface="Calibri"/>
              </a:rPr>
              <a:t> promote</a:t>
            </a:r>
            <a:r>
              <a:rPr sz="2600" spc="-10" dirty="0">
                <a:latin typeface="Calibri"/>
                <a:cs typeface="Calibri"/>
              </a:rPr>
              <a:t> </a:t>
            </a:r>
            <a:r>
              <a:rPr sz="2600" spc="-15" dirty="0">
                <a:latin typeface="Calibri"/>
                <a:cs typeface="Calibri"/>
              </a:rPr>
              <a:t>infection</a:t>
            </a:r>
            <a:r>
              <a:rPr sz="2600" spc="-10" dirty="0">
                <a:latin typeface="Calibri"/>
                <a:cs typeface="Calibri"/>
              </a:rPr>
              <a:t> </a:t>
            </a:r>
            <a:r>
              <a:rPr sz="2600" dirty="0">
                <a:latin typeface="Calibri"/>
                <a:cs typeface="Calibri"/>
              </a:rPr>
              <a:t>among</a:t>
            </a:r>
            <a:r>
              <a:rPr sz="2600" spc="5" dirty="0">
                <a:latin typeface="Calibri"/>
                <a:cs typeface="Calibri"/>
              </a:rPr>
              <a:t> </a:t>
            </a:r>
            <a:r>
              <a:rPr sz="2600" spc="-15" dirty="0">
                <a:latin typeface="Calibri"/>
                <a:cs typeface="Calibri"/>
              </a:rPr>
              <a:t>hospitalized</a:t>
            </a:r>
            <a:r>
              <a:rPr sz="2600" spc="-10" dirty="0">
                <a:latin typeface="Calibri"/>
                <a:cs typeface="Calibri"/>
              </a:rPr>
              <a:t> patients:</a:t>
            </a:r>
            <a:r>
              <a:rPr sz="2600" spc="-5" dirty="0">
                <a:latin typeface="Calibri"/>
                <a:cs typeface="Calibri"/>
              </a:rPr>
              <a:t> </a:t>
            </a:r>
            <a:r>
              <a:rPr sz="2600" spc="-10" dirty="0">
                <a:latin typeface="Calibri"/>
                <a:cs typeface="Calibri"/>
              </a:rPr>
              <a:t>decreased </a:t>
            </a:r>
            <a:r>
              <a:rPr sz="2600" spc="-5" dirty="0">
                <a:latin typeface="Calibri"/>
                <a:cs typeface="Calibri"/>
              </a:rPr>
              <a:t> </a:t>
            </a:r>
            <a:r>
              <a:rPr sz="2600" dirty="0">
                <a:latin typeface="Calibri"/>
                <a:cs typeface="Calibri"/>
              </a:rPr>
              <a:t>immunity </a:t>
            </a:r>
            <a:r>
              <a:rPr sz="2600" spc="-5" dirty="0">
                <a:latin typeface="Calibri"/>
                <a:cs typeface="Calibri"/>
              </a:rPr>
              <a:t>among patients; the increasing </a:t>
            </a:r>
            <a:r>
              <a:rPr sz="2600" spc="-10" dirty="0">
                <a:latin typeface="Calibri"/>
                <a:cs typeface="Calibri"/>
              </a:rPr>
              <a:t>variety </a:t>
            </a:r>
            <a:r>
              <a:rPr sz="2600" spc="-5" dirty="0">
                <a:latin typeface="Calibri"/>
                <a:cs typeface="Calibri"/>
              </a:rPr>
              <a:t>of medical </a:t>
            </a:r>
            <a:r>
              <a:rPr sz="2600" spc="-15" dirty="0">
                <a:latin typeface="Calibri"/>
                <a:cs typeface="Calibri"/>
              </a:rPr>
              <a:t>procedures </a:t>
            </a:r>
            <a:r>
              <a:rPr sz="2600" spc="-5" dirty="0">
                <a:latin typeface="Calibri"/>
                <a:cs typeface="Calibri"/>
              </a:rPr>
              <a:t>and </a:t>
            </a:r>
            <a:r>
              <a:rPr sz="2600" dirty="0">
                <a:latin typeface="Calibri"/>
                <a:cs typeface="Calibri"/>
              </a:rPr>
              <a:t> </a:t>
            </a:r>
            <a:r>
              <a:rPr sz="2600" spc="-15" dirty="0">
                <a:latin typeface="Calibri"/>
                <a:cs typeface="Calibri"/>
              </a:rPr>
              <a:t>invasive</a:t>
            </a:r>
            <a:r>
              <a:rPr sz="2600" spc="560" dirty="0">
                <a:latin typeface="Calibri"/>
                <a:cs typeface="Calibri"/>
              </a:rPr>
              <a:t> </a:t>
            </a:r>
            <a:r>
              <a:rPr sz="2600" spc="-10" dirty="0">
                <a:latin typeface="Calibri"/>
                <a:cs typeface="Calibri"/>
              </a:rPr>
              <a:t>techniques</a:t>
            </a:r>
            <a:r>
              <a:rPr sz="2600" spc="-5" dirty="0">
                <a:latin typeface="Calibri"/>
                <a:cs typeface="Calibri"/>
              </a:rPr>
              <a:t> </a:t>
            </a:r>
            <a:r>
              <a:rPr sz="2600" spc="-10" dirty="0">
                <a:latin typeface="Calibri"/>
                <a:cs typeface="Calibri"/>
              </a:rPr>
              <a:t>creating</a:t>
            </a:r>
            <a:r>
              <a:rPr sz="2600" spc="-5" dirty="0">
                <a:latin typeface="Calibri"/>
                <a:cs typeface="Calibri"/>
              </a:rPr>
              <a:t> potential</a:t>
            </a:r>
            <a:r>
              <a:rPr sz="2600" dirty="0">
                <a:latin typeface="Calibri"/>
                <a:cs typeface="Calibri"/>
              </a:rPr>
              <a:t> </a:t>
            </a:r>
            <a:r>
              <a:rPr sz="2600" spc="-15" dirty="0">
                <a:latin typeface="Calibri"/>
                <a:cs typeface="Calibri"/>
              </a:rPr>
              <a:t>routes</a:t>
            </a:r>
            <a:r>
              <a:rPr sz="2600" spc="560" dirty="0">
                <a:latin typeface="Calibri"/>
                <a:cs typeface="Calibri"/>
              </a:rPr>
              <a:t> </a:t>
            </a:r>
            <a:r>
              <a:rPr sz="2600" spc="-5" dirty="0">
                <a:latin typeface="Calibri"/>
                <a:cs typeface="Calibri"/>
              </a:rPr>
              <a:t>of</a:t>
            </a:r>
            <a:r>
              <a:rPr sz="2600" dirty="0">
                <a:latin typeface="Calibri"/>
                <a:cs typeface="Calibri"/>
              </a:rPr>
              <a:t> </a:t>
            </a:r>
            <a:r>
              <a:rPr sz="2600" spc="-10" dirty="0">
                <a:latin typeface="Calibri"/>
                <a:cs typeface="Calibri"/>
              </a:rPr>
              <a:t>infection;</a:t>
            </a:r>
            <a:r>
              <a:rPr sz="2600" spc="-5" dirty="0">
                <a:latin typeface="Calibri"/>
                <a:cs typeface="Calibri"/>
              </a:rPr>
              <a:t> </a:t>
            </a:r>
            <a:r>
              <a:rPr sz="2600" dirty="0">
                <a:latin typeface="Calibri"/>
                <a:cs typeface="Calibri"/>
              </a:rPr>
              <a:t>and</a:t>
            </a:r>
            <a:r>
              <a:rPr sz="2600" spc="5" dirty="0">
                <a:latin typeface="Calibri"/>
                <a:cs typeface="Calibri"/>
              </a:rPr>
              <a:t> </a:t>
            </a:r>
            <a:r>
              <a:rPr sz="2600" dirty="0">
                <a:latin typeface="Calibri"/>
                <a:cs typeface="Calibri"/>
              </a:rPr>
              <a:t>the </a:t>
            </a:r>
            <a:r>
              <a:rPr sz="2600" spc="5" dirty="0">
                <a:latin typeface="Calibri"/>
                <a:cs typeface="Calibri"/>
              </a:rPr>
              <a:t> </a:t>
            </a:r>
            <a:r>
              <a:rPr sz="2600" spc="-5" dirty="0">
                <a:latin typeface="Calibri"/>
                <a:cs typeface="Calibri"/>
              </a:rPr>
              <a:t>transmission of </a:t>
            </a:r>
            <a:r>
              <a:rPr sz="2600" spc="-10" dirty="0">
                <a:latin typeface="Calibri"/>
                <a:cs typeface="Calibri"/>
              </a:rPr>
              <a:t>drug-resistant </a:t>
            </a:r>
            <a:r>
              <a:rPr sz="2600" spc="-5" dirty="0">
                <a:latin typeface="Calibri"/>
                <a:cs typeface="Calibri"/>
              </a:rPr>
              <a:t>bacteria among </a:t>
            </a:r>
            <a:r>
              <a:rPr sz="2600" spc="-15" dirty="0">
                <a:latin typeface="Calibri"/>
                <a:cs typeface="Calibri"/>
              </a:rPr>
              <a:t>crowded </a:t>
            </a:r>
            <a:r>
              <a:rPr sz="2600" spc="-10" dirty="0">
                <a:latin typeface="Calibri"/>
                <a:cs typeface="Calibri"/>
              </a:rPr>
              <a:t>hospital </a:t>
            </a:r>
            <a:r>
              <a:rPr sz="2600" spc="-5" dirty="0">
                <a:latin typeface="Calibri"/>
                <a:cs typeface="Calibri"/>
              </a:rPr>
              <a:t>populations, </a:t>
            </a:r>
            <a:r>
              <a:rPr sz="2600" spc="-575" dirty="0">
                <a:latin typeface="Calibri"/>
                <a:cs typeface="Calibri"/>
              </a:rPr>
              <a:t> </a:t>
            </a:r>
            <a:r>
              <a:rPr sz="2600" spc="-5" dirty="0">
                <a:latin typeface="Calibri"/>
                <a:cs typeface="Calibri"/>
              </a:rPr>
              <a:t>where</a:t>
            </a:r>
            <a:r>
              <a:rPr sz="2600" spc="-25" dirty="0">
                <a:latin typeface="Calibri"/>
                <a:cs typeface="Calibri"/>
              </a:rPr>
              <a:t> </a:t>
            </a:r>
            <a:r>
              <a:rPr sz="2600" b="1" dirty="0">
                <a:solidFill>
                  <a:srgbClr val="FF0000"/>
                </a:solidFill>
                <a:latin typeface="Calibri"/>
                <a:cs typeface="Calibri"/>
              </a:rPr>
              <a:t>poor</a:t>
            </a:r>
            <a:r>
              <a:rPr sz="2600" b="1" spc="10" dirty="0">
                <a:solidFill>
                  <a:srgbClr val="FF0000"/>
                </a:solidFill>
                <a:latin typeface="Calibri"/>
                <a:cs typeface="Calibri"/>
              </a:rPr>
              <a:t> </a:t>
            </a:r>
            <a:r>
              <a:rPr sz="2600" b="1" spc="-10" dirty="0">
                <a:solidFill>
                  <a:srgbClr val="FF0000"/>
                </a:solidFill>
                <a:latin typeface="Calibri"/>
                <a:cs typeface="Calibri"/>
              </a:rPr>
              <a:t>infection</a:t>
            </a:r>
            <a:r>
              <a:rPr sz="2600" b="1" spc="10" dirty="0">
                <a:solidFill>
                  <a:srgbClr val="FF0000"/>
                </a:solidFill>
                <a:latin typeface="Calibri"/>
                <a:cs typeface="Calibri"/>
              </a:rPr>
              <a:t> </a:t>
            </a:r>
            <a:r>
              <a:rPr sz="2600" b="1" spc="-10" dirty="0">
                <a:solidFill>
                  <a:srgbClr val="FF0000"/>
                </a:solidFill>
                <a:latin typeface="Calibri"/>
                <a:cs typeface="Calibri"/>
              </a:rPr>
              <a:t>control</a:t>
            </a:r>
            <a:r>
              <a:rPr sz="2600" b="1" spc="-5" dirty="0">
                <a:solidFill>
                  <a:srgbClr val="FF0000"/>
                </a:solidFill>
                <a:latin typeface="Calibri"/>
                <a:cs typeface="Calibri"/>
              </a:rPr>
              <a:t> </a:t>
            </a:r>
            <a:r>
              <a:rPr sz="2600" b="1" spc="-10" dirty="0">
                <a:solidFill>
                  <a:srgbClr val="FF0000"/>
                </a:solidFill>
                <a:latin typeface="Calibri"/>
                <a:cs typeface="Calibri"/>
              </a:rPr>
              <a:t>practices </a:t>
            </a:r>
            <a:r>
              <a:rPr sz="2600" spc="-20" dirty="0">
                <a:latin typeface="Calibri"/>
                <a:cs typeface="Calibri"/>
              </a:rPr>
              <a:t>may</a:t>
            </a:r>
            <a:r>
              <a:rPr sz="2600" spc="-5" dirty="0">
                <a:latin typeface="Calibri"/>
                <a:cs typeface="Calibri"/>
              </a:rPr>
              <a:t> </a:t>
            </a:r>
            <a:r>
              <a:rPr sz="2600" spc="-15" dirty="0">
                <a:latin typeface="Calibri"/>
                <a:cs typeface="Calibri"/>
              </a:rPr>
              <a:t>facilitate</a:t>
            </a:r>
            <a:r>
              <a:rPr sz="2600" spc="-5" dirty="0">
                <a:latin typeface="Calibri"/>
                <a:cs typeface="Calibri"/>
              </a:rPr>
              <a:t> transmission</a:t>
            </a:r>
            <a:r>
              <a:rPr sz="2600" spc="-5" dirty="0" smtClean="0">
                <a:latin typeface="Calibri"/>
                <a:cs typeface="Calibri"/>
              </a:rPr>
              <a:t>.</a:t>
            </a:r>
            <a:endParaRPr lang="en-US" sz="2600" spc="-5" dirty="0" smtClean="0">
              <a:latin typeface="Calibri"/>
              <a:cs typeface="Calibri"/>
            </a:endParaRPr>
          </a:p>
          <a:p>
            <a:pPr marL="12700" marR="5080" algn="just">
              <a:lnSpc>
                <a:spcPct val="150000"/>
              </a:lnSpc>
              <a:spcBef>
                <a:spcPts val="95"/>
              </a:spcBef>
            </a:pPr>
            <a:r>
              <a:rPr lang="ar-JO" sz="2600" dirty="0">
                <a:cs typeface="Calibri"/>
              </a:rPr>
              <a:t>العديد من العوامل تعزز العدوى بين المرضى في المستشفى: انخفاض المناعة بين المرضى ؛ التنوع المتزايد في الإجراءات الطبية والتقنيات الغازية التي تخلق طرقًا محتملة للعدوى ؛ وانتقال البكتيريا المقاومة للأدوية بين سكان المستشفيات المزدحمة ، حيث قد تسهل ممارسات مكافحة العدوى السيئة انتقال العدوى.</a:t>
            </a:r>
            <a:endParaRPr sz="26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21195" y="76200"/>
            <a:ext cx="5670804" cy="3419855"/>
          </a:xfrm>
          <a:prstGeom prst="rect">
            <a:avLst/>
          </a:prstGeom>
        </p:spPr>
      </p:pic>
      <p:pic>
        <p:nvPicPr>
          <p:cNvPr id="3" name="object 3"/>
          <p:cNvPicPr/>
          <p:nvPr/>
        </p:nvPicPr>
        <p:blipFill>
          <a:blip r:embed="rId3" cstate="print"/>
          <a:stretch>
            <a:fillRect/>
          </a:stretch>
        </p:blipFill>
        <p:spPr>
          <a:xfrm>
            <a:off x="266700" y="76200"/>
            <a:ext cx="5829300" cy="3419855"/>
          </a:xfrm>
          <a:prstGeom prst="rect">
            <a:avLst/>
          </a:prstGeom>
        </p:spPr>
      </p:pic>
      <p:pic>
        <p:nvPicPr>
          <p:cNvPr id="4" name="object 4"/>
          <p:cNvPicPr/>
          <p:nvPr/>
        </p:nvPicPr>
        <p:blipFill>
          <a:blip r:embed="rId4" cstate="print"/>
          <a:stretch>
            <a:fillRect/>
          </a:stretch>
        </p:blipFill>
        <p:spPr>
          <a:xfrm>
            <a:off x="6521195" y="3677411"/>
            <a:ext cx="5597652" cy="2799588"/>
          </a:xfrm>
          <a:prstGeom prst="rect">
            <a:avLst/>
          </a:prstGeom>
        </p:spPr>
      </p:pic>
      <p:pic>
        <p:nvPicPr>
          <p:cNvPr id="5" name="object 5"/>
          <p:cNvPicPr/>
          <p:nvPr/>
        </p:nvPicPr>
        <p:blipFill>
          <a:blip r:embed="rId5" cstate="print"/>
          <a:stretch>
            <a:fillRect/>
          </a:stretch>
        </p:blipFill>
        <p:spPr>
          <a:xfrm>
            <a:off x="266700" y="3677411"/>
            <a:ext cx="5829300" cy="2799588"/>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Prof.</a:t>
            </a:r>
            <a:r>
              <a:rPr spc="-50" dirty="0"/>
              <a:t> </a:t>
            </a:r>
            <a:r>
              <a:rPr spc="-5" dirty="0"/>
              <a:t>Ashraf</a:t>
            </a:r>
            <a:r>
              <a:rPr spc="-20" dirty="0"/>
              <a:t> </a:t>
            </a:r>
            <a:r>
              <a:rPr spc="-5" dirty="0"/>
              <a:t>Zaghloul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1746</Words>
  <Application>Microsoft Office PowerPoint</Application>
  <PresentationFormat>Widescreen</PresentationFormat>
  <Paragraphs>155</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 Black</vt:lpstr>
      <vt:lpstr>Calibri</vt:lpstr>
      <vt:lpstr>Calibri Light</vt:lpstr>
      <vt:lpstr>Times New Roman</vt:lpstr>
      <vt:lpstr>Office Theme</vt:lpstr>
      <vt:lpstr>Hazards in Healthcareالمخاطر في الرعاية الصحية  </vt:lpstr>
      <vt:lpstr>PowerPoint Presentation</vt:lpstr>
      <vt:lpstr>PowerPoint Presentation</vt:lpstr>
      <vt:lpstr>Infection that first appears between 48 hours  and four days after a patient is admitted to a  hospital or other health-care facility. العدوى التي تظهر لأول مرة بين 48 ساعة وأربعة أيام بعد دخول المريض إلى المستشفى أو أي مرفق رعاية صحية آخر.</vt:lpstr>
      <vt:lpstr>Patient care is provided in facilities which range  from highly equipped clinics and technologically  advanced university hospitals to front-line units  with only basic facilities. يتم تقديم رعاية المرضى في المرافق التي تتراوح من العيادات عالية التجهيز والمستشفيات الجامعية المتقدمة تقنيًا إلى وحدات الخط الأمامي مع المرافق الأساسية فقط.</vt:lpstr>
      <vt:lpstr>PowerPoint Presentation</vt:lpstr>
      <vt:lpstr>PowerPoint Presentation</vt:lpstr>
      <vt:lpstr>PowerPoint Presentation</vt:lpstr>
      <vt:lpstr>PowerPoint Presentation</vt:lpstr>
      <vt:lpstr>Epidemiology of hospital acquired infections علم الأوبئة للعدوى المكتسبة من المستشفيات</vt:lpstr>
      <vt:lpstr>A prevalence survey conducted under the auspices of  WHO in 55 hospitals of 14 countries representing 4  WHO Regions shows that the highest prevalence of  nosocomial infections occurs IN أظهر مسح الانتشار الذي تم إجراؤه تحت رعاية منظمة الصحة العالمية في 55 مستشفى في 14 دولة تمثل 4 أقاليم تابعة لمنظمة الصحة العالمية أن أعلى معدل لانتشار عدوى المستشفيات يحدث في</vt:lpstr>
      <vt:lpstr>Intensive care units and in acute surgical and orthopaedic  wards وحدات العناية المركزة وأجنحة الجراحة الحادة وجراحة العظام</vt:lpstr>
      <vt:lpstr>Infection rates are higher among patients with  increased susceptibility because of old age, underlying  disease, or chemotherapy. تكون معدلات الإصابة أعلى بين المرضى الذين يعانون من زيادة الحساسية بسبب الشيخوخة أو المرض الأساسي أو العلاج الكيميائي.</vt:lpstr>
      <vt:lpstr>PowerPoint Presentation</vt:lpstr>
      <vt:lpstr>Most common hospital acquired  infections for surveillance العدوى المكتسبة الأكثر شيوعا في المستشفيات للمراقبة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nosocomial infectionsالتهابات المستشفيات الأخرى </vt:lpstr>
      <vt:lpstr>Gastroenteritis التهاب المعدة والأمعاء</vt:lpstr>
      <vt:lpstr>PowerPoint Presentation</vt:lpstr>
      <vt:lpstr>PowerPoint Presentation</vt:lpstr>
      <vt:lpstr>EMERGING” &amp; “RE-EMERGING Diseases الناشئة "و" إعادة الظهور الأمراض</vt:lpstr>
      <vt:lpstr>PowerPoint Presentation</vt:lpstr>
      <vt:lpstr>PowerPoint Presentation</vt:lpstr>
      <vt:lpstr>SELECTION OF IMPORTANT EMERGING INFECTIOUS  DISEASES FROM THE LAST DECADE اختيار الأمراض المعدية الناشئة والمهمة في العقد الماضي</vt:lpstr>
      <vt:lpstr>PROTECTION AGAINST EMERGING INFECTIOUS DISEASES الحماية من العدوى المستجدة الأمراض </vt:lpstr>
      <vt:lpstr>Radiation إشعاع</vt:lpstr>
      <vt:lpstr>Medical Diagnostic Imaging Department قسم التصوير التشخيصي الطبي</vt:lpstr>
      <vt:lpstr>Sharp Injury إصابة حادة</vt:lpstr>
      <vt:lpstr>PowerPoint Presentation</vt:lpstr>
      <vt:lpstr>PowerPoint Presentation</vt:lpstr>
      <vt:lpstr>PowerPoint Presentation</vt:lpstr>
      <vt:lpstr>PowerPoint Presentation</vt:lpstr>
      <vt:lpstr>PowerPoint Presentation</vt:lpstr>
      <vt:lpstr>PowerPoint Presentation</vt:lpstr>
      <vt:lpstr>Anaesthetic Gases غازات التخدير</vt:lpstr>
      <vt:lpstr>PowerPoint Presentation</vt:lpstr>
      <vt:lpstr>Medical Waste النفايات الطبية</vt:lpstr>
      <vt:lpstr>PowerPoint Presentation</vt:lpstr>
      <vt:lpstr>Stress ضغط عصبى</vt:lpstr>
      <vt:lpstr>PowerPoint Presentation</vt:lpstr>
      <vt:lpstr>Drug Addiction إدمان المخدرات</vt:lpstr>
      <vt:lpstr>PowerPoint Presentation</vt:lpstr>
      <vt:lpstr>Violence اذى</vt:lpstr>
      <vt:lpstr>PowerPoint Presentation</vt:lpstr>
      <vt:lpstr>Fire حريق</vt:lpstr>
      <vt:lpstr>PowerPoint Presentation</vt:lpstr>
      <vt:lpstr>Latex Allergies الحساسية من اللاتكس</vt:lpstr>
      <vt:lpstr>PowerPoint Presentation</vt:lpstr>
      <vt:lpstr>Back Pain ألم في الظهر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Nosocomial Infection</dc:title>
  <dc:creator>Ashraf Ahmed Zaghloul</dc:creator>
  <cp:lastModifiedBy>Laith H. Kharbsheh</cp:lastModifiedBy>
  <cp:revision>4</cp:revision>
  <dcterms:created xsi:type="dcterms:W3CDTF">2022-06-08T15:48:02Z</dcterms:created>
  <dcterms:modified xsi:type="dcterms:W3CDTF">2022-06-08T16:24:03Z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2022-05-24T00:00:00Z</vt:filetime>
  </property>
  <property fmtid="{D5CDD505-2E9C-101B-9397-08002B2CF9AE}" pid="3" name="Creator">
    <vt:lpwstr>Microsoft® PowerPoint® 2019</vt:lpwstr>
  </property>
  <property fmtid="{D5CDD505-2E9C-101B-9397-08002B2CF9AE}" pid="4" name="LastSaved">
    <vt:filetime>2022-06-08T00:00:00Z</vt:filetime>
  </property>
</Properties>
</file>