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41"/>
  </p:notesMasterIdLst>
  <p:sldIdLst>
    <p:sldId id="725" r:id="rId2"/>
    <p:sldId id="1051" r:id="rId3"/>
    <p:sldId id="1053" r:id="rId4"/>
    <p:sldId id="1054" r:id="rId5"/>
    <p:sldId id="1055" r:id="rId6"/>
    <p:sldId id="970" r:id="rId7"/>
    <p:sldId id="770" r:id="rId8"/>
    <p:sldId id="802" r:id="rId9"/>
    <p:sldId id="805" r:id="rId10"/>
    <p:sldId id="817" r:id="rId11"/>
    <p:sldId id="1062" r:id="rId12"/>
    <p:sldId id="820" r:id="rId13"/>
    <p:sldId id="821" r:id="rId14"/>
    <p:sldId id="966" r:id="rId15"/>
    <p:sldId id="911" r:id="rId16"/>
    <p:sldId id="1067" r:id="rId17"/>
    <p:sldId id="969" r:id="rId18"/>
    <p:sldId id="1065" r:id="rId19"/>
    <p:sldId id="1064" r:id="rId20"/>
    <p:sldId id="963" r:id="rId21"/>
    <p:sldId id="974" r:id="rId22"/>
    <p:sldId id="1046" r:id="rId23"/>
    <p:sldId id="976" r:id="rId24"/>
    <p:sldId id="1069" r:id="rId25"/>
    <p:sldId id="987" r:id="rId26"/>
    <p:sldId id="978" r:id="rId27"/>
    <p:sldId id="1042" r:id="rId28"/>
    <p:sldId id="1071" r:id="rId29"/>
    <p:sldId id="1021" r:id="rId30"/>
    <p:sldId id="1022" r:id="rId31"/>
    <p:sldId id="1048" r:id="rId32"/>
    <p:sldId id="998" r:id="rId33"/>
    <p:sldId id="1031" r:id="rId34"/>
    <p:sldId id="1001" r:id="rId35"/>
    <p:sldId id="1012" r:id="rId36"/>
    <p:sldId id="1033" r:id="rId37"/>
    <p:sldId id="1075" r:id="rId38"/>
    <p:sldId id="1028" r:id="rId39"/>
    <p:sldId id="103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7DF22E"/>
    <a:srgbClr val="FF66FF"/>
    <a:srgbClr val="006600"/>
    <a:srgbClr val="FFFF99"/>
    <a:srgbClr val="41DF45"/>
    <a:srgbClr val="000066"/>
    <a:srgbClr val="339933"/>
    <a:srgbClr val="FFFF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803-C9AF-40F4-B855-72C616FF1596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5DFF-FF6B-4B33-90BD-96C1A7D99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1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25ED77-33A5-4577-9C78-54C75FFCF000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3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0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1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6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8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602DE-2E43-4D6F-A108-711331F642EC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8E893-2CC8-4204-B0B3-1D4DEAACFA47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9BE7C-233B-4656-BC32-7C165F3E08B1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C49B5-3B26-4FB0-B669-DEC7D833EF8E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D0E9-3F03-4348-88DF-C1B30A42EE41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0487B-890F-4261-A519-6CF93411CDD3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E427F-7BA2-4CB0-AF5D-F55613F6EB46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D9313-8F3E-4DE9-869A-E59E9953D9F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7AB42-107D-43AA-976B-8379DA14AAC0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8F81D-B264-4966-A7A1-279C366272BB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4268C-9705-4774-8C87-1FCCEDCB32F8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29E8-32E1-4333-8124-1622F247F8E8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967C9-C1BF-42E4-B837-28BFBDDAE1B2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0337-5B8D-4F8F-BEA0-15D07D8AE50B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A62E8-F621-4B70-AECD-B12F97F1CAB9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0E4E0-08AA-4F52-A03F-60A8486E7FF4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1B0D5-26FE-4C67-A7A0-DEE37836FD5F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0CE70-1B37-4A71-B8FF-0E1669F1BD21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9A232-1088-43C8-BD20-B59D06211482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C3813-E498-40C2-86D0-B3591317AE44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A6A18-3FE0-42ED-B674-3D0B938A604A}" type="datetime1">
              <a:rPr lang="ar-SA" smtClean="0">
                <a:solidFill>
                  <a:srgbClr val="FFFFFF"/>
                </a:solidFill>
              </a:rPr>
              <a:t>13/03/1440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9A746-9D83-4914-8CD1-32AA63730414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Fat soluble vitamins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002060"/>
                </a:solidFill>
              </a:rPr>
              <a:t>K, E, A &amp; D)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Lecture 1 (39 slides)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3400"/>
            <a:ext cx="7391400" cy="175260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Dr. </a:t>
            </a:r>
            <a:r>
              <a:rPr lang="en-US" b="1" dirty="0" err="1" smtClean="0">
                <a:solidFill>
                  <a:srgbClr val="002060"/>
                </a:solidFill>
              </a:rPr>
              <a:t>Eman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Shaat</a:t>
            </a:r>
            <a:endParaRPr lang="en-US" b="1" dirty="0" smtClean="0">
              <a:solidFill>
                <a:srgbClr val="002060"/>
              </a:solidFill>
            </a:endParaRPr>
          </a:p>
          <a:p>
            <a:pPr rtl="0"/>
            <a:r>
              <a:rPr lang="en-US" sz="2800" dirty="0" smtClean="0">
                <a:solidFill>
                  <a:srgbClr val="002060"/>
                </a:solidFill>
              </a:rPr>
              <a:t>Professor of Biochemistry &amp; Molecular biology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858000" cy="51355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3. The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γ-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carboxygulatmic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acid 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residues are </a:t>
            </a:r>
            <a:r>
              <a:rPr lang="en-US" sz="2200" b="1" i="1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good </a:t>
            </a:r>
            <a:r>
              <a:rPr lang="en-US" sz="2200" b="1" i="1" dirty="0" err="1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chelators</a:t>
            </a:r>
            <a:r>
              <a:rPr lang="en-US" sz="2200" b="1" i="1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 which 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allow </a:t>
            </a:r>
            <a:r>
              <a:rPr lang="en-US" sz="2200" dirty="0" err="1" smtClean="0">
                <a:cs typeface="Times New Roman" pitchFamily="18" charset="0"/>
                <a:sym typeface="Symbol" pitchFamily="18" charset="2"/>
              </a:rPr>
              <a:t>prothrombin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(active) to bind (</a:t>
            </a:r>
            <a:r>
              <a:rPr lang="en-US" sz="2200" dirty="0" err="1" smtClean="0">
                <a:cs typeface="Times New Roman" pitchFamily="18" charset="0"/>
                <a:sym typeface="Symbol" pitchFamily="18" charset="2"/>
              </a:rPr>
              <a:t>chelate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) calcium.</a:t>
            </a:r>
          </a:p>
          <a:p>
            <a:pPr algn="l" rtl="0">
              <a:buNone/>
            </a:pPr>
            <a:r>
              <a:rPr lang="en-US" sz="2200" dirty="0" smtClean="0">
                <a:latin typeface="Garamond" pitchFamily="18" charset="0"/>
                <a:cs typeface="Times New Roman" pitchFamily="18" charset="0"/>
                <a:sym typeface="Symbol" pitchFamily="18" charset="2"/>
              </a:rPr>
              <a:t>4. </a:t>
            </a:r>
            <a:r>
              <a:rPr lang="en-US" sz="2200" b="1" dirty="0" err="1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Prothrombin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-Ca++-complex 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1" u="sng" dirty="0" smtClean="0">
                <a:cs typeface="Times New Roman" pitchFamily="18" charset="0"/>
                <a:sym typeface="Symbol" pitchFamily="18" charset="2"/>
              </a:rPr>
              <a:t>binds to  </a:t>
            </a:r>
            <a:r>
              <a:rPr lang="en-US" sz="2200" b="1" dirty="0" err="1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Phospholipid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membrane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where </a:t>
            </a:r>
            <a:r>
              <a:rPr lang="en-US" sz="2200" dirty="0" err="1" smtClean="0">
                <a:cs typeface="Times New Roman" pitchFamily="18" charset="0"/>
                <a:sym typeface="Symbol" pitchFamily="18" charset="2"/>
              </a:rPr>
              <a:t>proteolytic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 conversion to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thrombin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can occur.</a:t>
            </a:r>
          </a:p>
          <a:p>
            <a:pPr algn="ctr" rtl="0">
              <a:buNone/>
            </a:pP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  <a:sym typeface="Symbol" pitchFamily="18" charset="2"/>
              </a:rPr>
              <a:t>Summary of function:</a:t>
            </a:r>
          </a:p>
          <a:p>
            <a:pPr algn="l" rtl="0"/>
            <a:r>
              <a:rPr lang="en-US" sz="2200" dirty="0" smtClean="0">
                <a:cs typeface="Times New Roman" pitchFamily="18" charset="0"/>
              </a:rPr>
              <a:t>Vitamin K is an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essential cofactor for the 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</a:rPr>
              <a:t>carboxylase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 enzyme</a:t>
            </a:r>
            <a:r>
              <a:rPr lang="en-US" sz="22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in  specific protein molecules such as: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Blood clotting factors </a:t>
            </a:r>
            <a:r>
              <a:rPr lang="en-US" sz="2200" b="1" i="1" dirty="0" smtClean="0">
                <a:solidFill>
                  <a:srgbClr val="C00000"/>
                </a:solidFill>
                <a:cs typeface="Times New Roman" pitchFamily="18" charset="0"/>
              </a:rPr>
              <a:t>(II,VII, IX, X).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Bone calcium-binding proteins as </a:t>
            </a:r>
            <a:r>
              <a:rPr lang="en-US" sz="2200" b="1" i="1" dirty="0" err="1" smtClean="0">
                <a:solidFill>
                  <a:srgbClr val="C00000"/>
                </a:solidFill>
                <a:cs typeface="Times New Roman" pitchFamily="18" charset="0"/>
              </a:rPr>
              <a:t>Osteocalcin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The product of </a:t>
            </a:r>
            <a:r>
              <a:rPr lang="en-US" sz="2200" b="1" i="1" dirty="0" smtClean="0">
                <a:solidFill>
                  <a:srgbClr val="C00000"/>
                </a:solidFill>
                <a:cs typeface="Times New Roman" pitchFamily="18" charset="0"/>
              </a:rPr>
              <a:t>Growth arrest specific gene Gas6 </a:t>
            </a:r>
            <a:r>
              <a:rPr lang="en-US" sz="2200" dirty="0" smtClean="0">
                <a:cs typeface="Times New Roman" pitchFamily="18" charset="0"/>
              </a:rPr>
              <a:t>which is involved in differentiation &amp; development of nervous system.</a:t>
            </a:r>
          </a:p>
          <a:p>
            <a:pPr algn="ctr" rtl="0">
              <a:buNone/>
            </a:pPr>
            <a:endParaRPr lang="en-US" sz="2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sym typeface="Symbol" pitchFamily="18" charset="2"/>
            </a:endParaRPr>
          </a:p>
          <a:p>
            <a:pPr algn="l" rtl="0">
              <a:buNone/>
            </a:pPr>
            <a:endParaRPr lang="en-US" sz="2200" dirty="0" smtClean="0">
              <a:latin typeface="Garamond" pitchFamily="18" charset="0"/>
              <a:sym typeface="Symbol" pitchFamily="18" charset="2"/>
            </a:endParaRPr>
          </a:p>
          <a:p>
            <a:pPr algn="l" rtl="0" eaLnBrk="1" hangingPunct="1">
              <a:buNone/>
            </a:pPr>
            <a:endParaRPr lang="en-US" sz="2200" b="1" i="1" dirty="0" smtClean="0">
              <a:solidFill>
                <a:srgbClr val="FF66FF"/>
              </a:solidFill>
            </a:endParaRPr>
          </a:p>
          <a:p>
            <a:pPr algn="l" rtl="0">
              <a:spcBef>
                <a:spcPct val="50000"/>
              </a:spcBef>
              <a:buNone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3200" b="0" dirty="0" smtClean="0">
                <a:solidFill>
                  <a:srgbClr val="002060"/>
                </a:solidFill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</a:rPr>
              <a:t>Mechanism of vitamin K-dependent activation for </a:t>
            </a:r>
            <a:r>
              <a:rPr lang="en-US" sz="2800" b="0" dirty="0" err="1" smtClean="0">
                <a:solidFill>
                  <a:srgbClr val="002060"/>
                </a:solidFill>
              </a:rPr>
              <a:t>prothrombin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0" y="914401"/>
            <a:ext cx="2286000" cy="3352799"/>
            <a:chOff x="2133600" y="2539425"/>
            <a:chExt cx="3810000" cy="3861375"/>
          </a:xfrm>
          <a:noFill/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1"/>
            <a:stretch>
              <a:fillRect/>
            </a:stretch>
          </p:blipFill>
          <p:spPr bwMode="auto">
            <a:xfrm>
              <a:off x="2133600" y="3200400"/>
              <a:ext cx="3810000" cy="320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71800" y="2539425"/>
              <a:ext cx="1828800" cy="60258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</a:rPr>
                <a:t>Ca++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2933700" y="3086100"/>
              <a:ext cx="533400" cy="457200"/>
            </a:xfrm>
            <a:prstGeom prst="line">
              <a:avLst/>
            </a:prstGeom>
            <a:grpFill/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4229100" y="3086100"/>
              <a:ext cx="609600" cy="381000"/>
            </a:xfrm>
            <a:prstGeom prst="line">
              <a:avLst/>
            </a:prstGeom>
            <a:grpFill/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7315200" y="3657600"/>
            <a:ext cx="4572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8763000" y="3276600"/>
            <a:ext cx="3810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8001000" y="3505200"/>
            <a:ext cx="533400" cy="685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882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467600" cy="4495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Anti-coagulants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algn="l" rtl="0"/>
            <a:r>
              <a:rPr lang="en-US" sz="2000" b="1" u="sng" dirty="0" err="1" smtClean="0">
                <a:solidFill>
                  <a:srgbClr val="C00000"/>
                </a:solidFill>
              </a:rPr>
              <a:t>Dicumarol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&amp;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warfarin</a:t>
            </a:r>
            <a:r>
              <a:rPr lang="en-US" sz="2000" dirty="0" smtClean="0"/>
              <a:t>  are antagonists of vitamin K (anti-coagulants). </a:t>
            </a:r>
          </a:p>
          <a:p>
            <a:pPr algn="l" rtl="0"/>
            <a:r>
              <a:rPr lang="en-US" sz="2000" dirty="0" smtClean="0"/>
              <a:t>Are used to </a:t>
            </a:r>
            <a:r>
              <a:rPr lang="en-US" sz="2000" b="1" dirty="0" smtClean="0">
                <a:solidFill>
                  <a:srgbClr val="0070C0"/>
                </a:solidFill>
              </a:rPr>
              <a:t>reduce blood coagulation </a:t>
            </a:r>
            <a:r>
              <a:rPr lang="en-US" sz="2000" dirty="0" smtClean="0"/>
              <a:t>in patients at risk of </a:t>
            </a:r>
            <a:r>
              <a:rPr lang="en-US" sz="2000" b="1" i="1" dirty="0" smtClean="0">
                <a:solidFill>
                  <a:srgbClr val="C00000"/>
                </a:solidFill>
              </a:rPr>
              <a:t>thrombosis</a:t>
            </a:r>
            <a:r>
              <a:rPr lang="en-US" sz="2000" dirty="0" smtClean="0"/>
              <a:t>. </a:t>
            </a:r>
          </a:p>
          <a:p>
            <a:pPr algn="l" rtl="0"/>
            <a:r>
              <a:rPr lang="en-US" sz="2000" dirty="0" smtClean="0"/>
              <a:t>Thus, </a:t>
            </a:r>
            <a:r>
              <a:rPr lang="en-US" sz="2000" b="1" u="sng" dirty="0" smtClean="0">
                <a:solidFill>
                  <a:srgbClr val="CC00CC"/>
                </a:solidFill>
              </a:rPr>
              <a:t>vitamin K</a:t>
            </a:r>
            <a:r>
              <a:rPr lang="en-US" sz="2000" dirty="0" smtClean="0"/>
              <a:t> is the antidote to an overdose of </a:t>
            </a:r>
            <a:r>
              <a:rPr lang="en-US" sz="2000" dirty="0" err="1" smtClean="0"/>
              <a:t>warfarin</a:t>
            </a:r>
            <a:r>
              <a:rPr lang="en-US" sz="2000" dirty="0" smtClean="0"/>
              <a:t>.</a:t>
            </a:r>
          </a:p>
          <a:p>
            <a:pPr algn="ctr" rtl="0">
              <a:buNone/>
            </a:pPr>
            <a:r>
              <a:rPr lang="en-US" sz="3000" b="1" dirty="0" smtClean="0">
                <a:solidFill>
                  <a:srgbClr val="002060"/>
                </a:solidFill>
                <a:sym typeface="Symbol" pitchFamily="18" charset="2"/>
              </a:rPr>
              <a:t>Deficiency </a:t>
            </a:r>
          </a:p>
          <a:p>
            <a:pPr algn="l" rtl="0">
              <a:buNone/>
            </a:pPr>
            <a:r>
              <a:rPr lang="en-US" sz="2400" b="1" u="sng" dirty="0" smtClean="0">
                <a:solidFill>
                  <a:srgbClr val="002060"/>
                </a:solidFill>
                <a:sym typeface="Symbol" pitchFamily="18" charset="2"/>
              </a:rPr>
              <a:t>Causes:</a:t>
            </a:r>
          </a:p>
          <a:p>
            <a:pPr algn="l" rtl="0"/>
            <a:r>
              <a:rPr lang="en-US" sz="2400" b="1" dirty="0" smtClean="0">
                <a:solidFill>
                  <a:srgbClr val="00B050"/>
                </a:solidFill>
              </a:rPr>
              <a:t>Primary deficiency: </a:t>
            </a:r>
            <a:r>
              <a:rPr lang="en-US" sz="2400" dirty="0" smtClean="0"/>
              <a:t>rare </a:t>
            </a:r>
          </a:p>
          <a:p>
            <a:pPr algn="l" rtl="0"/>
            <a:r>
              <a:rPr lang="en-US" sz="2400" b="1" dirty="0" smtClean="0">
                <a:solidFill>
                  <a:srgbClr val="00B050"/>
                </a:solidFill>
              </a:rPr>
              <a:t>Secondary deficiency: </a:t>
            </a:r>
            <a:endParaRPr lang="en-US" sz="2400" b="1" dirty="0" smtClean="0">
              <a:solidFill>
                <a:srgbClr val="00B050"/>
              </a:solidFill>
              <a:sym typeface="Symbol" pitchFamily="18" charset="2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Symbol" pitchFamily="18" charset="2"/>
              </a:rPr>
              <a:t>In newborn who </a:t>
            </a:r>
            <a:r>
              <a:rPr lang="en-US" sz="2000" b="1" i="1" dirty="0" smtClean="0">
                <a:solidFill>
                  <a:srgbClr val="C00000"/>
                </a:solidFill>
                <a:sym typeface="Symbol" pitchFamily="18" charset="2"/>
              </a:rPr>
              <a:t>lack bacterial </a:t>
            </a:r>
            <a:r>
              <a:rPr lang="en-US" sz="2000" dirty="0" smtClean="0">
                <a:sym typeface="Symbol" pitchFamily="18" charset="2"/>
              </a:rPr>
              <a:t>colonization.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C00000"/>
                </a:solidFill>
                <a:sym typeface="Symbol" pitchFamily="18" charset="2"/>
              </a:rPr>
              <a:t>Anticoagulant </a:t>
            </a:r>
            <a:r>
              <a:rPr lang="en-US" sz="2000" dirty="0" smtClean="0">
                <a:sym typeface="Symbol" pitchFamily="18" charset="2"/>
              </a:rPr>
              <a:t>Therapy.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Symbol" pitchFamily="18" charset="2"/>
              </a:rPr>
              <a:t>Fat </a:t>
            </a:r>
            <a:r>
              <a:rPr lang="en-US" sz="2000" b="1" i="1" dirty="0" err="1" smtClean="0">
                <a:solidFill>
                  <a:srgbClr val="C00000"/>
                </a:solidFill>
                <a:sym typeface="Symbol" pitchFamily="18" charset="2"/>
              </a:rPr>
              <a:t>malabsorption</a:t>
            </a:r>
            <a:r>
              <a:rPr lang="en-US" sz="2000" b="1" i="1" dirty="0" smtClean="0">
                <a:solidFill>
                  <a:srgbClr val="C00000"/>
                </a:solidFill>
                <a:sym typeface="Symbol" pitchFamily="18" charset="2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in patients suffering from </a:t>
            </a:r>
            <a:r>
              <a:rPr lang="en-US" sz="2000" b="1" i="1" dirty="0" smtClean="0">
                <a:solidFill>
                  <a:srgbClr val="C00000"/>
                </a:solidFill>
              </a:rPr>
              <a:t>Liver diseases </a:t>
            </a:r>
            <a:r>
              <a:rPr lang="en-US" sz="2000" dirty="0" smtClean="0"/>
              <a:t>(obstructive jaundice).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long-term or high-dose administration of </a:t>
            </a:r>
            <a:r>
              <a:rPr lang="en-US" sz="2000" b="1" i="1" dirty="0" smtClean="0">
                <a:solidFill>
                  <a:srgbClr val="C00000"/>
                </a:solidFill>
              </a:rPr>
              <a:t>antibiotics </a:t>
            </a:r>
            <a:r>
              <a:rPr lang="en-US" sz="2000" dirty="0" smtClean="0"/>
              <a:t>(they kill the bacteria in large intestine).</a:t>
            </a:r>
            <a:endParaRPr lang="en-US" sz="2000" b="1" i="1" dirty="0" smtClean="0">
              <a:solidFill>
                <a:srgbClr val="C00000"/>
              </a:solidFill>
              <a:sym typeface="Symbol" pitchFamily="18" charset="2"/>
            </a:endParaRPr>
          </a:p>
          <a:p>
            <a:pPr algn="l" rtl="0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Deficiency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None/>
            </a:pPr>
            <a:r>
              <a:rPr lang="en-US" sz="2800" b="1" u="sng" dirty="0" smtClean="0">
                <a:solidFill>
                  <a:srgbClr val="002060"/>
                </a:solidFill>
                <a:sym typeface="Symbol" pitchFamily="18" charset="2"/>
              </a:rPr>
              <a:t>Manifested</a:t>
            </a:r>
            <a:r>
              <a:rPr lang="en-US" sz="2800" b="1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by:</a:t>
            </a:r>
          </a:p>
          <a:p>
            <a:pPr algn="l" rtl="0"/>
            <a:r>
              <a:rPr lang="en-US" sz="2400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bleeding tendency </a:t>
            </a:r>
            <a:r>
              <a:rPr lang="en-US" sz="2800" i="1" dirty="0" smtClean="0">
                <a:sym typeface="Symbol" pitchFamily="18" charset="2"/>
              </a:rPr>
              <a:t>(GIT, </a:t>
            </a:r>
            <a:r>
              <a:rPr lang="en-US" sz="2800" i="1" dirty="0" err="1" smtClean="0">
                <a:sym typeface="Symbol" pitchFamily="18" charset="2"/>
              </a:rPr>
              <a:t>ecchymoses</a:t>
            </a:r>
            <a:r>
              <a:rPr lang="en-US" sz="2800" dirty="0" smtClean="0">
                <a:sym typeface="Symbol" pitchFamily="18" charset="2"/>
              </a:rPr>
              <a:t>) </a:t>
            </a:r>
            <a:r>
              <a:rPr lang="en-US" sz="2400" dirty="0" smtClean="0">
                <a:sym typeface="Symbol" pitchFamily="18" charset="2"/>
              </a:rPr>
              <a:t>from minor wounds. . Nose&amp; gum bleeding. Heavy menstrual bleeding. </a:t>
            </a:r>
          </a:p>
          <a:p>
            <a:pPr algn="l" rtl="0"/>
            <a:r>
              <a:rPr lang="en-US" sz="2400" dirty="0" smtClean="0">
                <a:sym typeface="Symbol" pitchFamily="18" charset="2"/>
              </a:rPr>
              <a:t>Increased risk for osteoporosis.</a:t>
            </a:r>
          </a:p>
          <a:p>
            <a:pPr algn="l" rtl="0">
              <a:buNone/>
            </a:pPr>
            <a:r>
              <a:rPr lang="en-US" sz="2800" b="1" u="sng" dirty="0" smtClean="0">
                <a:solidFill>
                  <a:srgbClr val="002060"/>
                </a:solidFill>
                <a:sym typeface="Symbol" pitchFamily="18" charset="2"/>
              </a:rPr>
              <a:t>Diagnosed</a:t>
            </a:r>
            <a:r>
              <a:rPr lang="en-US" sz="2800" b="1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by:</a:t>
            </a:r>
          </a:p>
          <a:p>
            <a:pPr algn="l" rtl="0"/>
            <a:r>
              <a:rPr lang="en-US" sz="2800" dirty="0" smtClean="0">
                <a:solidFill>
                  <a:srgbClr val="CCFF33"/>
                </a:solidFill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prolonged blood coagulation time: </a:t>
            </a:r>
            <a:r>
              <a:rPr lang="en-US" sz="2800" b="1" i="1" dirty="0" smtClean="0">
                <a:solidFill>
                  <a:srgbClr val="C00000"/>
                </a:solidFill>
                <a:sym typeface="Symbol" pitchFamily="18" charset="2"/>
              </a:rPr>
              <a:t>prolonged </a:t>
            </a:r>
            <a:r>
              <a:rPr lang="en-US" sz="2800" b="1" i="1" dirty="0" err="1" smtClean="0">
                <a:solidFill>
                  <a:srgbClr val="C00000"/>
                </a:solidFill>
                <a:sym typeface="Symbol" pitchFamily="18" charset="2"/>
              </a:rPr>
              <a:t>prothrombin</a:t>
            </a:r>
            <a:r>
              <a:rPr lang="en-US" sz="2800" b="1" i="1" dirty="0" smtClean="0">
                <a:solidFill>
                  <a:srgbClr val="C00000"/>
                </a:solidFill>
                <a:sym typeface="Symbol" pitchFamily="18" charset="2"/>
              </a:rPr>
              <a:t> time (↑↑ PT). </a:t>
            </a:r>
            <a:r>
              <a:rPr lang="en-US" sz="2800" b="1" i="1" dirty="0" smtClean="0">
                <a:solidFill>
                  <a:srgbClr val="0070C0"/>
                </a:solidFill>
                <a:sym typeface="Symbol" pitchFamily="18" charset="2"/>
              </a:rPr>
              <a:t>[ blood takes 10-13.5 sec to clot]. </a:t>
            </a:r>
          </a:p>
          <a:p>
            <a:pPr algn="l" rtl="0"/>
            <a:r>
              <a:rPr lang="en-US" sz="2800" b="1" u="sng" dirty="0" smtClean="0">
                <a:solidFill>
                  <a:srgbClr val="002060"/>
                </a:solidFill>
                <a:sym typeface="Symbol" pitchFamily="18" charset="2"/>
              </a:rPr>
              <a:t>Prevention: </a:t>
            </a:r>
            <a:r>
              <a:rPr lang="en-US" sz="2800" b="1" i="1" dirty="0" smtClean="0">
                <a:solidFill>
                  <a:srgbClr val="0070C0"/>
                </a:solidFill>
                <a:sym typeface="Symbol" pitchFamily="18" charset="2"/>
              </a:rPr>
              <a:t>single shot of </a:t>
            </a:r>
            <a:r>
              <a:rPr lang="en-US" sz="2800" b="1" i="1" dirty="0" err="1" smtClean="0">
                <a:solidFill>
                  <a:srgbClr val="0070C0"/>
                </a:solidFill>
                <a:sym typeface="Symbol" pitchFamily="18" charset="2"/>
              </a:rPr>
              <a:t>vit</a:t>
            </a:r>
            <a:r>
              <a:rPr lang="en-US" sz="2800" b="1" i="1" dirty="0" smtClean="0">
                <a:solidFill>
                  <a:srgbClr val="0070C0"/>
                </a:solidFill>
                <a:sym typeface="Symbol" pitchFamily="18" charset="2"/>
              </a:rPr>
              <a:t>. K at birth in newborn.</a:t>
            </a:r>
          </a:p>
          <a:p>
            <a:pPr rtl="0">
              <a:buNone/>
            </a:pPr>
            <a:endParaRPr lang="en-US" sz="3600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Brush Script MT" pitchFamily="66" charset="0"/>
              </a:rPr>
              <a:t>End of vitamin K</a:t>
            </a:r>
          </a:p>
          <a:p>
            <a:pPr algn="l" rtl="0"/>
            <a:endParaRPr lang="en-US" sz="2400" b="1" i="1" dirty="0" smtClean="0">
              <a:solidFill>
                <a:srgbClr val="C00000"/>
              </a:solidFill>
              <a:sym typeface="Symbol" pitchFamily="18" charset="2"/>
            </a:endParaRPr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819400"/>
          </a:xfrm>
        </p:spPr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002060"/>
                </a:solidFill>
              </a:rPr>
              <a:t>Fat soluble vitamins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400" b="1" dirty="0" smtClean="0">
                <a:solidFill>
                  <a:srgbClr val="C00000"/>
                </a:solidFill>
              </a:rPr>
              <a:t>Vitamin 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E:</a:t>
            </a:r>
            <a:r>
              <a:rPr lang="en-US" sz="2800" dirty="0" smtClean="0"/>
              <a:t> Chemical structure &amp; sources</a:t>
            </a:r>
            <a:endParaRPr lang="en-US" sz="2800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648200" cy="16002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1"/>
            <a:ext cx="3962400" cy="1904999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 smtClean="0"/>
              <a:t>Vitamin E is a family of </a:t>
            </a:r>
            <a:r>
              <a:rPr lang="en-US" sz="2200" dirty="0" smtClean="0">
                <a:latin typeface="Symbol" pitchFamily="18" charset="2"/>
              </a:rPr>
              <a:t>a-, b-, g-, d-</a:t>
            </a:r>
            <a:r>
              <a:rPr lang="en-US" sz="2200" dirty="0" smtClean="0"/>
              <a:t> </a:t>
            </a:r>
            <a:r>
              <a:rPr lang="en-US" sz="2200" dirty="0" err="1" smtClean="0"/>
              <a:t>toco</a:t>
            </a:r>
            <a:r>
              <a:rPr lang="cs-CZ" sz="2200" dirty="0" smtClean="0"/>
              <a:t>ph</a:t>
            </a:r>
            <a:r>
              <a:rPr lang="en-US" sz="2200" dirty="0" err="1" smtClean="0"/>
              <a:t>erols</a:t>
            </a:r>
            <a:r>
              <a:rPr lang="en-US" sz="2200" dirty="0" smtClean="0"/>
              <a:t> which are derivatives of an alcohol.</a:t>
            </a:r>
          </a:p>
          <a:p>
            <a:pPr algn="l" rtl="0"/>
            <a:r>
              <a:rPr lang="cs-CZ" sz="2200" dirty="0" smtClean="0"/>
              <a:t>The highest biological activity has </a:t>
            </a:r>
            <a:r>
              <a:rPr lang="en-US" sz="22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C00000"/>
                </a:solidFill>
              </a:rPr>
              <a:t>-</a:t>
            </a:r>
            <a:r>
              <a:rPr lang="en-US" sz="2200" b="1" dirty="0" err="1" smtClean="0">
                <a:solidFill>
                  <a:srgbClr val="C00000"/>
                </a:solidFill>
              </a:rPr>
              <a:t>tocoferol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</a:p>
          <a:p>
            <a:pPr algn="l" rtl="0">
              <a:buNone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2971800"/>
            <a:ext cx="7924800" cy="3352800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 sources: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Vegetable oils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Nuts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Whole grains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Leafy green vegetables as green lettuce leaves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 sources: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Egg yolk, liver, meat, fish.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[Freezing may destroy Vitamin E]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Metabolism of vitamin 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 smtClean="0"/>
              <a:t>Absorption of vitamin E from the </a:t>
            </a:r>
            <a:r>
              <a:rPr lang="en-US" sz="2400" u="sng" dirty="0" smtClean="0"/>
              <a:t>intestine</a:t>
            </a:r>
            <a:r>
              <a:rPr lang="en-US" sz="2400" dirty="0" smtClean="0"/>
              <a:t> depends on </a:t>
            </a:r>
            <a:r>
              <a:rPr lang="en-US" sz="2400" b="1" dirty="0" smtClean="0">
                <a:solidFill>
                  <a:srgbClr val="C00000"/>
                </a:solidFill>
              </a:rPr>
              <a:t>micelle</a:t>
            </a:r>
            <a:r>
              <a:rPr lang="en-US" sz="2400" dirty="0" smtClean="0"/>
              <a:t> formation. </a:t>
            </a:r>
          </a:p>
          <a:p>
            <a:pPr algn="l" rtl="0"/>
            <a:r>
              <a:rPr lang="en-US" sz="2400" dirty="0" smtClean="0"/>
              <a:t>Vitamin E is transported in </a:t>
            </a:r>
            <a:r>
              <a:rPr lang="en-US" sz="2400" u="sng" dirty="0" smtClean="0"/>
              <a:t>the blood </a:t>
            </a:r>
            <a:r>
              <a:rPr lang="en-US" sz="2400" dirty="0" smtClean="0"/>
              <a:t>by the plasma lipoproteins. </a:t>
            </a:r>
            <a:r>
              <a:rPr lang="en-US" sz="2400" b="1" dirty="0" err="1" smtClean="0">
                <a:solidFill>
                  <a:srgbClr val="C00000"/>
                </a:solidFill>
              </a:rPr>
              <a:t>Chylomicrons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carry </a:t>
            </a:r>
            <a:r>
              <a:rPr lang="en-US" sz="2400" dirty="0" err="1" smtClean="0"/>
              <a:t>tocopherol</a:t>
            </a:r>
            <a:r>
              <a:rPr lang="en-US" sz="2400" dirty="0" smtClean="0"/>
              <a:t> from the </a:t>
            </a:r>
            <a:r>
              <a:rPr lang="en-US" sz="2400" dirty="0" err="1" smtClean="0"/>
              <a:t>enterocyte</a:t>
            </a:r>
            <a:r>
              <a:rPr lang="en-US" sz="2400" dirty="0" smtClean="0"/>
              <a:t> to the liver. </a:t>
            </a:r>
          </a:p>
          <a:p>
            <a:pPr algn="l" rtl="0"/>
            <a:r>
              <a:rPr lang="en-US" sz="2400" dirty="0" smtClean="0"/>
              <a:t>Upon reaching the </a:t>
            </a:r>
            <a:r>
              <a:rPr lang="en-US" sz="2400" u="sng" dirty="0" smtClean="0"/>
              <a:t>liver</a:t>
            </a:r>
            <a:r>
              <a:rPr lang="en-US" sz="2400" dirty="0" smtClean="0"/>
              <a:t>, RRR-alpha-</a:t>
            </a:r>
            <a:r>
              <a:rPr lang="en-US" sz="2400" dirty="0" err="1" smtClean="0"/>
              <a:t>tocopherol</a:t>
            </a:r>
            <a:r>
              <a:rPr lang="en-US" sz="2400" dirty="0" smtClean="0"/>
              <a:t> is preferentially taken up by </a:t>
            </a:r>
            <a:r>
              <a:rPr lang="en-US" sz="2400" b="1" dirty="0" smtClean="0">
                <a:solidFill>
                  <a:srgbClr val="C00000"/>
                </a:solidFill>
              </a:rPr>
              <a:t>alpha-</a:t>
            </a:r>
            <a:r>
              <a:rPr lang="en-US" sz="2400" b="1" dirty="0" err="1" smtClean="0">
                <a:solidFill>
                  <a:srgbClr val="C00000"/>
                </a:solidFill>
              </a:rPr>
              <a:t>tocopherol</a:t>
            </a:r>
            <a:r>
              <a:rPr lang="en-US" sz="2400" b="1" dirty="0" smtClean="0">
                <a:solidFill>
                  <a:srgbClr val="C00000"/>
                </a:solidFill>
              </a:rPr>
              <a:t> transfer protein </a:t>
            </a:r>
            <a:r>
              <a:rPr lang="en-US" sz="2400" dirty="0" smtClean="0"/>
              <a:t>(α-TTP). then either sulfated or </a:t>
            </a:r>
            <a:r>
              <a:rPr lang="en-US" sz="2400" dirty="0" err="1" smtClean="0"/>
              <a:t>glycuronidated</a:t>
            </a:r>
            <a:r>
              <a:rPr lang="en-US" sz="2400" dirty="0" smtClean="0"/>
              <a:t>. This renders the molecules water-soluble and leads to excretion via </a:t>
            </a:r>
            <a:r>
              <a:rPr lang="en-US" sz="2400" b="1" dirty="0" smtClean="0">
                <a:solidFill>
                  <a:srgbClr val="0070C0"/>
                </a:solidFill>
              </a:rPr>
              <a:t>urine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Unabsorbed vitamin E is excreted via </a:t>
            </a:r>
            <a:r>
              <a:rPr lang="en-US" sz="2400" b="1" dirty="0" smtClean="0">
                <a:solidFill>
                  <a:srgbClr val="0070C0"/>
                </a:solidFill>
              </a:rPr>
              <a:t>feces</a:t>
            </a:r>
            <a:r>
              <a:rPr lang="en-US" sz="2400" dirty="0" smtClean="0"/>
              <a:t>. 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E:</a:t>
            </a:r>
            <a:r>
              <a:rPr lang="en-US" sz="3200" b="1" dirty="0" smtClean="0"/>
              <a:t> </a:t>
            </a:r>
            <a:r>
              <a:rPr lang="en-US" sz="3200" dirty="0" smtClean="0"/>
              <a:t>Functions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err="1" smtClean="0"/>
              <a:t>Tocopherols</a:t>
            </a:r>
            <a:r>
              <a:rPr lang="en-US" sz="2400" dirty="0" smtClean="0"/>
              <a:t> have </a:t>
            </a:r>
            <a:r>
              <a:rPr lang="en-US" sz="2400" b="1" dirty="0" smtClean="0">
                <a:solidFill>
                  <a:srgbClr val="C00000"/>
                </a:solidFill>
              </a:rPr>
              <a:t>antioxidant activity </a:t>
            </a:r>
            <a:r>
              <a:rPr lang="en-US" sz="2400" dirty="0" smtClean="0"/>
              <a:t>i.e.  they react very readily with molecular oxygen and free radicals, thus prevent </a:t>
            </a:r>
            <a:r>
              <a:rPr lang="en-US" sz="2400" dirty="0" err="1" smtClean="0"/>
              <a:t>autoxidation</a:t>
            </a:r>
            <a:r>
              <a:rPr lang="en-US" sz="2400" dirty="0" smtClean="0"/>
              <a:t> of tissues.</a:t>
            </a:r>
          </a:p>
          <a:p>
            <a:pPr algn="l" rtl="0"/>
            <a:r>
              <a:rPr lang="en-US" sz="2400" dirty="0" err="1" smtClean="0"/>
              <a:t>Vit</a:t>
            </a:r>
            <a:r>
              <a:rPr lang="en-US" sz="2400" dirty="0" smtClean="0"/>
              <a:t> E acts as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lipid-soluble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antioxidant in cell membranes.</a:t>
            </a:r>
          </a:p>
          <a:p>
            <a:pPr algn="l" rtl="0"/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 prevents oxidation of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PUFAs</a:t>
            </a:r>
            <a:r>
              <a:rPr lang="en-US" sz="2400" dirty="0" smtClean="0"/>
              <a:t> in all membranes. This prevents </a:t>
            </a:r>
            <a:r>
              <a:rPr lang="en-US" sz="2400" dirty="0" err="1" smtClean="0"/>
              <a:t>hemolysis</a:t>
            </a:r>
            <a:r>
              <a:rPr lang="en-US" sz="2400" dirty="0" smtClean="0"/>
              <a:t> of RBCs by H2O2 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LDL </a:t>
            </a:r>
            <a:r>
              <a:rPr lang="en-US" sz="2000" dirty="0" smtClean="0"/>
              <a:t>(low density lipoprotein)</a:t>
            </a:r>
            <a:r>
              <a:rPr lang="en-US" sz="1800" dirty="0" smtClean="0"/>
              <a:t>. </a:t>
            </a:r>
            <a:r>
              <a:rPr lang="en-US" sz="2400" dirty="0" smtClean="0"/>
              <a:t>Oxidized LDL may be more </a:t>
            </a:r>
            <a:r>
              <a:rPr lang="en-US" sz="2400" dirty="0" err="1" smtClean="0"/>
              <a:t>atherogenic</a:t>
            </a:r>
            <a:r>
              <a:rPr lang="en-US" sz="2400" dirty="0" smtClean="0"/>
              <a:t>  (</a:t>
            </a:r>
            <a:r>
              <a:rPr lang="en-US" sz="2400" dirty="0" err="1" smtClean="0"/>
              <a:t>Vit.E</a:t>
            </a:r>
            <a:r>
              <a:rPr lang="en-US" sz="2400" dirty="0" smtClean="0"/>
              <a:t> may protect against coronary heart disease).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 DNA. </a:t>
            </a:r>
            <a:r>
              <a:rPr lang="en-US" sz="2400" dirty="0" smtClean="0"/>
              <a:t>(may help prevent  DNA damage &amp; cancer).</a:t>
            </a:r>
          </a:p>
          <a:p>
            <a:pPr algn="l" rtl="0">
              <a:buFont typeface="Wingdings" pitchFamily="2" charset="2"/>
              <a:buChar char="Ø"/>
            </a:pPr>
            <a:endParaRPr lang="en-US" sz="2400" dirty="0" smtClean="0"/>
          </a:p>
          <a:p>
            <a:pPr marL="171450" indent="-171450" algn="l" rtl="0">
              <a:spcBef>
                <a:spcPct val="50000"/>
              </a:spcBef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 idx="4294967295"/>
          </p:nvPr>
        </p:nvSpPr>
        <p:spPr>
          <a:xfrm>
            <a:off x="609600" y="76200"/>
            <a:ext cx="8229600" cy="1371600"/>
          </a:xfrm>
        </p:spPr>
        <p:txBody>
          <a:bodyPr>
            <a:normAutofit/>
          </a:bodyPr>
          <a:lstStyle/>
          <a:p>
            <a:pPr rtl="0"/>
            <a:r>
              <a:rPr lang="en-US" sz="4000" b="1" dirty="0" smtClean="0">
                <a:solidFill>
                  <a:srgbClr val="C00000"/>
                </a:solidFill>
              </a:rPr>
              <a:t> Free Radicals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153400" cy="4876799"/>
          </a:xfrm>
        </p:spPr>
        <p:txBody>
          <a:bodyPr>
            <a:noAutofit/>
          </a:bodyPr>
          <a:lstStyle/>
          <a:p>
            <a:pPr algn="l" rtl="0"/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Radicals </a:t>
            </a:r>
            <a:r>
              <a:rPr lang="en-US" sz="2000" dirty="0" smtClean="0"/>
              <a:t>are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By-products of the body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s metabolic reactions.</a:t>
            </a:r>
          </a:p>
          <a:p>
            <a:pPr algn="l" rtl="0"/>
            <a:r>
              <a:rPr lang="en-US" sz="2000" dirty="0" smtClean="0"/>
              <a:t>Cells contain many potentially </a:t>
            </a:r>
            <a:r>
              <a:rPr lang="en-US" sz="2000" dirty="0" err="1" smtClean="0"/>
              <a:t>oxidizable</a:t>
            </a:r>
            <a:r>
              <a:rPr lang="en-US" sz="2000" dirty="0" smtClean="0"/>
              <a:t> substrates such as polyunsaturated fatty acids (PUFAs), proteins, and DNA. </a:t>
            </a:r>
          </a:p>
          <a:p>
            <a:pPr algn="l" rtl="0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Anti-oxidants: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Group of compounds that neutralizes free radicals, helping to counteract the oxidation that takes place in cells.  E.g.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Vitamins E: </a:t>
            </a:r>
            <a:r>
              <a:rPr lang="en-US" sz="2000" dirty="0" smtClean="0"/>
              <a:t>it is an example of a </a:t>
            </a:r>
            <a:r>
              <a:rPr lang="en-US" sz="2000" dirty="0" err="1" smtClean="0"/>
              <a:t>phenolic</a:t>
            </a:r>
            <a:r>
              <a:rPr lang="en-US" sz="2000" dirty="0" smtClean="0"/>
              <a:t> antioxidant. They donate the hydrogen from the hydroxyl (-OH) group on the ring structure to free radicals, which then become un-reactive. On donating the hydrogen, the </a:t>
            </a:r>
            <a:r>
              <a:rPr lang="en-US" sz="2000" dirty="0" err="1" smtClean="0"/>
              <a:t>phenolic</a:t>
            </a:r>
            <a:r>
              <a:rPr lang="en-US" sz="2000" dirty="0" smtClean="0"/>
              <a:t> compound itself becomes a relatively free radical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Vitamins C.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Selenium.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Carotenoids</a:t>
            </a:r>
            <a:r>
              <a:rPr lang="en-US" sz="2000" b="1" dirty="0" smtClean="0">
                <a:solidFill>
                  <a:srgbClr val="0070C0"/>
                </a:solidFill>
              </a:rPr>
              <a:t> as beta carotene</a:t>
            </a:r>
            <a:endParaRPr lang="en-US" sz="2000" dirty="0" smtClean="0"/>
          </a:p>
          <a:p>
            <a:pPr algn="l" rtl="0"/>
            <a:r>
              <a:rPr lang="en-US" sz="2000" dirty="0" smtClean="0"/>
              <a:t>If  exposure to free radicals exceed the protective capacity of the antioxidant defense system, a phenomenon often referred to as </a:t>
            </a:r>
            <a:r>
              <a:rPr lang="en-US" sz="2000" b="1" u="sng" dirty="0" smtClean="0">
                <a:solidFill>
                  <a:srgbClr val="C00000"/>
                </a:solidFill>
              </a:rPr>
              <a:t>oxidative stress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0E4E0-08AA-4F52-A03F-60A8486E7FF4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/>
          <a:srcRect t="1933" b="1959"/>
          <a:stretch>
            <a:fillRect/>
          </a:stretch>
        </p:blipFill>
        <p:spPr bwMode="auto">
          <a:xfrm>
            <a:off x="609600" y="-152400"/>
            <a:ext cx="83693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0E4E0-08AA-4F52-A03F-60A8486E7FF4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Vitamins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8153400" cy="5257800"/>
          </a:xfrm>
        </p:spPr>
        <p:txBody>
          <a:bodyPr>
            <a:noAutofit/>
          </a:bodyPr>
          <a:lstStyle/>
          <a:p>
            <a:pPr algn="l" rtl="0" eaLnBrk="1" hangingPunct="1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Organic</a:t>
            </a:r>
            <a:r>
              <a:rPr lang="en-US" sz="2200" dirty="0" smtClean="0"/>
              <a:t> compounds</a:t>
            </a:r>
          </a:p>
          <a:p>
            <a:pPr algn="l" rtl="0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Cannot be synthesized </a:t>
            </a:r>
            <a:r>
              <a:rPr lang="en-US" sz="2200" dirty="0" smtClean="0"/>
              <a:t>in ample amounts in the body. Required in </a:t>
            </a:r>
            <a:r>
              <a:rPr lang="en-US" sz="2200" b="1" dirty="0" smtClean="0">
                <a:solidFill>
                  <a:srgbClr val="0070C0"/>
                </a:solidFill>
              </a:rPr>
              <a:t>small amounts</a:t>
            </a:r>
          </a:p>
          <a:p>
            <a:pPr algn="l" rtl="0" eaLnBrk="1" hangingPunct="1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Deficiencies</a:t>
            </a:r>
            <a:r>
              <a:rPr lang="en-US" sz="2200" dirty="0" smtClean="0"/>
              <a:t> can result in potentially serious consequences.</a:t>
            </a:r>
          </a:p>
          <a:p>
            <a:pPr marL="342900" lvl="1" indent="-342900" algn="l" rtl="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b="1" dirty="0" err="1" smtClean="0">
                <a:solidFill>
                  <a:srgbClr val="0070C0"/>
                </a:solidFill>
              </a:rPr>
              <a:t>Provitamin</a:t>
            </a:r>
            <a:r>
              <a:rPr lang="en-US" sz="2200" dirty="0" smtClean="0"/>
              <a:t> (precursor)  </a:t>
            </a:r>
            <a:r>
              <a:rPr lang="en-US" sz="2200" dirty="0" err="1" smtClean="0"/>
              <a:t>vs</a:t>
            </a:r>
            <a:r>
              <a:rPr lang="en-US" sz="2200" dirty="0" smtClean="0"/>
              <a:t>  </a:t>
            </a:r>
            <a:r>
              <a:rPr lang="en-US" sz="2200" b="1" dirty="0" smtClean="0">
                <a:solidFill>
                  <a:srgbClr val="0070C0"/>
                </a:solidFill>
              </a:rPr>
              <a:t>Preformed vitamin </a:t>
            </a:r>
            <a:r>
              <a:rPr lang="en-US" sz="2200" dirty="0" smtClean="0"/>
              <a:t>(</a:t>
            </a:r>
            <a:r>
              <a:rPr lang="en-US" sz="2200" dirty="0" smtClean="0">
                <a:sym typeface="Wingdings" pitchFamily="2" charset="2"/>
              </a:rPr>
              <a:t>vitamins found in foods in their active form)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algn="l" rtl="0">
              <a:defRPr/>
            </a:pPr>
            <a:r>
              <a:rPr lang="en-US" sz="2200" dirty="0" smtClean="0"/>
              <a:t>vitamins can be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destroyed by: </a:t>
            </a:r>
            <a:r>
              <a:rPr lang="en-US" sz="2200" dirty="0" smtClean="0"/>
              <a:t>Heat, Light (ultraviolet), Oxygen.</a:t>
            </a:r>
          </a:p>
          <a:p>
            <a:pPr marL="342900" lvl="1" indent="-342900" algn="l" rtl="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b="1" i="1" dirty="0" smtClean="0">
                <a:solidFill>
                  <a:srgbClr val="00B050"/>
                </a:solidFill>
              </a:rPr>
              <a:t>Fat-soluble vitamins </a:t>
            </a:r>
            <a:r>
              <a:rPr lang="en-US" sz="2200" dirty="0" smtClean="0"/>
              <a:t>tend to be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stable</a:t>
            </a:r>
            <a:r>
              <a:rPr lang="en-US" sz="2200" dirty="0" smtClean="0"/>
              <a:t>.</a:t>
            </a:r>
          </a:p>
          <a:p>
            <a:pPr algn="l" rtl="0">
              <a:defRPr/>
            </a:pPr>
            <a:r>
              <a:rPr lang="en-US" sz="2200" dirty="0" smtClean="0"/>
              <a:t>Whole foods: Fruits, vegetables, and whole grains.</a:t>
            </a:r>
          </a:p>
          <a:p>
            <a:pPr marL="342900" lvl="1" indent="-342900" algn="l" rtl="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/>
              <a:t>Vitamins from </a:t>
            </a:r>
            <a:r>
              <a:rPr lang="en-US" sz="2200" b="1" i="1" dirty="0" smtClean="0">
                <a:solidFill>
                  <a:srgbClr val="00B050"/>
                </a:solidFill>
              </a:rPr>
              <a:t>animal foods </a:t>
            </a:r>
            <a:r>
              <a:rPr lang="en-US" sz="2200" dirty="0" smtClean="0"/>
              <a:t>are generally more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bioavailable</a:t>
            </a:r>
            <a:r>
              <a:rPr lang="en-US" sz="2200" dirty="0" smtClean="0"/>
              <a:t> than those in plant foods.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200" dirty="0" smtClean="0"/>
              <a:t>Vitamins grouped into two major categories: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Fat-soluble</a:t>
            </a:r>
            <a:r>
              <a:rPr lang="en-US" sz="2200" dirty="0" smtClean="0"/>
              <a:t> (4 fat soluble) Vitamin A, D, E, K.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Water-soluble</a:t>
            </a:r>
            <a:r>
              <a:rPr lang="en-US" sz="2200" dirty="0" smtClean="0"/>
              <a:t> (9 water soluble)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34C43B-31E2-49E5-BC6F-A1872DBE84F3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Causes: </a:t>
            </a:r>
          </a:p>
          <a:p>
            <a:pPr algn="l" rtl="0"/>
            <a:r>
              <a:rPr lang="en-US" sz="2400" b="1" i="1" dirty="0" smtClean="0">
                <a:solidFill>
                  <a:srgbClr val="00B050"/>
                </a:solidFill>
              </a:rPr>
              <a:t>Severe </a:t>
            </a:r>
            <a:r>
              <a:rPr lang="en-US" sz="2400" b="1" i="1" smtClean="0">
                <a:solidFill>
                  <a:srgbClr val="00B050"/>
                </a:solidFill>
              </a:rPr>
              <a:t>malabsorption</a:t>
            </a:r>
            <a:r>
              <a:rPr lang="en-US" sz="2400" smtClean="0"/>
              <a:t>.</a:t>
            </a:r>
            <a:endParaRPr lang="en-US" sz="2400" dirty="0" smtClean="0"/>
          </a:p>
          <a:p>
            <a:pPr algn="l" rtl="0"/>
            <a:r>
              <a:rPr lang="en-US" sz="2400" b="1" i="1" dirty="0" smtClean="0">
                <a:solidFill>
                  <a:srgbClr val="00B050"/>
                </a:solidFill>
              </a:rPr>
              <a:t>Chronic liver disease. </a:t>
            </a:r>
            <a:r>
              <a:rPr lang="en-US" sz="2400" dirty="0" smtClean="0"/>
              <a:t>[They suffer deficiency because they are unable to absorb the vitamin or transport it.]</a:t>
            </a:r>
          </a:p>
          <a:p>
            <a:pPr algn="l" rtl="0"/>
            <a:r>
              <a:rPr lang="en-US" sz="2400" b="1" i="1" dirty="0" smtClean="0">
                <a:solidFill>
                  <a:srgbClr val="00B050"/>
                </a:solidFill>
              </a:rPr>
              <a:t>Premature infants </a:t>
            </a:r>
            <a:r>
              <a:rPr lang="en-US" sz="2400" dirty="0" smtClean="0"/>
              <a:t>are born with inadequate reserve of the vitamin. 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Manifestations: 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Muscle weakness </a:t>
            </a:r>
            <a:r>
              <a:rPr lang="en-US" sz="2400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0070C0"/>
                </a:solidFill>
              </a:rPr>
              <a:t>neurological problems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en-US" sz="2400" dirty="0" smtClean="0"/>
              <a:t>Due to nerve and muscle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</a:t>
            </a:r>
            <a:r>
              <a:rPr lang="en-US" sz="2400" dirty="0" smtClean="0"/>
              <a:t> damage. 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Hemolytic anemia. </a:t>
            </a:r>
            <a:r>
              <a:rPr lang="en-US" sz="2400" dirty="0" smtClean="0"/>
              <a:t>The RBC membranes are abnormally fragile as a result of lipid </a:t>
            </a:r>
            <a:r>
              <a:rPr lang="en-US" sz="2400" dirty="0" err="1" smtClean="0"/>
              <a:t>peroxidation</a:t>
            </a:r>
            <a:r>
              <a:rPr lang="en-US" sz="2400" dirty="0" smtClean="0"/>
              <a:t>. It  can be corrected by vitamin E supplementation. </a:t>
            </a:r>
          </a:p>
          <a:p>
            <a:pPr rtl="0">
              <a:buNone/>
            </a:pPr>
            <a:r>
              <a:rPr lang="en-US" sz="4400" dirty="0" smtClean="0">
                <a:solidFill>
                  <a:srgbClr val="FF0000"/>
                </a:solidFill>
                <a:latin typeface="Brush Script MT" pitchFamily="66" charset="0"/>
              </a:rPr>
              <a:t>End of vitamin E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E: </a:t>
            </a:r>
            <a:r>
              <a:rPr lang="en-US" sz="3200" dirty="0" smtClean="0"/>
              <a:t>deficiency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667000"/>
          </a:xfrm>
        </p:spPr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002060"/>
                </a:solidFill>
              </a:rPr>
              <a:t>Fat soluble vitamins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400" b="1" dirty="0" smtClean="0">
                <a:solidFill>
                  <a:srgbClr val="C00000"/>
                </a:solidFill>
              </a:rPr>
              <a:t>Vitamin 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dirty="0" smtClean="0"/>
              <a:t> Chemical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3962400" cy="51816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1800" dirty="0" smtClean="0"/>
              <a:t>• </a:t>
            </a:r>
            <a:r>
              <a:rPr lang="en-US" sz="2400" b="1" dirty="0" smtClean="0">
                <a:solidFill>
                  <a:srgbClr val="C00000"/>
                </a:solidFill>
              </a:rPr>
              <a:t>3 forms of vitamin A: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16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Retinol.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Retinal.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Retinoic acid 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1200" dirty="0" smtClean="0"/>
          </a:p>
          <a:p>
            <a:pPr algn="l" rtl="0">
              <a:buNone/>
            </a:pPr>
            <a:r>
              <a:rPr lang="en-US" sz="2400" dirty="0" smtClean="0"/>
              <a:t>• </a:t>
            </a:r>
            <a:r>
              <a:rPr lang="en-US" sz="2400" b="1" dirty="0" smtClean="0">
                <a:solidFill>
                  <a:srgbClr val="C00000"/>
                </a:solidFill>
              </a:rPr>
              <a:t>β-carotene.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</p:txBody>
      </p:sp>
      <p:pic>
        <p:nvPicPr>
          <p:cNvPr id="5" name="Picture 2" descr="C:\Documents and Settings\Administrator\Desktop\Retin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399"/>
            <a:ext cx="3810000" cy="838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C:\Documents and Settings\Administrator\Desktop\350px-All-trans-Retinsäur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267200"/>
            <a:ext cx="3810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5" descr="C:\Documents and Settings\Administrator\Desktop\car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257800"/>
            <a:ext cx="5562600" cy="10382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743200"/>
            <a:ext cx="3429000" cy="8382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819400"/>
            <a:ext cx="2971800" cy="7620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895600" y="3581400"/>
            <a:ext cx="164564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All-trans-retinal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2957" y="3581400"/>
            <a:ext cx="140673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11-cis-retinal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54864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1. Vitamin A</a:t>
            </a:r>
            <a:r>
              <a:rPr lang="en-US" sz="2300" dirty="0" smtClean="0"/>
              <a:t> is supplied by foods of </a:t>
            </a:r>
            <a:r>
              <a:rPr lang="en-US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origin </a:t>
            </a:r>
            <a:r>
              <a:rPr lang="en-US" sz="2300" dirty="0" smtClean="0"/>
              <a:t>e.g.  liver, egg yolk, butter, whole milk and fish liver oil.</a:t>
            </a:r>
          </a:p>
          <a:p>
            <a:pPr algn="l" rtl="0"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2. Carotenes (</a:t>
            </a:r>
            <a:r>
              <a:rPr lang="en-US" sz="2300" b="1" dirty="0" err="1" smtClean="0">
                <a:solidFill>
                  <a:srgbClr val="C00000"/>
                </a:solidFill>
              </a:rPr>
              <a:t>provitamin</a:t>
            </a:r>
            <a:r>
              <a:rPr lang="en-US" sz="2300" b="1" dirty="0" smtClean="0">
                <a:solidFill>
                  <a:srgbClr val="C00000"/>
                </a:solidFill>
              </a:rPr>
              <a:t> A): </a:t>
            </a:r>
            <a:r>
              <a:rPr lang="en-US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origin: </a:t>
            </a:r>
            <a:r>
              <a:rPr lang="en-US" sz="2300" dirty="0" smtClean="0"/>
              <a:t>dark green and yellow vegetables and fruits are good sources e.g.  carrots, sweet potatoes, spinach, apricots and green leafy vegetables.</a:t>
            </a:r>
          </a:p>
          <a:p>
            <a:pPr algn="l" rtl="0">
              <a:buNone/>
            </a:pPr>
            <a:endParaRPr lang="en-US" sz="2300" dirty="0" smtClean="0"/>
          </a:p>
          <a:p>
            <a:pPr algn="l" rtl="0">
              <a:buNone/>
            </a:pPr>
            <a:r>
              <a:rPr lang="en-US" sz="2300" b="1" u="sng" dirty="0" smtClean="0"/>
              <a:t>Synthesis &amp; storage: </a:t>
            </a:r>
            <a:r>
              <a:rPr lang="en-US" sz="2300" dirty="0" smtClean="0"/>
              <a:t>Synthesis of vitamin A from α , β , and γ carotenes by </a:t>
            </a:r>
            <a:r>
              <a:rPr lang="en-US" sz="2300" b="1" u="sng" dirty="0" err="1" smtClean="0">
                <a:solidFill>
                  <a:srgbClr val="C00000"/>
                </a:solidFill>
              </a:rPr>
              <a:t>carotenase</a:t>
            </a:r>
            <a:r>
              <a:rPr lang="en-US" sz="2300" b="1" u="sng" dirty="0" smtClean="0">
                <a:solidFill>
                  <a:srgbClr val="C00000"/>
                </a:solidFill>
              </a:rPr>
              <a:t> (</a:t>
            </a:r>
            <a:r>
              <a:rPr lang="en-US" sz="2300" b="1" u="sng" dirty="0" err="1" smtClean="0">
                <a:solidFill>
                  <a:srgbClr val="C00000"/>
                </a:solidFill>
              </a:rPr>
              <a:t>dioxygenase</a:t>
            </a:r>
            <a:r>
              <a:rPr lang="en-US" sz="2300" b="1" u="sng" dirty="0" smtClean="0">
                <a:solidFill>
                  <a:srgbClr val="C00000"/>
                </a:solidFill>
              </a:rPr>
              <a:t>) </a:t>
            </a:r>
            <a:r>
              <a:rPr lang="en-US" sz="2300" dirty="0" smtClean="0"/>
              <a:t>enzyme occurs in the </a:t>
            </a:r>
            <a:r>
              <a:rPr lang="en-US" sz="2300" b="1" i="1" dirty="0" smtClean="0">
                <a:solidFill>
                  <a:srgbClr val="0070C0"/>
                </a:solidFill>
              </a:rPr>
              <a:t>intestinal mucosa </a:t>
            </a:r>
            <a:r>
              <a:rPr lang="en-US" sz="2300" dirty="0" smtClean="0"/>
              <a:t>and the </a:t>
            </a:r>
            <a:r>
              <a:rPr lang="en-US" sz="2300" b="1" i="1" dirty="0" smtClean="0">
                <a:solidFill>
                  <a:srgbClr val="0070C0"/>
                </a:solidFill>
              </a:rPr>
              <a:t>liver.</a:t>
            </a:r>
            <a:endParaRPr lang="en-US" sz="2300" dirty="0" smtClean="0"/>
          </a:p>
          <a:p>
            <a:pPr algn="l" rtl="0">
              <a:buNone/>
            </a:pPr>
            <a:endParaRPr lang="en-US" sz="2300" dirty="0" smtClean="0"/>
          </a:p>
          <a:p>
            <a:pPr algn="l" rtl="0">
              <a:buNone/>
            </a:pPr>
            <a:endParaRPr lang="en-US" sz="2300" dirty="0" smtClean="0"/>
          </a:p>
          <a:p>
            <a:pPr algn="l" rtl="0">
              <a:buNone/>
            </a:pPr>
            <a:endParaRPr lang="en-US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Vitamin A: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Administrator\Desktop\beta-carotene-to-retin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09800"/>
            <a:ext cx="3124200" cy="3962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Absorption and Storage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</a:rPr>
              <a:t>Retinyl</a:t>
            </a:r>
            <a:r>
              <a:rPr lang="en-US" sz="2400" b="1" dirty="0" smtClean="0">
                <a:solidFill>
                  <a:srgbClr val="0070C0"/>
                </a:solidFill>
              </a:rPr>
              <a:t> esters</a:t>
            </a:r>
            <a:r>
              <a:rPr lang="en-US" sz="2400" dirty="0" smtClean="0"/>
              <a:t> and  </a:t>
            </a:r>
            <a:r>
              <a:rPr lang="en-US" sz="2400" b="1" dirty="0" err="1" smtClean="0">
                <a:solidFill>
                  <a:srgbClr val="0070C0"/>
                </a:solidFill>
              </a:rPr>
              <a:t>carotenoids</a:t>
            </a:r>
            <a:r>
              <a:rPr lang="en-US" sz="2400" dirty="0" smtClean="0"/>
              <a:t> are incorporated into </a:t>
            </a:r>
            <a:r>
              <a:rPr lang="en-US" sz="2400" b="1" dirty="0" smtClean="0">
                <a:solidFill>
                  <a:srgbClr val="C00000"/>
                </a:solidFill>
              </a:rPr>
              <a:t>micelle</a:t>
            </a:r>
            <a:r>
              <a:rPr lang="en-US" sz="2400" dirty="0" smtClean="0"/>
              <a:t>. Phospholipids,  and bile salts are essential for the efficient </a:t>
            </a:r>
            <a:r>
              <a:rPr lang="en-US" sz="2400" dirty="0" err="1" smtClean="0"/>
              <a:t>solubilization</a:t>
            </a:r>
            <a:r>
              <a:rPr lang="en-US" sz="2400" dirty="0" smtClean="0"/>
              <a:t> of retinol.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/>
              <a:t>Retinyl</a:t>
            </a:r>
            <a:r>
              <a:rPr lang="en-US" sz="2400" dirty="0" smtClean="0"/>
              <a:t> esters together with other lipids are incorporated into </a:t>
            </a:r>
            <a:r>
              <a:rPr lang="en-US" sz="2400" b="1" dirty="0" err="1" smtClean="0">
                <a:solidFill>
                  <a:srgbClr val="C00000"/>
                </a:solidFill>
              </a:rPr>
              <a:t>chylomicrons</a:t>
            </a:r>
            <a:r>
              <a:rPr lang="en-US" sz="2400" dirty="0" smtClean="0"/>
              <a:t>, excreted into intestinal </a:t>
            </a:r>
            <a:r>
              <a:rPr lang="en-US" sz="2400" u="sng" dirty="0" smtClean="0"/>
              <a:t>lymphatic</a:t>
            </a:r>
            <a:r>
              <a:rPr lang="en-US" sz="2400" dirty="0" smtClean="0"/>
              <a:t> channels, and delivered to the </a:t>
            </a:r>
            <a:r>
              <a:rPr lang="en-US" sz="2400" u="sng" dirty="0" smtClean="0"/>
              <a:t>blood.</a:t>
            </a:r>
            <a:r>
              <a:rPr lang="en-US" sz="2400" dirty="0" smtClean="0"/>
              <a:t> </a:t>
            </a:r>
          </a:p>
          <a:p>
            <a:pPr algn="l" rtl="0"/>
            <a:r>
              <a:rPr lang="en-US" sz="2400" dirty="0" smtClean="0"/>
              <a:t>most </a:t>
            </a:r>
            <a:r>
              <a:rPr lang="en-US" sz="2400" dirty="0" err="1" smtClean="0"/>
              <a:t>retinyl</a:t>
            </a:r>
            <a:r>
              <a:rPr lang="en-US" sz="2400" dirty="0" smtClean="0"/>
              <a:t> esters are taken by </a:t>
            </a:r>
            <a:r>
              <a:rPr lang="en-US" sz="2400" u="sng" dirty="0" smtClean="0"/>
              <a:t>liver cells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Following hydrolysis of stored </a:t>
            </a:r>
            <a:r>
              <a:rPr lang="en-US" sz="2400" dirty="0" err="1" smtClean="0"/>
              <a:t>retinyl</a:t>
            </a:r>
            <a:r>
              <a:rPr lang="en-US" sz="2400" dirty="0" smtClean="0"/>
              <a:t> esters, retinol combines with a plasma-specific transport protein</a:t>
            </a:r>
            <a:r>
              <a:rPr lang="en-US" sz="2400" b="1" dirty="0" smtClean="0">
                <a:solidFill>
                  <a:srgbClr val="C00000"/>
                </a:solidFill>
              </a:rPr>
              <a:t>, retinol-binding protein (RBP). </a:t>
            </a:r>
          </a:p>
          <a:p>
            <a:pPr algn="l" rtl="0"/>
            <a:r>
              <a:rPr lang="en-US" sz="2400" dirty="0" smtClean="0"/>
              <a:t>The RBP-retinol complex  associates with </a:t>
            </a:r>
            <a:r>
              <a:rPr lang="en-US" sz="2400" b="1" dirty="0" err="1" smtClean="0">
                <a:solidFill>
                  <a:srgbClr val="C00000"/>
                </a:solidFill>
              </a:rPr>
              <a:t>transthyretin</a:t>
            </a:r>
            <a:r>
              <a:rPr lang="en-US" sz="2400" dirty="0" smtClean="0"/>
              <a:t>. The </a:t>
            </a:r>
            <a:r>
              <a:rPr lang="en-US" sz="2400" dirty="0" err="1" smtClean="0"/>
              <a:t>transthyretin</a:t>
            </a:r>
            <a:r>
              <a:rPr lang="en-US" sz="2400" dirty="0" smtClean="0"/>
              <a:t>-RBP-retinol complex circulates in the blood, delivering the retinol to tissues.</a:t>
            </a:r>
          </a:p>
          <a:p>
            <a:pPr algn="l" rtl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sz="3200" dirty="0" smtClean="0">
                <a:solidFill>
                  <a:srgbClr val="C00000"/>
                </a:solidFill>
              </a:rPr>
              <a:t>Metabolism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47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3352800"/>
            <a:ext cx="11889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Reduction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1685" y="3276600"/>
            <a:ext cx="11446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Oxidation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6248400"/>
            <a:ext cx="6858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Dark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6316" y="4724400"/>
            <a:ext cx="6518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268" y="5943600"/>
            <a:ext cx="140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11-cis-retinal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dirty="0" smtClean="0"/>
              <a:t> Function and Physiological Role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525963"/>
          </a:xfrm>
        </p:spPr>
        <p:txBody>
          <a:bodyPr>
            <a:noAutofit/>
          </a:bodyPr>
          <a:lstStyle/>
          <a:p>
            <a:pPr marL="571500" indent="-571500" algn="l" rtl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I. Antioxidant:</a:t>
            </a:r>
            <a:r>
              <a:rPr lang="en-US" sz="2200" dirty="0" smtClean="0"/>
              <a:t> Vitamin A (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retinol and retinoic acid</a:t>
            </a:r>
            <a:r>
              <a:rPr lang="en-US" sz="2200" dirty="0" smtClean="0"/>
              <a:t>) reduce the risk of:</a:t>
            </a:r>
          </a:p>
          <a:p>
            <a:pPr marL="571500" indent="-571500" algn="l" rtl="0">
              <a:buFont typeface="Wingdings" pitchFamily="2" charset="2"/>
              <a:buChar char="Ø"/>
            </a:pPr>
            <a:r>
              <a:rPr lang="en-US" sz="2200" dirty="0" smtClean="0"/>
              <a:t>cancers e.g.  lung cancer in heavy smokers.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(Anticancer agent)</a:t>
            </a:r>
          </a:p>
          <a:p>
            <a:pPr marL="571500" indent="-571500" algn="l" rtl="0">
              <a:buFont typeface="Wingdings" pitchFamily="2" charset="2"/>
              <a:buChar char="Ø"/>
            </a:pPr>
            <a:r>
              <a:rPr lang="en-US" sz="2200" dirty="0" smtClean="0"/>
              <a:t>Protecting from heart disease.</a:t>
            </a:r>
          </a:p>
          <a:p>
            <a:pPr algn="l" rtl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II. Role in cell growth and differentiation:</a:t>
            </a:r>
          </a:p>
          <a:p>
            <a:pPr algn="l" rtl="0">
              <a:buFont typeface="Symbol" pitchFamily="18" charset="2"/>
              <a:buChar char="·"/>
            </a:pPr>
            <a:r>
              <a:rPr lang="en-US" sz="2200" dirty="0" smtClean="0"/>
              <a:t>The mechanism of vitamin A action is mediated through </a:t>
            </a:r>
            <a:r>
              <a:rPr lang="en-US" sz="2200" b="1" dirty="0" smtClean="0"/>
              <a:t>specific nuclear receptors</a:t>
            </a:r>
            <a:r>
              <a:rPr lang="en-US" sz="2200" dirty="0" smtClean="0"/>
              <a:t>. These receptors are activated by binding with retinoic acid. Activated receptors bind to DNA response elements located upstream of specific genes to</a:t>
            </a:r>
            <a:r>
              <a:rPr lang="en-US" sz="2200" b="1" dirty="0" smtClean="0"/>
              <a:t> regulate the level of expression</a:t>
            </a:r>
            <a:r>
              <a:rPr lang="en-US" sz="2200" dirty="0" smtClean="0"/>
              <a:t> of those genes. Those proteins will be involved in regulation of cell growth and differentiation. </a:t>
            </a:r>
          </a:p>
          <a:p>
            <a:pPr algn="l" rtl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III. Role in Epithelial Tissue:</a:t>
            </a:r>
          </a:p>
          <a:p>
            <a:pPr algn="l" rtl="0">
              <a:buNone/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/>
              <a:t>	Vitamin A is essential for health and integrity of the epithelial tissues.</a:t>
            </a:r>
          </a:p>
          <a:p>
            <a:pPr algn="l" rtl="0">
              <a:buNone/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/>
              <a:t>	Retinal also </a:t>
            </a:r>
            <a:r>
              <a:rPr lang="en-US" sz="2200" b="1" i="1" dirty="0" smtClean="0">
                <a:solidFill>
                  <a:srgbClr val="0070C0"/>
                </a:solidFill>
              </a:rPr>
              <a:t>inhibits the synthesis and deposition of keratin </a:t>
            </a:r>
            <a:r>
              <a:rPr lang="en-US" sz="2200" dirty="0" smtClean="0"/>
              <a:t>by epithelial cells.</a:t>
            </a:r>
          </a:p>
          <a:p>
            <a:pPr algn="l" rtl="0">
              <a:buFont typeface="Symbol"/>
              <a:buChar char="·"/>
            </a:pPr>
            <a:endParaRPr lang="en-US" sz="2200" dirty="0" smtClean="0"/>
          </a:p>
          <a:p>
            <a:pPr algn="l" rtl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IV. Role in Vision:</a:t>
            </a:r>
            <a:endParaRPr lang="en-US" sz="2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The retinal rod cells are adapted for vision in low light intensities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 vision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Rhodopsin</a:t>
            </a:r>
            <a:r>
              <a:rPr lang="en-US" sz="2400" dirty="0" smtClean="0"/>
              <a:t>;  conjugated protein, is formed in the retinal-rods by binding of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opsin</a:t>
            </a:r>
            <a:r>
              <a:rPr lang="en-US" sz="2400" dirty="0" smtClean="0"/>
              <a:t> to </a:t>
            </a:r>
            <a:r>
              <a:rPr lang="en-US" sz="2400" b="1" u="sng" dirty="0" smtClean="0">
                <a:solidFill>
                  <a:srgbClr val="C00000"/>
                </a:solidFill>
              </a:rPr>
              <a:t>11-cis-retinal</a:t>
            </a:r>
            <a:r>
              <a:rPr lang="en-US" sz="2400" dirty="0" smtClean="0"/>
              <a:t> during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dark.</a:t>
            </a:r>
          </a:p>
          <a:p>
            <a:pPr algn="l" rtl="0"/>
            <a:r>
              <a:rPr lang="en-US" sz="2400" dirty="0" smtClean="0"/>
              <a:t>When </a:t>
            </a:r>
            <a:r>
              <a:rPr lang="en-US" sz="2400" dirty="0" err="1" smtClean="0"/>
              <a:t>rhodopsin</a:t>
            </a:r>
            <a:r>
              <a:rPr lang="en-US" sz="2400" dirty="0" smtClean="0"/>
              <a:t> is exposed to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sz="2400" dirty="0" smtClean="0"/>
              <a:t>, the bound 11-cis-retinal is transformed into </a:t>
            </a:r>
            <a:r>
              <a:rPr lang="en-US" sz="2400" b="1" u="sng" dirty="0" smtClean="0">
                <a:solidFill>
                  <a:srgbClr val="C00000"/>
                </a:solidFill>
              </a:rPr>
              <a:t>all trans retinal </a:t>
            </a:r>
            <a:r>
              <a:rPr lang="en-US" sz="2400" dirty="0" smtClean="0"/>
              <a:t>(change in configuration; non enzymatic).</a:t>
            </a:r>
          </a:p>
          <a:p>
            <a:pPr algn="l" rtl="0"/>
            <a:r>
              <a:rPr lang="en-US" sz="2400" b="1" i="1" dirty="0" smtClean="0">
                <a:solidFill>
                  <a:srgbClr val="002060"/>
                </a:solidFill>
              </a:rPr>
              <a:t>Dissociation of the bleached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rhodopsin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to yield free </a:t>
            </a:r>
            <a:r>
              <a:rPr lang="en-US" sz="2400" dirty="0" err="1" smtClean="0"/>
              <a:t>opsin</a:t>
            </a:r>
            <a:r>
              <a:rPr lang="en-US" sz="2400" dirty="0" smtClean="0"/>
              <a:t> and all trans retinal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initiates the nerve impulse </a:t>
            </a:r>
            <a:r>
              <a:rPr lang="en-US" sz="2400" dirty="0" smtClean="0"/>
              <a:t>which will be perceived by the brain.</a:t>
            </a:r>
          </a:p>
          <a:p>
            <a:pPr algn="l" rtl="0"/>
            <a:r>
              <a:rPr lang="en-US" sz="2400" dirty="0" err="1" smtClean="0"/>
              <a:t>Rhodopsin</a:t>
            </a:r>
            <a:r>
              <a:rPr lang="en-US" sz="2400" dirty="0" smtClean="0"/>
              <a:t> must be reconstituted for continued vision in dim light.  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22" name="Picture 2" descr="C:\Users\emans\Desktop\Fat solub-Vit. Figures\JMedSci_2017_37_4_121_213578_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4800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IV. Role in Vision:</a:t>
            </a:r>
            <a:endParaRPr lang="en-US" sz="2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 </a:t>
            </a:r>
            <a:r>
              <a:rPr lang="en-US" sz="3200" dirty="0" smtClean="0"/>
              <a:t>Summary of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Antioxidant: Vitamin A 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retinol and retinoic acid</a:t>
            </a:r>
            <a:r>
              <a:rPr lang="en-US" sz="2400" dirty="0" smtClean="0">
                <a:solidFill>
                  <a:srgbClr val="00B050"/>
                </a:solidFill>
              </a:rPr>
              <a:t>) &amp; 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-carotene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(Anticancer agent).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Role in cell growth and differentiation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(retinoic acid).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Role in Epithelial Tissue.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b="1" dirty="0" smtClean="0">
                <a:solidFill>
                  <a:srgbClr val="C00000"/>
                </a:solidFill>
              </a:rPr>
              <a:t>Role in Vision 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</a:t>
            </a:r>
            <a:r>
              <a:rPr lang="en-US" sz="2400" dirty="0" smtClean="0">
                <a:solidFill>
                  <a:srgbClr val="C00000"/>
                </a:solidFill>
              </a:rPr>
              <a:t>).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Support reproduction and growth. 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retinol and retinoic acid</a:t>
            </a:r>
            <a:r>
              <a:rPr lang="en-US" sz="2400" dirty="0" smtClean="0">
                <a:solidFill>
                  <a:srgbClr val="00B050"/>
                </a:solidFill>
              </a:rPr>
              <a:t>) 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 Support immunity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(retinoic acid and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carotenoids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en-US" sz="2400" dirty="0" smtClean="0"/>
              <a:t> Vitamin A plays a role in T cell differentiation, and can increase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en-US" sz="2400" dirty="0" smtClean="0"/>
              <a:t> secretion.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 rtl="0">
              <a:buAutoNum type="romanUcPeriod"/>
            </a:pPr>
            <a:endParaRPr lang="en-US" sz="2400" dirty="0" smtClean="0"/>
          </a:p>
          <a:p>
            <a:pPr algn="l" rtl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sz="3200" smtClean="0"/>
              <a:t>Vitamins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762000"/>
            <a:ext cx="4724400" cy="6019800"/>
          </a:xfrm>
        </p:spPr>
        <p:txBody>
          <a:bodyPr/>
          <a:lstStyle/>
          <a:p>
            <a:pPr lvl="1" algn="l" rtl="0"/>
            <a:r>
              <a:rPr lang="en-US" sz="2000" b="1" smtClean="0">
                <a:solidFill>
                  <a:srgbClr val="C00000"/>
                </a:solidFill>
              </a:rPr>
              <a:t>Fat-soluble vitamins</a:t>
            </a:r>
          </a:p>
          <a:p>
            <a:pPr lvl="2" algn="l" rtl="0"/>
            <a:r>
              <a:rPr lang="en-US" smtClean="0"/>
              <a:t>Found in fats and oils of foods (hydrophobic).</a:t>
            </a:r>
          </a:p>
          <a:p>
            <a:pPr lvl="2" algn="l" rtl="0"/>
            <a:r>
              <a:rPr lang="en-US" smtClean="0"/>
              <a:t>After absorbed enter lymph, then blood</a:t>
            </a:r>
          </a:p>
          <a:p>
            <a:pPr lvl="2" algn="l" rtl="0"/>
            <a:r>
              <a:rPr lang="en-US" smtClean="0"/>
              <a:t>Protein carriers for transport</a:t>
            </a:r>
          </a:p>
          <a:p>
            <a:pPr lvl="2" algn="l" rtl="0"/>
            <a:r>
              <a:rPr lang="en-US" smtClean="0"/>
              <a:t>Stored (fatty tissue/liver)</a:t>
            </a:r>
          </a:p>
          <a:p>
            <a:pPr lvl="2" algn="l" rtl="0"/>
            <a:r>
              <a:rPr lang="en-US" smtClean="0"/>
              <a:t>Doesn’t need as regularly - weekly, monthly; because stored</a:t>
            </a:r>
          </a:p>
          <a:p>
            <a:pPr lvl="2" algn="l" rtl="0"/>
            <a:r>
              <a:rPr lang="en-US" smtClean="0"/>
              <a:t>Deficiencies slow to develop; because stored</a:t>
            </a:r>
          </a:p>
          <a:p>
            <a:pPr lvl="2" algn="l" rtl="0"/>
            <a:r>
              <a:rPr lang="en-US" smtClean="0"/>
              <a:t>Toxicities more likely; because stored</a:t>
            </a:r>
          </a:p>
          <a:p>
            <a:pPr lvl="2" algn="l" rtl="0"/>
            <a:r>
              <a:rPr lang="en-US" smtClean="0"/>
              <a:t>Precursors</a:t>
            </a:r>
          </a:p>
          <a:p>
            <a:pPr lvl="2" algn="l" rtl="0"/>
            <a:r>
              <a:rPr lang="en-US" smtClean="0"/>
              <a:t>Fecal excretion</a:t>
            </a:r>
          </a:p>
          <a:p>
            <a:pPr lvl="2" algn="l" rtl="0"/>
            <a:endParaRPr lang="en-US" sz="2200" smtClean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52400" y="838200"/>
            <a:ext cx="441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b="1" kern="0" dirty="0">
                <a:solidFill>
                  <a:srgbClr val="C00000"/>
                </a:solidFill>
                <a:latin typeface="+mn-lt"/>
                <a:cs typeface="+mn-cs"/>
              </a:rPr>
              <a:t>Water-soluble vitamins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Found in watery parts of foods (hydrophilic)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After absorbed move directly into blood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Transported  freely in blood 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Not stored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Needed more regularly – every 1-3 days; because not stored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Deficiencies fast to develop;  because not stored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Toxicities less likely 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Usually no precursors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Urine excretion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9CDE3C-0F89-46E8-B336-7ED370D35156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b="1" dirty="0" smtClean="0"/>
              <a:t> </a:t>
            </a:r>
            <a:r>
              <a:rPr lang="en-US" sz="3200" dirty="0" smtClean="0"/>
              <a:t>Deficiency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Deficiency:</a:t>
            </a:r>
            <a:r>
              <a:rPr lang="en-US" sz="2200" dirty="0" smtClean="0"/>
              <a:t> is characterized by:</a:t>
            </a:r>
            <a:endParaRPr lang="en-US" sz="2200" b="1" dirty="0" smtClean="0"/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Night blindness: </a:t>
            </a:r>
            <a:r>
              <a:rPr lang="en-US" sz="2000" dirty="0" smtClean="0"/>
              <a:t>The earliest sign of </a:t>
            </a:r>
            <a:r>
              <a:rPr lang="en-US" sz="2000" dirty="0" err="1" smtClean="0"/>
              <a:t>vit</a:t>
            </a:r>
            <a:r>
              <a:rPr lang="en-US" sz="2000" dirty="0" smtClean="0"/>
              <a:t> A deficiency is a loss of sensitivity to green light, followed by impairment to adapt to dim light.</a:t>
            </a:r>
            <a:endParaRPr lang="en-US" sz="2200" dirty="0" smtClean="0"/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Follicular hyperkeratosis</a:t>
            </a:r>
            <a:r>
              <a:rPr lang="en-US" sz="2200" dirty="0" smtClean="0"/>
              <a:t> (rough and dry skin with </a:t>
            </a:r>
            <a:r>
              <a:rPr lang="en-US" sz="2200" dirty="0" err="1" smtClean="0"/>
              <a:t>keratinization</a:t>
            </a:r>
            <a:r>
              <a:rPr lang="en-US" sz="2200" dirty="0" smtClean="0"/>
              <a:t> of hair follicles).</a:t>
            </a:r>
          </a:p>
          <a:p>
            <a:pPr algn="l" rtl="0"/>
            <a:r>
              <a:rPr lang="en-US" sz="2200" b="1" dirty="0" err="1" smtClean="0">
                <a:solidFill>
                  <a:srgbClr val="C00000"/>
                </a:solidFill>
              </a:rPr>
              <a:t>Xerophthalmia</a:t>
            </a:r>
            <a:r>
              <a:rPr lang="en-US" sz="2200" dirty="0" smtClean="0"/>
              <a:t> (dry eye due to </a:t>
            </a:r>
            <a:r>
              <a:rPr lang="en-US" sz="2200" dirty="0" err="1" smtClean="0"/>
              <a:t>keratinization</a:t>
            </a:r>
            <a:endParaRPr lang="en-US" sz="2200" dirty="0" smtClean="0"/>
          </a:p>
          <a:p>
            <a:pPr algn="l" rtl="0">
              <a:buNone/>
            </a:pPr>
            <a:r>
              <a:rPr lang="en-US" sz="2200" dirty="0" smtClean="0"/>
              <a:t> of the epithelium of </a:t>
            </a:r>
            <a:r>
              <a:rPr lang="en-US" sz="2200" dirty="0" err="1" smtClean="0"/>
              <a:t>lacrimal</a:t>
            </a:r>
            <a:r>
              <a:rPr lang="en-US" sz="2200" dirty="0" smtClean="0"/>
              <a:t> glands and loss of</a:t>
            </a:r>
          </a:p>
          <a:p>
            <a:pPr algn="l" rtl="0">
              <a:buNone/>
            </a:pPr>
            <a:r>
              <a:rPr lang="en-US" sz="2200" dirty="0" smtClean="0"/>
              <a:t> tears). Collection of keratin in </a:t>
            </a:r>
            <a:r>
              <a:rPr lang="en-US" sz="2200" dirty="0" err="1" smtClean="0"/>
              <a:t>conjuctiva</a:t>
            </a:r>
            <a:r>
              <a:rPr lang="en-US" sz="2200" dirty="0" smtClean="0"/>
              <a:t>  are</a:t>
            </a:r>
          </a:p>
          <a:p>
            <a:pPr algn="l" rtl="0">
              <a:buNone/>
            </a:pPr>
            <a:r>
              <a:rPr lang="en-US" sz="2200" dirty="0" smtClean="0"/>
              <a:t> known as </a:t>
            </a:r>
            <a:r>
              <a:rPr lang="en-US" sz="2200" dirty="0" err="1" smtClean="0"/>
              <a:t>Bitot’s</a:t>
            </a:r>
            <a:r>
              <a:rPr lang="en-US" sz="2200" dirty="0" smtClean="0"/>
              <a:t> spots</a:t>
            </a:r>
            <a:r>
              <a:rPr lang="en-US" sz="2200" dirty="0" smtClean="0">
                <a:solidFill>
                  <a:srgbClr val="00B0F0"/>
                </a:solidFill>
              </a:rPr>
              <a:t>).</a:t>
            </a:r>
            <a:endParaRPr lang="en-US" sz="2200" dirty="0" smtClean="0"/>
          </a:p>
          <a:p>
            <a:pPr algn="l" rtl="0"/>
            <a:r>
              <a:rPr lang="en-US" sz="2200" b="1" dirty="0" err="1" smtClean="0">
                <a:solidFill>
                  <a:srgbClr val="C00000"/>
                </a:solidFill>
              </a:rPr>
              <a:t>Keratomalacia</a:t>
            </a:r>
            <a:r>
              <a:rPr lang="en-US" sz="2200" dirty="0" smtClean="0"/>
              <a:t> (</a:t>
            </a:r>
            <a:r>
              <a:rPr lang="en-US" sz="2200" dirty="0" err="1" smtClean="0"/>
              <a:t>keratinization</a:t>
            </a:r>
            <a:r>
              <a:rPr lang="en-US" sz="2200" dirty="0" smtClean="0"/>
              <a:t> of the cornea).</a:t>
            </a:r>
          </a:p>
          <a:p>
            <a:pPr algn="l" rtl="0"/>
            <a:r>
              <a:rPr lang="en-US" sz="2200" dirty="0" smtClean="0"/>
              <a:t>Abnormal skeletal development.</a:t>
            </a:r>
          </a:p>
          <a:p>
            <a:pPr algn="l" rtl="0"/>
            <a:r>
              <a:rPr lang="en-US" sz="2200" b="1" dirty="0" smtClean="0">
                <a:solidFill>
                  <a:srgbClr val="002060"/>
                </a:solidFill>
              </a:rPr>
              <a:t>Immune dysfunction.</a:t>
            </a:r>
          </a:p>
          <a:p>
            <a:pPr algn="l" rtl="0"/>
            <a:r>
              <a:rPr lang="en-US" sz="2200" b="1" dirty="0" smtClean="0">
                <a:solidFill>
                  <a:srgbClr val="002060"/>
                </a:solidFill>
              </a:rPr>
              <a:t> Reproductive disorders: </a:t>
            </a:r>
            <a:r>
              <a:rPr lang="en-US" sz="2200" dirty="0" smtClean="0"/>
              <a:t>as Increased abortions , Neonates born dead.</a:t>
            </a:r>
          </a:p>
          <a:p>
            <a:pPr algn="l" rtl="0">
              <a:buNone/>
            </a:pPr>
            <a:endParaRPr lang="en-US" sz="2200" dirty="0" smtClean="0"/>
          </a:p>
          <a:p>
            <a:pPr algn="l" rtl="0">
              <a:buNone/>
            </a:pPr>
            <a:r>
              <a:rPr lang="en-US" sz="2200" dirty="0" smtClean="0"/>
              <a:t>      </a:t>
            </a:r>
            <a:endParaRPr lang="en-US" sz="2200" b="1" dirty="0" smtClean="0"/>
          </a:p>
          <a:p>
            <a:pPr algn="l" rtl="0">
              <a:buNone/>
            </a:pP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8956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Toxicity (</a:t>
            </a:r>
            <a:r>
              <a:rPr lang="en-US" dirty="0" err="1" smtClean="0"/>
              <a:t>Hypervitaminosis</a:t>
            </a:r>
            <a:r>
              <a:rPr lang="en-US" dirty="0" smtClean="0"/>
              <a:t>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dirty="0" smtClean="0">
                <a:sym typeface="Symbol"/>
              </a:rPr>
              <a:t></a:t>
            </a:r>
            <a:r>
              <a:rPr lang="en-US" sz="2400" dirty="0" smtClean="0"/>
              <a:t>	Large doses over a period of months or years as in treatment of </a:t>
            </a:r>
            <a:r>
              <a:rPr lang="en-US" sz="2400" b="1" u="sng" dirty="0" smtClean="0">
                <a:solidFill>
                  <a:srgbClr val="C00000"/>
                </a:solidFill>
              </a:rPr>
              <a:t>acne</a:t>
            </a:r>
            <a:r>
              <a:rPr lang="en-US" sz="2400" dirty="0" smtClean="0"/>
              <a:t> can be toxic.</a:t>
            </a:r>
          </a:p>
          <a:p>
            <a:pPr algn="l" rtl="0">
              <a:buFont typeface="Symbol"/>
              <a:buChar char="·"/>
            </a:pPr>
            <a:r>
              <a:rPr lang="en-US" sz="2400" b="1" dirty="0" smtClean="0">
                <a:solidFill>
                  <a:srgbClr val="C00000"/>
                </a:solidFill>
              </a:rPr>
              <a:t>Toxic symptoms include:</a:t>
            </a:r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Symptoms affects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</a:t>
            </a:r>
            <a:r>
              <a:rPr lang="en-US" sz="2400" dirty="0" smtClean="0"/>
              <a:t> (headache, nausea, ataxia, anorexia).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Enlargement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400" dirty="0" smtClean="0"/>
              <a:t> (</a:t>
            </a:r>
            <a:r>
              <a:rPr lang="en-US" sz="2400" dirty="0" err="1" smtClean="0"/>
              <a:t>hepatomegaly</a:t>
            </a:r>
            <a:r>
              <a:rPr lang="en-US" sz="2400" dirty="0" smtClean="0"/>
              <a:t>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</a:t>
            </a:r>
            <a:r>
              <a:rPr lang="en-US" sz="2400" dirty="0" smtClean="0"/>
              <a:t> homeostasis (calcification of soft tissues), bone pain.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</a:t>
            </a:r>
            <a:r>
              <a:rPr lang="en-US" sz="2400" dirty="0" smtClean="0"/>
              <a:t>(dryness, desquamation, alopecia).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It is virtually impossible to develop </a:t>
            </a:r>
            <a:r>
              <a:rPr lang="en-US" sz="2400" dirty="0" err="1" smtClean="0"/>
              <a:t>vit.A</a:t>
            </a:r>
            <a:r>
              <a:rPr lang="en-US" sz="2400" dirty="0" smtClean="0"/>
              <a:t> toxicity by ingesting natural foods. </a:t>
            </a:r>
          </a:p>
          <a:p>
            <a:pPr rtl="0">
              <a:buNone/>
            </a:pPr>
            <a:r>
              <a:rPr lang="en-US" sz="4000" dirty="0" smtClean="0">
                <a:solidFill>
                  <a:srgbClr val="FF0000"/>
                </a:solidFill>
                <a:latin typeface="Brush Script MT" pitchFamily="66" charset="0"/>
              </a:rPr>
              <a:t>End of vitamin A</a:t>
            </a:r>
          </a:p>
          <a:p>
            <a:pPr algn="l" rtl="0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209800"/>
          </a:xfrm>
        </p:spPr>
        <p:txBody>
          <a:bodyPr>
            <a:noAutofit/>
          </a:bodyPr>
          <a:lstStyle/>
          <a:p>
            <a:pPr rtl="0"/>
            <a:r>
              <a:rPr lang="en-US" sz="6000" dirty="0" smtClean="0">
                <a:solidFill>
                  <a:srgbClr val="002060"/>
                </a:solidFill>
              </a:rPr>
              <a:t>Fat soluble vitamins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>
                <a:solidFill>
                  <a:srgbClr val="C00000"/>
                </a:solidFill>
              </a:rPr>
              <a:t>Vitamin D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Introduction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Vitamin D is </a:t>
            </a:r>
            <a:r>
              <a:rPr lang="en-US" sz="2400" b="1" dirty="0" smtClean="0">
                <a:solidFill>
                  <a:srgbClr val="C00000"/>
                </a:solidFill>
              </a:rPr>
              <a:t>not strictly a vitamin </a:t>
            </a:r>
            <a:r>
              <a:rPr lang="en-US" sz="2400" dirty="0" smtClean="0"/>
              <a:t>since it can be synthesized in the skin.</a:t>
            </a:r>
          </a:p>
          <a:p>
            <a:pPr algn="l" rtl="0"/>
            <a:r>
              <a:rPr lang="en-US" sz="2400" dirty="0" smtClean="0"/>
              <a:t>Only when sunlight exposure is inadequate, is a dietary source required.</a:t>
            </a:r>
          </a:p>
          <a:p>
            <a:pPr algn="l" rtl="0">
              <a:buNone/>
            </a:pPr>
            <a:endParaRPr lang="en-US" sz="1200" dirty="0" smtClean="0"/>
          </a:p>
          <a:p>
            <a:pPr algn="l" rtl="0">
              <a:buNone/>
            </a:pPr>
            <a:r>
              <a:rPr lang="en-US" sz="2400" b="1" u="sng" dirty="0" smtClean="0"/>
              <a:t>Chemical structure:</a:t>
            </a:r>
          </a:p>
          <a:p>
            <a:pPr algn="l" rtl="0"/>
            <a:r>
              <a:rPr lang="en-US" sz="2400" dirty="0" smtClean="0"/>
              <a:t>D vitamins are a group of sterol compounds: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Vitamin D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ergocalciferol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dirty="0" smtClean="0"/>
              <a:t> is generated from </a:t>
            </a:r>
            <a:r>
              <a:rPr lang="en-US" sz="2400" dirty="0" err="1" smtClean="0"/>
              <a:t>ergosterol</a:t>
            </a:r>
            <a:r>
              <a:rPr lang="en-US" sz="2400" dirty="0" smtClean="0"/>
              <a:t> (pro-vitamin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by ultraviolet irradiation.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Vitamin D3 (</a:t>
            </a:r>
            <a:r>
              <a:rPr lang="en-US" sz="2400" b="1" dirty="0" err="1" smtClean="0">
                <a:solidFill>
                  <a:srgbClr val="C00000"/>
                </a:solidFill>
              </a:rPr>
              <a:t>cholecalciferol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/>
              <a:t>is derived from 7-dehyro cholesterol (pro-vitamin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by ultraviolet irradiation.</a:t>
            </a:r>
          </a:p>
          <a:p>
            <a:pPr algn="l" rtl="0"/>
            <a:r>
              <a:rPr lang="en-US" sz="2400" dirty="0" smtClean="0"/>
              <a:t>Vitamins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are of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biologic potency</a:t>
            </a:r>
            <a:r>
              <a:rPr lang="en-US" sz="2400" dirty="0" smtClean="0"/>
              <a:t> and are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metabolized identically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dirty="0" smtClean="0"/>
              <a:t> </a:t>
            </a:r>
            <a:r>
              <a:rPr lang="en-US" sz="3200" u="sng" dirty="0" smtClean="0"/>
              <a:t>Sources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 err="1" smtClean="0"/>
              <a:t>Cholecalciferol</a:t>
            </a:r>
            <a:r>
              <a:rPr lang="en-US" sz="2400" dirty="0" smtClean="0"/>
              <a:t> is produced in the </a:t>
            </a:r>
            <a:r>
              <a:rPr lang="en-US" sz="2400" b="1" dirty="0" smtClean="0">
                <a:solidFill>
                  <a:srgbClr val="C00000"/>
                </a:solidFill>
              </a:rPr>
              <a:t>skin</a:t>
            </a:r>
            <a:r>
              <a:rPr lang="en-US" sz="2400" dirty="0" smtClean="0"/>
              <a:t> by U.V. (the cheapest source of 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dirty="0" smtClean="0"/>
              <a:t>Preformed 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from </a:t>
            </a:r>
            <a:r>
              <a:rPr lang="en-US" sz="2400" b="1" dirty="0" smtClean="0">
                <a:solidFill>
                  <a:srgbClr val="C00000"/>
                </a:solidFill>
              </a:rPr>
              <a:t>fish-liver oils</a:t>
            </a:r>
            <a:r>
              <a:rPr lang="en-US" sz="2400" dirty="0" smtClean="0"/>
              <a:t>, flesh of oily fish, egg yolk and </a:t>
            </a:r>
            <a:r>
              <a:rPr lang="en-US" sz="2400" b="1" dirty="0" smtClean="0">
                <a:solidFill>
                  <a:srgbClr val="C00000"/>
                </a:solidFill>
              </a:rPr>
              <a:t>liver</a:t>
            </a:r>
            <a:r>
              <a:rPr lang="en-US" sz="2400" dirty="0" smtClean="0"/>
              <a:t>.</a:t>
            </a:r>
          </a:p>
          <a:p>
            <a:pPr algn="l" rtl="0">
              <a:buNone/>
            </a:pPr>
            <a:r>
              <a:rPr lang="en-US" sz="2600" b="1" u="sng" dirty="0" smtClean="0"/>
              <a:t>Activation:</a:t>
            </a:r>
          </a:p>
          <a:p>
            <a:pPr algn="l" rtl="0"/>
            <a:r>
              <a:rPr lang="en-US" sz="2400" dirty="0" smtClean="0"/>
              <a:t>Activation of vitamin D starts in liver cells, where it is </a:t>
            </a:r>
            <a:r>
              <a:rPr lang="en-US" sz="2400" dirty="0" err="1" smtClean="0"/>
              <a:t>hydorxylated</a:t>
            </a:r>
            <a:r>
              <a:rPr lang="en-US" sz="2400" dirty="0" smtClean="0"/>
              <a:t> on the 25 position by specific </a:t>
            </a:r>
            <a:r>
              <a:rPr lang="en-US" sz="2400" dirty="0" err="1" smtClean="0"/>
              <a:t>microsomal</a:t>
            </a:r>
            <a:r>
              <a:rPr lang="en-US" sz="2400" dirty="0" smtClean="0"/>
              <a:t> enzyme.</a:t>
            </a:r>
          </a:p>
          <a:p>
            <a:pPr algn="l" rtl="0"/>
            <a:r>
              <a:rPr lang="en-US" sz="2400" dirty="0" smtClean="0"/>
              <a:t>25-hydroxy D can be further </a:t>
            </a:r>
            <a:r>
              <a:rPr lang="en-US" sz="2400" dirty="0" err="1" smtClean="0"/>
              <a:t>hydroxylated</a:t>
            </a:r>
            <a:r>
              <a:rPr lang="en-US" sz="2400" dirty="0" smtClean="0"/>
              <a:t> in kidney by a mitochondrial enzyme to produce 1,25 </a:t>
            </a:r>
            <a:r>
              <a:rPr lang="en-US" sz="2400" dirty="0" err="1" smtClean="0"/>
              <a:t>dihyroxy</a:t>
            </a:r>
            <a:r>
              <a:rPr lang="en-US" sz="2400" dirty="0" smtClean="0"/>
              <a:t>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</a:t>
            </a:r>
            <a:r>
              <a:rPr lang="en-US" sz="2400" dirty="0" err="1" smtClean="0"/>
              <a:t>calcitriol</a:t>
            </a:r>
            <a:r>
              <a:rPr lang="en-US" sz="2400" dirty="0" smtClean="0"/>
              <a:t>) which is the </a:t>
            </a:r>
            <a:r>
              <a:rPr lang="en-US" sz="2400" b="1" dirty="0" smtClean="0">
                <a:solidFill>
                  <a:srgbClr val="C00000"/>
                </a:solidFill>
              </a:rPr>
              <a:t>metabolically active form of the vitamin.</a:t>
            </a:r>
          </a:p>
          <a:p>
            <a:pPr algn="l" rtl="0"/>
            <a:r>
              <a:rPr lang="en-US" sz="2400" dirty="0" smtClean="0"/>
              <a:t>24,25-dihydroxy-D is another active form isolated.  However, it is less active than 1,25 </a:t>
            </a:r>
            <a:r>
              <a:rPr lang="en-US" sz="2400" dirty="0" err="1" smtClean="0"/>
              <a:t>dihydroxy</a:t>
            </a:r>
            <a:r>
              <a:rPr lang="en-US" sz="2400" dirty="0" smtClean="0"/>
              <a:t> D3.</a:t>
            </a:r>
          </a:p>
          <a:p>
            <a:pPr algn="l" rtl="0"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25-OH D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= storage form</a:t>
            </a:r>
          </a:p>
          <a:p>
            <a:pPr algn="l" rtl="0"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1,25-(OH)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 D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</a:rPr>
              <a:t>calcitriol</a:t>
            </a:r>
            <a:r>
              <a:rPr lang="en-US" sz="2400" b="1" dirty="0" smtClean="0">
                <a:solidFill>
                  <a:srgbClr val="7030A0"/>
                </a:solidFill>
              </a:rPr>
              <a:t>) = active form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Activation </a:t>
            </a:r>
            <a:endParaRPr lang="en-US" sz="3200" dirty="0"/>
          </a:p>
        </p:txBody>
      </p:sp>
      <p:pic>
        <p:nvPicPr>
          <p:cNvPr id="256002" name="Picture 2" descr="C:\Documents and Settings\Administrator\Desktop\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231476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" y="4191000"/>
            <a:ext cx="2057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9257" y="3657600"/>
            <a:ext cx="14390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25-hydroxylase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94547" y="5376446"/>
            <a:ext cx="13348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1-hydroxylase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H="1">
            <a:off x="3962400" y="1295400"/>
            <a:ext cx="76200" cy="67360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153400" y="4267200"/>
            <a:ext cx="304800" cy="381000"/>
          </a:xfrm>
          <a:prstGeom prst="ellipse">
            <a:avLst/>
          </a:prstGeom>
          <a:noFill/>
          <a:ln w="63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7200" y="5410200"/>
            <a:ext cx="304800" cy="3048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5410200"/>
            <a:ext cx="304800" cy="3048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81600" y="4343400"/>
            <a:ext cx="304800" cy="3048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3800" y="6096000"/>
            <a:ext cx="159781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Calcitriol</a:t>
            </a:r>
            <a:endParaRPr lang="en-US" sz="1600" dirty="0" smtClean="0"/>
          </a:p>
          <a:p>
            <a:pPr algn="ctr"/>
            <a:r>
              <a:rPr lang="en-US" sz="1600" dirty="0" smtClean="0"/>
              <a:t>Steroid hormone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533400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Diet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rot="5400000">
            <a:off x="7429644" y="1093090"/>
            <a:ext cx="392669" cy="119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200" b="1" dirty="0" smtClean="0">
                <a:solidFill>
                  <a:srgbClr val="C00000"/>
                </a:solidFill>
              </a:rPr>
              <a:t>Calcium homeostasis: </a:t>
            </a:r>
            <a:r>
              <a:rPr lang="en-US" sz="2200" b="1" dirty="0" smtClean="0"/>
              <a:t>The mechanism of action of 1,25 </a:t>
            </a:r>
            <a:r>
              <a:rPr lang="en-US" sz="2200" b="1" dirty="0" err="1" smtClean="0"/>
              <a:t>dihyroxy</a:t>
            </a:r>
            <a:r>
              <a:rPr lang="en-US" sz="2200" b="1" dirty="0" smtClean="0"/>
              <a:t> D: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intestine: </a:t>
            </a:r>
            <a:r>
              <a:rPr lang="en-US" sz="2200" dirty="0" smtClean="0"/>
              <a:t>it increases the absorption of calcium and phosphorus from the intestine (it induces the synthesis of specific mRNA responsible for synthesis of intestinal calcium binding protein).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bone: </a:t>
            </a:r>
            <a:r>
              <a:rPr lang="en-US" sz="2200" dirty="0" smtClean="0"/>
              <a:t>It promote bone </a:t>
            </a:r>
            <a:r>
              <a:rPr lang="en-US" sz="2200" dirty="0" err="1" smtClean="0"/>
              <a:t>resorption</a:t>
            </a:r>
            <a:r>
              <a:rPr lang="en-US" sz="2200" dirty="0" smtClean="0"/>
              <a:t> (mobilization of calcium from bone)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low Ca level</a:t>
            </a:r>
            <a:r>
              <a:rPr lang="en-US" sz="2200" dirty="0" smtClean="0"/>
              <a:t>.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moderate amount  </a:t>
            </a:r>
            <a:r>
              <a:rPr lang="en-US" sz="2200" dirty="0" smtClean="0"/>
              <a:t>1,25 </a:t>
            </a:r>
            <a:r>
              <a:rPr lang="en-US" sz="2200" dirty="0" err="1" smtClean="0"/>
              <a:t>dihydroxy</a:t>
            </a:r>
            <a:r>
              <a:rPr lang="en-US" sz="2200" dirty="0" smtClean="0"/>
              <a:t> D enhance deposition of calcium in bone.</a:t>
            </a:r>
          </a:p>
          <a:p>
            <a:pPr algn="l" rtl="0">
              <a:buNone/>
            </a:pPr>
            <a:r>
              <a:rPr lang="en-US" sz="2200" dirty="0" smtClean="0"/>
              <a:t>     It promotes synthesis of </a:t>
            </a:r>
            <a:r>
              <a:rPr lang="en-US" sz="2200" b="1" dirty="0" err="1" smtClean="0"/>
              <a:t>osteocalcin</a:t>
            </a:r>
            <a:r>
              <a:rPr lang="en-US" sz="2200" dirty="0" smtClean="0"/>
              <a:t> which is needed for bone mineralization. It also promotes bone </a:t>
            </a:r>
            <a:r>
              <a:rPr lang="en-US" sz="2200" b="1" dirty="0" smtClean="0"/>
              <a:t>collagen</a:t>
            </a:r>
            <a:r>
              <a:rPr lang="en-US" sz="2200" dirty="0" smtClean="0"/>
              <a:t> synthesis.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kidney: </a:t>
            </a:r>
            <a:r>
              <a:rPr lang="en-US" sz="2200" dirty="0" smtClean="0"/>
              <a:t>It enhances </a:t>
            </a:r>
            <a:r>
              <a:rPr lang="en-US" sz="2200" dirty="0" err="1" smtClean="0"/>
              <a:t>reabsorption</a:t>
            </a:r>
            <a:r>
              <a:rPr lang="en-US" sz="2200" dirty="0" smtClean="0"/>
              <a:t> of filtered tubular calcium &amp; phosphate.</a:t>
            </a:r>
          </a:p>
          <a:p>
            <a:pPr algn="l" rtl="0">
              <a:buNone/>
            </a:pPr>
            <a:endParaRPr lang="en-US" sz="2200" dirty="0" smtClean="0"/>
          </a:p>
          <a:p>
            <a:pPr algn="l" rtl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II. Reduce risk </a:t>
            </a:r>
            <a:r>
              <a:rPr lang="en-US" sz="2200" b="1" dirty="0" smtClean="0">
                <a:solidFill>
                  <a:srgbClr val="C00000"/>
                </a:solidFill>
              </a:rPr>
              <a:t>of:</a:t>
            </a:r>
            <a:endParaRPr lang="en-US" sz="2200" b="1" dirty="0" smtClean="0">
              <a:solidFill>
                <a:srgbClr val="C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Function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risk of: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insulin resistance, obesity , metabolic syndrome: </a:t>
            </a:r>
            <a:r>
              <a:rPr lang="en-US" sz="2400" dirty="0" smtClean="0"/>
              <a:t>it is lower in obese individuals who are more likely to develop diabetes mellitus.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Cancer:  </a:t>
            </a:r>
            <a:r>
              <a:rPr lang="en-US" sz="2400" dirty="0" smtClean="0"/>
              <a:t>1,25(OH)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D can prevent cancer development or retard its progress/metastasis once developed  by inhibition of the cell cycle, inducing apoptosis, prevention of tumor angiogenesis, and inhibition of metastasis.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Vitamin D also affects immunity. vitamin D derivatives are now used successfully in the treatment of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psoriasis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system</a:t>
            </a:r>
            <a:r>
              <a:rPr lang="en-US" sz="2400" dirty="0" smtClean="0"/>
              <a:t>: Severe vitamin D deficiency in humans is associated with </a:t>
            </a:r>
            <a:r>
              <a:rPr lang="en-US" sz="2400" dirty="0" err="1" smtClean="0"/>
              <a:t>cardiomyopathy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55626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Causes:</a:t>
            </a:r>
            <a:endParaRPr lang="en-US" sz="21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100" dirty="0" smtClean="0"/>
              <a:t> insufficient exposure to </a:t>
            </a:r>
            <a:r>
              <a:rPr lang="en-US" sz="2100" b="1" i="1" dirty="0" smtClean="0">
                <a:solidFill>
                  <a:srgbClr val="0070C0"/>
                </a:solidFill>
              </a:rPr>
              <a:t>sunlight</a:t>
            </a:r>
            <a:r>
              <a:rPr lang="en-US" sz="21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100" dirty="0" smtClean="0"/>
              <a:t>inadequate </a:t>
            </a:r>
            <a:r>
              <a:rPr lang="en-US" sz="2100" b="1" i="1" dirty="0" smtClean="0">
                <a:solidFill>
                  <a:srgbClr val="0070C0"/>
                </a:solidFill>
              </a:rPr>
              <a:t>dietary</a:t>
            </a:r>
            <a:r>
              <a:rPr lang="en-US" sz="2100" dirty="0" smtClean="0"/>
              <a:t> intake.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100" b="1" i="1" dirty="0" smtClean="0">
                <a:solidFill>
                  <a:srgbClr val="0070C0"/>
                </a:solidFill>
              </a:rPr>
              <a:t>GIT disorder </a:t>
            </a:r>
            <a:r>
              <a:rPr lang="en-US" sz="2100" dirty="0" smtClean="0"/>
              <a:t>(</a:t>
            </a:r>
            <a:r>
              <a:rPr lang="en-US" sz="2100" dirty="0" err="1" smtClean="0"/>
              <a:t>malabsorption</a:t>
            </a:r>
            <a:r>
              <a:rPr lang="en-US" sz="2100" dirty="0" smtClean="0"/>
              <a:t>) &amp; </a:t>
            </a:r>
          </a:p>
          <a:p>
            <a:pPr algn="l" rtl="0">
              <a:buNone/>
            </a:pPr>
            <a:r>
              <a:rPr lang="en-US" sz="2100" dirty="0" smtClean="0"/>
              <a:t>obstructive jaundice.</a:t>
            </a:r>
          </a:p>
          <a:p>
            <a:pPr algn="l" rtl="0"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Manifestations: </a:t>
            </a:r>
          </a:p>
          <a:p>
            <a:pPr algn="l" rtl="0">
              <a:buNone/>
            </a:pPr>
            <a:r>
              <a:rPr lang="en-US" sz="21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children: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100" b="1" i="1" dirty="0" smtClean="0">
                <a:solidFill>
                  <a:srgbClr val="C00000"/>
                </a:solidFill>
              </a:rPr>
              <a:t>Rickets </a:t>
            </a:r>
            <a:r>
              <a:rPr lang="en-US" sz="2100" dirty="0" smtClean="0"/>
              <a:t>is due to defective mineralization secondary to calcium deficiency:   -delayed closure of </a:t>
            </a:r>
            <a:r>
              <a:rPr lang="en-US" sz="2100" dirty="0" err="1" smtClean="0"/>
              <a:t>fontanelles</a:t>
            </a:r>
            <a:r>
              <a:rPr lang="en-US" sz="2100" dirty="0" smtClean="0"/>
              <a:t>.</a:t>
            </a:r>
          </a:p>
          <a:p>
            <a:pPr algn="l" rtl="0">
              <a:buNone/>
            </a:pPr>
            <a:r>
              <a:rPr lang="en-US" sz="2100" dirty="0" smtClean="0"/>
              <a:t>- soft bones.               - “bowed” legs.              - knobs on ribs.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200" b="1" i="1" dirty="0" smtClean="0">
                <a:solidFill>
                  <a:srgbClr val="C00000"/>
                </a:solidFill>
              </a:rPr>
              <a:t>Rickets </a:t>
            </a:r>
            <a:r>
              <a:rPr lang="en-US" sz="2200" dirty="0" smtClean="0"/>
              <a:t>is due to defective mineralization secondary to: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sv-SE" sz="2100" b="1" dirty="0" smtClean="0">
                <a:solidFill>
                  <a:srgbClr val="0070C0"/>
                </a:solidFill>
              </a:rPr>
              <a:t>Type I vit D dependent rickets:</a:t>
            </a:r>
            <a:r>
              <a:rPr lang="en-US" sz="2100" dirty="0" smtClean="0"/>
              <a:t> caused by an inherited defect in the conversion of 25(OH)- D3 to </a:t>
            </a:r>
            <a:r>
              <a:rPr lang="en-US" sz="2100" dirty="0" err="1" smtClean="0"/>
              <a:t>calcitriol</a:t>
            </a:r>
            <a:r>
              <a:rPr lang="en-US" sz="2100" dirty="0" smtClean="0"/>
              <a:t> (</a:t>
            </a:r>
            <a:r>
              <a:rPr lang="en-US" sz="2100" b="1" dirty="0" smtClean="0"/>
              <a:t>1-hydroxylase</a:t>
            </a:r>
            <a:r>
              <a:rPr lang="en-US" sz="2100" dirty="0" smtClean="0"/>
              <a:t>).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100" b="1" dirty="0" smtClean="0">
                <a:solidFill>
                  <a:srgbClr val="0070C0"/>
                </a:solidFill>
              </a:rPr>
              <a:t>Type II: </a:t>
            </a:r>
            <a:r>
              <a:rPr lang="en-US" sz="2100" dirty="0" smtClean="0"/>
              <a:t>Is a </a:t>
            </a:r>
            <a:r>
              <a:rPr lang="en-US" sz="2100" b="1" dirty="0" smtClean="0">
                <a:solidFill>
                  <a:srgbClr val="0070C0"/>
                </a:solidFill>
              </a:rPr>
              <a:t>vitamin D-resistant rickets </a:t>
            </a:r>
            <a:r>
              <a:rPr lang="en-US" sz="2100" dirty="0" smtClean="0"/>
              <a:t>caused by </a:t>
            </a:r>
            <a:r>
              <a:rPr lang="en-US" sz="2100" b="1" dirty="0" smtClean="0"/>
              <a:t>absence of </a:t>
            </a:r>
            <a:r>
              <a:rPr lang="en-US" sz="2100" b="1" dirty="0" err="1" smtClean="0"/>
              <a:t>calcitriol</a:t>
            </a:r>
            <a:r>
              <a:rPr lang="en-US" sz="2100" b="1" dirty="0" smtClean="0"/>
              <a:t> receptor. </a:t>
            </a:r>
          </a:p>
          <a:p>
            <a:pPr algn="l" rtl="0">
              <a:buFont typeface="Wingdings" pitchFamily="2" charset="2"/>
              <a:buChar char="Ø"/>
            </a:pPr>
            <a:endParaRPr lang="en-US" sz="21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Vitamin D: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Deficiency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Administrator\Desktop\Treatment-of-rickets-in-children-400x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"/>
            <a:ext cx="4419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Manifestations: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adults: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Osteomalacia</a:t>
            </a:r>
            <a:r>
              <a:rPr lang="en-US" sz="2400" dirty="0" smtClean="0"/>
              <a:t> </a:t>
            </a:r>
            <a:r>
              <a:rPr lang="en-US" sz="2300" dirty="0" smtClean="0"/>
              <a:t>due to decreased absorption of calcium and phosphorous →  low plasma calcium level →  resulting in demineralization of preexisting bone  → causing the bone to become </a:t>
            </a:r>
            <a:r>
              <a:rPr lang="en-US" sz="2300" b="1" dirty="0" smtClean="0">
                <a:solidFill>
                  <a:srgbClr val="0070C0"/>
                </a:solidFill>
              </a:rPr>
              <a:t>softer</a:t>
            </a:r>
            <a:r>
              <a:rPr lang="en-US" sz="2300" dirty="0" smtClean="0"/>
              <a:t> and more susceptible to </a:t>
            </a:r>
            <a:r>
              <a:rPr lang="en-US" sz="2300" b="1" dirty="0" smtClean="0">
                <a:solidFill>
                  <a:srgbClr val="0070C0"/>
                </a:solidFill>
              </a:rPr>
              <a:t>fracture.</a:t>
            </a:r>
          </a:p>
          <a:p>
            <a:pPr algn="ctr" rtl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Toxicity (</a:t>
            </a:r>
            <a:r>
              <a:rPr lang="en-US" sz="2800" b="1" dirty="0" err="1" smtClean="0">
                <a:solidFill>
                  <a:srgbClr val="C00000"/>
                </a:solidFill>
              </a:rPr>
              <a:t>Hypervitaminosis</a:t>
            </a:r>
            <a:r>
              <a:rPr lang="en-US" sz="2800" b="1" dirty="0" smtClean="0">
                <a:solidFill>
                  <a:srgbClr val="C00000"/>
                </a:solidFill>
              </a:rPr>
              <a:t> D)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300" dirty="0" err="1" smtClean="0"/>
              <a:t>Hypercalcemia</a:t>
            </a:r>
            <a:r>
              <a:rPr lang="en-US" sz="23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300" dirty="0" err="1" smtClean="0"/>
              <a:t>Hypercalcuria</a:t>
            </a:r>
            <a:r>
              <a:rPr lang="en-US" sz="2300" dirty="0" smtClean="0"/>
              <a:t> which predisposes to formation of </a:t>
            </a:r>
            <a:r>
              <a:rPr lang="en-US" sz="23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stones</a:t>
            </a:r>
            <a:r>
              <a:rPr lang="en-US" sz="2300" dirty="0" smtClean="0"/>
              <a:t>.</a:t>
            </a:r>
            <a:endParaRPr lang="en-US" sz="2300" b="1" dirty="0" smtClean="0"/>
          </a:p>
          <a:p>
            <a:pPr algn="l" rtl="0"/>
            <a:r>
              <a:rPr lang="en-US" sz="2300" dirty="0" smtClean="0">
                <a:solidFill>
                  <a:srgbClr val="002060"/>
                </a:solidFill>
              </a:rPr>
              <a:t>Although Excess </a:t>
            </a:r>
            <a:r>
              <a:rPr lang="en-US" sz="2300" dirty="0" err="1" smtClean="0">
                <a:solidFill>
                  <a:srgbClr val="002060"/>
                </a:solidFill>
              </a:rPr>
              <a:t>vit.D</a:t>
            </a:r>
            <a:r>
              <a:rPr lang="en-US" sz="2300" dirty="0" smtClean="0">
                <a:solidFill>
                  <a:srgbClr val="002060"/>
                </a:solidFill>
              </a:rPr>
              <a:t> intake is toxic, excessive exposure to sunlight does not lead to toxicity because a limited capacity to form a precursor (7-dehydrocholesterol) and prolonged exposure leads to formation of inactive compounds. </a:t>
            </a:r>
          </a:p>
          <a:p>
            <a:pPr rtl="0">
              <a:buNone/>
            </a:pPr>
            <a:r>
              <a:rPr lang="en-US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Thank you </a:t>
            </a:r>
            <a:r>
              <a:rPr lang="en-US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&amp; </a:t>
            </a:r>
            <a:r>
              <a:rPr lang="en-US" sz="2400" b="1" i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Best wishes</a:t>
            </a:r>
            <a:endParaRPr lang="en-US" sz="24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orte" pitchFamily="66" charset="0"/>
            </a:endParaRPr>
          </a:p>
          <a:p>
            <a:pPr rtl="0">
              <a:buNone/>
            </a:pPr>
            <a:r>
              <a:rPr lang="en-US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Dr. </a:t>
            </a:r>
            <a:r>
              <a:rPr lang="en-US" sz="2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Eman</a:t>
            </a:r>
            <a:r>
              <a:rPr lang="en-US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en-US" sz="2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Shaat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</a:p>
          <a:p>
            <a:pPr algn="l" rtl="0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b="1" dirty="0" smtClean="0"/>
              <a:t> </a:t>
            </a:r>
            <a:r>
              <a:rPr lang="en-US" sz="3200" dirty="0" smtClean="0"/>
              <a:t>Deficiency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50825" y="381000"/>
            <a:ext cx="7445375" cy="5302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Digesting and absorbing vitamins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2311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E52115-11CE-4801-8678-0E481D0F7116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 t="1834" b="1860"/>
          <a:stretch>
            <a:fillRect/>
          </a:stretch>
        </p:blipFill>
        <p:spPr bwMode="auto">
          <a:xfrm>
            <a:off x="303213" y="293688"/>
            <a:ext cx="8535987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33638C-7296-424F-B1E7-21F82B6469E6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FAT SOLUBLE VITAMINS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 smtClean="0"/>
              <a:t>They are </a:t>
            </a:r>
            <a:r>
              <a:rPr lang="en-US" sz="2200" b="1" dirty="0" smtClean="0">
                <a:solidFill>
                  <a:srgbClr val="0070C0"/>
                </a:solidFill>
              </a:rPr>
              <a:t>non polar</a:t>
            </a:r>
            <a:r>
              <a:rPr lang="en-US" sz="2200" dirty="0" smtClean="0"/>
              <a:t>.</a:t>
            </a:r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All of them are isoprene derivatives.</a:t>
            </a:r>
          </a:p>
          <a:p>
            <a:pPr algn="l" rtl="0"/>
            <a:r>
              <a:rPr lang="en-US" sz="2200" dirty="0" smtClean="0"/>
              <a:t>require normal fat absorption to be absorbed.</a:t>
            </a:r>
          </a:p>
          <a:p>
            <a:pPr algn="l" rtl="0"/>
            <a:r>
              <a:rPr lang="en-US" sz="2200" dirty="0" smtClean="0"/>
              <a:t>are transported to the liver in </a:t>
            </a:r>
            <a:r>
              <a:rPr lang="en-US" sz="2200" dirty="0" err="1" smtClean="0"/>
              <a:t>chylomicrons</a:t>
            </a:r>
            <a:r>
              <a:rPr lang="en-US" sz="2200" dirty="0" smtClean="0"/>
              <a:t>.</a:t>
            </a:r>
          </a:p>
          <a:p>
            <a:pPr algn="l" rtl="0"/>
            <a:r>
              <a:rPr lang="en-US" sz="2200" dirty="0" smtClean="0"/>
              <a:t>They are stored either in the </a:t>
            </a:r>
            <a:r>
              <a:rPr lang="en-US" sz="2200" b="1" dirty="0" smtClean="0">
                <a:solidFill>
                  <a:srgbClr val="C00000"/>
                </a:solidFill>
              </a:rPr>
              <a:t>liver</a:t>
            </a:r>
            <a:r>
              <a:rPr lang="en-US" sz="2200" dirty="0" smtClean="0"/>
              <a:t> (A, D and K) or in </a:t>
            </a:r>
            <a:r>
              <a:rPr lang="en-US" sz="2200" b="1" dirty="0" smtClean="0">
                <a:solidFill>
                  <a:srgbClr val="C00000"/>
                </a:solidFill>
              </a:rPr>
              <a:t>adipose tissue </a:t>
            </a:r>
            <a:r>
              <a:rPr lang="en-US" sz="2200" dirty="0" smtClean="0"/>
              <a:t>(E) for varying periods of time.</a:t>
            </a:r>
          </a:p>
          <a:p>
            <a:pPr algn="l" rtl="0"/>
            <a:r>
              <a:rPr lang="en-US" sz="2200" dirty="0" smtClean="0"/>
              <a:t>In blood they are transported by lipoproteins or specific binding proteins.</a:t>
            </a:r>
          </a:p>
          <a:p>
            <a:pPr algn="l" rtl="0"/>
            <a:r>
              <a:rPr lang="en-US" sz="2200" dirty="0" smtClean="0"/>
              <a:t>They are not excreted in urine, but in feces.</a:t>
            </a:r>
          </a:p>
          <a:p>
            <a:pPr algn="l" rtl="0"/>
            <a:r>
              <a:rPr lang="en-US" sz="2200" dirty="0" smtClean="0"/>
              <a:t>Toxicity occurs from over dosage.</a:t>
            </a:r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No specific coenzyme function has yet been found for the fat soluble vitamins EXCEPT vitamin K.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Documents and Settings\Administrator\Desktop\polyisopreno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71600"/>
            <a:ext cx="2971800" cy="1524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971800"/>
          </a:xfrm>
        </p:spPr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002060"/>
                </a:solidFill>
              </a:rPr>
              <a:t>Fat soluble vitamins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>
                <a:solidFill>
                  <a:srgbClr val="C00000"/>
                </a:solidFill>
              </a:rPr>
              <a:t>Vitamin 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chemical structure, Sources &amp; function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0437"/>
            <a:ext cx="6096000" cy="5516563"/>
          </a:xfrm>
        </p:spPr>
        <p:txBody>
          <a:bodyPr>
            <a:noAutofit/>
          </a:bodyPr>
          <a:lstStyle/>
          <a:p>
            <a:pPr algn="l" rtl="0"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Vitamin K</a:t>
            </a:r>
            <a:r>
              <a:rPr lang="en-US" sz="21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100" b="1" dirty="0" smtClean="0">
                <a:solidFill>
                  <a:srgbClr val="C00000"/>
                </a:solidFill>
              </a:rPr>
              <a:t> </a:t>
            </a:r>
            <a:r>
              <a:rPr lang="en-US" sz="2100" dirty="0" smtClean="0"/>
              <a:t>is abundant in </a:t>
            </a:r>
            <a:r>
              <a:rPr lang="en-US" sz="2100" b="1" i="1" dirty="0" smtClean="0">
                <a:solidFill>
                  <a:srgbClr val="00B050"/>
                </a:solidFill>
              </a:rPr>
              <a:t>vegetable oils </a:t>
            </a:r>
            <a:r>
              <a:rPr lang="en-US" sz="2100" dirty="0" smtClean="0"/>
              <a:t>and </a:t>
            </a:r>
            <a:r>
              <a:rPr lang="en-US" sz="2100" b="1" i="1" dirty="0" smtClean="0">
                <a:solidFill>
                  <a:srgbClr val="00B050"/>
                </a:solidFill>
              </a:rPr>
              <a:t>green leafy vegetables </a:t>
            </a:r>
            <a:r>
              <a:rPr lang="en-US" sz="2100" dirty="0" smtClean="0"/>
              <a:t>e.g.  Spinach, also in cabbage, cauliflower and peas.</a:t>
            </a:r>
          </a:p>
          <a:p>
            <a:pPr algn="l" rtl="0"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Vitamin K</a:t>
            </a:r>
            <a:r>
              <a:rPr lang="en-US" sz="21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100" dirty="0" smtClean="0">
                <a:solidFill>
                  <a:srgbClr val="C00000"/>
                </a:solidFill>
              </a:rPr>
              <a:t> </a:t>
            </a:r>
            <a:r>
              <a:rPr lang="en-US" sz="2100" dirty="0" smtClean="0"/>
              <a:t>is synthesized by </a:t>
            </a:r>
            <a:r>
              <a:rPr lang="en-US" sz="2100" b="1" i="1" dirty="0" smtClean="0">
                <a:solidFill>
                  <a:srgbClr val="002060"/>
                </a:solidFill>
              </a:rPr>
              <a:t>intestinal flora</a:t>
            </a:r>
            <a:r>
              <a:rPr lang="en-US" sz="2100" b="1" i="1" dirty="0" smtClean="0">
                <a:solidFill>
                  <a:srgbClr val="FF66FF"/>
                </a:solidFill>
              </a:rPr>
              <a:t> </a:t>
            </a:r>
            <a:r>
              <a:rPr lang="en-US" sz="2100" dirty="0" smtClean="0"/>
              <a:t>and is found in </a:t>
            </a:r>
            <a:r>
              <a:rPr lang="en-US" sz="2100" b="1" i="1" dirty="0" smtClean="0">
                <a:solidFill>
                  <a:srgbClr val="002060"/>
                </a:solidFill>
              </a:rPr>
              <a:t>animal tissues.  </a:t>
            </a:r>
            <a:r>
              <a:rPr lang="en-US" sz="2100" dirty="0" smtClean="0"/>
              <a:t>Putrefied fish meal is a rich source.</a:t>
            </a:r>
          </a:p>
          <a:p>
            <a:pPr algn="l" rtl="0">
              <a:spcBef>
                <a:spcPct val="50000"/>
              </a:spcBef>
            </a:pPr>
            <a:r>
              <a:rPr lang="en-US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sources </a:t>
            </a:r>
            <a:r>
              <a:rPr lang="en-US" sz="2100" dirty="0" smtClean="0"/>
              <a:t>of vitamin K include tomatoes, cheese, egg yolk, and liver. </a:t>
            </a:r>
            <a:r>
              <a:rPr lang="en-US" sz="2100" b="1" u="sng" dirty="0" smtClean="0"/>
              <a:t>Breast milk </a:t>
            </a:r>
            <a:r>
              <a:rPr lang="en-US" sz="2100" dirty="0" smtClean="0"/>
              <a:t>is NOT a good source of vitamin K.</a:t>
            </a:r>
          </a:p>
          <a:p>
            <a:pPr algn="l" rtl="0">
              <a:spcBef>
                <a:spcPct val="50000"/>
              </a:spcBef>
            </a:pPr>
            <a:r>
              <a:rPr lang="en-US" sz="2100" dirty="0" smtClean="0"/>
              <a:t>Vitamin K is required for post translational modifications of several proteins required in the coagulation cascade. It converts </a:t>
            </a:r>
            <a:r>
              <a:rPr lang="en-US" sz="2100" b="1" i="1" dirty="0" smtClean="0">
                <a:solidFill>
                  <a:srgbClr val="C00000"/>
                </a:solidFill>
              </a:rPr>
              <a:t>blood clotting factors </a:t>
            </a:r>
            <a:r>
              <a:rPr lang="en-US" sz="2100" b="1" dirty="0" smtClean="0">
                <a:solidFill>
                  <a:srgbClr val="C00000"/>
                </a:solidFill>
              </a:rPr>
              <a:t>(II, VII, IX and X) </a:t>
            </a:r>
            <a:r>
              <a:rPr lang="en-US" sz="2100" dirty="0" smtClean="0"/>
              <a:t>to the active state.</a:t>
            </a:r>
          </a:p>
          <a:p>
            <a:pPr algn="l" rtl="0">
              <a:spcBef>
                <a:spcPct val="50000"/>
              </a:spcBef>
            </a:pPr>
            <a:r>
              <a:rPr lang="en-US" sz="2100" dirty="0" smtClean="0"/>
              <a:t>All these factors are </a:t>
            </a:r>
            <a:r>
              <a:rPr lang="en-US" sz="2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</a:t>
            </a:r>
            <a:r>
              <a:rPr lang="en-US" sz="2100" dirty="0" smtClean="0"/>
              <a:t>synthesized in the </a:t>
            </a:r>
            <a:r>
              <a:rPr lang="en-US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</a:t>
            </a:r>
            <a:r>
              <a:rPr lang="en-US" sz="2100" dirty="0" smtClean="0"/>
              <a:t>in an </a:t>
            </a:r>
            <a:r>
              <a:rPr lang="en-US" sz="2100" b="1" i="1" dirty="0" smtClean="0">
                <a:solidFill>
                  <a:srgbClr val="0070C0"/>
                </a:solidFill>
              </a:rPr>
              <a:t>inactive precursor </a:t>
            </a:r>
            <a:r>
              <a:rPr lang="en-US" sz="2100" dirty="0" smtClean="0"/>
              <a:t>form.</a:t>
            </a:r>
          </a:p>
          <a:p>
            <a:pPr algn="l" rtl="0">
              <a:spcBef>
                <a:spcPct val="50000"/>
              </a:spcBef>
            </a:pPr>
            <a:endParaRPr lang="en-US" sz="2100" dirty="0" smtClean="0"/>
          </a:p>
          <a:p>
            <a:pPr algn="l" rtl="0"/>
            <a:endParaRPr lang="en-US" sz="2100" dirty="0"/>
          </a:p>
        </p:txBody>
      </p:sp>
      <p:pic>
        <p:nvPicPr>
          <p:cNvPr id="4" name="Picture 1026" descr="D:\Garrett\ch18\GA18_39.GIF"/>
          <p:cNvPicPr>
            <a:picLocks noChangeAspect="1" noChangeArrowheads="1"/>
          </p:cNvPicPr>
          <p:nvPr/>
        </p:nvPicPr>
        <p:blipFill>
          <a:blip r:embed="rId2"/>
          <a:srcRect t="9091" b="6061"/>
          <a:stretch>
            <a:fillRect/>
          </a:stretch>
        </p:blipFill>
        <p:spPr bwMode="auto">
          <a:xfrm>
            <a:off x="6324600" y="1447800"/>
            <a:ext cx="274320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3200" b="0" dirty="0" smtClean="0">
                <a:solidFill>
                  <a:srgbClr val="002060"/>
                </a:solidFill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</a:rPr>
              <a:t>Mechanism of vitamin K-dependent activation for </a:t>
            </a:r>
            <a:r>
              <a:rPr lang="en-US" sz="2800" b="0" dirty="0" err="1" smtClean="0">
                <a:solidFill>
                  <a:srgbClr val="002060"/>
                </a:solidFill>
              </a:rPr>
              <a:t>prothrombin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25963"/>
          </a:xfrm>
        </p:spPr>
        <p:txBody>
          <a:bodyPr>
            <a:normAutofit/>
          </a:bodyPr>
          <a:lstStyle/>
          <a:p>
            <a:pPr marL="514350" indent="-514350" algn="l" rtl="0" eaLnBrk="1" hangingPunct="1">
              <a:buAutoNum type="arabicPeriod"/>
            </a:pPr>
            <a:r>
              <a:rPr lang="en-US" sz="2400" dirty="0" err="1" smtClean="0"/>
              <a:t>Prothrombin</a:t>
            </a:r>
            <a:r>
              <a:rPr lang="en-US" sz="2400" dirty="0" smtClean="0"/>
              <a:t> is synthesized in the </a:t>
            </a:r>
            <a:r>
              <a:rPr lang="en-US" sz="2400" b="1" u="sng" dirty="0" smtClean="0">
                <a:solidFill>
                  <a:srgbClr val="7DF22E"/>
                </a:solidFill>
              </a:rPr>
              <a:t>liver</a:t>
            </a:r>
            <a:r>
              <a:rPr lang="en-US" sz="2400" dirty="0" smtClean="0"/>
              <a:t> in an inactive precursor form called  </a:t>
            </a:r>
            <a:r>
              <a:rPr lang="en-US" sz="2400" b="1" i="1" dirty="0" smtClean="0">
                <a:solidFill>
                  <a:srgbClr val="0070C0"/>
                </a:solidFill>
              </a:rPr>
              <a:t>Pre-</a:t>
            </a:r>
            <a:r>
              <a:rPr lang="en-US" sz="2400" b="1" i="1" dirty="0" err="1" smtClean="0">
                <a:solidFill>
                  <a:srgbClr val="0070C0"/>
                </a:solidFill>
              </a:rPr>
              <a:t>prothrombin</a:t>
            </a:r>
            <a:r>
              <a:rPr lang="en-US" sz="2400" b="1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l" rtl="0" eaLnBrk="1" hangingPunct="1"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Pre-</a:t>
            </a:r>
            <a:r>
              <a:rPr lang="en-US" sz="2400" b="1" i="1" dirty="0" err="1" smtClean="0">
                <a:solidFill>
                  <a:srgbClr val="0070C0"/>
                </a:solidFill>
              </a:rPr>
              <a:t>prothrombin</a:t>
            </a:r>
            <a:r>
              <a:rPr lang="en-US" sz="2400" b="1" i="1" dirty="0" smtClean="0">
                <a:solidFill>
                  <a:srgbClr val="FF66FF"/>
                </a:solidFill>
              </a:rPr>
              <a:t>  </a:t>
            </a:r>
            <a:r>
              <a:rPr lang="en-US" sz="2400" dirty="0" smtClean="0"/>
              <a:t>(</a:t>
            </a:r>
            <a:r>
              <a:rPr lang="en-US" sz="2400" dirty="0" err="1" smtClean="0">
                <a:cs typeface="Times New Roman" pitchFamily="18" charset="0"/>
                <a:sym typeface="Symbol" pitchFamily="18" charset="2"/>
              </a:rPr>
              <a:t>prothrombin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precursor)  </a:t>
            </a:r>
            <a:r>
              <a:rPr lang="en-US" sz="2400" b="1" u="sng" dirty="0" smtClean="0">
                <a:cs typeface="Times New Roman" pitchFamily="18" charset="0"/>
                <a:sym typeface="Symbol" pitchFamily="18" charset="2"/>
              </a:rPr>
              <a:t>to 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active </a:t>
            </a:r>
            <a:r>
              <a:rPr lang="en-US" sz="2400" b="1" i="1" dirty="0" err="1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prothrombin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b="1" u="sng" dirty="0" smtClean="0">
                <a:cs typeface="Times New Roman" pitchFamily="18" charset="0"/>
                <a:sym typeface="Symbol" pitchFamily="18" charset="2"/>
              </a:rPr>
              <a:t>Requiring  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vitamin K-dependent </a:t>
            </a:r>
            <a:r>
              <a:rPr lang="en-US" sz="2400" b="1" dirty="0" err="1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carboxylation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(of specific </a:t>
            </a:r>
            <a:r>
              <a:rPr lang="en-US" sz="2000" dirty="0" err="1" smtClean="0">
                <a:cs typeface="Times New Roman" pitchFamily="18" charset="0"/>
                <a:sym typeface="Symbol" pitchFamily="18" charset="2"/>
              </a:rPr>
              <a:t>glutamic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 acid residues to -</a:t>
            </a:r>
            <a:r>
              <a:rPr lang="en-US" sz="2000" dirty="0" err="1" smtClean="0">
                <a:cs typeface="Times New Roman" pitchFamily="18" charset="0"/>
                <a:sym typeface="Symbol" pitchFamily="18" charset="2"/>
              </a:rPr>
              <a:t>carboxyglutamic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)</a:t>
            </a:r>
          </a:p>
          <a:p>
            <a:pPr algn="l" rtl="0">
              <a:buNone/>
            </a:pPr>
            <a:r>
              <a:rPr lang="en-US" sz="2000" dirty="0" smtClean="0"/>
              <a:t>   </a:t>
            </a:r>
            <a:r>
              <a:rPr lang="en-US" sz="2800" dirty="0" smtClean="0"/>
              <a:t>Pre-</a:t>
            </a:r>
            <a:r>
              <a:rPr lang="en-US" sz="2800" dirty="0" err="1" smtClean="0"/>
              <a:t>prothrombin</a:t>
            </a:r>
            <a:r>
              <a:rPr lang="en-US" sz="2800" dirty="0" smtClean="0"/>
              <a:t>                              </a:t>
            </a:r>
            <a:r>
              <a:rPr lang="en-US" sz="2800" dirty="0" err="1" smtClean="0"/>
              <a:t>Prothrombin</a:t>
            </a:r>
            <a:endParaRPr lang="en-US" sz="2800" dirty="0" smtClean="0"/>
          </a:p>
          <a:p>
            <a:pPr algn="l" rtl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       </a:t>
            </a:r>
            <a:r>
              <a:rPr lang="en-US" sz="2400" dirty="0" smtClean="0">
                <a:solidFill>
                  <a:srgbClr val="C00000"/>
                </a:solidFill>
              </a:rPr>
              <a:t>(Glutamate)                                    (</a:t>
            </a:r>
            <a:r>
              <a:rPr lang="en-US" sz="2400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caboxyglutamate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 algn="l" rtl="0" eaLnBrk="1" hangingPunct="1">
              <a:buAutoNum type="arabicPeriod"/>
            </a:pPr>
            <a:endParaRPr lang="en-US" sz="2000" dirty="0" smtClean="0">
              <a:cs typeface="Times New Roman" pitchFamily="18" charset="0"/>
              <a:sym typeface="Symbol" pitchFamily="18" charset="2"/>
            </a:endParaRPr>
          </a:p>
          <a:p>
            <a:pPr marL="514350" indent="-514350" algn="l" rtl="0" eaLnBrk="1" hangingPunct="1">
              <a:buAutoNum type="arabicPeriod"/>
            </a:pPr>
            <a:endParaRPr lang="en-US" sz="2400" b="1" i="1" dirty="0" smtClean="0">
              <a:solidFill>
                <a:srgbClr val="0070C0"/>
              </a:solidFill>
            </a:endParaRPr>
          </a:p>
          <a:p>
            <a:pPr algn="l" rtl="0" eaLnBrk="1" hangingPunct="1">
              <a:buNone/>
            </a:pPr>
            <a:endParaRPr lang="en-US" sz="2400" b="1" i="1" dirty="0" smtClean="0">
              <a:solidFill>
                <a:srgbClr val="FF66FF"/>
              </a:solidFill>
            </a:endParaRPr>
          </a:p>
          <a:p>
            <a:pPr algn="l" rtl="0">
              <a:lnSpc>
                <a:spcPct val="140000"/>
              </a:lnSpc>
              <a:spcBef>
                <a:spcPct val="50000"/>
              </a:spcBef>
              <a:buNone/>
            </a:pP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3276600" y="3581400"/>
            <a:ext cx="19812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685800" y="4495800"/>
          <a:ext cx="78470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0" name="Bitmap Image" r:id="rId3" imgW="7542857" imgH="3038095" progId="PBrush">
                  <p:embed/>
                </p:oleObj>
              </mc:Choice>
              <mc:Fallback>
                <p:oleObj name="Bitmap Image" r:id="rId3" imgW="7542857" imgH="303809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784701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886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Symbol" pitchFamily="18" charset="2"/>
              </a:rPr>
              <a:t>g</a:t>
            </a:r>
            <a:endParaRPr lang="en-US" sz="2800" b="1" dirty="0">
              <a:solidFill>
                <a:srgbClr val="006600"/>
              </a:solidFill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33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Symbol" pitchFamily="18" charset="2"/>
              </a:rPr>
              <a:t>b</a:t>
            </a:r>
            <a:endParaRPr lang="en-US" sz="2400" b="1" dirty="0">
              <a:solidFill>
                <a:srgbClr val="006600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Symbol" pitchFamily="18" charset="2"/>
              </a:rPr>
              <a:t>a</a:t>
            </a:r>
            <a:endParaRPr lang="en-US" sz="2400" b="1" dirty="0">
              <a:solidFill>
                <a:srgbClr val="006600"/>
              </a:solidFill>
              <a:latin typeface="Symbol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4572000"/>
            <a:ext cx="990600" cy="533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0" y="4572000"/>
            <a:ext cx="990600" cy="533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5692914"/>
            <a:ext cx="200971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Vit</a:t>
            </a:r>
            <a:r>
              <a:rPr lang="en-US" sz="2000" dirty="0" smtClean="0"/>
              <a:t>. K-dependent </a:t>
            </a:r>
          </a:p>
          <a:p>
            <a:pPr algn="ctr"/>
            <a:r>
              <a:rPr lang="en-US" sz="2000" dirty="0" err="1" smtClean="0"/>
              <a:t>carboxylase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685800" y="6096000"/>
            <a:ext cx="5334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2438400" y="5791200"/>
            <a:ext cx="4572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1600200" y="5943600"/>
            <a:ext cx="533400" cy="685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6172200" y="6019800"/>
            <a:ext cx="5334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8077200" y="5791200"/>
            <a:ext cx="4572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7162800" y="5867400"/>
            <a:ext cx="533400" cy="685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11916</TotalTime>
  <Words>2643</Words>
  <Application>Microsoft Office PowerPoint</Application>
  <PresentationFormat>On-screen Show (4:3)</PresentationFormat>
  <Paragraphs>337</Paragraphs>
  <Slides>39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MS PGothic</vt:lpstr>
      <vt:lpstr>MS PGothic</vt:lpstr>
      <vt:lpstr>Arial</vt:lpstr>
      <vt:lpstr>Brush Script MT</vt:lpstr>
      <vt:lpstr>Calibri</vt:lpstr>
      <vt:lpstr>Forte</vt:lpstr>
      <vt:lpstr>Garamond</vt:lpstr>
      <vt:lpstr>Symbol</vt:lpstr>
      <vt:lpstr>Times New Roman</vt:lpstr>
      <vt:lpstr>Wingdings</vt:lpstr>
      <vt:lpstr>Office Theme</vt:lpstr>
      <vt:lpstr>Bitmap Image</vt:lpstr>
      <vt:lpstr>Fat soluble vitamins (K, E, A &amp; D) Lecture 1 (39 slides) </vt:lpstr>
      <vt:lpstr>Vitamins</vt:lpstr>
      <vt:lpstr>Vitamins</vt:lpstr>
      <vt:lpstr>Digesting and absorbing vitamins</vt:lpstr>
      <vt:lpstr>PowerPoint Presentation</vt:lpstr>
      <vt:lpstr>FAT SOLUBLE VITAMINS</vt:lpstr>
      <vt:lpstr>Fat soluble vitamins  Vitamin K</vt:lpstr>
      <vt:lpstr>Vitamin K: chemical structure, Sources &amp; function</vt:lpstr>
      <vt:lpstr>Vitamin K: Mechanism of vitamin K-dependent activation for prothrombin</vt:lpstr>
      <vt:lpstr>Vitamin K: Mechanism of vitamin K-dependent activation for prothrombin</vt:lpstr>
      <vt:lpstr>Vitamin K cycle</vt:lpstr>
      <vt:lpstr>Vitamin K: Anti-coagulants </vt:lpstr>
      <vt:lpstr>Vitamin K: Deficiency </vt:lpstr>
      <vt:lpstr>Fat soluble vitamins  Vitamin E</vt:lpstr>
      <vt:lpstr>Vitamin E: Chemical structure &amp; sources</vt:lpstr>
      <vt:lpstr>Metabolism of vitamin E</vt:lpstr>
      <vt:lpstr>Vitamin E: Functions</vt:lpstr>
      <vt:lpstr> Free Radicals</vt:lpstr>
      <vt:lpstr>PowerPoint Presentation</vt:lpstr>
      <vt:lpstr>Vitamin E: deficiency</vt:lpstr>
      <vt:lpstr>Fat soluble vitamins  Vitamin A</vt:lpstr>
      <vt:lpstr>Vitamin A: Chemical structure</vt:lpstr>
      <vt:lpstr>PowerPoint Presentation</vt:lpstr>
      <vt:lpstr>Absorption and Storage </vt:lpstr>
      <vt:lpstr>Vitamin A:  Metabolism</vt:lpstr>
      <vt:lpstr>Vitamin A: Function and Physiological Role</vt:lpstr>
      <vt:lpstr>Vitamin A:  IV. Role in Vision:</vt:lpstr>
      <vt:lpstr>Vitamin A:  IV. Role in Vision:</vt:lpstr>
      <vt:lpstr>Vitamin A: Summary of function</vt:lpstr>
      <vt:lpstr>Vitamin A: Deficiency</vt:lpstr>
      <vt:lpstr>Toxicity (Hypervitaminosis A)</vt:lpstr>
      <vt:lpstr>Fat soluble vitamins  Vitamin D</vt:lpstr>
      <vt:lpstr>Vitamin D: Introduction </vt:lpstr>
      <vt:lpstr>Vitamin D: Sources</vt:lpstr>
      <vt:lpstr>Vitamin D: Activation </vt:lpstr>
      <vt:lpstr>Vitamin D: Function  </vt:lpstr>
      <vt:lpstr>Function  </vt:lpstr>
      <vt:lpstr>PowerPoint Presentation</vt:lpstr>
      <vt:lpstr>Vitamin D: Deficiency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Hareedy</dc:creator>
  <cp:lastModifiedBy>Windows User</cp:lastModifiedBy>
  <cp:revision>1199</cp:revision>
  <dcterms:created xsi:type="dcterms:W3CDTF">2013-02-18T19:28:12Z</dcterms:created>
  <dcterms:modified xsi:type="dcterms:W3CDTF">2018-11-21T07:16:40Z</dcterms:modified>
</cp:coreProperties>
</file>