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2" r:id="rId6"/>
    <p:sldId id="263" r:id="rId7"/>
    <p:sldId id="281" r:id="rId8"/>
    <p:sldId id="282" r:id="rId9"/>
    <p:sldId id="283" r:id="rId10"/>
    <p:sldId id="284" r:id="rId11"/>
    <p:sldId id="285" r:id="rId12"/>
    <p:sldId id="286" r:id="rId13"/>
    <p:sldId id="287" r:id="rId14"/>
    <p:sldId id="288" r:id="rId15"/>
    <p:sldId id="289" r:id="rId16"/>
    <p:sldId id="290" r:id="rId17"/>
    <p:sldId id="291" r:id="rId18"/>
    <p:sldId id="27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86" d="100"/>
          <a:sy n="86" d="100"/>
        </p:scale>
        <p:origin x="115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5078FF-E814-45DA-AB3E-C254FD412EEC}"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110923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078FF-E814-45DA-AB3E-C254FD412EEC}"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364383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078FF-E814-45DA-AB3E-C254FD412EEC}"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3521012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078FF-E814-45DA-AB3E-C254FD412EEC}"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276882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078FF-E814-45DA-AB3E-C254FD412EEC}"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2851348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5078FF-E814-45DA-AB3E-C254FD412EEC}"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412881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5078FF-E814-45DA-AB3E-C254FD412EEC}"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27013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5078FF-E814-45DA-AB3E-C254FD412EEC}"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15077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078FF-E814-45DA-AB3E-C254FD412EEC}"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3612228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5078FF-E814-45DA-AB3E-C254FD412EEC}"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71531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5078FF-E814-45DA-AB3E-C254FD412EEC}"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02185-ABDD-46C5-ADAA-D3ADB6530414}" type="slidenum">
              <a:rPr lang="en-US" smtClean="0"/>
              <a:t>‹#›</a:t>
            </a:fld>
            <a:endParaRPr lang="en-US"/>
          </a:p>
        </p:txBody>
      </p:sp>
    </p:spTree>
    <p:extLst>
      <p:ext uri="{BB962C8B-B14F-4D97-AF65-F5344CB8AC3E}">
        <p14:creationId xmlns:p14="http://schemas.microsoft.com/office/powerpoint/2010/main" val="219277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078FF-E814-45DA-AB3E-C254FD412EEC}" type="datetimeFigureOut">
              <a:rPr lang="en-US" smtClean="0"/>
              <a:t>3/27/2020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02185-ABDD-46C5-ADAA-D3ADB6530414}" type="slidenum">
              <a:rPr lang="en-US" smtClean="0"/>
              <a:t>‹#›</a:t>
            </a:fld>
            <a:endParaRPr lang="en-US"/>
          </a:p>
        </p:txBody>
      </p:sp>
    </p:spTree>
    <p:extLst>
      <p:ext uri="{BB962C8B-B14F-4D97-AF65-F5344CB8AC3E}">
        <p14:creationId xmlns:p14="http://schemas.microsoft.com/office/powerpoint/2010/main" val="1976589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4C3AB-563C-4987-865A-A54540B28F62}"/>
              </a:ext>
            </a:extLst>
          </p:cNvPr>
          <p:cNvSpPr>
            <a:spLocks noGrp="1"/>
          </p:cNvSpPr>
          <p:nvPr>
            <p:ph type="ctrTitle"/>
          </p:nvPr>
        </p:nvSpPr>
        <p:spPr/>
        <p:txBody>
          <a:bodyPr>
            <a:normAutofit/>
          </a:bodyPr>
          <a:lstStyle/>
          <a:p>
            <a:r>
              <a:rPr lang="en-US" sz="4400" b="1" dirty="0"/>
              <a:t>THE  PITUITARY GLAND  </a:t>
            </a:r>
            <a:br>
              <a:rPr lang="en-US" sz="4400" dirty="0"/>
            </a:br>
            <a:r>
              <a:rPr lang="en-US" sz="4400" b="1" dirty="0"/>
              <a:t>(Hypophysis)</a:t>
            </a:r>
            <a:endParaRPr lang="en-US" sz="4400" dirty="0"/>
          </a:p>
        </p:txBody>
      </p:sp>
      <p:sp>
        <p:nvSpPr>
          <p:cNvPr id="3" name="Subtitle 2">
            <a:extLst>
              <a:ext uri="{FF2B5EF4-FFF2-40B4-BE49-F238E27FC236}">
                <a16:creationId xmlns:a16="http://schemas.microsoft.com/office/drawing/2014/main" id="{57599B26-B717-4031-808D-3D87C5A2D657}"/>
              </a:ext>
            </a:extLst>
          </p:cNvPr>
          <p:cNvSpPr>
            <a:spLocks noGrp="1"/>
          </p:cNvSpPr>
          <p:nvPr>
            <p:ph type="subTitle" idx="1"/>
          </p:nvPr>
        </p:nvSpPr>
        <p:spPr/>
        <p:txBody>
          <a:bodyPr/>
          <a:lstStyle/>
          <a:p>
            <a:r>
              <a:rPr lang="en-US" altLang="en-US" b="1" dirty="0">
                <a:latin typeface="Times New Roman" panose="02020603050405020304" pitchFamily="18" charset="0"/>
                <a:cs typeface="Times New Roman" panose="02020603050405020304" pitchFamily="18" charset="0"/>
              </a:rPr>
              <a:t>Prof. Dr./ </a:t>
            </a:r>
            <a:r>
              <a:rPr lang="en-US" altLang="en-US" b="1" dirty="0" err="1">
                <a:latin typeface="Times New Roman" panose="02020603050405020304" pitchFamily="18" charset="0"/>
                <a:cs typeface="Times New Roman" panose="02020603050405020304" pitchFamily="18" charset="0"/>
              </a:rPr>
              <a:t>Sherif</a:t>
            </a:r>
            <a:r>
              <a:rPr lang="en-US" altLang="en-US" b="1" dirty="0">
                <a:latin typeface="Times New Roman" panose="02020603050405020304" pitchFamily="18" charset="0"/>
                <a:cs typeface="Times New Roman" panose="02020603050405020304" pitchFamily="18" charset="0"/>
              </a:rPr>
              <a:t> </a:t>
            </a:r>
            <a:r>
              <a:rPr lang="en-US" altLang="en-US" b="1" dirty="0" err="1">
                <a:latin typeface="Times New Roman" panose="02020603050405020304" pitchFamily="18" charset="0"/>
                <a:cs typeface="Times New Roman" panose="02020603050405020304" pitchFamily="18" charset="0"/>
              </a:rPr>
              <a:t>Wagih</a:t>
            </a:r>
            <a:r>
              <a:rPr lang="en-US" altLang="en-US" b="1" dirty="0">
                <a:latin typeface="Times New Roman" panose="02020603050405020304" pitchFamily="18" charset="0"/>
                <a:cs typeface="Times New Roman" panose="02020603050405020304" pitchFamily="18" charset="0"/>
              </a:rPr>
              <a:t> Mansour</a:t>
            </a:r>
          </a:p>
          <a:p>
            <a:r>
              <a:rPr lang="en-US" altLang="en-US" b="1" dirty="0">
                <a:latin typeface="Times New Roman" panose="02020603050405020304" pitchFamily="18" charset="0"/>
                <a:cs typeface="Times New Roman" panose="02020603050405020304" pitchFamily="18" charset="0"/>
              </a:rPr>
              <a:t>Prof. of  Physiology dpt.</a:t>
            </a:r>
          </a:p>
          <a:p>
            <a:endParaRPr lang="en-US" dirty="0"/>
          </a:p>
        </p:txBody>
      </p:sp>
    </p:spTree>
    <p:extLst>
      <p:ext uri="{BB962C8B-B14F-4D97-AF65-F5344CB8AC3E}">
        <p14:creationId xmlns:p14="http://schemas.microsoft.com/office/powerpoint/2010/main" val="3475500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142044"/>
            <a:ext cx="8704297" cy="967667"/>
          </a:xfrm>
        </p:spPr>
        <p:txBody>
          <a:bodyPr>
            <a:noAutofit/>
          </a:bodyPr>
          <a:lstStyle/>
          <a:p>
            <a:pPr algn="ctr"/>
            <a:r>
              <a:rPr lang="en-US" sz="3600" b="1" dirty="0"/>
              <a:t>3. Gonadotrophins:</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180730"/>
            <a:ext cx="8704297" cy="5535225"/>
          </a:xfrm>
        </p:spPr>
        <p:txBody>
          <a:bodyPr>
            <a:normAutofit fontScale="92500" lnSpcReduction="20000"/>
          </a:bodyPr>
          <a:lstStyle/>
          <a:p>
            <a:pPr marL="0" indent="0">
              <a:buNone/>
              <a:defRPr/>
            </a:pPr>
            <a:r>
              <a:rPr lang="en-US" b="1" i="1" dirty="0"/>
              <a:t>B-Luteinizing hormone (LH) or interstitial cell stimulating hormone:</a:t>
            </a:r>
            <a:endParaRPr lang="en-US" dirty="0"/>
          </a:p>
          <a:p>
            <a:pPr>
              <a:buNone/>
              <a:defRPr/>
            </a:pPr>
            <a:r>
              <a:rPr lang="en-US" dirty="0"/>
              <a:t> In Female :  It stimulates maturation and ovulation and formation of corpus luteum and secretion of progesterone.</a:t>
            </a:r>
          </a:p>
          <a:p>
            <a:pPr>
              <a:buNone/>
              <a:defRPr/>
            </a:pPr>
            <a:r>
              <a:rPr lang="en-US" dirty="0"/>
              <a:t> In Male : It stimulates the interstitial cells of Leydig and secretion of testosterone hormone   .</a:t>
            </a:r>
          </a:p>
          <a:p>
            <a:pPr marL="0" indent="0">
              <a:buNone/>
              <a:defRPr/>
            </a:pPr>
            <a:r>
              <a:rPr lang="en-US" b="1" dirty="0"/>
              <a:t>Control</a:t>
            </a:r>
            <a:r>
              <a:rPr lang="en-US" dirty="0"/>
              <a:t> : </a:t>
            </a:r>
          </a:p>
          <a:p>
            <a:pPr marL="514350" indent="-514350">
              <a:buFont typeface="+mj-lt"/>
              <a:buAutoNum type="alphaLcPeriod"/>
              <a:defRPr/>
            </a:pPr>
            <a:r>
              <a:rPr lang="en-US" b="1" i="1" dirty="0"/>
              <a:t>Feedback mechanism</a:t>
            </a:r>
            <a:r>
              <a:rPr lang="en-US" dirty="0"/>
              <a:t> :</a:t>
            </a:r>
          </a:p>
          <a:p>
            <a:pPr lvl="1">
              <a:buFont typeface="Courier New" panose="02070309020205020404" pitchFamily="49" charset="0"/>
              <a:buChar char="o"/>
              <a:defRPr/>
            </a:pPr>
            <a:r>
              <a:rPr lang="en-US" dirty="0"/>
              <a:t>Small and moderate doses of </a:t>
            </a:r>
            <a:r>
              <a:rPr lang="en-US" dirty="0" err="1"/>
              <a:t>oestrogen</a:t>
            </a:r>
            <a:r>
              <a:rPr lang="en-US" dirty="0"/>
              <a:t> stimulate FSH secretion while large dose of </a:t>
            </a:r>
            <a:r>
              <a:rPr lang="en-US" dirty="0" err="1"/>
              <a:t>oestrogen</a:t>
            </a:r>
            <a:r>
              <a:rPr lang="en-US" dirty="0"/>
              <a:t>  inhibits FSH secretion.</a:t>
            </a:r>
          </a:p>
          <a:p>
            <a:pPr lvl="1">
              <a:buFont typeface="Courier New" panose="02070309020205020404" pitchFamily="49" charset="0"/>
              <a:buChar char="o"/>
              <a:defRPr/>
            </a:pPr>
            <a:r>
              <a:rPr lang="en-US" dirty="0"/>
              <a:t>Moderate dose of </a:t>
            </a:r>
            <a:r>
              <a:rPr lang="en-US" dirty="0" err="1"/>
              <a:t>oestrogen</a:t>
            </a:r>
            <a:r>
              <a:rPr lang="en-US" dirty="0"/>
              <a:t> stimulates LH secretion.</a:t>
            </a:r>
          </a:p>
          <a:p>
            <a:pPr lvl="1">
              <a:buFont typeface="Courier New" panose="02070309020205020404" pitchFamily="49" charset="0"/>
              <a:buChar char="o"/>
              <a:defRPr/>
            </a:pPr>
            <a:r>
              <a:rPr lang="en-US" dirty="0"/>
              <a:t>Increase in progesterone level in blood inhibits LH secretion and vice versa (</a:t>
            </a:r>
            <a:r>
              <a:rPr lang="en-US" i="1" dirty="0"/>
              <a:t>as in normal ovulatory cycle</a:t>
            </a:r>
            <a:r>
              <a:rPr lang="en-US" dirty="0"/>
              <a:t>).</a:t>
            </a:r>
          </a:p>
          <a:p>
            <a:pPr marL="514350" indent="-514350">
              <a:buFont typeface="+mj-lt"/>
              <a:buAutoNum type="alphaLcPeriod" startAt="2"/>
              <a:defRPr/>
            </a:pPr>
            <a:r>
              <a:rPr lang="en-US" b="1" i="1" dirty="0"/>
              <a:t>Hypothalamus</a:t>
            </a:r>
            <a:r>
              <a:rPr lang="en-US" dirty="0"/>
              <a:t> :  It secretes Gonadotropin-releasing factor (</a:t>
            </a:r>
            <a:r>
              <a:rPr lang="en-US" i="1" dirty="0"/>
              <a:t>LH-FSH-Releasing factor</a:t>
            </a:r>
            <a:r>
              <a:rPr lang="en-US" dirty="0"/>
              <a:t>) . Fear of pregnancy in girls and emotional upsets inhibit the releasing factors → inhibit FSH and LH secretion → stoppage of menstrual cycle .</a:t>
            </a:r>
          </a:p>
        </p:txBody>
      </p:sp>
    </p:spTree>
    <p:extLst>
      <p:ext uri="{BB962C8B-B14F-4D97-AF65-F5344CB8AC3E}">
        <p14:creationId xmlns:p14="http://schemas.microsoft.com/office/powerpoint/2010/main" val="275918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latin typeface="Times New Roman" pitchFamily="18" charset="0"/>
                <a:ea typeface="SimSun" pitchFamily="2" charset="-122"/>
              </a:rPr>
              <a:t>4. </a:t>
            </a:r>
            <a:r>
              <a:rPr lang="en-US" sz="3600" b="1" dirty="0" err="1">
                <a:latin typeface="Times New Roman" pitchFamily="18" charset="0"/>
                <a:ea typeface="SimSun" pitchFamily="2" charset="-122"/>
              </a:rPr>
              <a:t>Lipotrophin</a:t>
            </a:r>
            <a:r>
              <a:rPr lang="en-US" sz="3600" b="1" dirty="0">
                <a:latin typeface="Times New Roman" pitchFamily="18" charset="0"/>
                <a:ea typeface="SimSun" pitchFamily="2" charset="-122"/>
              </a:rPr>
              <a:t>:</a:t>
            </a:r>
            <a:endParaRPr lang="en-US" sz="3600" b="1" dirty="0"/>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8"/>
            <a:ext cx="8704297" cy="3586580"/>
          </a:xfrm>
        </p:spPr>
        <p:txBody>
          <a:bodyPr>
            <a:normAutofit/>
          </a:bodyPr>
          <a:lstStyle/>
          <a:p>
            <a:pPr>
              <a:spcBef>
                <a:spcPct val="0"/>
              </a:spcBef>
              <a:spcAft>
                <a:spcPts val="1200"/>
              </a:spcAft>
              <a:buFont typeface="Wingdings" panose="05000000000000000000" pitchFamily="2" charset="2"/>
              <a:buChar char="Ø"/>
              <a:defRPr/>
            </a:pPr>
            <a:r>
              <a:rPr lang="en-US" dirty="0">
                <a:latin typeface="Times New Roman" pitchFamily="18" charset="0"/>
                <a:ea typeface="SimSun" pitchFamily="2" charset="-122"/>
              </a:rPr>
              <a:t>It is a large polypeptide in alpha and beta form released from the ACTH secreting cells of the anterior pituitary .</a:t>
            </a:r>
            <a:endParaRPr lang="en-US" dirty="0">
              <a:latin typeface="Arial" pitchFamily="34" charset="0"/>
            </a:endParaRPr>
          </a:p>
          <a:p>
            <a:pPr>
              <a:spcBef>
                <a:spcPct val="0"/>
              </a:spcBef>
              <a:spcAft>
                <a:spcPts val="1200"/>
              </a:spcAft>
              <a:buFont typeface="Wingdings" panose="05000000000000000000" pitchFamily="2" charset="2"/>
              <a:buChar char="Ø"/>
              <a:defRPr/>
            </a:pPr>
            <a:r>
              <a:rPr lang="en-US" dirty="0">
                <a:latin typeface="Times New Roman" pitchFamily="18" charset="0"/>
                <a:ea typeface="SimSun" pitchFamily="2" charset="-122"/>
              </a:rPr>
              <a:t>The </a:t>
            </a:r>
            <a:r>
              <a:rPr lang="en-US" dirty="0" err="1">
                <a:latin typeface="Times New Roman" pitchFamily="18" charset="0"/>
                <a:ea typeface="SimSun" pitchFamily="2" charset="-122"/>
              </a:rPr>
              <a:t>Lipotrophin</a:t>
            </a:r>
            <a:r>
              <a:rPr lang="en-US" dirty="0">
                <a:latin typeface="Times New Roman" pitchFamily="18" charset="0"/>
                <a:ea typeface="SimSun" pitchFamily="2" charset="-122"/>
              </a:rPr>
              <a:t> contains within it melanocyte stimulating hormone (MSH) and Endorphins.   </a:t>
            </a:r>
            <a:endParaRPr lang="en-US" dirty="0">
              <a:latin typeface="Arial" pitchFamily="34" charset="0"/>
              <a:ea typeface="SimSun" pitchFamily="2" charset="-122"/>
            </a:endParaRPr>
          </a:p>
          <a:p>
            <a:pPr>
              <a:spcBef>
                <a:spcPct val="0"/>
              </a:spcBef>
              <a:spcAft>
                <a:spcPts val="1200"/>
              </a:spcAft>
              <a:buFont typeface="Wingdings" panose="05000000000000000000" pitchFamily="2" charset="2"/>
              <a:buChar char="Ø"/>
              <a:defRPr/>
            </a:pPr>
            <a:r>
              <a:rPr lang="en-US" b="1" i="1" dirty="0">
                <a:latin typeface="Times New Roman" pitchFamily="18" charset="0"/>
                <a:ea typeface="SimSun" pitchFamily="2" charset="-122"/>
              </a:rPr>
              <a:t>Functions</a:t>
            </a:r>
            <a:r>
              <a:rPr lang="en-US" dirty="0">
                <a:latin typeface="Times New Roman" pitchFamily="18" charset="0"/>
                <a:ea typeface="SimSun" pitchFamily="2" charset="-122"/>
              </a:rPr>
              <a:t> of </a:t>
            </a:r>
            <a:r>
              <a:rPr lang="en-US" dirty="0" err="1">
                <a:latin typeface="Times New Roman" pitchFamily="18" charset="0"/>
                <a:ea typeface="SimSun" pitchFamily="2" charset="-122"/>
              </a:rPr>
              <a:t>Lipotrophin</a:t>
            </a:r>
            <a:r>
              <a:rPr lang="en-US" dirty="0">
                <a:latin typeface="Times New Roman" pitchFamily="18" charset="0"/>
                <a:ea typeface="SimSun" pitchFamily="2" charset="-122"/>
              </a:rPr>
              <a:t> and the endorphins are unknown but endorphins are so called because of their endogenous morphine like action on the brain .</a:t>
            </a:r>
            <a:endParaRPr lang="en-US" dirty="0">
              <a:latin typeface="Arial" pitchFamily="34" charset="0"/>
            </a:endParaRPr>
          </a:p>
          <a:p>
            <a:pPr marL="0" indent="0">
              <a:spcAft>
                <a:spcPts val="1200"/>
              </a:spcAft>
              <a:buNone/>
            </a:pPr>
            <a:endParaRPr lang="en-US" altLang="en-US" dirty="0"/>
          </a:p>
        </p:txBody>
      </p:sp>
    </p:spTree>
    <p:extLst>
      <p:ext uri="{BB962C8B-B14F-4D97-AF65-F5344CB8AC3E}">
        <p14:creationId xmlns:p14="http://schemas.microsoft.com/office/powerpoint/2010/main" val="345331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t>5. Growth hormone (GH) Somatotropin H.</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5104661"/>
          </a:xfrm>
        </p:spPr>
        <p:txBody>
          <a:bodyPr>
            <a:normAutofit fontScale="92500"/>
          </a:bodyPr>
          <a:lstStyle/>
          <a:p>
            <a:pPr>
              <a:buFont typeface="Wingdings" panose="05000000000000000000" pitchFamily="2" charset="2"/>
              <a:buChar char="Ø"/>
              <a:defRPr/>
            </a:pPr>
            <a:r>
              <a:rPr lang="en-US" b="1" dirty="0"/>
              <a:t>It is</a:t>
            </a:r>
            <a:r>
              <a:rPr lang="en-US" dirty="0"/>
              <a:t> a polypeptide hormone formed of 191 amino acids with a molecular weight of 22,000. The growth hormone is metabolized rapidly in the liver which is responsible for its duration of action (20 minutes) . </a:t>
            </a:r>
          </a:p>
          <a:p>
            <a:pPr>
              <a:buFont typeface="Wingdings" panose="05000000000000000000" pitchFamily="2" charset="2"/>
              <a:buChar char="Ø"/>
              <a:defRPr/>
            </a:pPr>
            <a:r>
              <a:rPr lang="en-US" b="1" dirty="0"/>
              <a:t>Functions:</a:t>
            </a:r>
            <a:r>
              <a:rPr lang="en-US" b="1" i="1" dirty="0"/>
              <a:t> </a:t>
            </a:r>
            <a:r>
              <a:rPr lang="en-US" dirty="0"/>
              <a:t>This hormone stimulates growth of all tissues of the body . It increases the size and number of  the cells by :</a:t>
            </a:r>
          </a:p>
          <a:p>
            <a:pPr marL="914400" lvl="1" indent="-457200">
              <a:buFont typeface="+mj-lt"/>
              <a:buAutoNum type="arabicPeriod"/>
              <a:defRPr/>
            </a:pPr>
            <a:r>
              <a:rPr lang="en-US" sz="2600" dirty="0"/>
              <a:t>Increase in the rate of protein synthesis </a:t>
            </a:r>
          </a:p>
          <a:p>
            <a:pPr marL="914400" lvl="1" indent="-457200">
              <a:buFont typeface="+mj-lt"/>
              <a:buAutoNum type="arabicPeriod"/>
              <a:defRPr/>
            </a:pPr>
            <a:r>
              <a:rPr lang="en-US" sz="2600" dirty="0"/>
              <a:t>Lipolytic and Ketogenic effect</a:t>
            </a:r>
          </a:p>
          <a:p>
            <a:pPr marL="914400" lvl="1" indent="-457200">
              <a:buFont typeface="+mj-lt"/>
              <a:buAutoNum type="arabicPeriod"/>
              <a:defRPr/>
            </a:pPr>
            <a:r>
              <a:rPr lang="en-US" sz="2600" dirty="0"/>
              <a:t>Decreases the utilization of carbohydrate for energy </a:t>
            </a:r>
          </a:p>
          <a:p>
            <a:pPr marL="914400" lvl="1" indent="-457200">
              <a:buFont typeface="+mj-lt"/>
              <a:buAutoNum type="arabicPeriod"/>
              <a:defRPr/>
            </a:pPr>
            <a:r>
              <a:rPr lang="en-US" sz="2600" dirty="0"/>
              <a:t>It increases calcium absorption from the G.I.T.</a:t>
            </a:r>
          </a:p>
          <a:p>
            <a:pPr marL="914400" lvl="1" indent="-457200">
              <a:buFont typeface="+mj-lt"/>
              <a:buAutoNum type="arabicPeriod"/>
              <a:defRPr/>
            </a:pPr>
            <a:r>
              <a:rPr lang="en-US" sz="2600" dirty="0"/>
              <a:t>It causes reabsorption of Na+ , K+, Ca++, P04--, and C1- from the kidney   </a:t>
            </a:r>
          </a:p>
          <a:p>
            <a:pPr marL="914400" lvl="1" indent="-457200">
              <a:buFont typeface="+mj-lt"/>
              <a:buAutoNum type="arabicPeriod"/>
              <a:defRPr/>
            </a:pPr>
            <a:r>
              <a:rPr lang="en-US" sz="2600" dirty="0"/>
              <a:t>Chondrogenesis and Bone Growth </a:t>
            </a:r>
            <a:endParaRPr lang="ar-EG" sz="2600" dirty="0"/>
          </a:p>
          <a:p>
            <a:pPr marL="0" indent="0">
              <a:buNone/>
            </a:pPr>
            <a:endParaRPr lang="en-US" altLang="en-US" dirty="0"/>
          </a:p>
        </p:txBody>
      </p:sp>
    </p:spTree>
    <p:extLst>
      <p:ext uri="{BB962C8B-B14F-4D97-AF65-F5344CB8AC3E}">
        <p14:creationId xmlns:p14="http://schemas.microsoft.com/office/powerpoint/2010/main" val="2008739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t>5. Growth hormone (GH) Somatotropin H.</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4886015"/>
          </a:xfrm>
        </p:spPr>
        <p:txBody>
          <a:bodyPr>
            <a:normAutofit/>
          </a:bodyPr>
          <a:lstStyle/>
          <a:p>
            <a:pPr marL="514350" indent="-514350">
              <a:buFont typeface="+mj-lt"/>
              <a:buAutoNum type="arabicPeriod"/>
              <a:defRPr/>
            </a:pPr>
            <a:r>
              <a:rPr lang="en-US" b="1" i="1" dirty="0"/>
              <a:t>Increase in the rate of protein synthesis</a:t>
            </a:r>
            <a:r>
              <a:rPr lang="en-US" dirty="0"/>
              <a:t> : </a:t>
            </a:r>
          </a:p>
          <a:p>
            <a:pPr lvl="1">
              <a:buFont typeface="Courier New" panose="02070309020205020404" pitchFamily="49" charset="0"/>
              <a:buChar char="o"/>
              <a:defRPr/>
            </a:pPr>
            <a:r>
              <a:rPr lang="en-US" sz="2600" dirty="0"/>
              <a:t>Adequate </a:t>
            </a:r>
            <a:r>
              <a:rPr lang="en-US" sz="2600" b="1" dirty="0"/>
              <a:t>Insulin</a:t>
            </a:r>
            <a:r>
              <a:rPr lang="en-US" sz="2600" dirty="0"/>
              <a:t> activity as well as adequate availability of carbohydrates necessary for growth hormone to be effective. </a:t>
            </a:r>
          </a:p>
          <a:p>
            <a:pPr lvl="1">
              <a:defRPr/>
            </a:pPr>
            <a:r>
              <a:rPr lang="en-US" sz="2600" dirty="0"/>
              <a:t>It enhance amino acids transport through the cell membrane. </a:t>
            </a:r>
          </a:p>
          <a:p>
            <a:pPr lvl="1">
              <a:defRPr/>
            </a:pPr>
            <a:r>
              <a:rPr lang="en-US" sz="2600" dirty="0"/>
              <a:t>It increases amino acids concentration for protein building and it decreases amino acid blood level . </a:t>
            </a:r>
          </a:p>
          <a:p>
            <a:pPr lvl="1">
              <a:defRPr/>
            </a:pPr>
            <a:r>
              <a:rPr lang="en-US" sz="2600" dirty="0"/>
              <a:t>It also causes enhancement of RNA translation to promote protein synthesis by the ribosomes. </a:t>
            </a:r>
          </a:p>
          <a:p>
            <a:pPr lvl="1">
              <a:defRPr/>
            </a:pPr>
            <a:r>
              <a:rPr lang="en-US" sz="2600" dirty="0"/>
              <a:t>it increases nuclear transcription DNA to form RNA This </a:t>
            </a:r>
            <a:r>
              <a:rPr lang="en-US" sz="2600" dirty="0" err="1"/>
              <a:t>inturn</a:t>
            </a:r>
            <a:r>
              <a:rPr lang="en-US" sz="2600" dirty="0"/>
              <a:t> promotes more protein synthesis.</a:t>
            </a:r>
          </a:p>
          <a:p>
            <a:pPr marL="0" indent="0">
              <a:buNone/>
            </a:pPr>
            <a:endParaRPr lang="en-US" altLang="en-US" dirty="0"/>
          </a:p>
        </p:txBody>
      </p:sp>
    </p:spTree>
    <p:extLst>
      <p:ext uri="{BB962C8B-B14F-4D97-AF65-F5344CB8AC3E}">
        <p14:creationId xmlns:p14="http://schemas.microsoft.com/office/powerpoint/2010/main" val="1993971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t>5. Growth hormone (GH) Somatotropin H.</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5015885"/>
          </a:xfrm>
        </p:spPr>
        <p:txBody>
          <a:bodyPr>
            <a:normAutofit fontScale="92500" lnSpcReduction="20000"/>
          </a:bodyPr>
          <a:lstStyle/>
          <a:p>
            <a:pPr marL="514350" indent="-514350">
              <a:buFont typeface="+mj-lt"/>
              <a:buAutoNum type="arabicPeriod" startAt="2"/>
            </a:pPr>
            <a:r>
              <a:rPr lang="en-US" altLang="en-US" b="1" i="1" dirty="0"/>
              <a:t>Lipolytic and Ketogenic effect</a:t>
            </a:r>
            <a:r>
              <a:rPr lang="en-US" altLang="en-US" i="1" dirty="0"/>
              <a:t> : </a:t>
            </a:r>
          </a:p>
          <a:p>
            <a:pPr marL="457200" lvl="1" indent="0">
              <a:buNone/>
            </a:pPr>
            <a:r>
              <a:rPr lang="en-US" altLang="en-US" sz="2600" dirty="0"/>
              <a:t>It increases mobilization of fatty acids and increases the use of fatty acids for supplying energy to the body. So, excess hormone → ketosis</a:t>
            </a:r>
          </a:p>
          <a:p>
            <a:pPr marL="514350" indent="-514350">
              <a:buFont typeface="+mj-lt"/>
              <a:buAutoNum type="arabicPeriod" startAt="2"/>
            </a:pPr>
            <a:r>
              <a:rPr lang="en-US" altLang="en-US" b="1" i="1" dirty="0"/>
              <a:t>Decreases the utilization of carbohydrate for energy : </a:t>
            </a:r>
            <a:endParaRPr lang="en-US" altLang="en-US" sz="1350" dirty="0"/>
          </a:p>
          <a:p>
            <a:pPr lvl="1"/>
            <a:r>
              <a:rPr lang="en-US" altLang="en-US" dirty="0"/>
              <a:t>It decreases the use of glucose for energy production as a  result of increased utilization of fatty acids for energy. The fatty acids for a large quantities of acetyl-CoA that initiate -</a:t>
            </a:r>
            <a:r>
              <a:rPr lang="en-US" altLang="en-US" dirty="0" err="1"/>
              <a:t>ve</a:t>
            </a:r>
            <a:r>
              <a:rPr lang="en-US" altLang="en-US" dirty="0"/>
              <a:t> feedback effects to block the breakdown of glucose.</a:t>
            </a:r>
            <a:endParaRPr lang="en-US" altLang="en-US" sz="1200" dirty="0"/>
          </a:p>
          <a:p>
            <a:pPr lvl="1"/>
            <a:r>
              <a:rPr lang="en-US" altLang="en-US" dirty="0"/>
              <a:t>It depresses the uptake of glucose by the cells , so it increases the blood glucose level up to 100% above normal (diabetogenic effect - pituitary diabetes) .</a:t>
            </a:r>
            <a:endParaRPr lang="en-US" altLang="en-US" sz="1200" dirty="0"/>
          </a:p>
          <a:p>
            <a:pPr lvl="1"/>
            <a:r>
              <a:rPr lang="en-US" altLang="en-US" dirty="0"/>
              <a:t>It increases insulin output (over stimulation) that causes burn out of the beta cells of the pancreas.</a:t>
            </a:r>
            <a:endParaRPr lang="en-US" altLang="en-US" sz="1200" dirty="0"/>
          </a:p>
          <a:p>
            <a:pPr lvl="1"/>
            <a:r>
              <a:rPr lang="en-US" altLang="en-US" dirty="0"/>
              <a:t>It increases hepatic glucose output.</a:t>
            </a:r>
            <a:endParaRPr lang="en-US" altLang="en-US" sz="1200" dirty="0"/>
          </a:p>
          <a:p>
            <a:pPr lvl="1"/>
            <a:r>
              <a:rPr lang="en-US" altLang="en-US" dirty="0"/>
              <a:t>It inhibits the hexokinase enzyme (effect opposite to insulin effect) and so, it inhibits glucose uptake by the muscles.</a:t>
            </a:r>
            <a:endParaRPr lang="en-US" altLang="en-US" sz="1200" dirty="0"/>
          </a:p>
          <a:p>
            <a:endParaRPr lang="ar-EG" altLang="en-US" dirty="0"/>
          </a:p>
          <a:p>
            <a:endParaRPr lang="en-US" altLang="en-US" dirty="0"/>
          </a:p>
        </p:txBody>
      </p:sp>
    </p:spTree>
    <p:extLst>
      <p:ext uri="{BB962C8B-B14F-4D97-AF65-F5344CB8AC3E}">
        <p14:creationId xmlns:p14="http://schemas.microsoft.com/office/powerpoint/2010/main" val="1476810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t>5. Growth hormone (GH) Somatotropin H.</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5086906"/>
          </a:xfrm>
        </p:spPr>
        <p:txBody>
          <a:bodyPr>
            <a:normAutofit/>
          </a:bodyPr>
          <a:lstStyle/>
          <a:p>
            <a:pPr marL="514350" indent="-514350">
              <a:buFont typeface="+mj-lt"/>
              <a:buAutoNum type="arabicPeriod" startAt="4"/>
            </a:pPr>
            <a:r>
              <a:rPr lang="en-US" altLang="en-US" b="1" dirty="0"/>
              <a:t>It increases calcium absorption from the G.I.T.</a:t>
            </a:r>
          </a:p>
          <a:p>
            <a:pPr marL="514350" indent="-514350">
              <a:buFont typeface="+mj-lt"/>
              <a:buAutoNum type="arabicPeriod" startAt="4"/>
            </a:pPr>
            <a:r>
              <a:rPr lang="en-US" altLang="en-US" b="1" dirty="0"/>
              <a:t>It causes reabsorption of Na+ , K+, Ca++, P04--, and C1- from the kidney</a:t>
            </a:r>
            <a:r>
              <a:rPr lang="en-US" altLang="en-US" dirty="0"/>
              <a:t>   and so , helping bone matrix formation.</a:t>
            </a:r>
          </a:p>
          <a:p>
            <a:pPr marL="514350" indent="-514350">
              <a:buFont typeface="+mj-lt"/>
              <a:buAutoNum type="arabicPeriod" startAt="4"/>
            </a:pPr>
            <a:r>
              <a:rPr lang="en-US" altLang="en-US" b="1" dirty="0"/>
              <a:t>Chondrogenesis and Bone Growth :</a:t>
            </a:r>
          </a:p>
          <a:p>
            <a:pPr lvl="1">
              <a:buFont typeface="Wingdings" panose="05000000000000000000" pitchFamily="2" charset="2"/>
              <a:buChar char="Ø"/>
            </a:pPr>
            <a:r>
              <a:rPr lang="en-US" altLang="en-US" dirty="0"/>
              <a:t>In </a:t>
            </a:r>
            <a:r>
              <a:rPr lang="en-US" altLang="en-US" b="1" dirty="0"/>
              <a:t>young</a:t>
            </a:r>
            <a:r>
              <a:rPr lang="en-US" altLang="en-US" dirty="0"/>
              <a:t> subjects in which the epiphysis have not yet fused to the long bones , growth hormone stimulates chondrogenesis (proliferation of epiphyseal cartilage), and as the cartilaginous epiphyseal plates widen, they lay down more matrix at the end of long bones with stimulation of osteoblastic activity (bone forming cells) → increased length of long bones. </a:t>
            </a:r>
          </a:p>
          <a:p>
            <a:pPr lvl="1">
              <a:buFont typeface="Wingdings" panose="05000000000000000000" pitchFamily="2" charset="2"/>
              <a:buChar char="Ø"/>
            </a:pPr>
            <a:r>
              <a:rPr lang="en-US" altLang="en-US" dirty="0"/>
              <a:t>In </a:t>
            </a:r>
            <a:r>
              <a:rPr lang="en-US" altLang="en-US" b="1" dirty="0"/>
              <a:t>adult</a:t>
            </a:r>
            <a:r>
              <a:rPr lang="en-US" altLang="en-US" dirty="0"/>
              <a:t> subjects in which the epiphysis are closed the linear growth is impossible.</a:t>
            </a:r>
          </a:p>
        </p:txBody>
      </p:sp>
    </p:spTree>
    <p:extLst>
      <p:ext uri="{BB962C8B-B14F-4D97-AF65-F5344CB8AC3E}">
        <p14:creationId xmlns:p14="http://schemas.microsoft.com/office/powerpoint/2010/main" val="1928287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0" y="240840"/>
            <a:ext cx="8704297" cy="967667"/>
          </a:xfrm>
        </p:spPr>
        <p:txBody>
          <a:bodyPr>
            <a:noAutofit/>
          </a:bodyPr>
          <a:lstStyle/>
          <a:p>
            <a:pPr algn="ctr"/>
            <a:r>
              <a:rPr lang="en-US" sz="3600" b="1" dirty="0"/>
              <a:t>5. Growth hormone (GH) Somatotropin H.</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4886015"/>
          </a:xfrm>
        </p:spPr>
        <p:txBody>
          <a:bodyPr>
            <a:normAutofit fontScale="92500" lnSpcReduction="10000"/>
          </a:bodyPr>
          <a:lstStyle/>
          <a:p>
            <a:pPr marL="0" indent="0">
              <a:buNone/>
            </a:pPr>
            <a:r>
              <a:rPr lang="en-US" altLang="en-US" b="1" dirty="0"/>
              <a:t>Control</a:t>
            </a:r>
            <a:r>
              <a:rPr lang="en-US" altLang="en-US" dirty="0"/>
              <a:t>: </a:t>
            </a:r>
          </a:p>
          <a:p>
            <a:pPr marL="514350" indent="-514350">
              <a:buFont typeface="+mj-lt"/>
              <a:buAutoNum type="arabicPeriod"/>
            </a:pPr>
            <a:r>
              <a:rPr lang="en-US" altLang="en-US" b="1" i="1" dirty="0"/>
              <a:t> Feedback Mechanism</a:t>
            </a:r>
            <a:r>
              <a:rPr lang="en-US" altLang="en-US" dirty="0"/>
              <a:t>:</a:t>
            </a:r>
          </a:p>
          <a:p>
            <a:pPr marL="457200" lvl="1" indent="0">
              <a:buNone/>
            </a:pPr>
            <a:r>
              <a:rPr lang="en-US" altLang="en-US" sz="2600" b="1" dirty="0" err="1"/>
              <a:t>Hypoglycaemia</a:t>
            </a:r>
            <a:r>
              <a:rPr lang="en-US" altLang="en-US" sz="2600" dirty="0"/>
              <a:t> and </a:t>
            </a:r>
            <a:r>
              <a:rPr lang="en-US" altLang="en-US" sz="2600" b="1" dirty="0"/>
              <a:t>increased amino acid </a:t>
            </a:r>
            <a:r>
              <a:rPr lang="en-US" altLang="en-US" sz="2600" dirty="0"/>
              <a:t>concentration in blood, especially Arginine , stimulate the release of G.H. . It is also released by muscular e</a:t>
            </a:r>
            <a:r>
              <a:rPr lang="en-US" altLang="en-US" sz="2600" b="1" dirty="0"/>
              <a:t>xercise</a:t>
            </a:r>
            <a:r>
              <a:rPr lang="en-US" altLang="en-US" sz="2600" dirty="0"/>
              <a:t>, </a:t>
            </a:r>
            <a:r>
              <a:rPr lang="en-US" altLang="en-US" sz="2600" b="1" dirty="0"/>
              <a:t>stress</a:t>
            </a:r>
            <a:r>
              <a:rPr lang="en-US" altLang="en-US" sz="2600" dirty="0"/>
              <a:t> stimuli and glucagon hormone. Growth hormone </a:t>
            </a:r>
            <a:r>
              <a:rPr lang="en-US" altLang="en-US" sz="2600" b="1" dirty="0"/>
              <a:t>feeds back </a:t>
            </a:r>
            <a:r>
              <a:rPr lang="en-US" altLang="en-US" sz="2600" dirty="0"/>
              <a:t>to inhibit its own secretion and it is also inhibited by cortisol , free fatty acids and </a:t>
            </a:r>
            <a:r>
              <a:rPr lang="en-US" altLang="en-US" sz="2600" dirty="0" err="1"/>
              <a:t>medroxy</a:t>
            </a:r>
            <a:r>
              <a:rPr lang="en-US" altLang="en-US" sz="2600" dirty="0"/>
              <a:t>-progesterone . </a:t>
            </a:r>
          </a:p>
          <a:p>
            <a:pPr marL="514350" indent="-514350">
              <a:buFont typeface="+mj-lt"/>
              <a:buAutoNum type="arabicPeriod"/>
            </a:pPr>
            <a:r>
              <a:rPr lang="en-US" altLang="en-US" b="1" i="1" dirty="0"/>
              <a:t>Hypothalamus</a:t>
            </a:r>
            <a:r>
              <a:rPr lang="en-US" altLang="en-US" dirty="0"/>
              <a:t>:</a:t>
            </a:r>
          </a:p>
          <a:p>
            <a:pPr marL="457200" lvl="1" indent="0">
              <a:buNone/>
            </a:pPr>
            <a:r>
              <a:rPr lang="en-US" altLang="en-US" sz="2600" dirty="0"/>
              <a:t>It secretes a Somatotropin- releasing factor which stimulates the release of G.H.. Cellular depletion of proteins is the major factor that enhances SRF secretion (to correct the protein deficiency) beside stressful stimuli.</a:t>
            </a:r>
          </a:p>
          <a:p>
            <a:pPr marL="457200" lvl="1" indent="0">
              <a:buNone/>
            </a:pPr>
            <a:r>
              <a:rPr lang="en-US" altLang="en-US" sz="2600" dirty="0"/>
              <a:t>The hypothalamus also release an inhibitory factor. </a:t>
            </a:r>
          </a:p>
        </p:txBody>
      </p:sp>
    </p:spTree>
    <p:extLst>
      <p:ext uri="{BB962C8B-B14F-4D97-AF65-F5344CB8AC3E}">
        <p14:creationId xmlns:p14="http://schemas.microsoft.com/office/powerpoint/2010/main" val="4180461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t>5. Growth hormone (GH) Somatotropin H.</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4886015"/>
          </a:xfrm>
        </p:spPr>
        <p:txBody>
          <a:bodyPr>
            <a:normAutofit/>
          </a:bodyPr>
          <a:lstStyle/>
          <a:p>
            <a:pPr marL="0" indent="0">
              <a:buNone/>
            </a:pPr>
            <a:r>
              <a:rPr lang="en-US" altLang="en-US" b="1" dirty="0"/>
              <a:t>Mode of Action of Growth Hormone :</a:t>
            </a:r>
            <a:endParaRPr lang="en-US" altLang="en-US" dirty="0"/>
          </a:p>
          <a:p>
            <a:pPr marL="0" indent="0">
              <a:buNone/>
            </a:pPr>
            <a:r>
              <a:rPr lang="en-US" altLang="en-US" dirty="0"/>
              <a:t>The mode of action of G.H. is by acting on the liver to produce </a:t>
            </a:r>
            <a:r>
              <a:rPr lang="en-US" altLang="en-US" b="1" dirty="0"/>
              <a:t>Somatomedins</a:t>
            </a:r>
            <a:r>
              <a:rPr lang="en-US" altLang="en-US" dirty="0"/>
              <a:t> (or </a:t>
            </a:r>
            <a:r>
              <a:rPr lang="en-US" altLang="en-US" dirty="0" err="1"/>
              <a:t>sulfation</a:t>
            </a:r>
            <a:r>
              <a:rPr lang="en-US" altLang="en-US" dirty="0"/>
              <a:t> factor, as it stimulates the incorporation of sulfate into the cartilage), These are relatively simple peptides (Growth H. is a 191 amino acid </a:t>
            </a:r>
            <a:r>
              <a:rPr lang="en-US" altLang="en-US" dirty="0" err="1"/>
              <a:t>polypeptlde</a:t>
            </a:r>
            <a:r>
              <a:rPr lang="en-US" altLang="en-US" dirty="0"/>
              <a:t>) which induce growth promoting activities in many tissues and cartilage with a prolonged duration of action (20 hours).</a:t>
            </a:r>
          </a:p>
          <a:p>
            <a:pPr marL="0" indent="0">
              <a:buNone/>
            </a:pPr>
            <a:endParaRPr lang="en-US" altLang="en-US" dirty="0"/>
          </a:p>
        </p:txBody>
      </p:sp>
    </p:spTree>
    <p:extLst>
      <p:ext uri="{BB962C8B-B14F-4D97-AF65-F5344CB8AC3E}">
        <p14:creationId xmlns:p14="http://schemas.microsoft.com/office/powerpoint/2010/main" val="189726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F87A37D-3700-43FA-A8DE-8BC4BEC594A9}"/>
              </a:ext>
            </a:extLst>
          </p:cNvPr>
          <p:cNvPicPr>
            <a:picLocks noChangeAspect="1"/>
          </p:cNvPicPr>
          <p:nvPr/>
        </p:nvPicPr>
        <p:blipFill>
          <a:blip r:embed="rId2"/>
          <a:stretch>
            <a:fillRect/>
          </a:stretch>
        </p:blipFill>
        <p:spPr>
          <a:xfrm>
            <a:off x="1485899" y="0"/>
            <a:ext cx="6172201"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628650" y="365127"/>
            <a:ext cx="7886700" cy="824482"/>
          </a:xfrm>
        </p:spPr>
        <p:txBody>
          <a:bodyPr/>
          <a:lstStyle/>
          <a:p>
            <a:pPr algn="ctr"/>
            <a:r>
              <a:rPr lang="en-US" b="1" dirty="0"/>
              <a:t>Hypophysis</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296261"/>
            <a:ext cx="8704297" cy="5196612"/>
          </a:xfrm>
        </p:spPr>
        <p:txBody>
          <a:bodyPr>
            <a:normAutofit/>
          </a:bodyPr>
          <a:lstStyle/>
          <a:p>
            <a:pPr>
              <a:buFont typeface="Wingdings" panose="05000000000000000000" pitchFamily="2" charset="2"/>
              <a:buChar char="Ø"/>
            </a:pPr>
            <a:r>
              <a:rPr lang="en-US" b="1" dirty="0"/>
              <a:t>The hypophysis</a:t>
            </a:r>
            <a:r>
              <a:rPr lang="en-US" dirty="0"/>
              <a:t>:</a:t>
            </a:r>
            <a:r>
              <a:rPr lang="en-US" b="1" dirty="0"/>
              <a:t> </a:t>
            </a:r>
            <a:r>
              <a:rPr lang="en-US" dirty="0"/>
              <a:t>is a small gland , 1 cm in diameter, lies in the Sella Turcica at the base of the brain connected to the hypothalamus by the hypophyseal stalk . </a:t>
            </a:r>
          </a:p>
          <a:p>
            <a:pPr>
              <a:buFont typeface="Wingdings" panose="05000000000000000000" pitchFamily="2" charset="2"/>
              <a:buChar char="Ø"/>
            </a:pPr>
            <a:r>
              <a:rPr lang="en-US" dirty="0"/>
              <a:t>It is a compound gland </a:t>
            </a:r>
            <a:r>
              <a:rPr lang="en-US" b="1" dirty="0"/>
              <a:t>derived</a:t>
            </a:r>
            <a:r>
              <a:rPr lang="en-US" dirty="0"/>
              <a:t> partly from a downgrowth of nervous tissue (posterior lobe) and partly from an upgrowth of the mouth (anterior lobe).</a:t>
            </a:r>
          </a:p>
          <a:p>
            <a:pPr>
              <a:buFont typeface="Wingdings" panose="05000000000000000000" pitchFamily="2" charset="2"/>
              <a:buChar char="Ø"/>
            </a:pPr>
            <a:r>
              <a:rPr lang="en-US" altLang="en-US" b="1" dirty="0"/>
              <a:t>The arteries which supply  </a:t>
            </a:r>
            <a:r>
              <a:rPr lang="en-US" altLang="en-US" dirty="0"/>
              <a:t>the median eminence (</a:t>
            </a:r>
            <a:r>
              <a:rPr lang="en-US" altLang="en-US" i="1" dirty="0"/>
              <a:t>lower most portion of the hypothalamus</a:t>
            </a:r>
            <a:r>
              <a:rPr lang="en-US" altLang="en-US" dirty="0"/>
              <a:t>) are divided in its substance to form like primary capillary plexus and then coalescing to form the hypothalamic- hypophyseal portal vessels which pass downward along the hypophyseal stalk to supply the anterior pituitary sinuses.</a:t>
            </a:r>
            <a:endParaRPr lang="en-US" altLang="en-US" b="1" i="1" u="sng" dirty="0"/>
          </a:p>
        </p:txBody>
      </p:sp>
    </p:spTree>
    <p:extLst>
      <p:ext uri="{BB962C8B-B14F-4D97-AF65-F5344CB8AC3E}">
        <p14:creationId xmlns:p14="http://schemas.microsoft.com/office/powerpoint/2010/main" val="1212693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altLang="en-US" sz="3600" b="1" dirty="0"/>
              <a:t>Secretion of Hypothalamic neurosecretory substances in the median Eminence :</a:t>
            </a:r>
            <a:endParaRPr lang="en-US" sz="3600" b="1" dirty="0"/>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4886015"/>
          </a:xfrm>
        </p:spPr>
        <p:txBody>
          <a:bodyPr>
            <a:normAutofit/>
          </a:bodyPr>
          <a:lstStyle/>
          <a:p>
            <a:pPr>
              <a:buFont typeface="Wingdings" panose="05000000000000000000" pitchFamily="2" charset="2"/>
              <a:buChar char="Ø"/>
            </a:pPr>
            <a:r>
              <a:rPr lang="en-US" altLang="en-US" dirty="0"/>
              <a:t>The neurons originating in various parts of the hypo­thalamus send fibers into the median eminence and tuber cinereum which secretes a small polypeptide hormones (hypothalamic hormones or neurosecretory substances) that are absorbed into the </a:t>
            </a:r>
            <a:r>
              <a:rPr lang="en-US" altLang="en-US" dirty="0">
                <a:solidFill>
                  <a:srgbClr val="FF0000"/>
                </a:solidFill>
              </a:rPr>
              <a:t>hypothalamic-hypophyseal portal</a:t>
            </a:r>
            <a:r>
              <a:rPr lang="en-US" altLang="en-US" dirty="0"/>
              <a:t> capillaries to be carried to the adenohypophysis . </a:t>
            </a:r>
          </a:p>
          <a:p>
            <a:pPr>
              <a:buFont typeface="Wingdings" panose="05000000000000000000" pitchFamily="2" charset="2"/>
              <a:buChar char="Ø"/>
            </a:pPr>
            <a:r>
              <a:rPr lang="en-US" altLang="en-US" dirty="0"/>
              <a:t>They control the release of adeno-hypophyseal hormones . </a:t>
            </a:r>
          </a:p>
        </p:txBody>
      </p:sp>
    </p:spTree>
    <p:extLst>
      <p:ext uri="{BB962C8B-B14F-4D97-AF65-F5344CB8AC3E}">
        <p14:creationId xmlns:p14="http://schemas.microsoft.com/office/powerpoint/2010/main" val="315399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altLang="en-US" sz="3600" b="1" dirty="0"/>
              <a:t>Secretion of Hypothalamic neurosecretory substances in the median Eminence :</a:t>
            </a:r>
            <a:endParaRPr lang="en-US" sz="3600" b="1" dirty="0"/>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8"/>
            <a:ext cx="8704297" cy="967668"/>
          </a:xfrm>
        </p:spPr>
        <p:txBody>
          <a:bodyPr>
            <a:normAutofit/>
          </a:bodyPr>
          <a:lstStyle/>
          <a:p>
            <a:pPr>
              <a:buFont typeface="Wingdings" panose="05000000000000000000" pitchFamily="2" charset="2"/>
              <a:buChar char="Ø"/>
            </a:pPr>
            <a:r>
              <a:rPr lang="en-US" altLang="en-US" dirty="0"/>
              <a:t>They are called releasing or inhibitory factors according to their function :  </a:t>
            </a:r>
          </a:p>
          <a:p>
            <a:pPr marL="0" indent="0">
              <a:buNone/>
            </a:pPr>
            <a:endParaRPr lang="en-US" altLang="en-US" dirty="0"/>
          </a:p>
        </p:txBody>
      </p:sp>
      <p:sp>
        <p:nvSpPr>
          <p:cNvPr id="4" name="Rectangle 3">
            <a:extLst>
              <a:ext uri="{FF2B5EF4-FFF2-40B4-BE49-F238E27FC236}">
                <a16:creationId xmlns:a16="http://schemas.microsoft.com/office/drawing/2014/main" id="{D9367316-07AF-4F29-8600-24CE0E9CB75B}"/>
              </a:ext>
            </a:extLst>
          </p:cNvPr>
          <p:cNvSpPr/>
          <p:nvPr/>
        </p:nvSpPr>
        <p:spPr>
          <a:xfrm>
            <a:off x="219851" y="2574525"/>
            <a:ext cx="8704297" cy="3508653"/>
          </a:xfrm>
          <a:prstGeom prst="rect">
            <a:avLst/>
          </a:prstGeom>
        </p:spPr>
        <p:txBody>
          <a:bodyPr wrap="square" numCol="2">
            <a:spAutoFit/>
          </a:bodyPr>
          <a:lstStyle/>
          <a:p>
            <a:pPr marL="342900" indent="-342900">
              <a:spcAft>
                <a:spcPts val="1200"/>
              </a:spcAft>
              <a:buFont typeface="Courier New" panose="02070309020205020404" pitchFamily="49" charset="0"/>
              <a:buChar char="o"/>
            </a:pPr>
            <a:r>
              <a:rPr lang="en-US" altLang="en-US" sz="2400" dirty="0"/>
              <a:t>Thyrotropin Releasing Factor (TRF)</a:t>
            </a:r>
          </a:p>
          <a:p>
            <a:pPr marL="342900" indent="-342900">
              <a:spcAft>
                <a:spcPts val="1200"/>
              </a:spcAft>
              <a:buFont typeface="Courier New" panose="02070309020205020404" pitchFamily="49" charset="0"/>
              <a:buChar char="o"/>
            </a:pPr>
            <a:r>
              <a:rPr lang="en-US" altLang="en-US" sz="2400" dirty="0"/>
              <a:t>Corticotropin Releasing Factor (CRF)</a:t>
            </a:r>
          </a:p>
          <a:p>
            <a:pPr marL="342900" indent="-342900">
              <a:spcAft>
                <a:spcPts val="1200"/>
              </a:spcAft>
              <a:buFont typeface="Courier New" panose="02070309020205020404" pitchFamily="49" charset="0"/>
              <a:buChar char="o"/>
            </a:pPr>
            <a:r>
              <a:rPr lang="en-US" altLang="en-US" sz="2400" dirty="0"/>
              <a:t>Somatotropin Releasing Factor (SBF)</a:t>
            </a:r>
          </a:p>
          <a:p>
            <a:pPr marL="342900" indent="-342900">
              <a:spcAft>
                <a:spcPts val="1200"/>
              </a:spcAft>
              <a:buFont typeface="Courier New" panose="02070309020205020404" pitchFamily="49" charset="0"/>
              <a:buChar char="o"/>
            </a:pPr>
            <a:r>
              <a:rPr lang="en-US" altLang="en-US" sz="2400" dirty="0"/>
              <a:t>Somatostatin (Growth hormone inhibiting factor)</a:t>
            </a:r>
          </a:p>
          <a:p>
            <a:pPr marL="342900" indent="-342900">
              <a:spcAft>
                <a:spcPts val="1200"/>
              </a:spcAft>
              <a:buFont typeface="Courier New" panose="02070309020205020404" pitchFamily="49" charset="0"/>
              <a:buChar char="o"/>
            </a:pPr>
            <a:r>
              <a:rPr lang="en-US" altLang="en-US" sz="2400" dirty="0"/>
              <a:t>Gonadotropin Releasing Factor  (GRF)</a:t>
            </a:r>
          </a:p>
          <a:p>
            <a:pPr marL="342900" indent="-342900">
              <a:spcAft>
                <a:spcPts val="1200"/>
              </a:spcAft>
              <a:buFont typeface="Courier New" panose="02070309020205020404" pitchFamily="49" charset="0"/>
              <a:buChar char="o"/>
            </a:pPr>
            <a:r>
              <a:rPr lang="en-US" altLang="en-US" sz="2400" dirty="0"/>
              <a:t>Luteotropin (Prolactin) Inhibitory Factor (LIF)</a:t>
            </a:r>
          </a:p>
          <a:p>
            <a:pPr marL="342900" indent="-342900">
              <a:spcAft>
                <a:spcPts val="1200"/>
              </a:spcAft>
              <a:buFont typeface="Courier New" panose="02070309020205020404" pitchFamily="49" charset="0"/>
              <a:buChar char="o"/>
            </a:pPr>
            <a:r>
              <a:rPr lang="en-US" altLang="en-US" sz="2400" dirty="0"/>
              <a:t>Melanostatin (Melanocyte Stimulating hormone release Inhibitory Factor).</a:t>
            </a:r>
          </a:p>
        </p:txBody>
      </p:sp>
    </p:spTree>
    <p:extLst>
      <p:ext uri="{BB962C8B-B14F-4D97-AF65-F5344CB8AC3E}">
        <p14:creationId xmlns:p14="http://schemas.microsoft.com/office/powerpoint/2010/main" val="34629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t>Somatostatin hormone</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4886015"/>
          </a:xfrm>
        </p:spPr>
        <p:txBody>
          <a:bodyPr>
            <a:normAutofit/>
          </a:bodyPr>
          <a:lstStyle/>
          <a:p>
            <a:pPr>
              <a:buFont typeface="Wingdings" panose="05000000000000000000" pitchFamily="2" charset="2"/>
              <a:buChar char="Ø"/>
            </a:pPr>
            <a:r>
              <a:rPr lang="en-US" altLang="en-US" dirty="0"/>
              <a:t>It is a Growth hormone release inhibiting  factor. </a:t>
            </a:r>
          </a:p>
          <a:p>
            <a:pPr>
              <a:buFont typeface="Wingdings" panose="05000000000000000000" pitchFamily="2" charset="2"/>
              <a:buChar char="Ø"/>
            </a:pPr>
            <a:r>
              <a:rPr lang="en-US" altLang="en-US" dirty="0"/>
              <a:t>It has been located in tissues other than the hypothalamus e.g. the pancreatic islets.  </a:t>
            </a:r>
          </a:p>
          <a:p>
            <a:pPr>
              <a:buFont typeface="Wingdings" panose="05000000000000000000" pitchFamily="2" charset="2"/>
              <a:buChar char="Ø"/>
            </a:pPr>
            <a:r>
              <a:rPr lang="en-US" altLang="en-US" dirty="0"/>
              <a:t>When given </a:t>
            </a:r>
            <a:r>
              <a:rPr lang="en-US" altLang="en-US" b="1" dirty="0"/>
              <a:t>parenterally</a:t>
            </a:r>
            <a:r>
              <a:rPr lang="en-US" altLang="en-US" dirty="0"/>
              <a:t> it blocks the effect of TRH  (thyrotropin releasing hormone) and suppresses the release of Growth hormone , prolactin , insulin and glucagon hormones .  </a:t>
            </a:r>
          </a:p>
          <a:p>
            <a:pPr>
              <a:buFont typeface="Wingdings" panose="05000000000000000000" pitchFamily="2" charset="2"/>
              <a:buChar char="Ø"/>
            </a:pPr>
            <a:r>
              <a:rPr lang="en-US" altLang="en-US" dirty="0"/>
              <a:t>The physiological role of this extraordinary substance is uncertain.</a:t>
            </a:r>
          </a:p>
        </p:txBody>
      </p:sp>
    </p:spTree>
    <p:extLst>
      <p:ext uri="{BB962C8B-B14F-4D97-AF65-F5344CB8AC3E}">
        <p14:creationId xmlns:p14="http://schemas.microsoft.com/office/powerpoint/2010/main" val="31530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186432"/>
            <a:ext cx="8704297" cy="754601"/>
          </a:xfrm>
        </p:spPr>
        <p:txBody>
          <a:bodyPr>
            <a:noAutofit/>
          </a:bodyPr>
          <a:lstStyle/>
          <a:p>
            <a:pPr algn="ctr"/>
            <a:r>
              <a:rPr lang="en-US" sz="3200" b="1" dirty="0"/>
              <a:t>Adenohypophysis   (Anterior pituitary )</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012054"/>
            <a:ext cx="8704297" cy="5454185"/>
          </a:xfrm>
        </p:spPr>
        <p:txBody>
          <a:bodyPr>
            <a:noAutofit/>
          </a:bodyPr>
          <a:lstStyle/>
          <a:p>
            <a:pPr marL="0" indent="0">
              <a:buNone/>
              <a:defRPr/>
            </a:pPr>
            <a:r>
              <a:rPr lang="en-US" sz="2400" b="1" dirty="0"/>
              <a:t>It is composed of three types of cells :</a:t>
            </a:r>
            <a:endParaRPr lang="en-US" sz="2400" dirty="0"/>
          </a:p>
          <a:p>
            <a:pPr marL="514350" indent="-514350">
              <a:buFont typeface="+mj-lt"/>
              <a:buAutoNum type="arabicPeriod"/>
              <a:defRPr/>
            </a:pPr>
            <a:r>
              <a:rPr lang="en-US" sz="2400" b="1" dirty="0"/>
              <a:t>Chromophobes</a:t>
            </a:r>
            <a:r>
              <a:rPr lang="en-US" sz="2400" dirty="0"/>
              <a:t>:</a:t>
            </a:r>
            <a:r>
              <a:rPr lang="en-US" sz="2400" b="1" dirty="0"/>
              <a:t> </a:t>
            </a:r>
            <a:r>
              <a:rPr lang="en-US" sz="2400" dirty="0"/>
              <a:t>(50% of all cells)</a:t>
            </a:r>
            <a:endParaRPr lang="ar-JO" sz="2400" dirty="0"/>
          </a:p>
          <a:p>
            <a:pPr lvl="1">
              <a:buFont typeface="Wingdings" panose="05000000000000000000" pitchFamily="2" charset="2"/>
              <a:buChar char="Ø"/>
              <a:defRPr/>
            </a:pPr>
            <a:r>
              <a:rPr lang="en-US" dirty="0"/>
              <a:t>It is the precursor cells of either alpha or beta cells.    </a:t>
            </a:r>
            <a:endParaRPr lang="ar-JO" b="1" dirty="0"/>
          </a:p>
          <a:p>
            <a:pPr marL="514350" indent="-514350">
              <a:buFont typeface="+mj-lt"/>
              <a:buAutoNum type="arabicPeriod"/>
              <a:defRPr/>
            </a:pPr>
            <a:r>
              <a:rPr lang="en-US" sz="2400" b="1" dirty="0"/>
              <a:t>Acidophils</a:t>
            </a:r>
            <a:r>
              <a:rPr lang="en-US" sz="2400" dirty="0"/>
              <a:t> (alpha cells): (40% of all cells)  </a:t>
            </a:r>
            <a:endParaRPr lang="ar-JO" sz="2400" dirty="0"/>
          </a:p>
          <a:p>
            <a:pPr lvl="1">
              <a:buFont typeface="Wingdings" panose="05000000000000000000" pitchFamily="2" charset="2"/>
              <a:buChar char="Ø"/>
              <a:defRPr/>
            </a:pPr>
            <a:r>
              <a:rPr lang="en-US" dirty="0"/>
              <a:t>It produces:   </a:t>
            </a:r>
            <a:endParaRPr lang="ar-JO" dirty="0"/>
          </a:p>
          <a:p>
            <a:pPr marL="1371600" lvl="2" indent="-457200">
              <a:buFont typeface="+mj-lt"/>
              <a:buAutoNum type="arabicPeriod"/>
              <a:defRPr/>
            </a:pPr>
            <a:r>
              <a:rPr lang="en-US" sz="2400" dirty="0"/>
              <a:t>Growth hormone.(GH)</a:t>
            </a:r>
            <a:endParaRPr lang="ar-JO" sz="2400" dirty="0"/>
          </a:p>
          <a:p>
            <a:pPr marL="1371600" lvl="2" indent="-457200">
              <a:buFont typeface="+mj-lt"/>
              <a:buAutoNum type="arabicPeriod"/>
              <a:defRPr/>
            </a:pPr>
            <a:r>
              <a:rPr lang="en-US" sz="2400" dirty="0"/>
              <a:t>Prolactin or Luteotropic hormone(LTH)</a:t>
            </a:r>
            <a:endParaRPr lang="ar-JO" sz="2400" dirty="0"/>
          </a:p>
          <a:p>
            <a:pPr marL="514350" indent="-514350">
              <a:buFont typeface="+mj-lt"/>
              <a:buAutoNum type="arabicPeriod"/>
              <a:defRPr/>
            </a:pPr>
            <a:r>
              <a:rPr lang="en-US" sz="2400" b="1" dirty="0"/>
              <a:t>Basophils</a:t>
            </a:r>
            <a:r>
              <a:rPr lang="en-US" sz="2400" dirty="0"/>
              <a:t> (Beta cells): (10% of all cells)</a:t>
            </a:r>
            <a:endParaRPr lang="ar-JO" sz="2400" dirty="0"/>
          </a:p>
          <a:p>
            <a:pPr lvl="1">
              <a:buFont typeface="Wingdings" panose="05000000000000000000" pitchFamily="2" charset="2"/>
              <a:buChar char="Ø"/>
              <a:defRPr/>
            </a:pPr>
            <a:r>
              <a:rPr lang="en-US" dirty="0"/>
              <a:t>It produces: </a:t>
            </a:r>
            <a:endParaRPr lang="ar-JO" dirty="0"/>
          </a:p>
          <a:p>
            <a:pPr marL="1257300" lvl="2" indent="-342900">
              <a:buFont typeface="+mj-lt"/>
              <a:buAutoNum type="arabicPeriod"/>
              <a:defRPr/>
            </a:pPr>
            <a:r>
              <a:rPr lang="en-US" sz="2400" dirty="0"/>
              <a:t>Thyrotropin (TSH) </a:t>
            </a:r>
            <a:endParaRPr lang="ar-JO" sz="2400" dirty="0"/>
          </a:p>
          <a:p>
            <a:pPr marL="1257300" lvl="2" indent="-342900">
              <a:buFont typeface="+mj-lt"/>
              <a:buAutoNum type="arabicPeriod"/>
              <a:defRPr/>
            </a:pPr>
            <a:r>
              <a:rPr lang="en-US" sz="2400" dirty="0"/>
              <a:t>Corticotropin (ACTH)</a:t>
            </a:r>
            <a:endParaRPr lang="ar-JO" sz="2400" dirty="0"/>
          </a:p>
          <a:p>
            <a:pPr marL="1257300" lvl="2" indent="-342900">
              <a:buFont typeface="+mj-lt"/>
              <a:buAutoNum type="arabicPeriod"/>
              <a:defRPr/>
            </a:pPr>
            <a:r>
              <a:rPr lang="en-US" sz="2400" dirty="0"/>
              <a:t>Luteinizing H.(LH) </a:t>
            </a:r>
            <a:endParaRPr lang="ar-JO" sz="2400" dirty="0"/>
          </a:p>
          <a:p>
            <a:pPr marL="1257300" lvl="2" indent="-342900">
              <a:buFont typeface="+mj-lt"/>
              <a:buAutoNum type="arabicPeriod"/>
              <a:defRPr/>
            </a:pPr>
            <a:r>
              <a:rPr lang="en-US" sz="2400" dirty="0"/>
              <a:t>Follicle stim­ulating H. (FSH)</a:t>
            </a:r>
          </a:p>
          <a:p>
            <a:pPr>
              <a:buFont typeface="Wingdings" panose="05000000000000000000" pitchFamily="2" charset="2"/>
              <a:buChar char="Ø"/>
            </a:pPr>
            <a:endParaRPr lang="en-US" altLang="en-US" sz="2400" dirty="0"/>
          </a:p>
        </p:txBody>
      </p:sp>
    </p:spTree>
    <p:extLst>
      <p:ext uri="{BB962C8B-B14F-4D97-AF65-F5344CB8AC3E}">
        <p14:creationId xmlns:p14="http://schemas.microsoft.com/office/powerpoint/2010/main" val="1205455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t>1-Thyroid stimulating hormone </a:t>
            </a:r>
            <a:r>
              <a:rPr lang="en-US" sz="3600" b="1" cap="small" dirty="0"/>
              <a:t>(</a:t>
            </a:r>
            <a:r>
              <a:rPr lang="en-US" sz="3600" b="1" dirty="0"/>
              <a:t>TSH):</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4886015"/>
          </a:xfrm>
        </p:spPr>
        <p:txBody>
          <a:bodyPr>
            <a:normAutofit lnSpcReduction="10000"/>
          </a:bodyPr>
          <a:lstStyle/>
          <a:p>
            <a:pPr marL="0" indent="0">
              <a:buNone/>
              <a:defRPr/>
            </a:pPr>
            <a:r>
              <a:rPr lang="en-US" b="1" dirty="0"/>
              <a:t>Functions:</a:t>
            </a:r>
            <a:r>
              <a:rPr lang="en-US" dirty="0"/>
              <a:t> </a:t>
            </a:r>
            <a:endParaRPr lang="ar-JO" dirty="0"/>
          </a:p>
          <a:p>
            <a:pPr marL="514350" indent="-514350">
              <a:buFont typeface="+mj-lt"/>
              <a:buAutoNum type="arabicPeriod"/>
              <a:defRPr/>
            </a:pPr>
            <a:r>
              <a:rPr lang="en-US" dirty="0"/>
              <a:t>It stimulates the development of the thyroid structure and function.</a:t>
            </a:r>
            <a:endParaRPr lang="ar-JO" dirty="0"/>
          </a:p>
          <a:p>
            <a:pPr marL="514350" indent="-514350">
              <a:buFont typeface="+mj-lt"/>
              <a:buAutoNum type="arabicPeriod"/>
              <a:defRPr/>
            </a:pPr>
            <a:r>
              <a:rPr lang="en-US" dirty="0"/>
              <a:t>It also stimulates the process of thyroxin formation (iodide trap, iodination of tyrosine, release of T3,4). </a:t>
            </a:r>
          </a:p>
          <a:p>
            <a:pPr marL="0" indent="0">
              <a:buNone/>
              <a:defRPr/>
            </a:pPr>
            <a:r>
              <a:rPr lang="en-US" b="1" dirty="0"/>
              <a:t>Control:</a:t>
            </a:r>
            <a:endParaRPr lang="ar-JO" b="1" dirty="0"/>
          </a:p>
          <a:p>
            <a:pPr marL="514350" indent="-514350">
              <a:buFont typeface="+mj-lt"/>
              <a:buAutoNum type="alphaLcPeriod"/>
              <a:defRPr/>
            </a:pPr>
            <a:r>
              <a:rPr lang="en-US" dirty="0"/>
              <a:t>Negative </a:t>
            </a:r>
            <a:r>
              <a:rPr lang="en-US" i="1" dirty="0"/>
              <a:t>Feedback Mechanism</a:t>
            </a:r>
            <a:r>
              <a:rPr lang="en-US" dirty="0"/>
              <a:t>: between T3-T4 and TSH pituitary secretion and thyrotropin releasing factor from the hypothalamus.</a:t>
            </a:r>
            <a:endParaRPr lang="ar-JO" dirty="0"/>
          </a:p>
          <a:p>
            <a:pPr marL="514350" indent="-514350">
              <a:buFont typeface="+mj-lt"/>
              <a:buAutoNum type="alphaLcPeriod"/>
              <a:defRPr/>
            </a:pPr>
            <a:r>
              <a:rPr lang="en-US" dirty="0"/>
              <a:t>Thyrotropin releasing factor is stimulated mainly by </a:t>
            </a:r>
            <a:r>
              <a:rPr lang="en-US" b="1" dirty="0"/>
              <a:t>neural reflexes</a:t>
            </a:r>
            <a:r>
              <a:rPr lang="en-US" dirty="0"/>
              <a:t>. </a:t>
            </a:r>
          </a:p>
          <a:p>
            <a:pPr marL="0" indent="0">
              <a:buNone/>
            </a:pPr>
            <a:endParaRPr lang="en-US" altLang="en-US" dirty="0"/>
          </a:p>
        </p:txBody>
      </p:sp>
    </p:spTree>
    <p:extLst>
      <p:ext uri="{BB962C8B-B14F-4D97-AF65-F5344CB8AC3E}">
        <p14:creationId xmlns:p14="http://schemas.microsoft.com/office/powerpoint/2010/main" val="258305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217503"/>
            <a:ext cx="8704297" cy="967667"/>
          </a:xfrm>
        </p:spPr>
        <p:txBody>
          <a:bodyPr>
            <a:noAutofit/>
          </a:bodyPr>
          <a:lstStyle/>
          <a:p>
            <a:pPr algn="ctr"/>
            <a:r>
              <a:rPr lang="en-US" sz="3200" b="1" dirty="0"/>
              <a:t>2</a:t>
            </a:r>
            <a:r>
              <a:rPr lang="ar-JO" sz="3200" b="1" dirty="0"/>
              <a:t>-</a:t>
            </a:r>
            <a:r>
              <a:rPr lang="en-US" sz="3200" b="1" dirty="0"/>
              <a:t>Adrenocorticotrophic hormone (ACTH) –Corticotropin</a:t>
            </a:r>
            <a:r>
              <a:rPr lang="ar-JO" sz="3200" b="1" dirty="0"/>
              <a:t>:</a:t>
            </a:r>
            <a:endParaRPr lang="en-US" sz="3200" b="1" dirty="0"/>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185170"/>
            <a:ext cx="8704297" cy="5455327"/>
          </a:xfrm>
        </p:spPr>
        <p:txBody>
          <a:bodyPr>
            <a:normAutofit fontScale="85000" lnSpcReduction="20000"/>
          </a:bodyPr>
          <a:lstStyle/>
          <a:p>
            <a:pPr marL="0" indent="0">
              <a:buNone/>
              <a:defRPr/>
            </a:pPr>
            <a:r>
              <a:rPr lang="en-US" b="1" dirty="0"/>
              <a:t>Functions:</a:t>
            </a:r>
            <a:r>
              <a:rPr lang="en-US" dirty="0"/>
              <a:t> </a:t>
            </a:r>
          </a:p>
          <a:p>
            <a:pPr marL="514350" indent="-514350">
              <a:buFont typeface="+mj-lt"/>
              <a:buAutoNum type="arabicPeriod"/>
              <a:defRPr/>
            </a:pPr>
            <a:r>
              <a:rPr lang="en-US" dirty="0"/>
              <a:t>It stimulates the development of the  adrenal cortex structure and function except  Zona glomerulosa..</a:t>
            </a:r>
          </a:p>
          <a:p>
            <a:pPr marL="514350" indent="-514350">
              <a:buFont typeface="+mj-lt"/>
              <a:buAutoNum type="arabicPeriod"/>
              <a:defRPr/>
            </a:pPr>
            <a:r>
              <a:rPr lang="en-US" dirty="0"/>
              <a:t>It stimulates the formation and secretion of all the adrenal cortex hormones except aldosterone hormone .</a:t>
            </a:r>
          </a:p>
          <a:p>
            <a:pPr marL="514350" indent="-514350">
              <a:buFont typeface="+mj-lt"/>
              <a:buAutoNum type="arabicPeriod"/>
              <a:defRPr/>
            </a:pPr>
            <a:r>
              <a:rPr lang="en-US" dirty="0"/>
              <a:t>It has a fat mobilizing effect and a melanocyte-stimulating effect.</a:t>
            </a:r>
          </a:p>
          <a:p>
            <a:pPr marL="0" indent="0">
              <a:buNone/>
              <a:defRPr/>
            </a:pPr>
            <a:r>
              <a:rPr lang="en-US" b="1" dirty="0"/>
              <a:t>Control:</a:t>
            </a:r>
            <a:endParaRPr lang="en-US" dirty="0"/>
          </a:p>
          <a:p>
            <a:pPr marL="514350" indent="-514350">
              <a:buFont typeface="+mj-lt"/>
              <a:buAutoNum type="alphaLcPeriod"/>
              <a:defRPr/>
            </a:pPr>
            <a:r>
              <a:rPr lang="en-US" b="1" i="1" dirty="0"/>
              <a:t>Feedback mechanism</a:t>
            </a:r>
            <a:r>
              <a:rPr lang="en-US" dirty="0"/>
              <a:t> : increase in adrenocortical hormones level in blood → inhibits ACTH secretion directly on the anterior pituitary and </a:t>
            </a:r>
            <a:r>
              <a:rPr lang="en-US" dirty="0" err="1"/>
              <a:t>reflexly</a:t>
            </a:r>
            <a:r>
              <a:rPr lang="en-US" dirty="0"/>
              <a:t> through inhibition of the hypothalamus.</a:t>
            </a:r>
          </a:p>
          <a:p>
            <a:pPr marL="514350" indent="-514350">
              <a:buFont typeface="+mj-lt"/>
              <a:buAutoNum type="alphaLcPeriod"/>
              <a:defRPr/>
            </a:pPr>
            <a:r>
              <a:rPr lang="en-US" b="1" i="1" dirty="0"/>
              <a:t>Neural Stresses</a:t>
            </a:r>
            <a:r>
              <a:rPr lang="en-US" dirty="0"/>
              <a:t> : emotional excitement, pain and fear stimulate the hypothalamus to secrete corticotropin - releasing factor to stimulate ACTH secretion . Circulatory stresses as hemorrhage and surgical trauma stimulate the anterior pituitary directly.</a:t>
            </a:r>
          </a:p>
          <a:p>
            <a:pPr marL="514350" indent="-514350">
              <a:buFont typeface="+mj-lt"/>
              <a:buAutoNum type="alphaLcPeriod"/>
              <a:defRPr/>
            </a:pPr>
            <a:r>
              <a:rPr lang="en-US" b="1" i="1" dirty="0"/>
              <a:t>ADH</a:t>
            </a:r>
            <a:r>
              <a:rPr lang="en-US" dirty="0"/>
              <a:t> (</a:t>
            </a:r>
            <a:r>
              <a:rPr lang="en-US" i="1" dirty="0"/>
              <a:t>vasopressin</a:t>
            </a:r>
            <a:r>
              <a:rPr lang="en-US" dirty="0"/>
              <a:t>) stimulates corticotrophin release from the adenohypophysis ,which it reaches via the </a:t>
            </a:r>
            <a:r>
              <a:rPr lang="en-US" dirty="0" err="1"/>
              <a:t>hypothalamo</a:t>
            </a:r>
            <a:r>
              <a:rPr lang="en-US" dirty="0"/>
              <a:t>- hypophyseal portal system  .</a:t>
            </a:r>
          </a:p>
          <a:p>
            <a:pPr marL="514350" indent="-514350">
              <a:buFont typeface="+mj-lt"/>
              <a:buAutoNum type="alphaLcPeriod"/>
              <a:defRPr/>
            </a:pPr>
            <a:endParaRPr lang="en-US" dirty="0"/>
          </a:p>
        </p:txBody>
      </p:sp>
    </p:spTree>
    <p:extLst>
      <p:ext uri="{BB962C8B-B14F-4D97-AF65-F5344CB8AC3E}">
        <p14:creationId xmlns:p14="http://schemas.microsoft.com/office/powerpoint/2010/main" val="192502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11BBA-3916-48C8-A813-C0BB4E4CDCF9}"/>
              </a:ext>
            </a:extLst>
          </p:cNvPr>
          <p:cNvSpPr>
            <a:spLocks noGrp="1"/>
          </p:cNvSpPr>
          <p:nvPr>
            <p:ph type="title"/>
          </p:nvPr>
        </p:nvSpPr>
        <p:spPr>
          <a:xfrm>
            <a:off x="219851" y="488273"/>
            <a:ext cx="8704297" cy="967667"/>
          </a:xfrm>
        </p:spPr>
        <p:txBody>
          <a:bodyPr>
            <a:noAutofit/>
          </a:bodyPr>
          <a:lstStyle/>
          <a:p>
            <a:pPr algn="ctr"/>
            <a:r>
              <a:rPr lang="en-US" sz="3600" b="1" dirty="0"/>
              <a:t>3. Gonadotrophins:</a:t>
            </a:r>
          </a:p>
        </p:txBody>
      </p:sp>
      <p:sp>
        <p:nvSpPr>
          <p:cNvPr id="3" name="Content Placeholder 2">
            <a:extLst>
              <a:ext uri="{FF2B5EF4-FFF2-40B4-BE49-F238E27FC236}">
                <a16:creationId xmlns:a16="http://schemas.microsoft.com/office/drawing/2014/main" id="{BAB65D4C-F60F-4405-90D8-3783B6EB8BCD}"/>
              </a:ext>
            </a:extLst>
          </p:cNvPr>
          <p:cNvSpPr>
            <a:spLocks noGrp="1"/>
          </p:cNvSpPr>
          <p:nvPr>
            <p:ph idx="1"/>
          </p:nvPr>
        </p:nvSpPr>
        <p:spPr>
          <a:xfrm>
            <a:off x="219851" y="1606857"/>
            <a:ext cx="8704297" cy="4886015"/>
          </a:xfrm>
        </p:spPr>
        <p:txBody>
          <a:bodyPr>
            <a:normAutofit/>
          </a:bodyPr>
          <a:lstStyle/>
          <a:p>
            <a:pPr>
              <a:buNone/>
              <a:defRPr/>
            </a:pPr>
            <a:r>
              <a:rPr lang="en-US" dirty="0"/>
              <a:t>Two hormones are secreted from the anterior pituitary to regulate the ovarian and testicular activity :</a:t>
            </a:r>
          </a:p>
          <a:p>
            <a:pPr marL="914400" lvl="1" indent="-457200">
              <a:buAutoNum type="alphaLcPeriod"/>
              <a:defRPr/>
            </a:pPr>
            <a:r>
              <a:rPr lang="en-US" dirty="0"/>
              <a:t>Follicle-stimulating hormone</a:t>
            </a:r>
          </a:p>
          <a:p>
            <a:pPr marL="914400" lvl="1" indent="-457200">
              <a:buFont typeface="Arial" panose="020B0604020202020204" pitchFamily="34" charset="0"/>
              <a:buAutoNum type="alphaLcPeriod"/>
              <a:defRPr/>
            </a:pPr>
            <a:r>
              <a:rPr lang="en-US" dirty="0"/>
              <a:t>B-Luteinizing hormone (LH) or interstitial cell stimulating hormone</a:t>
            </a:r>
          </a:p>
          <a:p>
            <a:pPr marL="0" indent="0">
              <a:buNone/>
              <a:defRPr/>
            </a:pPr>
            <a:r>
              <a:rPr lang="en-US" b="1" i="1" dirty="0"/>
              <a:t>A- Follicle-stimulating hormone:</a:t>
            </a:r>
            <a:endParaRPr lang="en-US" b="1" dirty="0"/>
          </a:p>
          <a:p>
            <a:pPr marL="0" indent="0">
              <a:buNone/>
              <a:defRPr/>
            </a:pPr>
            <a:r>
              <a:rPr lang="en-US" b="1" dirty="0"/>
              <a:t>Functions:</a:t>
            </a:r>
            <a:endParaRPr lang="en-US" dirty="0"/>
          </a:p>
          <a:p>
            <a:pPr marL="0" indent="0">
              <a:buNone/>
              <a:defRPr/>
            </a:pPr>
            <a:r>
              <a:rPr lang="en-US" dirty="0"/>
              <a:t>In Females : It stimulates the growth and maturation of Graafian follicle and secretion of </a:t>
            </a:r>
            <a:r>
              <a:rPr lang="en-US" dirty="0" err="1"/>
              <a:t>oestrogen</a:t>
            </a:r>
            <a:r>
              <a:rPr lang="en-US" dirty="0"/>
              <a:t> from it . </a:t>
            </a:r>
          </a:p>
          <a:p>
            <a:pPr>
              <a:buNone/>
              <a:defRPr/>
            </a:pPr>
            <a:r>
              <a:rPr lang="en-US" dirty="0"/>
              <a:t>In Males :  It stimulates spermatogenesis.</a:t>
            </a:r>
          </a:p>
          <a:p>
            <a:pPr marL="0" indent="0">
              <a:buNone/>
            </a:pPr>
            <a:endParaRPr lang="en-US" altLang="en-US" dirty="0"/>
          </a:p>
        </p:txBody>
      </p:sp>
    </p:spTree>
    <p:extLst>
      <p:ext uri="{BB962C8B-B14F-4D97-AF65-F5344CB8AC3E}">
        <p14:creationId xmlns:p14="http://schemas.microsoft.com/office/powerpoint/2010/main" val="133946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TotalTime>
  <Words>1637</Words>
  <Application>Microsoft Office PowerPoint</Application>
  <PresentationFormat>On-screen Show (4:3)</PresentationFormat>
  <Paragraphs>117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 New</vt:lpstr>
      <vt:lpstr>Times New Roman</vt:lpstr>
      <vt:lpstr>Wingdings</vt:lpstr>
      <vt:lpstr>Office Theme</vt:lpstr>
      <vt:lpstr>THE  PITUITARY GLAND   (Hypophysis)</vt:lpstr>
      <vt:lpstr>Hypophysis</vt:lpstr>
      <vt:lpstr>Secretion of Hypothalamic neurosecretory substances in the median Eminence :</vt:lpstr>
      <vt:lpstr>Secretion of Hypothalamic neurosecretory substances in the median Eminence :</vt:lpstr>
      <vt:lpstr>Somatostatin hormone</vt:lpstr>
      <vt:lpstr>Adenohypophysis   (Anterior pituitary )</vt:lpstr>
      <vt:lpstr>1-Thyroid stimulating hormone (TSH):</vt:lpstr>
      <vt:lpstr>2-Adrenocorticotrophic hormone (ACTH) –Corticotropin:</vt:lpstr>
      <vt:lpstr>3. Gonadotrophins:</vt:lpstr>
      <vt:lpstr>3. Gonadotrophins:</vt:lpstr>
      <vt:lpstr>4. Lipotrophin:</vt:lpstr>
      <vt:lpstr>5. Growth hormone (GH) Somatotropin H.</vt:lpstr>
      <vt:lpstr>5. Growth hormone (GH) Somatotropin H.</vt:lpstr>
      <vt:lpstr>5. Growth hormone (GH) Somatotropin H.</vt:lpstr>
      <vt:lpstr>5. Growth hormone (GH) Somatotropin H.</vt:lpstr>
      <vt:lpstr>5. Growth hormone (GH) Somatotropin H.</vt:lpstr>
      <vt:lpstr>5. Growth hormone (GH) Somatotropin 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PITUITARY GLAND   (Hypophysis)</dc:title>
  <dc:creator>gts</dc:creator>
  <cp:lastModifiedBy>gts</cp:lastModifiedBy>
  <cp:revision>11</cp:revision>
  <dcterms:created xsi:type="dcterms:W3CDTF">2020-03-27T19:28:09Z</dcterms:created>
  <dcterms:modified xsi:type="dcterms:W3CDTF">2020-03-27T21:09:09Z</dcterms:modified>
</cp:coreProperties>
</file>