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7" r:id="rId1"/>
  </p:sldMasterIdLst>
  <p:notesMasterIdLst>
    <p:notesMasterId r:id="rId36"/>
  </p:notesMasterIdLst>
  <p:sldIdLst>
    <p:sldId id="256" r:id="rId2"/>
    <p:sldId id="258" r:id="rId3"/>
    <p:sldId id="337" r:id="rId4"/>
    <p:sldId id="263" r:id="rId5"/>
    <p:sldId id="309" r:id="rId6"/>
    <p:sldId id="259" r:id="rId7"/>
    <p:sldId id="264" r:id="rId8"/>
    <p:sldId id="265" r:id="rId9"/>
    <p:sldId id="323" r:id="rId10"/>
    <p:sldId id="261" r:id="rId11"/>
    <p:sldId id="311" r:id="rId12"/>
    <p:sldId id="312" r:id="rId13"/>
    <p:sldId id="327" r:id="rId14"/>
    <p:sldId id="328" r:id="rId15"/>
    <p:sldId id="266" r:id="rId16"/>
    <p:sldId id="267" r:id="rId17"/>
    <p:sldId id="274" r:id="rId18"/>
    <p:sldId id="275" r:id="rId19"/>
    <p:sldId id="276" r:id="rId20"/>
    <p:sldId id="329" r:id="rId21"/>
    <p:sldId id="335" r:id="rId22"/>
    <p:sldId id="339" r:id="rId23"/>
    <p:sldId id="278" r:id="rId24"/>
    <p:sldId id="279" r:id="rId25"/>
    <p:sldId id="315" r:id="rId26"/>
    <p:sldId id="280" r:id="rId27"/>
    <p:sldId id="277" r:id="rId28"/>
    <p:sldId id="281" r:id="rId29"/>
    <p:sldId id="283" r:id="rId30"/>
    <p:sldId id="318" r:id="rId31"/>
    <p:sldId id="285" r:id="rId32"/>
    <p:sldId id="286" r:id="rId33"/>
    <p:sldId id="319" r:id="rId34"/>
    <p:sldId id="33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1536" autoAdjust="0"/>
  </p:normalViewPr>
  <p:slideViewPr>
    <p:cSldViewPr>
      <p:cViewPr>
        <p:scale>
          <a:sx n="87" d="100"/>
          <a:sy n="87" d="100"/>
        </p:scale>
        <p:origin x="-1330" y="-48"/>
      </p:cViewPr>
      <p:guideLst>
        <p:guide orient="horz" pos="2149"/>
        <p:guide pos="2880"/>
      </p:guideLst>
    </p:cSldViewPr>
  </p:slideViewPr>
  <p:outlineViewPr>
    <p:cViewPr>
      <p:scale>
        <a:sx n="33" d="100"/>
        <a:sy n="33" d="100"/>
      </p:scale>
      <p:origin x="0" y="507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152E0-A922-4316-9C9A-C5A15AD1B895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67537-4B6C-4344-B90F-8DCC6515F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3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disease is in the bone</a:t>
            </a:r>
            <a:r>
              <a:rPr lang="en-US" baseline="0" dirty="0" smtClean="0"/>
              <a:t> structure ( quantity)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8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panose="020B0604020202020204" pitchFamily="34" charset="0"/>
              </a:rPr>
              <a:t>Young healthy adult : </a:t>
            </a:r>
            <a:r>
              <a:rPr lang="en-US" dirty="0" smtClean="0">
                <a:cs typeface="Arial" panose="020B0604020202020204" pitchFamily="34" charset="0"/>
              </a:rPr>
              <a:t>25-30 years old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5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cs typeface="Arial" panose="020B0604020202020204" pitchFamily="34" charset="0"/>
              </a:rPr>
              <a:t>It differs according to the women menopause age but in general we start after 5</a:t>
            </a:r>
            <a:r>
              <a:rPr lang="en-US" baseline="0" dirty="0" smtClean="0">
                <a:cs typeface="Arial" panose="020B0604020202020204" pitchFamily="34" charset="0"/>
              </a:rPr>
              <a:t> years of menopause 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common bone</a:t>
            </a:r>
            <a:r>
              <a:rPr lang="en-US" baseline="0" dirty="0" smtClean="0"/>
              <a:t> tumor is secondary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49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dirty="0" smtClean="0">
                <a:cs typeface="Arial" panose="020B0604020202020204" pitchFamily="34" charset="0"/>
              </a:rPr>
              <a:t>Minerals are usually normal in osteoporosis 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Osteoclast inhibition </a:t>
            </a:r>
          </a:p>
          <a:p>
            <a:r>
              <a:rPr lang="en-US" dirty="0" smtClean="0"/>
              <a:t>Not given for more than</a:t>
            </a:r>
            <a:r>
              <a:rPr lang="en-US" baseline="0" dirty="0" smtClean="0"/>
              <a:t> 3 years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92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bone mass by enhancing</a:t>
            </a:r>
            <a:r>
              <a:rPr lang="en-US" baseline="0" dirty="0" smtClean="0"/>
              <a:t> the proliferation of osteoblast bone formation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56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Immunological</a:t>
            </a:r>
            <a:r>
              <a:rPr lang="en-US" baseline="0" dirty="0" smtClean="0"/>
              <a:t> therapy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medications affect the bone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 </a:t>
            </a:r>
            <a:r>
              <a:rPr lang="en-US" dirty="0" err="1" smtClean="0"/>
              <a:t>athelest</a:t>
            </a:r>
            <a:r>
              <a:rPr lang="en-US" dirty="0" smtClean="0"/>
              <a:t> </a:t>
            </a:r>
            <a:r>
              <a:rPr lang="en-US" dirty="0" smtClean="0"/>
              <a:t>triad : amenorrhea , anorexia nervosa, weight loss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03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Diagnosis mainly by</a:t>
            </a:r>
            <a:r>
              <a:rPr lang="en-US" baseline="0" dirty="0" smtClean="0"/>
              <a:t> screening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go down the height of the vertebrae increases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0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Greater</a:t>
            </a:r>
            <a:r>
              <a:rPr lang="en-US" baseline="0" dirty="0" smtClean="0"/>
              <a:t> tuberosity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1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67537-4B6C-4344-B90F-8DCC6515FA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7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dirty="0" smtClean="0">
                <a:cs typeface="Arial" panose="020B0604020202020204" pitchFamily="34" charset="0"/>
              </a:rPr>
              <a:t>Wrist</a:t>
            </a:r>
            <a:r>
              <a:rPr lang="en-US" baseline="0" dirty="0" smtClean="0">
                <a:cs typeface="Arial" panose="020B0604020202020204" pitchFamily="34" charset="0"/>
              </a:rPr>
              <a:t> exam 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9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3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9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0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9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3E4F-67BD-49CE-96DD-AF40B6C74F23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C7FAB-18E7-4E5F-997D-C66B3D1ED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980728"/>
            <a:ext cx="5825202" cy="307010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+mn-lt"/>
              </a:rPr>
              <a:t>Osteoporosis</a:t>
            </a:r>
            <a:endParaRPr lang="en-US" sz="60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Clinical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features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6664254" cy="39719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600" b="1" dirty="0">
                <a:cs typeface="Times New Roman" panose="02020603050405020304" pitchFamily="18" charset="0"/>
              </a:rPr>
              <a:t>Osteoporosis is often called the “silent disease” because bone loss occurs </a:t>
            </a:r>
            <a:r>
              <a:rPr lang="en-US" sz="2600" b="1" u="sng" dirty="0">
                <a:cs typeface="Times New Roman" panose="02020603050405020304" pitchFamily="18" charset="0"/>
              </a:rPr>
              <a:t>without</a:t>
            </a:r>
            <a:r>
              <a:rPr lang="en-US" sz="2600" b="1" dirty="0">
                <a:cs typeface="Times New Roman" panose="02020603050405020304" pitchFamily="18" charset="0"/>
              </a:rPr>
              <a:t> symptoms. No pain</a:t>
            </a:r>
          </a:p>
          <a:p>
            <a:pPr>
              <a:lnSpc>
                <a:spcPct val="90000"/>
              </a:lnSpc>
              <a:defRPr/>
            </a:pPr>
            <a:endParaRPr lang="en-US" sz="2600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b="1" dirty="0" smtClean="0">
                <a:cs typeface="Times New Roman" panose="02020603050405020304" pitchFamily="18" charset="0"/>
              </a:rPr>
              <a:t>People </a:t>
            </a:r>
            <a:r>
              <a:rPr lang="en-US" sz="2600" b="1" dirty="0">
                <a:cs typeface="Times New Roman" panose="02020603050405020304" pitchFamily="18" charset="0"/>
              </a:rPr>
              <a:t>may not know that they have osteoporosis unless they </a:t>
            </a:r>
            <a:r>
              <a:rPr lang="en-US" sz="2600" b="1" dirty="0" smtClean="0">
                <a:cs typeface="Times New Roman" panose="02020603050405020304" pitchFamily="18" charset="0"/>
              </a:rPr>
              <a:t>get: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b="1" dirty="0" smtClean="0">
                <a:cs typeface="Times New Roman" panose="02020603050405020304" pitchFamily="18" charset="0"/>
              </a:rPr>
              <a:t>1- fractures (fragility related fractures)</a:t>
            </a:r>
            <a:endParaRPr lang="en-US" sz="2600" b="1" dirty="0">
              <a:cs typeface="Times New Roman" panose="02020603050405020304" pitchFamily="18" charset="0"/>
            </a:endParaRPr>
          </a:p>
          <a:p>
            <a:pPr marL="274320" indent="-274320">
              <a:lnSpc>
                <a:spcPct val="90000"/>
              </a:lnSpc>
              <a:buFont typeface="Wingdings 2"/>
              <a:buChar char=""/>
              <a:defRPr/>
            </a:pPr>
            <a:endParaRPr lang="en-US" sz="2600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b="1" dirty="0">
                <a:cs typeface="Times New Roman" panose="02020603050405020304" pitchFamily="18" charset="0"/>
              </a:rPr>
              <a:t>Typical fractures :spine, wrist, Hip, pelvis and proximal </a:t>
            </a:r>
            <a:r>
              <a:rPr lang="en-US" sz="2600" b="1" dirty="0" err="1">
                <a:cs typeface="Times New Roman" panose="02020603050405020304" pitchFamily="18" charset="0"/>
              </a:rPr>
              <a:t>Humerus</a:t>
            </a:r>
            <a:r>
              <a:rPr lang="en-US" sz="2600" b="1" dirty="0">
                <a:cs typeface="Times New Roman" panose="02020603050405020304" pitchFamily="18" charset="0"/>
              </a:rPr>
              <a:t> </a:t>
            </a:r>
            <a:endParaRPr lang="en-US" sz="2600" b="1" dirty="0" smtClean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600" b="1" dirty="0"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2-height loss 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+mn-lt"/>
                <a:cs typeface="Times New Roman" panose="02020603050405020304" pitchFamily="18" charset="0"/>
              </a:rPr>
              <a:t>3-curved spine </a:t>
            </a:r>
          </a:p>
          <a:p>
            <a:pPr marL="0" indent="0">
              <a:buNone/>
              <a:defRPr/>
            </a:pPr>
            <a:r>
              <a:rPr lang="en-US" dirty="0" smtClean="0">
                <a:cs typeface="Times New Roman" panose="02020603050405020304" pitchFamily="18" charset="0"/>
              </a:rPr>
              <a:t>4- lower back pain 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A5ED459-52F2-41CD-9482-B9C026541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3999" b="-1"/>
          <a:stretch/>
        </p:blipFill>
        <p:spPr>
          <a:xfrm>
            <a:off x="107504" y="116632"/>
            <a:ext cx="8748444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5301208"/>
            <a:ext cx="72728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Compression  fractures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LL\Desktop\Intertrochanteric Fx-an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5" r="-1" b="18107"/>
          <a:stretch/>
        </p:blipFill>
        <p:spPr bwMode="auto">
          <a:xfrm>
            <a:off x="19818" y="116632"/>
            <a:ext cx="91439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5262636"/>
            <a:ext cx="4594398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Intertrochanteric fracture</a:t>
            </a: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D580206-1134-41D9-A76E-15508125B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59" r="4341"/>
          <a:stretch/>
        </p:blipFill>
        <p:spPr>
          <a:xfrm>
            <a:off x="28545" y="116632"/>
            <a:ext cx="9143980" cy="54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5949280"/>
            <a:ext cx="802700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Metaphyseal</a:t>
            </a:r>
            <a:r>
              <a:rPr lang="en-US" sz="3600" b="1" dirty="0">
                <a:solidFill>
                  <a:srgbClr val="FF0000"/>
                </a:solidFill>
              </a:rPr>
              <a:t> fracture </a:t>
            </a:r>
            <a:r>
              <a:rPr lang="en-US" sz="3600" b="1" dirty="0" smtClean="0">
                <a:solidFill>
                  <a:srgbClr val="FF0000"/>
                </a:solidFill>
              </a:rPr>
              <a:t>in the distal radius </a:t>
            </a:r>
            <a:endParaRPr lang="ar-JO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1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B05A09-639C-4B28-8444-E15C49A8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0" y="5733256"/>
            <a:ext cx="8229600" cy="97675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Proximal </a:t>
            </a:r>
            <a:r>
              <a:rPr lang="en-US" sz="4000" b="1" dirty="0" smtClean="0">
                <a:solidFill>
                  <a:srgbClr val="FF0000"/>
                </a:solidFill>
              </a:rPr>
              <a:t>humeral fracture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3" name="Content Placeholder 3">
            <a:extLst>
              <a:ext uri="{FF2B5EF4-FFF2-40B4-BE49-F238E27FC236}">
                <a16:creationId xmlns:a16="http://schemas.microsoft.com/office/drawing/2014/main" xmlns="" id="{62B7BCEE-483A-4795-BA42-A5A3A0768C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6" r="9934" b="-2"/>
          <a:stretch/>
        </p:blipFill>
        <p:spPr>
          <a:xfrm>
            <a:off x="323527" y="404664"/>
            <a:ext cx="8352927" cy="518118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115616" y="1916832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4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BFC6A1E-4370-47F3-B630-B0E95B830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848872" cy="49685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5661248"/>
            <a:ext cx="872604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Height loss due to compression on vertebrae</a:t>
            </a:r>
            <a:endParaRPr lang="ar-JO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52450" indent="-552450"/>
            <a:r>
              <a:rPr lang="en-US" dirty="0">
                <a:latin typeface="+mn-lt"/>
                <a:cs typeface="Times New Roman" panose="02020603050405020304" pitchFamily="18" charset="0"/>
              </a:rPr>
              <a:t>The aim is to have early dx so that the fractures associated with the disease can be prevented.</a:t>
            </a:r>
          </a:p>
          <a:p>
            <a:pPr marL="552450" indent="-552450"/>
            <a:r>
              <a:rPr lang="en-US" sz="2800" dirty="0">
                <a:latin typeface="+mn-lt"/>
                <a:cs typeface="Times New Roman" panose="02020603050405020304" pitchFamily="18" charset="0"/>
              </a:rPr>
              <a:t>History taking.</a:t>
            </a:r>
          </a:p>
          <a:p>
            <a:pPr marL="552450" indent="-552450"/>
            <a:r>
              <a:rPr lang="en-US" sz="2800" dirty="0">
                <a:latin typeface="+mn-lt"/>
                <a:cs typeface="Times New Roman" panose="02020603050405020304" pitchFamily="18" charset="0"/>
              </a:rPr>
              <a:t>Physical examination.</a:t>
            </a:r>
          </a:p>
          <a:p>
            <a:pPr marL="552450" indent="-552450"/>
            <a:r>
              <a:rPr lang="en-US" sz="2800" dirty="0">
                <a:latin typeface="+mn-lt"/>
                <a:cs typeface="Times New Roman" panose="02020603050405020304" pitchFamily="18" charset="0"/>
              </a:rPr>
              <a:t>Investigations: </a:t>
            </a:r>
          </a:p>
          <a:p>
            <a:pPr marL="0" indent="0">
              <a:buClr>
                <a:srgbClr val="FF00FF"/>
              </a:buClr>
              <a:buNone/>
            </a:pP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1-Labs</a:t>
            </a:r>
          </a:p>
          <a:p>
            <a:pPr marL="0" indent="0">
              <a:buClr>
                <a:srgbClr val="FF00FF"/>
              </a:buClr>
              <a:buNone/>
            </a:pPr>
            <a:r>
              <a:rPr lang="en-US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2-Xray</a:t>
            </a:r>
          </a:p>
          <a:p>
            <a:pPr marL="0" indent="0">
              <a:buClr>
                <a:srgbClr val="FF00FF"/>
              </a:buClr>
              <a:buNone/>
            </a:pP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3-DEXA scan</a:t>
            </a:r>
          </a:p>
          <a:p>
            <a:pPr marL="0" indent="0">
              <a:buClr>
                <a:srgbClr val="FF00FF"/>
              </a:buCl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lIns="91440" tIns="45720" rIns="91440" bIns="45720"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cap="none" dirty="0">
                <a:latin typeface="+mn-lt"/>
                <a:cs typeface="Tahoma" panose="020B0604030504040204" pitchFamily="34" charset="0"/>
              </a:rPr>
              <a:t/>
            </a:r>
            <a:br>
              <a:rPr lang="en-US" cap="none" dirty="0">
                <a:latin typeface="+mn-lt"/>
                <a:cs typeface="Tahoma" panose="020B0604030504040204" pitchFamily="34" charset="0"/>
              </a:rPr>
            </a:br>
            <a:r>
              <a:rPr lang="en-US" cap="none" dirty="0">
                <a:latin typeface="+mn-lt"/>
                <a:cs typeface="Tahoma" panose="020B0604030504040204" pitchFamily="34" charset="0"/>
              </a:rPr>
              <a:t>History taking</a:t>
            </a:r>
          </a:p>
        </p:txBody>
      </p:sp>
      <p:sp>
        <p:nvSpPr>
          <p:cNvPr id="160771" name="Rectangle 3"/>
          <p:cNvSpPr>
            <a:spLocks noGrp="1"/>
          </p:cNvSpPr>
          <p:nvPr>
            <p:ph idx="1"/>
          </p:nvPr>
        </p:nvSpPr>
        <p:spPr>
          <a:xfrm>
            <a:off x="609599" y="1700808"/>
            <a:ext cx="6347714" cy="5040560"/>
          </a:xfrm>
        </p:spPr>
        <p:txBody>
          <a:bodyPr>
            <a:normAutofit fontScale="25000" lnSpcReduction="20000"/>
          </a:bodyPr>
          <a:lstStyle/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Risk factors: smoking ,alcohol, race and age </a:t>
            </a: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 Family history of disease, including osteoporosis. </a:t>
            </a: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Medication history. steroids</a:t>
            </a: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General intake of calcium and vitamin D. </a:t>
            </a: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Exercise pattern .</a:t>
            </a: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AutoNum type="arabicPeriod"/>
              <a:defRPr/>
            </a:pPr>
            <a:r>
              <a:rPr lang="en-US" sz="8000" b="1" dirty="0">
                <a:latin typeface="+mn-lt"/>
                <a:cs typeface="Times New Roman" panose="02020603050405020304" pitchFamily="18" charset="0"/>
              </a:rPr>
              <a:t>For women, menstrual history</a:t>
            </a:r>
            <a:r>
              <a:rPr lang="en-US" sz="8000" b="1" dirty="0">
                <a:cs typeface="Times New Roman" panose="02020603050405020304" pitchFamily="18" charset="0"/>
              </a:rPr>
              <a:t> and gynecological surgeries </a:t>
            </a:r>
            <a:endParaRPr lang="en-US" sz="8000" b="1" dirty="0">
              <a:latin typeface="+mn-lt"/>
              <a:cs typeface="Times New Roman" panose="02020603050405020304" pitchFamily="18" charset="0"/>
            </a:endParaRPr>
          </a:p>
          <a:p>
            <a:pPr marL="598805" indent="-598805" algn="l" rtl="0" eaLnBrk="1" fontAlgn="auto" hangingPunct="1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/>
          </p:cNvSpPr>
          <p:nvPr>
            <p:ph type="title"/>
          </p:nvPr>
        </p:nvSpPr>
        <p:spPr bwMode="auto">
          <a:xfrm>
            <a:off x="508000" y="609600"/>
            <a:ext cx="6447501" cy="1320800"/>
          </a:xfrm>
        </p:spPr>
        <p:txBody>
          <a:bodyPr lIns="91440" tIns="45720" rIns="91440" bIns="45720" anchor="t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n-lt"/>
                <a:cs typeface="Tahoma" panose="020B0604030504040204" pitchFamily="34" charset="0"/>
              </a:rPr>
              <a:t>E</a:t>
            </a:r>
            <a:r>
              <a:rPr lang="en-US" cap="none" dirty="0">
                <a:latin typeface="+mn-lt"/>
                <a:cs typeface="Tahoma" panose="020B0604030504040204" pitchFamily="34" charset="0"/>
              </a:rPr>
              <a:t>xamination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752215" y="2160589"/>
            <a:ext cx="2201035" cy="3880773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2000" dirty="0">
                <a:latin typeface="+mn-lt"/>
                <a:cs typeface="Times New Roman" panose="02020603050405020304" pitchFamily="18" charset="0"/>
              </a:rPr>
              <a:t>Height changes.</a:t>
            </a:r>
          </a:p>
          <a:p>
            <a:pPr rtl="0" eaLnBrk="1" hangingPunct="1"/>
            <a:endParaRPr lang="en-US" sz="2000" dirty="0">
              <a:cs typeface="Times New Roman" panose="02020603050405020304" pitchFamily="18" charset="0"/>
            </a:endParaRPr>
          </a:p>
          <a:p>
            <a:pPr rtl="0" eaLnBrk="1" hangingPunct="1"/>
            <a:r>
              <a:rPr lang="en-US" sz="2000" dirty="0">
                <a:latin typeface="+mn-lt"/>
                <a:cs typeface="Times New Roman" panose="02020603050405020304" pitchFamily="18" charset="0"/>
              </a:rPr>
              <a:t>posture to note any curvature of the spine from vertebral fractures (Kyphosis). </a:t>
            </a:r>
          </a:p>
        </p:txBody>
      </p:sp>
      <p:pic>
        <p:nvPicPr>
          <p:cNvPr id="22533" name="Picture 4" descr="woman_osteo[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1"/>
          <a:stretch/>
        </p:blipFill>
        <p:spPr bwMode="auto">
          <a:xfrm>
            <a:off x="508000" y="2159331"/>
            <a:ext cx="4067572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lIns="91440" tIns="45720" rIns="91440" bIns="45720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cap="none" dirty="0">
                <a:latin typeface="+mn-lt"/>
                <a:cs typeface="Tahoma" panose="020B0604030504040204" pitchFamily="34" charset="0"/>
              </a:rPr>
              <a:t> </a:t>
            </a:r>
            <a:r>
              <a:rPr lang="en-US" dirty="0">
                <a:latin typeface="+mn-lt"/>
                <a:cs typeface="Tahoma" panose="020B0604030504040204" pitchFamily="34" charset="0"/>
              </a:rPr>
              <a:t>I</a:t>
            </a:r>
            <a:r>
              <a:rPr lang="en-US" cap="none" dirty="0">
                <a:latin typeface="+mn-lt"/>
                <a:cs typeface="Tahoma" panose="020B0604030504040204" pitchFamily="34" charset="0"/>
              </a:rPr>
              <a:t>nvestigations</a:t>
            </a:r>
          </a:p>
        </p:txBody>
      </p:sp>
      <p:sp>
        <p:nvSpPr>
          <p:cNvPr id="164867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876800"/>
          </a:xfrm>
        </p:spPr>
        <p:txBody>
          <a:bodyPr>
            <a:normAutofit fontScale="92500" lnSpcReduction="10000"/>
          </a:bodyPr>
          <a:lstStyle/>
          <a:p>
            <a:pPr marL="552450" indent="-552450" algn="l" rtl="0" eaLnBrk="1" hangingPunct="1">
              <a:buFontTx/>
              <a:buNone/>
            </a:pP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1-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Laboratory Tests: </a:t>
            </a:r>
            <a:r>
              <a:rPr lang="en-US" sz="2000" dirty="0" smtClean="0">
                <a:cs typeface="Times New Roman" panose="02020603050405020304" pitchFamily="18" charset="0"/>
              </a:rPr>
              <a:t>to rule out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secondary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causes: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marL="552450" indent="-552450" algn="l" rtl="0" eaLnBrk="1" hangingPunct="1">
              <a:buFontTx/>
              <a:buNone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marL="552450" indent="-552450">
              <a:buNone/>
            </a:pPr>
            <a:r>
              <a:rPr lang="en-US" sz="2000" dirty="0"/>
              <a:t>✔ Calcium levels</a:t>
            </a:r>
            <a:r>
              <a:rPr lang="en-US" sz="2000" dirty="0" smtClean="0"/>
              <a:t>.</a:t>
            </a:r>
          </a:p>
          <a:p>
            <a:pPr marL="552450" indent="-552450">
              <a:buNone/>
            </a:pPr>
            <a:r>
              <a:rPr lang="en-US" sz="2000" dirty="0" smtClean="0"/>
              <a:t> </a:t>
            </a:r>
            <a:r>
              <a:rPr lang="en-US" sz="2000" dirty="0"/>
              <a:t>✔ vitamin D levels</a:t>
            </a:r>
            <a:r>
              <a:rPr lang="en-US" sz="2000" dirty="0" smtClean="0"/>
              <a:t>.</a:t>
            </a:r>
          </a:p>
          <a:p>
            <a:pPr marL="552450" indent="-552450">
              <a:buNone/>
            </a:pPr>
            <a:r>
              <a:rPr lang="en-US" sz="2000" dirty="0" smtClean="0"/>
              <a:t> </a:t>
            </a:r>
            <a:r>
              <a:rPr lang="en-US" sz="2000" dirty="0"/>
              <a:t>✔ TFT. </a:t>
            </a:r>
            <a:endParaRPr lang="en-US" sz="2000" dirty="0" smtClean="0"/>
          </a:p>
          <a:p>
            <a:pPr marL="552450" indent="-552450">
              <a:buNone/>
            </a:pPr>
            <a:r>
              <a:rPr lang="en-US" sz="2000" dirty="0" smtClean="0"/>
              <a:t>✔ </a:t>
            </a:r>
            <a:r>
              <a:rPr lang="en-US" sz="2000" dirty="0"/>
              <a:t>PTH level. </a:t>
            </a:r>
            <a:endParaRPr lang="en-US" sz="2000" dirty="0" smtClean="0"/>
          </a:p>
          <a:p>
            <a:pPr marL="552450" indent="-552450">
              <a:buNone/>
            </a:pPr>
            <a:r>
              <a:rPr lang="en-US" sz="2000" dirty="0" smtClean="0"/>
              <a:t>✔ </a:t>
            </a:r>
            <a:r>
              <a:rPr lang="en-US" sz="2000" dirty="0"/>
              <a:t>Estradiol levels and estrogen (in women</a:t>
            </a:r>
            <a:r>
              <a:rPr lang="en-US" sz="2000" dirty="0" smtClean="0"/>
              <a:t>).</a:t>
            </a:r>
          </a:p>
          <a:p>
            <a:pPr marL="552450" indent="-552450">
              <a:buNone/>
            </a:pPr>
            <a:r>
              <a:rPr lang="en-US" sz="2000" dirty="0" smtClean="0"/>
              <a:t> </a:t>
            </a:r>
            <a:r>
              <a:rPr lang="en-US" sz="2000" dirty="0"/>
              <a:t>✔ (FSH) test to establish menopause status</a:t>
            </a:r>
            <a:r>
              <a:rPr lang="en-US" sz="2000" dirty="0" smtClean="0"/>
              <a:t>.</a:t>
            </a:r>
          </a:p>
          <a:p>
            <a:pPr marL="552450" indent="-552450">
              <a:buNone/>
            </a:pPr>
            <a:r>
              <a:rPr lang="en-US" sz="2000" dirty="0" smtClean="0"/>
              <a:t> </a:t>
            </a:r>
            <a:r>
              <a:rPr lang="en-US" sz="2000" dirty="0"/>
              <a:t>✔ Testosterone levels (in men</a:t>
            </a:r>
            <a:r>
              <a:rPr lang="en-US" sz="2000" dirty="0" smtClean="0"/>
              <a:t>).</a:t>
            </a:r>
          </a:p>
          <a:p>
            <a:pPr marL="552450" indent="-552450">
              <a:buNone/>
            </a:pPr>
            <a:r>
              <a:rPr lang="en-US" sz="2000" dirty="0" smtClean="0"/>
              <a:t> </a:t>
            </a:r>
            <a:r>
              <a:rPr lang="en-US" sz="2000" dirty="0"/>
              <a:t>✔ </a:t>
            </a:r>
            <a:r>
              <a:rPr lang="en-US" sz="2000" dirty="0" err="1"/>
              <a:t>Osteocalcin</a:t>
            </a:r>
            <a:r>
              <a:rPr lang="en-US" sz="2000" dirty="0"/>
              <a:t> levels to measure bone formation. </a:t>
            </a:r>
            <a:endParaRPr lang="en-US" sz="2000" dirty="0" smtClean="0"/>
          </a:p>
          <a:p>
            <a:pPr marL="552450" indent="-552450">
              <a:buNone/>
            </a:pPr>
            <a:r>
              <a:rPr lang="en-US" sz="2000" dirty="0" smtClean="0"/>
              <a:t>✔ </a:t>
            </a:r>
            <a:r>
              <a:rPr lang="en-US" sz="2000" dirty="0"/>
              <a:t>Alkaline phosphatase level (Marker of bone activity : High level indicates high activity while low level indicates that the bone is inert</a:t>
            </a:r>
            <a:r>
              <a:rPr lang="en-US" sz="2000" dirty="0" smtClean="0"/>
              <a:t>).</a:t>
            </a:r>
          </a:p>
          <a:p>
            <a:pPr marL="552450" indent="-552450">
              <a:buNone/>
            </a:pPr>
            <a:r>
              <a:rPr lang="en-US" sz="2000" dirty="0" smtClean="0"/>
              <a:t> </a:t>
            </a:r>
            <a:r>
              <a:rPr lang="en-US" sz="2000" dirty="0"/>
              <a:t>✔ 24-hour calcium urine collection to measure calcium metabolism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4" y="404664"/>
            <a:ext cx="820254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96B2F-CE2E-4D01-8E14-24E79929E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DAEA54-09AA-4072-97C1-5CABFE8D7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2- X rays: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at</a:t>
            </a:r>
            <a:r>
              <a:rPr lang="en-US" sz="2000" b="1" dirty="0"/>
              <a:t> least 30% of the bone mass must be lost before the loss is recognized on XR</a:t>
            </a:r>
          </a:p>
          <a:p>
            <a:endParaRPr lang="en-US" sz="2000" b="1" dirty="0"/>
          </a:p>
          <a:p>
            <a:r>
              <a:rPr lang="en-US" sz="2000" b="1" dirty="0"/>
              <a:t> More prominent in the axial </a:t>
            </a:r>
            <a:r>
              <a:rPr lang="en-US" sz="2000" b="1" dirty="0" smtClean="0"/>
              <a:t>skeleton</a:t>
            </a:r>
            <a:r>
              <a:rPr lang="en-US" sz="2000" b="1" dirty="0"/>
              <a:t>(Skull + Spine + Pelvis).</a:t>
            </a:r>
          </a:p>
          <a:p>
            <a:endParaRPr lang="en-US" sz="20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66A439C-3135-4B02-82AE-4761A3E7E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89" r="-5" b="11461"/>
          <a:stretch/>
        </p:blipFill>
        <p:spPr>
          <a:xfrm>
            <a:off x="611560" y="10"/>
            <a:ext cx="7776864" cy="5832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597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Bone looks less white (darker) and trabecular lines are more prominent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6019856"/>
            <a:ext cx="1771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normal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190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FRAX SCORE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app For diagnosis of </a:t>
            </a:r>
            <a:r>
              <a:rPr lang="en-US" dirty="0" err="1" smtClean="0"/>
              <a:t>osteoprosis</a:t>
            </a:r>
            <a:r>
              <a:rPr lang="en-US" dirty="0" smtClean="0"/>
              <a:t>  only in risk factors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79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762000"/>
            <a:ext cx="6558880" cy="5715000"/>
          </a:xfrm>
        </p:spPr>
        <p:txBody>
          <a:bodyPr>
            <a:normAutofit fontScale="92500" lnSpcReduction="10000"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Clr>
                <a:srgbClr val="F5E2ED"/>
              </a:buClr>
              <a:buFont typeface="Wingdings 2"/>
              <a:buNone/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   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rgbClr val="F5E2ED"/>
              </a:buClr>
              <a:buFont typeface="Wingdings 2" pitchFamily="18" charset="2"/>
              <a:buChar char=""/>
              <a:defRPr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Clr>
                <a:schemeClr val="accent4">
                  <a:lumMod val="50000"/>
                </a:schemeClr>
              </a:buClr>
              <a:buSzPct val="74000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3-</a:t>
            </a:r>
            <a:r>
              <a:rPr 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DEXA scan: </a:t>
            </a:r>
            <a:r>
              <a:rPr lang="en-US" sz="2000" dirty="0" smtClean="0">
                <a:cs typeface="Times New Roman" panose="02020603050405020304" pitchFamily="18" charset="0"/>
              </a:rPr>
              <a:t>dual energy x-ray absorptiometry</a:t>
            </a:r>
          </a:p>
          <a:p>
            <a:pPr marL="0" indent="0">
              <a:buClr>
                <a:schemeClr val="accent4">
                  <a:lumMod val="50000"/>
                </a:schemeClr>
              </a:buClr>
              <a:buSzPct val="74000"/>
              <a:buNone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    GOLD STANDERED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+mn-lt"/>
              </a:rPr>
              <a:t>measures </a:t>
            </a:r>
            <a:r>
              <a:rPr lang="en-US" sz="2000" b="1" dirty="0">
                <a:latin typeface="+mn-lt"/>
              </a:rPr>
              <a:t>bone density </a:t>
            </a:r>
            <a:r>
              <a:rPr lang="en-US" sz="2000" dirty="0">
                <a:latin typeface="+mn-lt"/>
              </a:rPr>
              <a:t>(the amount of </a:t>
            </a:r>
            <a:r>
              <a:rPr lang="en-US" sz="2000" b="1" dirty="0">
                <a:latin typeface="+mn-lt"/>
              </a:rPr>
              <a:t>bone </a:t>
            </a:r>
            <a:r>
              <a:rPr lang="en-US" sz="2000" b="1" dirty="0"/>
              <a:t>mass </a:t>
            </a:r>
            <a:r>
              <a:rPr lang="en-US" sz="2000" dirty="0">
                <a:latin typeface="+mn-lt"/>
              </a:rPr>
              <a:t>contained in a certain </a:t>
            </a:r>
            <a:r>
              <a:rPr lang="en-US" sz="2000" b="1" dirty="0">
                <a:latin typeface="+mn-lt"/>
              </a:rPr>
              <a:t>volume of bone</a:t>
            </a:r>
            <a:r>
              <a:rPr lang="en-US" sz="2000" dirty="0">
                <a:latin typeface="+mn-lt"/>
              </a:rPr>
              <a:t>) by passing x-rays with two different energy levels through the bone.</a:t>
            </a:r>
          </a:p>
          <a:p>
            <a:r>
              <a:rPr lang="en-US" sz="2000" dirty="0"/>
              <a:t>The preferred measurement sites are the </a:t>
            </a:r>
            <a:r>
              <a:rPr lang="en-US" sz="2000" dirty="0">
                <a:solidFill>
                  <a:schemeClr val="accent1"/>
                </a:solidFill>
              </a:rPr>
              <a:t>lumbar spine </a:t>
            </a:r>
            <a:r>
              <a:rPr lang="en-US" sz="2000" dirty="0"/>
              <a:t>and the </a:t>
            </a:r>
            <a:r>
              <a:rPr lang="en-US" sz="2000" dirty="0">
                <a:solidFill>
                  <a:schemeClr val="accent1"/>
                </a:solidFill>
              </a:rPr>
              <a:t>hip </a:t>
            </a:r>
          </a:p>
          <a:p>
            <a:r>
              <a:rPr lang="en-US" sz="2000" dirty="0"/>
              <a:t>DEXA scan gives results such as: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>
                <a:solidFill>
                  <a:schemeClr val="accent1"/>
                </a:solidFill>
              </a:rPr>
              <a:t>T- score </a:t>
            </a:r>
            <a:r>
              <a:rPr lang="en-US" sz="2000" dirty="0"/>
              <a:t>: measures by how many standard deviations the patient’s BMD deviates from that of a </a:t>
            </a:r>
            <a:r>
              <a:rPr lang="en-US" sz="2000" dirty="0">
                <a:solidFill>
                  <a:schemeClr val="accent1"/>
                </a:solidFill>
              </a:rPr>
              <a:t>young healthy </a:t>
            </a:r>
            <a:r>
              <a:rPr lang="en-US" sz="2000" dirty="0"/>
              <a:t>control of </a:t>
            </a:r>
            <a:r>
              <a:rPr lang="en-US" sz="2000" dirty="0">
                <a:solidFill>
                  <a:schemeClr val="accent1"/>
                </a:solidFill>
              </a:rPr>
              <a:t>same gender.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  </a:t>
            </a:r>
            <a:r>
              <a:rPr lang="en-US" sz="2000" dirty="0">
                <a:solidFill>
                  <a:schemeClr val="accent1"/>
                </a:solidFill>
              </a:rPr>
              <a:t>Z-score: </a:t>
            </a:r>
            <a:r>
              <a:rPr lang="en-US" sz="2000" dirty="0"/>
              <a:t>measures by how many standard deviations the BMD deviates from that of an </a:t>
            </a:r>
            <a:r>
              <a:rPr lang="en-US" sz="2000" dirty="0">
                <a:solidFill>
                  <a:schemeClr val="accent1"/>
                </a:solidFill>
              </a:rPr>
              <a:t>aged-matched</a:t>
            </a:r>
            <a:r>
              <a:rPr lang="en-US" sz="2000" dirty="0"/>
              <a:t> control of </a:t>
            </a:r>
            <a:r>
              <a:rPr lang="en-US" sz="2000" dirty="0">
                <a:solidFill>
                  <a:schemeClr val="accent1"/>
                </a:solidFill>
              </a:rPr>
              <a:t>same </a:t>
            </a:r>
            <a:r>
              <a:rPr lang="en-US" sz="2000" dirty="0" smtClean="0">
                <a:solidFill>
                  <a:schemeClr val="accent1"/>
                </a:solidFill>
              </a:rPr>
              <a:t>gender ( </a:t>
            </a:r>
            <a:r>
              <a:rPr lang="en-US" sz="2000" dirty="0" smtClean="0">
                <a:solidFill>
                  <a:srgbClr val="FF0000"/>
                </a:solidFill>
              </a:rPr>
              <a:t>used in children </a:t>
            </a:r>
            <a:r>
              <a:rPr lang="en-US" sz="2000" dirty="0" smtClean="0">
                <a:solidFill>
                  <a:schemeClr val="accent1"/>
                </a:solidFill>
              </a:rPr>
              <a:t>) 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7467600" cy="4873626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T score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Meaning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1 to -1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-1 to -2.5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osteopenia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&lt;-2.5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osteoporosis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9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&lt; -2.5 with fragility fractures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Arial" panose="020B0604020202020204" pitchFamily="34" charset="0"/>
                        </a:rPr>
                        <a:t>Severe osteoporosis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8FFF8310-25A7-41E2-B432-71684F16F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" b="17859"/>
          <a:stretch/>
        </p:blipFill>
        <p:spPr>
          <a:xfrm>
            <a:off x="35496" y="116632"/>
            <a:ext cx="4752528" cy="674136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xmlns="" id="{D0F63D39-97F3-45AC-8781-93D0E4B510E6}"/>
              </a:ext>
            </a:extLst>
          </p:cNvPr>
          <p:cNvSpPr/>
          <p:nvPr/>
        </p:nvSpPr>
        <p:spPr>
          <a:xfrm>
            <a:off x="7884368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46BE91B5-2D1D-4D45-B110-DDF1B0D4EDFB}"/>
              </a:ext>
            </a:extLst>
          </p:cNvPr>
          <p:cNvSpPr/>
          <p:nvPr/>
        </p:nvSpPr>
        <p:spPr>
          <a:xfrm>
            <a:off x="6867052" y="17728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706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7200"/>
            <a:ext cx="7164288" cy="6019800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Clr>
                <a:srgbClr val="F5E2ED"/>
              </a:buClr>
              <a:buFontTx/>
              <a:buNone/>
              <a:defRPr/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     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rgbClr val="F5E2ED"/>
              </a:buClr>
              <a:buFontTx/>
              <a:buNone/>
              <a:defRPr/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        </a:t>
            </a:r>
            <a:r>
              <a:rPr lang="en-US" sz="20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BMD should be measured in the following people :</a:t>
            </a:r>
          </a:p>
          <a:p>
            <a:pPr marL="274320" indent="-274320" algn="l" rtl="0" eaLnBrk="1" fontAlgn="auto" hangingPunct="1">
              <a:spcAft>
                <a:spcPts val="0"/>
              </a:spcAft>
              <a:buClr>
                <a:srgbClr val="F5E2ED"/>
              </a:buClr>
              <a:buFontTx/>
              <a:buChar char="-"/>
              <a:defRPr/>
            </a:pPr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lvl="2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3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Postmenopausal women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older than 65 years </a:t>
            </a:r>
          </a:p>
          <a:p>
            <a:pPr lvl="2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3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Postmenopausal women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younger than 65 years who have 1 or more risk factor </a:t>
            </a:r>
          </a:p>
          <a:p>
            <a:pPr lvl="2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3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Postmenopausal women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who present with fragility fractures </a:t>
            </a:r>
          </a:p>
          <a:p>
            <a:pPr lvl="2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3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Men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who experience fractures after minimal trauma </a:t>
            </a:r>
          </a:p>
          <a:p>
            <a:pPr lvl="2" algn="l" rtl="0" eaLnBrk="1" fontAlgn="auto" hangingPunct="1">
              <a:spcAft>
                <a:spcPts val="0"/>
              </a:spcAft>
              <a:buClr>
                <a:schemeClr val="accent4">
                  <a:lumMod val="50000"/>
                </a:schemeClr>
              </a:buClr>
              <a:buSzPct val="73000"/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People with a </a:t>
            </a: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disease or medication 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known to place them at risk of osteoporosis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rgbClr val="FF7C80"/>
                </a:solidFill>
                <a:latin typeface="+mn-lt"/>
              </a:rPr>
              <a:t> </a:t>
            </a:r>
            <a:endParaRPr lang="en-GB" sz="2000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712"/>
            <a:ext cx="8568183" cy="5616624"/>
          </a:xfrm>
        </p:spPr>
        <p:txBody>
          <a:bodyPr>
            <a:normAutofit/>
          </a:bodyPr>
          <a:lstStyle/>
          <a:p>
            <a:pPr marL="0" indent="0" algn="l" rtl="0" eaLnBrk="1" hangingPunct="1">
              <a:buNone/>
            </a:pPr>
            <a:r>
              <a:rPr lang="en-US" sz="2800" dirty="0">
                <a:solidFill>
                  <a:srgbClr val="FF0000"/>
                </a:solidFill>
                <a:latin typeface="+mn-lt"/>
                <a:cs typeface="Tahoma" panose="020B0604030504040204" pitchFamily="34" charset="0"/>
              </a:rPr>
              <a:t>4-Biopsy: </a:t>
            </a:r>
          </a:p>
          <a:p>
            <a:pPr marL="0" indent="0" algn="l" rtl="0" eaLnBrk="1" hangingPunct="1">
              <a:buNone/>
            </a:pPr>
            <a:endParaRPr lang="en-US" sz="2000" dirty="0">
              <a:latin typeface="+mn-lt"/>
              <a:cs typeface="Tahoma" panose="020B0604030504040204" pitchFamily="34" charset="0"/>
            </a:endParaRPr>
          </a:p>
          <a:p>
            <a:pPr marL="0" indent="0" algn="l" rtl="0" eaLnBrk="1" hangingPunct="1">
              <a:buNone/>
            </a:pPr>
            <a:r>
              <a:rPr lang="en-US" sz="2000" dirty="0">
                <a:latin typeface="+mn-lt"/>
                <a:cs typeface="Tahoma" panose="020B0604030504040204" pitchFamily="34" charset="0"/>
              </a:rPr>
              <a:t>-Rarely indicated ,in unexpected or explained cases</a:t>
            </a:r>
          </a:p>
          <a:p>
            <a:pPr marL="0" indent="0" algn="l" rtl="0" eaLnBrk="1" hangingPunct="1">
              <a:buNone/>
            </a:pPr>
            <a:endParaRPr lang="en-US" sz="2000" dirty="0">
              <a:latin typeface="+mn-lt"/>
              <a:cs typeface="Tahoma" panose="020B0604030504040204" pitchFamily="34" charset="0"/>
            </a:endParaRPr>
          </a:p>
          <a:p>
            <a:pPr marL="0" indent="0" algn="l" rtl="0" eaLnBrk="1" hangingPunct="1">
              <a:buNone/>
            </a:pPr>
            <a:r>
              <a:rPr lang="en-US" sz="2000" dirty="0">
                <a:latin typeface="+mn-lt"/>
                <a:cs typeface="Tahoma" panose="020B0604030504040204" pitchFamily="34" charset="0"/>
              </a:rPr>
              <a:t>-Patient under 45 with osteoporosis needs full investigation, including biopsy.</a:t>
            </a:r>
          </a:p>
          <a:p>
            <a:pPr marL="0" indent="0" algn="l" rtl="0" eaLnBrk="1" hangingPunct="1">
              <a:buNone/>
            </a:pPr>
            <a:endParaRPr lang="en-US" sz="2000" dirty="0">
              <a:latin typeface="+mn-lt"/>
              <a:cs typeface="Tahoma" panose="020B0604030504040204" pitchFamily="34" charset="0"/>
            </a:endParaRPr>
          </a:p>
          <a:p>
            <a:pPr marL="0" indent="0" algn="l" rtl="0" eaLnBrk="1" hangingPunct="1">
              <a:buNone/>
            </a:pPr>
            <a:r>
              <a:rPr lang="en-US" sz="2000" dirty="0">
                <a:latin typeface="+mn-lt"/>
                <a:cs typeface="Tahoma" panose="020B0604030504040204" pitchFamily="34" charset="0"/>
              </a:rPr>
              <a:t>-in the 5-6</a:t>
            </a:r>
            <a:r>
              <a:rPr lang="en-US" sz="2000" baseline="30000" dirty="0">
                <a:latin typeface="+mn-lt"/>
                <a:cs typeface="Tahoma" panose="020B0604030504040204" pitchFamily="34" charset="0"/>
              </a:rPr>
              <a:t>th</a:t>
            </a:r>
            <a:r>
              <a:rPr lang="en-US" sz="2000" dirty="0">
                <a:latin typeface="+mn-lt"/>
                <a:cs typeface="Tahoma" panose="020B0604030504040204" pitchFamily="34" charset="0"/>
              </a:rPr>
              <a:t> decade, R/O </a:t>
            </a:r>
            <a:r>
              <a:rPr lang="en-US" sz="2000" b="1" u="sng" dirty="0">
                <a:latin typeface="+mn-lt"/>
                <a:cs typeface="Tahoma" panose="020B0604030504040204" pitchFamily="34" charset="0"/>
              </a:rPr>
              <a:t>multiple</a:t>
            </a:r>
            <a:r>
              <a:rPr lang="en-US" sz="2000" b="1" u="sng" dirty="0">
                <a:cs typeface="Tahoma" panose="020B0604030504040204" pitchFamily="34" charset="0"/>
              </a:rPr>
              <a:t> </a:t>
            </a:r>
            <a:r>
              <a:rPr lang="en-US" sz="2000" b="1" u="sng" dirty="0">
                <a:latin typeface="+mn-lt"/>
                <a:cs typeface="Tahoma" panose="020B0604030504040204" pitchFamily="34" charset="0"/>
              </a:rPr>
              <a:t>myeloma</a:t>
            </a:r>
            <a:r>
              <a:rPr lang="en-US" sz="2000" b="1" u="sng" dirty="0">
                <a:cs typeface="Tahoma" panose="020B0604030504040204" pitchFamily="34" charset="0"/>
              </a:rPr>
              <a:t> with biopsy</a:t>
            </a:r>
            <a:endParaRPr lang="en-US" sz="2000" b="1" u="sng" dirty="0">
              <a:latin typeface="+mn-lt"/>
              <a:cs typeface="Tahoma" panose="020B0604030504040204" pitchFamily="34" charset="0"/>
            </a:endParaRPr>
          </a:p>
          <a:p>
            <a:pPr algn="l" rtl="0" eaLnBrk="1" hangingPunct="1">
              <a:buFontTx/>
              <a:buChar char="-"/>
            </a:pPr>
            <a:endParaRPr lang="en-GB" sz="2000" dirty="0">
              <a:solidFill>
                <a:schemeClr val="accent2"/>
              </a:solidFill>
              <a:latin typeface="+mn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70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320040"/>
            <a:ext cx="7239000" cy="1143000"/>
          </a:xfrm>
        </p:spPr>
        <p:txBody>
          <a:bodyPr lIns="91440" tIns="45720" rIns="91440" bIns="45720"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400" cap="none" dirty="0">
                <a:solidFill>
                  <a:schemeClr val="accent4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Treatment 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356360"/>
            <a:ext cx="6779096" cy="4456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-</a:t>
            </a:r>
            <a:r>
              <a:rPr lang="en-US" sz="2000" dirty="0" smtClean="0"/>
              <a:t> </a:t>
            </a:r>
            <a:r>
              <a:rPr lang="en-US" sz="2000" dirty="0"/>
              <a:t>Prevention 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/>
              <a:t>1. Exercise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/>
              <a:t>2. Good diet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/>
              <a:t>3. Avoid smoking and </a:t>
            </a:r>
            <a:r>
              <a:rPr lang="en-US" sz="2000" dirty="0" smtClean="0"/>
              <a:t>alcohol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/>
              <a:t>✔Exercise improves the bone strength , it also increases the muscle strength, coordination and </a:t>
            </a:r>
            <a:r>
              <a:rPr lang="en-US" sz="2000" dirty="0" smtClean="0"/>
              <a:t>balance.</a:t>
            </a:r>
          </a:p>
          <a:p>
            <a:pPr>
              <a:buNone/>
            </a:pPr>
            <a:r>
              <a:rPr lang="en-US" sz="2000" dirty="0" smtClean="0"/>
              <a:t>4. Adequate </a:t>
            </a:r>
            <a:r>
              <a:rPr lang="en-US" sz="2000" dirty="0"/>
              <a:t>amounts of vitamin D and calcium should be taken Doses include 500mg of calcium 2-3 times /day , and 800 IU of </a:t>
            </a:r>
            <a:r>
              <a:rPr lang="en-US" sz="2000" dirty="0" err="1" smtClean="0"/>
              <a:t>vit</a:t>
            </a:r>
            <a:r>
              <a:rPr lang="en-US" sz="2000" dirty="0" smtClean="0"/>
              <a:t> </a:t>
            </a:r>
            <a:r>
              <a:rPr lang="en-US" sz="2000" dirty="0"/>
              <a:t>D per </a:t>
            </a:r>
            <a:r>
              <a:rPr lang="en-US" sz="2000" dirty="0" smtClean="0"/>
              <a:t>day </a:t>
            </a:r>
            <a:r>
              <a:rPr lang="en-US" sz="2000" dirty="0"/>
              <a:t>(For maintenance</a:t>
            </a:r>
            <a:r>
              <a:rPr lang="en-US" sz="2000" dirty="0" smtClean="0"/>
              <a:t>).</a:t>
            </a:r>
          </a:p>
          <a:p>
            <a:pPr>
              <a:buNone/>
            </a:pPr>
            <a:r>
              <a:rPr lang="en-US" sz="2000" dirty="0" smtClean="0"/>
              <a:t>-Fixation </a:t>
            </a:r>
            <a:r>
              <a:rPr lang="en-US" sz="2000" dirty="0"/>
              <a:t>of fractures and rehabilitation. 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>-</a:t>
            </a:r>
            <a:r>
              <a:rPr lang="en-US" sz="2000" dirty="0" smtClean="0"/>
              <a:t>Medications </a:t>
            </a:r>
            <a:r>
              <a:rPr lang="en-US" sz="2000" dirty="0"/>
              <a:t>for osteoporosis.</a:t>
            </a:r>
            <a:endParaRPr lang="en-US" sz="200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239000" cy="1143000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Bisphosphonates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+mn-lt"/>
              </a:rPr>
            </a:b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707088" cy="4552528"/>
          </a:xfrm>
        </p:spPr>
        <p:txBody>
          <a:bodyPr>
            <a:norm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first-line treatment in women. 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latin typeface="+mn-lt"/>
                <a:cs typeface="Times New Roman" panose="02020603050405020304" pitchFamily="18" charset="0"/>
              </a:rPr>
              <a:t>Alendronate , </a:t>
            </a:r>
            <a:r>
              <a:rPr lang="en-US" sz="2000" b="1" dirty="0" err="1" smtClean="0">
                <a:latin typeface="+mn-lt"/>
                <a:cs typeface="Times New Roman" panose="02020603050405020304" pitchFamily="18" charset="0"/>
              </a:rPr>
              <a:t>Risedronate</a:t>
            </a:r>
            <a:r>
              <a:rPr lang="en-US" sz="2000" b="1" dirty="0" smtClean="0">
                <a:latin typeface="+mn-lt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latin typeface="+mn-lt"/>
                <a:cs typeface="Times New Roman" panose="02020603050405020304" pitchFamily="18" charset="0"/>
              </a:rPr>
              <a:t>Ibandronate</a:t>
            </a:r>
            <a:r>
              <a:rPr lang="en-US" sz="2000" b="1" dirty="0" smtClean="0">
                <a:latin typeface="+mn-lt"/>
                <a:cs typeface="Times New Roman" panose="02020603050405020304" pitchFamily="18" charset="0"/>
              </a:rPr>
              <a:t> 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poorly absorbed, and must therefore be taken on an empty stomach, with no food or drink to follow for the next 30 </a:t>
            </a:r>
            <a:r>
              <a:rPr lang="en-US" sz="2000" b="1" dirty="0" smtClean="0">
                <a:latin typeface="+mn-lt"/>
                <a:cs typeface="Times New Roman" panose="02020603050405020304" pitchFamily="18" charset="0"/>
              </a:rPr>
              <a:t>minutes</a:t>
            </a:r>
            <a:r>
              <a:rPr lang="en-US" sz="2000" b="1" dirty="0"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cs typeface="Times New Roman" panose="02020603050405020304" pitchFamily="18" charset="0"/>
              </a:rPr>
              <a:t>and to stay upright to 30 min .</a:t>
            </a:r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G.I symptoms ( esophagitis) : most common side effect</a:t>
            </a:r>
          </a:p>
          <a:p>
            <a:pPr marL="274320" indent="-274320">
              <a:buFont typeface="Wingdings 2"/>
              <a:buChar char="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Can </a:t>
            </a:r>
            <a:r>
              <a:rPr lang="en-US" sz="2000" b="1" u="sng" dirty="0">
                <a:cs typeface="Times New Roman" panose="02020603050405020304" pitchFamily="18" charset="0"/>
              </a:rPr>
              <a:t>increase risk of fractures </a:t>
            </a:r>
            <a:r>
              <a:rPr lang="en-US" sz="2000" b="1" dirty="0">
                <a:cs typeface="Times New Roman" panose="02020603050405020304" pitchFamily="18" charset="0"/>
              </a:rPr>
              <a:t>if used for very long term </a:t>
            </a:r>
            <a:r>
              <a:rPr lang="en-US" sz="2000" b="1" dirty="0" smtClean="0"/>
              <a:t>(</a:t>
            </a:r>
            <a:r>
              <a:rPr lang="en-US" sz="2000" b="1" dirty="0"/>
              <a:t>Stops the activity of Osteoclast and thus inhibiting bone remodeling) , so if the presentation of the patient is fracture from start , they shouldn’t be given.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Osteoporosis is 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cs typeface="Times New Roman" panose="02020603050405020304" pitchFamily="18" charset="0"/>
              </a:rPr>
              <a:t>-</a:t>
            </a:r>
            <a:r>
              <a:rPr lang="en-US" b="1" dirty="0">
                <a:cs typeface="Times New Roman" panose="02020603050405020304" pitchFamily="18" charset="0"/>
              </a:rPr>
              <a:t>Disease characterized by low bone mass </a:t>
            </a:r>
            <a:r>
              <a:rPr 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density</a:t>
            </a:r>
          </a:p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-micro- architectural deterioration of bone tissue, leading to enhanced bone fragility </a:t>
            </a:r>
          </a:p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-increase in fracture </a:t>
            </a:r>
            <a:r>
              <a:rPr lang="en-US" b="1" dirty="0" smtClean="0">
                <a:cs typeface="Times New Roman" panose="02020603050405020304" pitchFamily="18" charset="0"/>
              </a:rPr>
              <a:t>risk,</a:t>
            </a:r>
            <a:r>
              <a:rPr lang="en-US" dirty="0">
                <a:cs typeface="Times New Roman" panose="02020603050405020304" pitchFamily="18" charset="0"/>
              </a:rPr>
              <a:t> , particularly of</a:t>
            </a:r>
            <a:r>
              <a:rPr lang="en-US" dirty="0">
                <a:solidFill>
                  <a:schemeClr val="accent1"/>
                </a:solidFill>
                <a:cs typeface="Times New Roman" panose="02020603050405020304" pitchFamily="18" charset="0"/>
              </a:rPr>
              <a:t> the spine, wrist, hip, pelvis and upper arm. </a:t>
            </a:r>
          </a:p>
          <a:p>
            <a:pPr marL="0" indent="0">
              <a:buNone/>
            </a:pPr>
            <a:endParaRPr lang="en-US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endParaRPr lang="en-US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503074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n-lt"/>
              </a:rPr>
              <a:t>Hormone replacement therapy</a:t>
            </a:r>
            <a:endParaRPr lang="ar-JO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27363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n-lt"/>
              </a:rPr>
              <a:t>estrogen </a:t>
            </a:r>
            <a:r>
              <a:rPr lang="en-US" sz="2000" dirty="0">
                <a:latin typeface="+mn-lt"/>
              </a:rPr>
              <a:t>(or a combination of </a:t>
            </a:r>
            <a:r>
              <a:rPr lang="en-US" sz="2000" dirty="0" smtClean="0">
                <a:latin typeface="+mn-lt"/>
              </a:rPr>
              <a:t>estrogen </a:t>
            </a:r>
            <a:r>
              <a:rPr lang="en-US" sz="2000" dirty="0">
                <a:latin typeface="+mn-lt"/>
              </a:rPr>
              <a:t>and progesterone) 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reduce the risk of osteoporotic </a:t>
            </a:r>
            <a:r>
              <a:rPr lang="en-US" sz="2000" dirty="0" smtClean="0">
                <a:latin typeface="+mn-lt"/>
              </a:rPr>
              <a:t>fractures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rebound effect : after </a:t>
            </a:r>
            <a:r>
              <a:rPr lang="en-US" sz="2000" dirty="0">
                <a:latin typeface="+mn-lt"/>
              </a:rPr>
              <a:t>stopping the medication the BMD gradually falls to the usual low level. </a:t>
            </a:r>
            <a:endParaRPr lang="en-US" sz="2000" dirty="0" smtClean="0">
              <a:latin typeface="+mn-lt"/>
            </a:endParaRPr>
          </a:p>
          <a:p>
            <a:r>
              <a:rPr lang="en-US" sz="2000" dirty="0"/>
              <a:t> </a:t>
            </a:r>
            <a:r>
              <a:rPr lang="en-US" sz="2000" dirty="0" smtClean="0"/>
              <a:t>high risk of breast cancer and uterine cancer </a:t>
            </a:r>
            <a:endParaRPr lang="en-US" sz="2000" dirty="0">
              <a:latin typeface="+mn-lt"/>
            </a:endParaRPr>
          </a:p>
          <a:p>
            <a:endParaRPr lang="ar-JO" dirty="0"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Teriparatide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381790"/>
          </a:xfrm>
        </p:spPr>
        <p:txBody>
          <a:bodyPr>
            <a:normAutofit fontScale="92500" lnSpcReduction="10000"/>
          </a:bodyPr>
          <a:lstStyle/>
          <a:p>
            <a:pPr algn="l" rtl="0" eaLnBrk="1" hangingPunct="1"/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Recently, teriparatide (recombinant parathyroid hormone ) has been shown to be effective in osteoporosis</a:t>
            </a:r>
            <a:r>
              <a:rPr lang="en-US" sz="29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l" rtl="0" eaLnBrk="1" hangingPunct="1"/>
            <a:endParaRPr lang="en-US" sz="29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It is used mostly for patients </a:t>
            </a:r>
            <a:r>
              <a:rPr lang="en-US" sz="29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with (severe cases) :</a:t>
            </a:r>
          </a:p>
          <a:p>
            <a:pPr algn="l" rtl="0" eaLnBrk="1" hangingPunct="1"/>
            <a:endParaRPr lang="en-US" sz="29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l" rtl="0" eaLnBrk="1" hangingPunct="1">
              <a:buNone/>
            </a:pPr>
            <a:r>
              <a:rPr lang="en-US" sz="2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1 -</a:t>
            </a:r>
            <a:r>
              <a:rPr lang="en-US" sz="24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established osteoporosis (who have already fractured)</a:t>
            </a:r>
          </a:p>
          <a:p>
            <a:pPr algn="l" rtl="0" eaLnBrk="1" hangingPunct="1">
              <a:buNone/>
            </a:pPr>
            <a:r>
              <a:rPr lang="en-US" sz="24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2 -</a:t>
            </a:r>
            <a:r>
              <a:rPr lang="en-US" sz="24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have particularly very low BMD </a:t>
            </a:r>
          </a:p>
          <a:p>
            <a:pPr>
              <a:buNone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3 -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several risk factors</a:t>
            </a:r>
          </a:p>
          <a:p>
            <a:pPr>
              <a:buNone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4 -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cannot tolerate the oral bisphosphonates</a:t>
            </a:r>
            <a:r>
              <a:rPr lang="en-US" sz="24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sz="24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It is given as a</a:t>
            </a:r>
            <a:r>
              <a:rPr lang="en-US" sz="29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daily </a:t>
            </a:r>
            <a:r>
              <a:rPr lang="en-US" sz="29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injection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865187"/>
            <a:ext cx="7239000" cy="1143001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Strontium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ranelate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57158" y="2000240"/>
            <a:ext cx="6951146" cy="5410200"/>
          </a:xfrm>
        </p:spPr>
        <p:txBody>
          <a:bodyPr/>
          <a:lstStyle/>
          <a:p>
            <a:pPr algn="l" rtl="0" eaLnBrk="1" hangingPunct="1"/>
            <a:endParaRPr lang="en-US" sz="2000" b="1" dirty="0">
              <a:cs typeface="Times New Roman" panose="02020603050405020304" pitchFamily="18" charset="0"/>
            </a:endParaRPr>
          </a:p>
          <a:p>
            <a:r>
              <a:rPr lang="en-US" b="1" dirty="0" err="1"/>
              <a:t>Ranelic</a:t>
            </a:r>
            <a:r>
              <a:rPr lang="en-US" b="1" dirty="0"/>
              <a:t> acid </a:t>
            </a:r>
          </a:p>
          <a:p>
            <a:endParaRPr lang="en-US" sz="2000" b="1" dirty="0">
              <a:cs typeface="Times New Roman" panose="02020603050405020304" pitchFamily="18" charset="0"/>
            </a:endParaRPr>
          </a:p>
          <a:p>
            <a:r>
              <a:rPr lang="en-US" sz="2000" b="1" dirty="0">
                <a:cs typeface="Times New Roman" panose="02020603050405020304" pitchFamily="18" charset="0"/>
              </a:rPr>
              <a:t>Enhance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proliferation of osteoblasts, as well as inhibiting the proliferation of osteoclasts. </a:t>
            </a:r>
          </a:p>
          <a:p>
            <a:pPr algn="l" rtl="0" eaLnBrk="1" hangingPunct="1"/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000" b="1" dirty="0">
                <a:latin typeface="+mn-lt"/>
                <a:cs typeface="Times New Roman" panose="02020603050405020304" pitchFamily="18" charset="0"/>
              </a:rPr>
              <a:t>causes less upper GI side effect, </a:t>
            </a:r>
          </a:p>
          <a:p>
            <a:pPr algn="l" rtl="0" eaLnBrk="1" hangingPunct="1"/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sz="2000" b="1" dirty="0">
                <a:latin typeface="+mn-lt"/>
                <a:cs typeface="Times New Roman" panose="02020603050405020304" pitchFamily="18" charset="0"/>
              </a:rPr>
              <a:t>increase in the risk of venous thromboembolism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n-lt"/>
              </a:rPr>
              <a:t>Denosumab</a:t>
            </a:r>
            <a:endParaRPr lang="ar-JO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human monoclonal antibody which inhibits the receptor activator needed to activate osteoclast differentiation.(inhibits osteoclast</a:t>
            </a:r>
            <a:r>
              <a:rPr lang="en-US" sz="2000" dirty="0" smtClean="0">
                <a:latin typeface="+mn-lt"/>
              </a:rPr>
              <a:t>)</a:t>
            </a:r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 Denosumab is administered by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subcutaneous injection every 6 months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/>
              <a:t>&amp; its expensive.</a:t>
            </a:r>
            <a:endParaRPr lang="en-US" sz="2000" dirty="0" smtClean="0">
              <a:latin typeface="+mn-lt"/>
            </a:endParaRPr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 must be supplemented with calcium and vitamin D. </a:t>
            </a:r>
            <a:endParaRPr lang="ar-JO" sz="2000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2708920"/>
            <a:ext cx="5904656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4">
                    <a:lumMod val="75000"/>
                  </a:schemeClr>
                </a:solidFill>
              </a:rPr>
              <a:t>The End</a:t>
            </a:r>
            <a:endParaRPr lang="en-US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36" y="260648"/>
            <a:ext cx="5112960" cy="6264696"/>
          </a:xfrm>
        </p:spPr>
      </p:pic>
    </p:spTree>
    <p:extLst>
      <p:ext uri="{BB962C8B-B14F-4D97-AF65-F5344CB8AC3E}">
        <p14:creationId xmlns:p14="http://schemas.microsoft.com/office/powerpoint/2010/main" val="272289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accent4">
                    <a:lumMod val="50000"/>
                  </a:schemeClr>
                </a:solidFill>
                <a:latin typeface="+mn-lt"/>
                <a:cs typeface="Tahoma" panose="020B0604030504040204" pitchFamily="34" charset="0"/>
              </a:rPr>
              <a:t>According to  WHO …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  <a:cs typeface="Times New Roman" panose="02020603050405020304" pitchFamily="18" charset="0"/>
              </a:rPr>
              <a:t>osteoporosis is defined as bone density less than</a:t>
            </a:r>
            <a:r>
              <a:rPr lang="en-US" sz="2400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 2.5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standard deviation below the </a:t>
            </a: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average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for the 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young healthy adults for the same race and gender </a:t>
            </a:r>
            <a:r>
              <a:rPr lang="en-US" sz="2400" b="1" dirty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( T – score)</a:t>
            </a:r>
          </a:p>
          <a:p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Who are at risk 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Old age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female 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cs typeface="Times New Roman" panose="02020603050405020304" pitchFamily="18" charset="0"/>
              </a:rPr>
              <a:t>Family hx</a:t>
            </a:r>
            <a:r>
              <a:rPr lang="en-US" sz="1900" b="1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Menopause (Either Naturally or early</a:t>
            </a:r>
            <a:r>
              <a:rPr lang="en-US" sz="1900" b="1" dirty="0" smtClean="0">
                <a:latin typeface="+mn-lt"/>
                <a:cs typeface="Times New Roman" panose="02020603050405020304" pitchFamily="18" charset="0"/>
              </a:rPr>
              <a:t>???) due to estrogen </a:t>
            </a:r>
            <a:endParaRPr lang="en-US" sz="1900" b="1" dirty="0">
              <a:latin typeface="+mn-lt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White race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Sedentary life style , no exercise 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Alcoholics or malabsorption and slim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Cigarette smoking 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Dietary lack of calcium or vitamin </a:t>
            </a:r>
            <a:r>
              <a:rPr lang="en-US" sz="1900" b="1" dirty="0" smtClean="0">
                <a:latin typeface="+mn-lt"/>
                <a:cs typeface="Times New Roman" panose="02020603050405020304" pitchFamily="18" charset="0"/>
              </a:rPr>
              <a:t>D eating </a:t>
            </a:r>
            <a:r>
              <a:rPr lang="en-US" sz="1900" b="1" dirty="0">
                <a:latin typeface="+mn-lt"/>
                <a:cs typeface="Times New Roman" panose="02020603050405020304" pitchFamily="18" charset="0"/>
              </a:rPr>
              <a:t>disorders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900" b="1" dirty="0">
                <a:latin typeface="+mn-lt"/>
                <a:cs typeface="Times New Roman" panose="02020603050405020304" pitchFamily="18" charset="0"/>
              </a:rPr>
              <a:t>Medications &amp; Diseases – Cortisone, Thyroid Hormone. Or anti-epilepsy medication  (secondary causes )</a:t>
            </a: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Classification: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n-lt"/>
              </a:rPr>
              <a:t>1-Primary osteoporosis 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smtClean="0">
                <a:latin typeface="+mn-lt"/>
              </a:rPr>
              <a:t>two types that are impractical clinically)</a:t>
            </a:r>
          </a:p>
          <a:p>
            <a:pPr marL="0" indent="0">
              <a:buNone/>
            </a:pPr>
            <a:r>
              <a:rPr lang="en-US" sz="2400" dirty="0" smtClean="0"/>
              <a:t>-type 1 :postmenopausal </a:t>
            </a: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(most often in postmenopausal women 51-75 years of age)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-type 2 : senile</a:t>
            </a:r>
          </a:p>
          <a:p>
            <a:pPr marL="0" indent="0">
              <a:buNone/>
            </a:pPr>
            <a:r>
              <a:rPr lang="en-US" sz="2400" dirty="0" smtClean="0"/>
              <a:t>(both in males and females 70years of age and above )</a:t>
            </a:r>
          </a:p>
          <a:p>
            <a:pPr marL="0" indent="0">
              <a:buNone/>
            </a:pPr>
            <a:r>
              <a:rPr lang="en-US" sz="2400" dirty="0" smtClean="0"/>
              <a:t>  </a:t>
            </a:r>
            <a:endParaRPr lang="en-US" sz="2400" dirty="0">
              <a:latin typeface="+mn-lt"/>
            </a:endParaRP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2-Secondary </a:t>
            </a:r>
            <a:r>
              <a:rPr lang="en-US" sz="2400" dirty="0">
                <a:latin typeface="+mn-lt"/>
              </a:rPr>
              <a:t>: systemic disorder or medications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88900"/>
            <a:ext cx="8229600" cy="990600"/>
          </a:xfrm>
        </p:spPr>
        <p:txBody>
          <a:bodyPr/>
          <a:lstStyle/>
          <a:p>
            <a:r>
              <a:rPr lang="en-US" dirty="0">
                <a:latin typeface="+mn-lt"/>
              </a:rPr>
              <a:t>Pathophysiology of Primary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endParaRPr lang="en-US" sz="2200" b="1" dirty="0">
              <a:latin typeface="+mn-lt"/>
            </a:endParaRPr>
          </a:p>
          <a:p>
            <a:pPr marL="457200" indent="-457200">
              <a:buNone/>
            </a:pPr>
            <a:r>
              <a:rPr lang="en-US" sz="2200" b="1" dirty="0">
                <a:latin typeface="+mn-lt"/>
              </a:rPr>
              <a:t>1- Postmenopausal osteoporosis</a:t>
            </a:r>
          </a:p>
          <a:p>
            <a:pPr marL="457200" indent="-457200">
              <a:buNone/>
            </a:pPr>
            <a:endParaRPr lang="en-US" sz="2000" b="1" dirty="0">
              <a:latin typeface="+mn-lt"/>
            </a:endParaRPr>
          </a:p>
          <a:p>
            <a:pPr marL="457200" indent="-457200">
              <a:buNone/>
            </a:pPr>
            <a:r>
              <a:rPr lang="en-US" sz="2000" b="1" dirty="0"/>
              <a:t>Estrogen slows dawn bone resorption by inhibiting Osteoclast</a:t>
            </a:r>
            <a:endParaRPr lang="en-US" sz="2000" b="1" dirty="0">
              <a:latin typeface="+mn-lt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Post menopause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estrogen 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deficiency </a:t>
            </a:r>
            <a:r>
              <a:rPr lang="en-US" sz="20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 increased recruitment and responsiveness of osteoclasts   increased bone resorption .</a:t>
            </a:r>
          </a:p>
          <a:p>
            <a:pPr marL="0" indent="0">
              <a:buNone/>
            </a:pPr>
            <a:endParaRPr lang="en-US" sz="2000" dirty="0"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It’s possible that the sex hormone deficiency causes the bone to be more sensitive for the effects of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parathyroid hormone </a:t>
            </a:r>
            <a:r>
              <a:rPr lang="en-US" sz="2000" dirty="0"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leading to increased bone resorption </a:t>
            </a:r>
          </a:p>
          <a:p>
            <a:pPr marL="0" indent="0">
              <a:buNone/>
            </a:pPr>
            <a:endParaRPr lang="en-US" sz="20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latin typeface="+mn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males eventually suffer same bone changes as postmenopausal women,(</a:t>
            </a:r>
            <a:r>
              <a:rPr lang="en-US" sz="2000" dirty="0" err="1">
                <a:cs typeface="Times New Roman" panose="02020603050405020304" pitchFamily="18" charset="0"/>
                <a:sym typeface="Wingdings" panose="05000000000000000000" pitchFamily="2" charset="2"/>
              </a:rPr>
              <a:t>postclimacteric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). this occurs about 15 years later than females. If it happens early in male R/O secondary causes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5915000" cy="5762644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5E2ED"/>
              </a:buClr>
              <a:buNone/>
              <a:defRPr/>
            </a:pPr>
            <a:r>
              <a:rPr lang="en-US" sz="2400" b="1" dirty="0"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+mn-lt"/>
                <a:cs typeface="Times New Roman" panose="02020603050405020304" pitchFamily="18" charset="0"/>
              </a:rPr>
              <a:t>senile osteoporosis </a:t>
            </a:r>
          </a:p>
          <a:p>
            <a:pPr marL="0" indent="0">
              <a:buClr>
                <a:srgbClr val="F5E2ED"/>
              </a:buClr>
              <a:buNone/>
              <a:defRPr/>
            </a:pPr>
            <a:endParaRPr lang="en-US" sz="2000" b="1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Clr>
                <a:srgbClr val="F5E2ED"/>
              </a:buClr>
              <a:buNone/>
              <a:defRPr/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-over the age of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70 </a:t>
            </a:r>
          </a:p>
          <a:p>
            <a:pPr marL="0" indent="0">
              <a:buClr>
                <a:srgbClr val="F5E2ED"/>
              </a:buClr>
              <a:buNone/>
              <a:defRPr/>
            </a:pP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It occurs due to decreased bone formation and decreased production of 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1,25 DHCC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by the kidney </a:t>
            </a:r>
          </a:p>
          <a:p>
            <a:pPr marL="0" indent="0">
              <a:buClr>
                <a:srgbClr val="F5E2ED"/>
              </a:buClr>
              <a:buNone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-Male and female are equally affected</a:t>
            </a:r>
          </a:p>
          <a:p>
            <a:pPr marL="0" indent="0">
              <a:buClr>
                <a:srgbClr val="F5E2ED"/>
              </a:buClr>
              <a:buNone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74320" indent="-274320">
              <a:buClr>
                <a:srgbClr val="F5E2ED"/>
              </a:buClr>
              <a:buNone/>
              <a:defRPr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Times New Roman" panose="02020603050405020304" pitchFamily="18" charset="0"/>
              </a:rPr>
              <a:t> Causes of Secondary osteoporosis:</a:t>
            </a:r>
            <a:br>
              <a:rPr lang="en-US" b="1" dirty="0">
                <a:cs typeface="Times New Roman" panose="02020603050405020304" pitchFamily="18" charset="0"/>
              </a:rPr>
            </a:b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Hyperparathyroidism  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 smtClean="0">
                <a:cs typeface="Times New Roman" panose="02020603050405020304" pitchFamily="18" charset="0"/>
              </a:rPr>
              <a:t>Thyrotoxicosis ( hyperthyroidism)</a:t>
            </a:r>
            <a:endParaRPr lang="en-US" sz="2000" b="1" dirty="0">
              <a:cs typeface="Times New Roman" panose="02020603050405020304" pitchFamily="18" charset="0"/>
            </a:endParaRP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Cushing’s disease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Medications : most common steroids 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Anorexia nervosa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 err="1">
                <a:cs typeface="Times New Roman" panose="02020603050405020304" pitchFamily="18" charset="0"/>
              </a:rPr>
              <a:t>Malabsorption</a:t>
            </a:r>
            <a:endParaRPr lang="en-US" sz="2000" b="1" dirty="0">
              <a:cs typeface="Times New Roman" panose="02020603050405020304" pitchFamily="18" charset="0"/>
            </a:endParaRP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Cancer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Inflammatory disorders 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Physical inactivity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Cigarette smoking</a:t>
            </a:r>
          </a:p>
          <a:p>
            <a:pPr marL="457200" indent="-45720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Alcoholism  </a:t>
            </a:r>
          </a:p>
          <a:p>
            <a:pPr marL="0" indent="0" algn="justLow">
              <a:lnSpc>
                <a:spcPct val="80000"/>
              </a:lnSpc>
              <a:buClr>
                <a:schemeClr val="accent4">
                  <a:lumMod val="50000"/>
                </a:schemeClr>
              </a:buClr>
              <a:buNone/>
              <a:defRPr/>
            </a:pPr>
            <a:endParaRPr lang="en-US" sz="2000" b="1" dirty="0">
              <a:cs typeface="Times New Roman" panose="02020603050405020304" pitchFamily="18" charset="0"/>
            </a:endParaRPr>
          </a:p>
          <a:p>
            <a:pPr>
              <a:buClr>
                <a:srgbClr val="F5E2ED"/>
              </a:buClr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endParaRPr lang="en-US" sz="20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</TotalTime>
  <Words>1284</Words>
  <Application>Microsoft Office PowerPoint</Application>
  <PresentationFormat>On-screen Show (4:3)</PresentationFormat>
  <Paragraphs>245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Osteoporosis</vt:lpstr>
      <vt:lpstr>PowerPoint Presentation</vt:lpstr>
      <vt:lpstr>SO Osteoporosis is  </vt:lpstr>
      <vt:lpstr>According to  WHO …</vt:lpstr>
      <vt:lpstr>Who are at risk ??</vt:lpstr>
      <vt:lpstr>Classification:</vt:lpstr>
      <vt:lpstr>Pathophysiology of Primary</vt:lpstr>
      <vt:lpstr>PowerPoint Presentation</vt:lpstr>
      <vt:lpstr> Causes of Secondary osteoporosis: </vt:lpstr>
      <vt:lpstr> Clinical features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 History taking</vt:lpstr>
      <vt:lpstr>Examination</vt:lpstr>
      <vt:lpstr> Investigations</vt:lpstr>
      <vt:lpstr>PowerPoint Presentation</vt:lpstr>
      <vt:lpstr>PowerPoint Presentation</vt:lpstr>
      <vt:lpstr>FRAX SCORE </vt:lpstr>
      <vt:lpstr>PowerPoint Presentation</vt:lpstr>
      <vt:lpstr>PowerPoint Presentation</vt:lpstr>
      <vt:lpstr>PowerPoint Presentation</vt:lpstr>
      <vt:lpstr>PowerPoint Presentation</vt:lpstr>
      <vt:lpstr> </vt:lpstr>
      <vt:lpstr>Treatment </vt:lpstr>
      <vt:lpstr>Bisphosphonates </vt:lpstr>
      <vt:lpstr>Hormone replacement therapy</vt:lpstr>
      <vt:lpstr>Teriparatide </vt:lpstr>
      <vt:lpstr>Strontium ranelate </vt:lpstr>
      <vt:lpstr>Denosumab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 &amp; Osteomalacia</dc:title>
  <dc:creator>abuhilal</dc:creator>
  <cp:lastModifiedBy>FPC</cp:lastModifiedBy>
  <cp:revision>25</cp:revision>
  <dcterms:created xsi:type="dcterms:W3CDTF">2020-04-11T16:51:31Z</dcterms:created>
  <dcterms:modified xsi:type="dcterms:W3CDTF">2022-08-25T11:42:21Z</dcterms:modified>
</cp:coreProperties>
</file>