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257" r:id="rId3"/>
    <p:sldId id="274" r:id="rId4"/>
    <p:sldId id="275" r:id="rId5"/>
    <p:sldId id="276" r:id="rId6"/>
    <p:sldId id="277" r:id="rId7"/>
    <p:sldId id="258" r:id="rId8"/>
    <p:sldId id="260" r:id="rId9"/>
    <p:sldId id="261" r:id="rId10"/>
    <p:sldId id="278" r:id="rId11"/>
    <p:sldId id="279" r:id="rId12"/>
    <p:sldId id="262" r:id="rId13"/>
    <p:sldId id="263" r:id="rId14"/>
    <p:sldId id="266" r:id="rId15"/>
    <p:sldId id="267" r:id="rId16"/>
    <p:sldId id="281" r:id="rId17"/>
    <p:sldId id="286" r:id="rId18"/>
    <p:sldId id="282" r:id="rId19"/>
    <p:sldId id="288" r:id="rId20"/>
    <p:sldId id="291" r:id="rId21"/>
    <p:sldId id="285" r:id="rId22"/>
    <p:sldId id="283" r:id="rId23"/>
    <p:sldId id="289" r:id="rId24"/>
    <p:sldId id="290" r:id="rId25"/>
    <p:sldId id="287" r:id="rId26"/>
    <p:sldId id="328" r:id="rId27"/>
    <p:sldId id="292" r:id="rId28"/>
    <p:sldId id="293" r:id="rId29"/>
    <p:sldId id="264" r:id="rId30"/>
    <p:sldId id="280" r:id="rId31"/>
    <p:sldId id="265" r:id="rId32"/>
    <p:sldId id="268" r:id="rId33"/>
    <p:sldId id="269" r:id="rId34"/>
    <p:sldId id="270" r:id="rId35"/>
    <p:sldId id="284" r:id="rId36"/>
    <p:sldId id="294" r:id="rId37"/>
    <p:sldId id="295" r:id="rId38"/>
    <p:sldId id="296" r:id="rId39"/>
    <p:sldId id="297" r:id="rId40"/>
    <p:sldId id="298" r:id="rId41"/>
    <p:sldId id="299" r:id="rId42"/>
    <p:sldId id="300" r:id="rId43"/>
    <p:sldId id="301" r:id="rId44"/>
    <p:sldId id="302" r:id="rId45"/>
    <p:sldId id="329" r:id="rId46"/>
    <p:sldId id="330" r:id="rId47"/>
    <p:sldId id="331" r:id="rId48"/>
    <p:sldId id="332" r:id="rId49"/>
    <p:sldId id="333" r:id="rId50"/>
    <p:sldId id="303" r:id="rId51"/>
    <p:sldId id="324" r:id="rId52"/>
    <p:sldId id="325" r:id="rId53"/>
    <p:sldId id="327" r:id="rId54"/>
    <p:sldId id="326" r:id="rId55"/>
    <p:sldId id="304" r:id="rId56"/>
    <p:sldId id="305" r:id="rId57"/>
    <p:sldId id="306" r:id="rId58"/>
    <p:sldId id="307" r:id="rId59"/>
    <p:sldId id="308" r:id="rId60"/>
    <p:sldId id="309" r:id="rId61"/>
    <p:sldId id="310" r:id="rId62"/>
    <p:sldId id="312" r:id="rId63"/>
    <p:sldId id="313" r:id="rId64"/>
    <p:sldId id="311" r:id="rId65"/>
    <p:sldId id="314" r:id="rId66"/>
    <p:sldId id="315" r:id="rId67"/>
    <p:sldId id="316" r:id="rId68"/>
    <p:sldId id="317" r:id="rId69"/>
    <p:sldId id="318" r:id="rId70"/>
    <p:sldId id="271"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BC4137-B386-40DB-B239-BD396F1C1458}" type="datetimeFigureOut">
              <a:rPr lang="en-US" smtClean="0"/>
              <a:t>11/11/2020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A40919-5BCB-4F88-BC08-9965A799DC84}" type="slidenum">
              <a:rPr lang="en-US" smtClean="0"/>
              <a:t>‹#›</a:t>
            </a:fld>
            <a:endParaRPr lang="en-US"/>
          </a:p>
        </p:txBody>
      </p:sp>
    </p:spTree>
    <p:extLst>
      <p:ext uri="{BB962C8B-B14F-4D97-AF65-F5344CB8AC3E}">
        <p14:creationId xmlns:p14="http://schemas.microsoft.com/office/powerpoint/2010/main" val="2847081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40919-5BCB-4F88-BC08-9965A799DC84}" type="slidenum">
              <a:rPr lang="en-US" smtClean="0"/>
              <a:t>13</a:t>
            </a:fld>
            <a:endParaRPr lang="en-US"/>
          </a:p>
        </p:txBody>
      </p:sp>
    </p:spTree>
    <p:extLst>
      <p:ext uri="{BB962C8B-B14F-4D97-AF65-F5344CB8AC3E}">
        <p14:creationId xmlns:p14="http://schemas.microsoft.com/office/powerpoint/2010/main" val="1513688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210A4E-420C-4E0D-81A0-FEAC583707EE}" type="datetimeFigureOut">
              <a:rPr lang="en-US" smtClean="0"/>
              <a:t>11/11/2020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29483-9A0C-48DF-B2AE-75F12D54A83A}" type="slidenum">
              <a:rPr lang="en-US" smtClean="0"/>
              <a:t>‹#›</a:t>
            </a:fld>
            <a:endParaRPr lang="en-US"/>
          </a:p>
        </p:txBody>
      </p:sp>
    </p:spTree>
    <p:extLst>
      <p:ext uri="{BB962C8B-B14F-4D97-AF65-F5344CB8AC3E}">
        <p14:creationId xmlns:p14="http://schemas.microsoft.com/office/powerpoint/2010/main" val="1631708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210A4E-420C-4E0D-81A0-FEAC583707EE}" type="datetimeFigureOut">
              <a:rPr lang="en-US" smtClean="0"/>
              <a:t>11/11/2020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29483-9A0C-48DF-B2AE-75F12D54A83A}" type="slidenum">
              <a:rPr lang="en-US" smtClean="0"/>
              <a:t>‹#›</a:t>
            </a:fld>
            <a:endParaRPr lang="en-US"/>
          </a:p>
        </p:txBody>
      </p:sp>
    </p:spTree>
    <p:extLst>
      <p:ext uri="{BB962C8B-B14F-4D97-AF65-F5344CB8AC3E}">
        <p14:creationId xmlns:p14="http://schemas.microsoft.com/office/powerpoint/2010/main" val="1977070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210A4E-420C-4E0D-81A0-FEAC583707EE}" type="datetimeFigureOut">
              <a:rPr lang="en-US" smtClean="0"/>
              <a:t>11/11/2020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29483-9A0C-48DF-B2AE-75F12D54A83A}" type="slidenum">
              <a:rPr lang="en-US" smtClean="0"/>
              <a:t>‹#›</a:t>
            </a:fld>
            <a:endParaRPr lang="en-US"/>
          </a:p>
        </p:txBody>
      </p:sp>
    </p:spTree>
    <p:extLst>
      <p:ext uri="{BB962C8B-B14F-4D97-AF65-F5344CB8AC3E}">
        <p14:creationId xmlns:p14="http://schemas.microsoft.com/office/powerpoint/2010/main" val="2212499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210A4E-420C-4E0D-81A0-FEAC583707EE}" type="datetimeFigureOut">
              <a:rPr lang="en-US" smtClean="0"/>
              <a:t>11/11/2020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29483-9A0C-48DF-B2AE-75F12D54A83A}" type="slidenum">
              <a:rPr lang="en-US" smtClean="0"/>
              <a:t>‹#›</a:t>
            </a:fld>
            <a:endParaRPr lang="en-US"/>
          </a:p>
        </p:txBody>
      </p:sp>
    </p:spTree>
    <p:extLst>
      <p:ext uri="{BB962C8B-B14F-4D97-AF65-F5344CB8AC3E}">
        <p14:creationId xmlns:p14="http://schemas.microsoft.com/office/powerpoint/2010/main" val="2128868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210A4E-420C-4E0D-81A0-FEAC583707EE}" type="datetimeFigureOut">
              <a:rPr lang="en-US" smtClean="0"/>
              <a:t>11/11/2020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29483-9A0C-48DF-B2AE-75F12D54A83A}" type="slidenum">
              <a:rPr lang="en-US" smtClean="0"/>
              <a:t>‹#›</a:t>
            </a:fld>
            <a:endParaRPr lang="en-US"/>
          </a:p>
        </p:txBody>
      </p:sp>
    </p:spTree>
    <p:extLst>
      <p:ext uri="{BB962C8B-B14F-4D97-AF65-F5344CB8AC3E}">
        <p14:creationId xmlns:p14="http://schemas.microsoft.com/office/powerpoint/2010/main" val="4057396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210A4E-420C-4E0D-81A0-FEAC583707EE}" type="datetimeFigureOut">
              <a:rPr lang="en-US" smtClean="0"/>
              <a:t>11/11/2020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29483-9A0C-48DF-B2AE-75F12D54A83A}" type="slidenum">
              <a:rPr lang="en-US" smtClean="0"/>
              <a:t>‹#›</a:t>
            </a:fld>
            <a:endParaRPr lang="en-US"/>
          </a:p>
        </p:txBody>
      </p:sp>
    </p:spTree>
    <p:extLst>
      <p:ext uri="{BB962C8B-B14F-4D97-AF65-F5344CB8AC3E}">
        <p14:creationId xmlns:p14="http://schemas.microsoft.com/office/powerpoint/2010/main" val="802366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210A4E-420C-4E0D-81A0-FEAC583707EE}" type="datetimeFigureOut">
              <a:rPr lang="en-US" smtClean="0"/>
              <a:t>11/11/2020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829483-9A0C-48DF-B2AE-75F12D54A83A}" type="slidenum">
              <a:rPr lang="en-US" smtClean="0"/>
              <a:t>‹#›</a:t>
            </a:fld>
            <a:endParaRPr lang="en-US"/>
          </a:p>
        </p:txBody>
      </p:sp>
    </p:spTree>
    <p:extLst>
      <p:ext uri="{BB962C8B-B14F-4D97-AF65-F5344CB8AC3E}">
        <p14:creationId xmlns:p14="http://schemas.microsoft.com/office/powerpoint/2010/main" val="2390914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210A4E-420C-4E0D-81A0-FEAC583707EE}" type="datetimeFigureOut">
              <a:rPr lang="en-US" smtClean="0"/>
              <a:t>11/11/2020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829483-9A0C-48DF-B2AE-75F12D54A83A}" type="slidenum">
              <a:rPr lang="en-US" smtClean="0"/>
              <a:t>‹#›</a:t>
            </a:fld>
            <a:endParaRPr lang="en-US"/>
          </a:p>
        </p:txBody>
      </p:sp>
    </p:spTree>
    <p:extLst>
      <p:ext uri="{BB962C8B-B14F-4D97-AF65-F5344CB8AC3E}">
        <p14:creationId xmlns:p14="http://schemas.microsoft.com/office/powerpoint/2010/main" val="945585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210A4E-420C-4E0D-81A0-FEAC583707EE}" type="datetimeFigureOut">
              <a:rPr lang="en-US" smtClean="0"/>
              <a:t>11/11/2020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829483-9A0C-48DF-B2AE-75F12D54A83A}" type="slidenum">
              <a:rPr lang="en-US" smtClean="0"/>
              <a:t>‹#›</a:t>
            </a:fld>
            <a:endParaRPr lang="en-US"/>
          </a:p>
        </p:txBody>
      </p:sp>
    </p:spTree>
    <p:extLst>
      <p:ext uri="{BB962C8B-B14F-4D97-AF65-F5344CB8AC3E}">
        <p14:creationId xmlns:p14="http://schemas.microsoft.com/office/powerpoint/2010/main" val="2798392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210A4E-420C-4E0D-81A0-FEAC583707EE}" type="datetimeFigureOut">
              <a:rPr lang="en-US" smtClean="0"/>
              <a:t>11/11/2020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29483-9A0C-48DF-B2AE-75F12D54A83A}" type="slidenum">
              <a:rPr lang="en-US" smtClean="0"/>
              <a:t>‹#›</a:t>
            </a:fld>
            <a:endParaRPr lang="en-US"/>
          </a:p>
        </p:txBody>
      </p:sp>
    </p:spTree>
    <p:extLst>
      <p:ext uri="{BB962C8B-B14F-4D97-AF65-F5344CB8AC3E}">
        <p14:creationId xmlns:p14="http://schemas.microsoft.com/office/powerpoint/2010/main" val="338429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210A4E-420C-4E0D-81A0-FEAC583707EE}" type="datetimeFigureOut">
              <a:rPr lang="en-US" smtClean="0"/>
              <a:t>11/11/2020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29483-9A0C-48DF-B2AE-75F12D54A83A}" type="slidenum">
              <a:rPr lang="en-US" smtClean="0"/>
              <a:t>‹#›</a:t>
            </a:fld>
            <a:endParaRPr lang="en-US"/>
          </a:p>
        </p:txBody>
      </p:sp>
    </p:spTree>
    <p:extLst>
      <p:ext uri="{BB962C8B-B14F-4D97-AF65-F5344CB8AC3E}">
        <p14:creationId xmlns:p14="http://schemas.microsoft.com/office/powerpoint/2010/main" val="383883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3000"/>
            <a:lum/>
          </a:blip>
          <a:srcRect/>
          <a:stretch>
            <a:fillRect t="-5000" b="-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210A4E-420C-4E0D-81A0-FEAC583707EE}" type="datetimeFigureOut">
              <a:rPr lang="en-US" smtClean="0"/>
              <a:t>11/11/2020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829483-9A0C-48DF-B2AE-75F12D54A83A}" type="slidenum">
              <a:rPr lang="en-US" smtClean="0"/>
              <a:t>‹#›</a:t>
            </a:fld>
            <a:endParaRPr lang="en-US"/>
          </a:p>
        </p:txBody>
      </p:sp>
    </p:spTree>
    <p:extLst>
      <p:ext uri="{BB962C8B-B14F-4D97-AF65-F5344CB8AC3E}">
        <p14:creationId xmlns:p14="http://schemas.microsoft.com/office/powerpoint/2010/main" val="750864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b="1" dirty="0" smtClean="0"/>
              <a:t>Rheumatic </a:t>
            </a:r>
            <a:r>
              <a:rPr lang="en-US" sz="4000" b="1" dirty="0"/>
              <a:t>h</a:t>
            </a:r>
            <a:r>
              <a:rPr lang="en-US" sz="4000" b="1" dirty="0" smtClean="0"/>
              <a:t>eart disease and endocarditis</a:t>
            </a:r>
            <a:endParaRPr lang="en-US" sz="4000" b="1" dirty="0"/>
          </a:p>
        </p:txBody>
      </p:sp>
      <p:sp>
        <p:nvSpPr>
          <p:cNvPr id="3" name="Subtitle 2"/>
          <p:cNvSpPr>
            <a:spLocks noGrp="1"/>
          </p:cNvSpPr>
          <p:nvPr>
            <p:ph type="subTitle" idx="1"/>
          </p:nvPr>
        </p:nvSpPr>
        <p:spPr>
          <a:xfrm>
            <a:off x="1524000" y="3602037"/>
            <a:ext cx="9144000" cy="2498511"/>
          </a:xfrm>
        </p:spPr>
        <p:txBody>
          <a:bodyPr>
            <a:normAutofit/>
          </a:bodyPr>
          <a:lstStyle/>
          <a:p>
            <a:r>
              <a:rPr lang="en-US" dirty="0" smtClean="0"/>
              <a:t>Dr. Omar Hamdan M.D</a:t>
            </a:r>
          </a:p>
          <a:p>
            <a:r>
              <a:rPr lang="en-US" dirty="0" smtClean="0"/>
              <a:t>Anatomical Histopathologist</a:t>
            </a:r>
          </a:p>
          <a:p>
            <a:r>
              <a:rPr lang="en-US" dirty="0" smtClean="0"/>
              <a:t>Mutah University </a:t>
            </a:r>
          </a:p>
          <a:p>
            <a:r>
              <a:rPr lang="en-US" dirty="0" smtClean="0"/>
              <a:t>Faculty of Medicine</a:t>
            </a:r>
          </a:p>
          <a:p>
            <a:r>
              <a:rPr lang="en-US" dirty="0" smtClean="0"/>
              <a:t>CVS pathology lectures 2020</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l="53619" t="35616" r="19514" b="22572"/>
          <a:stretch>
            <a:fillRect/>
          </a:stretch>
        </p:blipFill>
        <p:spPr bwMode="auto">
          <a:xfrm>
            <a:off x="9807432" y="4551055"/>
            <a:ext cx="208280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3109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120" t="33026" r="19627" b="9433"/>
          <a:stretch/>
        </p:blipFill>
        <p:spPr>
          <a:xfrm>
            <a:off x="1774210" y="1753737"/>
            <a:ext cx="8939282" cy="5104263"/>
          </a:xfrm>
          <a:prstGeom prst="rect">
            <a:avLst/>
          </a:prstGeom>
          <a:ln>
            <a:noFill/>
          </a:ln>
          <a:effectLst>
            <a:softEdge rad="112500"/>
          </a:effectLst>
        </p:spPr>
      </p:pic>
      <p:sp>
        <p:nvSpPr>
          <p:cNvPr id="8" name="Rectangle 7"/>
          <p:cNvSpPr/>
          <p:nvPr/>
        </p:nvSpPr>
        <p:spPr>
          <a:xfrm>
            <a:off x="1160060" y="578977"/>
            <a:ext cx="10167582" cy="1200329"/>
          </a:xfrm>
          <a:prstGeom prst="rect">
            <a:avLst/>
          </a:prstGeom>
        </p:spPr>
        <p:txBody>
          <a:bodyPr wrap="square">
            <a:spAutoFit/>
          </a:bodyPr>
          <a:lstStyle/>
          <a:p>
            <a:r>
              <a:rPr lang="en-US" sz="2400" dirty="0" smtClean="0"/>
              <a:t>Epitopes </a:t>
            </a:r>
            <a:r>
              <a:rPr lang="en-US" sz="2400" dirty="0"/>
              <a:t>present in cell </a:t>
            </a:r>
            <a:r>
              <a:rPr lang="en-US" sz="2400" dirty="0" smtClean="0"/>
              <a:t>wall, </a:t>
            </a:r>
            <a:r>
              <a:rPr lang="en-US" sz="2400" dirty="0"/>
              <a:t>str. M protein are immunologically similar to molecules in human myosin, tropomyosin</a:t>
            </a:r>
            <a:r>
              <a:rPr lang="en-US" sz="2400" dirty="0" smtClean="0"/>
              <a:t>, keratin, actin, etc.</a:t>
            </a:r>
            <a:r>
              <a:rPr lang="en-US" sz="2400" dirty="0"/>
              <a:t> </a:t>
            </a:r>
            <a:r>
              <a:rPr lang="en-US" sz="2400" dirty="0" smtClean="0">
                <a:sym typeface="Wingdings" panose="05000000000000000000" pitchFamily="2" charset="2"/>
              </a:rPr>
              <a:t></a:t>
            </a:r>
            <a:r>
              <a:rPr lang="en-US" sz="2400" dirty="0" smtClean="0"/>
              <a:t>MOLECULAR </a:t>
            </a:r>
            <a:r>
              <a:rPr lang="en-US" sz="2400" dirty="0"/>
              <a:t>MIMICRY</a:t>
            </a:r>
          </a:p>
        </p:txBody>
      </p:sp>
    </p:spTree>
    <p:extLst>
      <p:ext uri="{BB962C8B-B14F-4D97-AF65-F5344CB8AC3E}">
        <p14:creationId xmlns:p14="http://schemas.microsoft.com/office/powerpoint/2010/main" val="3796877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Pathogenesis </a:t>
            </a:r>
            <a:endParaRPr lang="en-US" dirty="0"/>
          </a:p>
        </p:txBody>
      </p:sp>
      <p:sp>
        <p:nvSpPr>
          <p:cNvPr id="3" name="Content Placeholder 2"/>
          <p:cNvSpPr>
            <a:spLocks noGrp="1"/>
          </p:cNvSpPr>
          <p:nvPr>
            <p:ph idx="1"/>
          </p:nvPr>
        </p:nvSpPr>
        <p:spPr/>
        <p:txBody>
          <a:bodyPr/>
          <a:lstStyle/>
          <a:p>
            <a:r>
              <a:rPr lang="en-US" dirty="0" smtClean="0"/>
              <a:t>For example, because </a:t>
            </a:r>
            <a:r>
              <a:rPr lang="en-US" dirty="0"/>
              <a:t>of the similarity </a:t>
            </a:r>
            <a:r>
              <a:rPr lang="en-US" dirty="0" smtClean="0"/>
              <a:t>between </a:t>
            </a:r>
            <a:r>
              <a:rPr lang="en-US" dirty="0"/>
              <a:t>hyaluronic acid in GAS capsule and in the connective tissue of the joints, Ab produced against GAS capsule will start to attack the joints and causes </a:t>
            </a:r>
            <a:r>
              <a:rPr lang="en-US" dirty="0" smtClean="0"/>
              <a:t>arthritis.</a:t>
            </a:r>
          </a:p>
          <a:p>
            <a:endParaRPr lang="en-US" dirty="0" smtClean="0"/>
          </a:p>
          <a:p>
            <a:r>
              <a:rPr lang="en-US" dirty="0" smtClean="0"/>
              <a:t>Another example, </a:t>
            </a:r>
            <a:r>
              <a:rPr lang="en-US" dirty="0" smtClean="0"/>
              <a:t>M-protein </a:t>
            </a:r>
            <a:r>
              <a:rPr lang="en-US" dirty="0"/>
              <a:t>in GAS cell wall and the myocardium are similar, thus Ab produced against GAS cell wall will attack heart and will cause carditis and so </a:t>
            </a:r>
            <a:r>
              <a:rPr lang="en-US" dirty="0" smtClean="0"/>
              <a:t>forth.</a:t>
            </a:r>
          </a:p>
        </p:txBody>
      </p:sp>
    </p:spTree>
    <p:extLst>
      <p:ext uri="{BB962C8B-B14F-4D97-AF65-F5344CB8AC3E}">
        <p14:creationId xmlns:p14="http://schemas.microsoft.com/office/powerpoint/2010/main" val="1463574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MANIFESTATIONS</a:t>
            </a:r>
          </a:p>
        </p:txBody>
      </p:sp>
      <p:sp>
        <p:nvSpPr>
          <p:cNvPr id="3" name="Content Placeholder 2"/>
          <p:cNvSpPr>
            <a:spLocks noGrp="1"/>
          </p:cNvSpPr>
          <p:nvPr>
            <p:ph idx="1"/>
          </p:nvPr>
        </p:nvSpPr>
        <p:spPr/>
        <p:txBody>
          <a:bodyPr/>
          <a:lstStyle/>
          <a:p>
            <a:r>
              <a:rPr lang="en-US" dirty="0" smtClean="0"/>
              <a:t>The </a:t>
            </a:r>
            <a:r>
              <a:rPr lang="en-US" dirty="0"/>
              <a:t>infection often precedes the presentation of rheumatic fever </a:t>
            </a:r>
            <a:r>
              <a:rPr lang="en-US" b="1" dirty="0"/>
              <a:t>by 2 to 6 </a:t>
            </a:r>
            <a:r>
              <a:rPr lang="en-US" b="1" dirty="0" smtClean="0"/>
              <a:t>weeks</a:t>
            </a:r>
            <a:r>
              <a:rPr lang="en-US" dirty="0" smtClean="0"/>
              <a:t>.</a:t>
            </a:r>
          </a:p>
          <a:p>
            <a:pPr marL="0" indent="0">
              <a:buNone/>
            </a:pPr>
            <a:endParaRPr lang="en-US" dirty="0" smtClean="0"/>
          </a:p>
          <a:p>
            <a:r>
              <a:rPr lang="en-US" dirty="0" smtClean="0"/>
              <a:t>Acute </a:t>
            </a:r>
            <a:r>
              <a:rPr lang="en-US" dirty="0"/>
              <a:t>rheumatic fever is diagnosed using the </a:t>
            </a:r>
            <a:r>
              <a:rPr lang="en-US" b="1" dirty="0"/>
              <a:t>revised Jones criteria</a:t>
            </a:r>
            <a:r>
              <a:rPr lang="en-US" dirty="0"/>
              <a:t>, which consist of clinical and laboratory </a:t>
            </a:r>
            <a:r>
              <a:rPr lang="en-US" dirty="0" smtClean="0"/>
              <a:t>findings.</a:t>
            </a:r>
          </a:p>
          <a:p>
            <a:pPr marL="0" indent="0">
              <a:buNone/>
            </a:pPr>
            <a:endParaRPr lang="en-US" dirty="0" smtClean="0"/>
          </a:p>
          <a:p>
            <a:r>
              <a:rPr lang="en-US" b="1" dirty="0" smtClean="0"/>
              <a:t>One </a:t>
            </a:r>
            <a:r>
              <a:rPr lang="en-US" b="1" dirty="0"/>
              <a:t>major and two minor</a:t>
            </a:r>
            <a:r>
              <a:rPr lang="en-US" dirty="0"/>
              <a:t>, or </a:t>
            </a:r>
            <a:r>
              <a:rPr lang="en-US" b="1" dirty="0"/>
              <a:t>two major with evidence of recent group A streptococcal disease strongly suggest </a:t>
            </a:r>
            <a:r>
              <a:rPr lang="en-US" dirty="0"/>
              <a:t>the diagnosis of acute rheumatic </a:t>
            </a:r>
            <a:r>
              <a:rPr lang="en-US" dirty="0" smtClean="0"/>
              <a:t>fever.</a:t>
            </a:r>
            <a:endParaRPr lang="en-US" dirty="0"/>
          </a:p>
        </p:txBody>
      </p:sp>
    </p:spTree>
    <p:extLst>
      <p:ext uri="{BB962C8B-B14F-4D97-AF65-F5344CB8AC3E}">
        <p14:creationId xmlns:p14="http://schemas.microsoft.com/office/powerpoint/2010/main" val="24485273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t>Major Criteria in the Jones System for Acute Rheumatic Fever</a:t>
            </a:r>
          </a:p>
        </p:txBody>
      </p:sp>
      <p:pic>
        <p:nvPicPr>
          <p:cNvPr id="4" name="Picture 3"/>
          <p:cNvPicPr>
            <a:picLocks noChangeAspect="1"/>
          </p:cNvPicPr>
          <p:nvPr/>
        </p:nvPicPr>
        <p:blipFill rotWithShape="1">
          <a:blip r:embed="rId3"/>
          <a:srcRect l="14441" t="20881" r="13152" b="4654"/>
          <a:stretch/>
        </p:blipFill>
        <p:spPr>
          <a:xfrm>
            <a:off x="586854" y="1439838"/>
            <a:ext cx="11173737" cy="5261213"/>
          </a:xfrm>
          <a:prstGeom prst="rect">
            <a:avLst/>
          </a:prstGeom>
        </p:spPr>
      </p:pic>
    </p:spTree>
    <p:extLst>
      <p:ext uri="{BB962C8B-B14F-4D97-AF65-F5344CB8AC3E}">
        <p14:creationId xmlns:p14="http://schemas.microsoft.com/office/powerpoint/2010/main" val="14706362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672" t="3559" r="16045" b="2265"/>
          <a:stretch/>
        </p:blipFill>
        <p:spPr>
          <a:xfrm>
            <a:off x="1091821" y="245660"/>
            <a:ext cx="9689909" cy="6455391"/>
          </a:xfrm>
          <a:prstGeom prst="rect">
            <a:avLst/>
          </a:prstGeom>
        </p:spPr>
      </p:pic>
    </p:spTree>
    <p:extLst>
      <p:ext uri="{BB962C8B-B14F-4D97-AF65-F5344CB8AC3E}">
        <p14:creationId xmlns:p14="http://schemas.microsoft.com/office/powerpoint/2010/main" val="1008617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559" t="8736" r="14142" b="1071"/>
          <a:stretch/>
        </p:blipFill>
        <p:spPr>
          <a:xfrm>
            <a:off x="1842447" y="368490"/>
            <a:ext cx="8570795" cy="6182436"/>
          </a:xfrm>
          <a:prstGeom prst="rect">
            <a:avLst/>
          </a:prstGeom>
        </p:spPr>
      </p:pic>
    </p:spTree>
    <p:extLst>
      <p:ext uri="{BB962C8B-B14F-4D97-AF65-F5344CB8AC3E}">
        <p14:creationId xmlns:p14="http://schemas.microsoft.com/office/powerpoint/2010/main" val="1142942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343" t="26855" r="39328" b="12419"/>
          <a:stretch/>
        </p:blipFill>
        <p:spPr>
          <a:xfrm>
            <a:off x="873458" y="614149"/>
            <a:ext cx="9744500" cy="5950425"/>
          </a:xfrm>
          <a:prstGeom prst="rect">
            <a:avLst/>
          </a:prstGeom>
        </p:spPr>
      </p:pic>
    </p:spTree>
    <p:extLst>
      <p:ext uri="{BB962C8B-B14F-4D97-AF65-F5344CB8AC3E}">
        <p14:creationId xmlns:p14="http://schemas.microsoft.com/office/powerpoint/2010/main" val="3587054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395" t="29044" r="47389" b="16402"/>
          <a:stretch/>
        </p:blipFill>
        <p:spPr>
          <a:xfrm>
            <a:off x="1705969" y="517959"/>
            <a:ext cx="8952931" cy="6210388"/>
          </a:xfrm>
          <a:prstGeom prst="rect">
            <a:avLst/>
          </a:prstGeom>
        </p:spPr>
      </p:pic>
    </p:spTree>
    <p:extLst>
      <p:ext uri="{BB962C8B-B14F-4D97-AF65-F5344CB8AC3E}">
        <p14:creationId xmlns:p14="http://schemas.microsoft.com/office/powerpoint/2010/main" val="2418894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672" t="26855" r="39105" b="12419"/>
          <a:stretch/>
        </p:blipFill>
        <p:spPr>
          <a:xfrm>
            <a:off x="504967" y="450377"/>
            <a:ext cx="11300346" cy="6032310"/>
          </a:xfrm>
          <a:prstGeom prst="rect">
            <a:avLst/>
          </a:prstGeom>
        </p:spPr>
      </p:pic>
    </p:spTree>
    <p:extLst>
      <p:ext uri="{BB962C8B-B14F-4D97-AF65-F5344CB8AC3E}">
        <p14:creationId xmlns:p14="http://schemas.microsoft.com/office/powerpoint/2010/main" val="41100625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1493" t="17099" r="22201" b="9830"/>
          <a:stretch/>
        </p:blipFill>
        <p:spPr>
          <a:xfrm>
            <a:off x="1214650" y="246081"/>
            <a:ext cx="9826388" cy="6611919"/>
          </a:xfrm>
          <a:prstGeom prst="rect">
            <a:avLst/>
          </a:prstGeom>
        </p:spPr>
      </p:pic>
    </p:spTree>
    <p:extLst>
      <p:ext uri="{BB962C8B-B14F-4D97-AF65-F5344CB8AC3E}">
        <p14:creationId xmlns:p14="http://schemas.microsoft.com/office/powerpoint/2010/main" val="3820559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ETIOLOGY</a:t>
            </a:r>
          </a:p>
        </p:txBody>
      </p:sp>
      <p:sp>
        <p:nvSpPr>
          <p:cNvPr id="4" name="Content Placeholder 3"/>
          <p:cNvSpPr>
            <a:spLocks noGrp="1"/>
          </p:cNvSpPr>
          <p:nvPr>
            <p:ph idx="1"/>
          </p:nvPr>
        </p:nvSpPr>
        <p:spPr/>
        <p:txBody>
          <a:bodyPr>
            <a:normAutofit lnSpcReduction="10000"/>
          </a:bodyPr>
          <a:lstStyle/>
          <a:p>
            <a:r>
              <a:rPr lang="en-US" dirty="0" smtClean="0"/>
              <a:t>Rheumatic </a:t>
            </a:r>
            <a:r>
              <a:rPr lang="en-US" dirty="0"/>
              <a:t>F</a:t>
            </a:r>
            <a:r>
              <a:rPr lang="en-US" dirty="0" smtClean="0"/>
              <a:t>ever (RF) </a:t>
            </a:r>
            <a:r>
              <a:rPr lang="en-US" dirty="0" smtClean="0"/>
              <a:t>is an immunologically mediated inflammatory disorder, which occurs as a sequel to group A streptococcal pharyngeal infection</a:t>
            </a:r>
            <a:r>
              <a:rPr lang="en-US" dirty="0" smtClean="0"/>
              <a:t>.</a:t>
            </a:r>
          </a:p>
          <a:p>
            <a:r>
              <a:rPr lang="en-US" dirty="0"/>
              <a:t> RF is not a communicable disease but results from a communicable disease(streptococcal pharyngitis</a:t>
            </a:r>
            <a:r>
              <a:rPr lang="en-US" dirty="0" smtClean="0"/>
              <a:t>).</a:t>
            </a:r>
          </a:p>
          <a:p>
            <a:r>
              <a:rPr lang="en-US" dirty="0"/>
              <a:t>The illness is so named because of its similarity in presentation to rheumatism</a:t>
            </a:r>
            <a:r>
              <a:rPr lang="en-US" dirty="0" smtClean="0"/>
              <a:t>.</a:t>
            </a:r>
            <a:r>
              <a:rPr lang="en-US" dirty="0" smtClean="0"/>
              <a:t> </a:t>
            </a:r>
            <a:endParaRPr lang="en-US" dirty="0" smtClean="0"/>
          </a:p>
          <a:p>
            <a:r>
              <a:rPr lang="en-US" dirty="0" smtClean="0"/>
              <a:t>Multisystem disease affecting the heart, joints, brain, cutaneous and subcutaneous tissues. </a:t>
            </a:r>
          </a:p>
          <a:p>
            <a:r>
              <a:rPr lang="en-US" dirty="0"/>
              <a:t>A</a:t>
            </a:r>
            <a:r>
              <a:rPr lang="en-US" dirty="0" smtClean="0"/>
              <a:t>cute </a:t>
            </a:r>
            <a:r>
              <a:rPr lang="en-US" dirty="0" smtClean="0"/>
              <a:t>RF</a:t>
            </a:r>
            <a:r>
              <a:rPr lang="en-US" dirty="0" smtClean="0"/>
              <a:t> </a:t>
            </a:r>
            <a:r>
              <a:rPr lang="en-US" dirty="0" smtClean="0"/>
              <a:t>remains an important preventable cause of cardiac disease. </a:t>
            </a:r>
          </a:p>
          <a:p>
            <a:pPr marL="0" indent="0">
              <a:buNone/>
            </a:pPr>
            <a:endParaRPr lang="en-US" dirty="0"/>
          </a:p>
        </p:txBody>
      </p:sp>
    </p:spTree>
    <p:extLst>
      <p:ext uri="{BB962C8B-B14F-4D97-AF65-F5344CB8AC3E}">
        <p14:creationId xmlns:p14="http://schemas.microsoft.com/office/powerpoint/2010/main" val="3764039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716" t="19090" r="23321" b="12221"/>
          <a:stretch/>
        </p:blipFill>
        <p:spPr>
          <a:xfrm>
            <a:off x="696036" y="218363"/>
            <a:ext cx="10413241" cy="6482688"/>
          </a:xfrm>
          <a:prstGeom prst="rect">
            <a:avLst/>
          </a:prstGeom>
        </p:spPr>
      </p:pic>
    </p:spTree>
    <p:extLst>
      <p:ext uri="{BB962C8B-B14F-4D97-AF65-F5344CB8AC3E}">
        <p14:creationId xmlns:p14="http://schemas.microsoft.com/office/powerpoint/2010/main" val="874765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2762" t="24465" r="31269" b="22574"/>
          <a:stretch/>
        </p:blipFill>
        <p:spPr>
          <a:xfrm>
            <a:off x="401325" y="450376"/>
            <a:ext cx="11544159" cy="6141493"/>
          </a:xfrm>
          <a:prstGeom prst="rect">
            <a:avLst/>
          </a:prstGeom>
        </p:spPr>
      </p:pic>
    </p:spTree>
    <p:extLst>
      <p:ext uri="{BB962C8B-B14F-4D97-AF65-F5344CB8AC3E}">
        <p14:creationId xmlns:p14="http://schemas.microsoft.com/office/powerpoint/2010/main" val="3617580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127" t="29044" r="40000" b="14013"/>
          <a:stretch/>
        </p:blipFill>
        <p:spPr>
          <a:xfrm>
            <a:off x="1119116" y="1419366"/>
            <a:ext cx="4885899" cy="4772819"/>
          </a:xfrm>
          <a:prstGeom prst="rect">
            <a:avLst/>
          </a:prstGeom>
        </p:spPr>
      </p:pic>
      <p:pic>
        <p:nvPicPr>
          <p:cNvPr id="6" name="Content Placeholder 5"/>
          <p:cNvPicPr>
            <a:picLocks noGrp="1" noChangeAspect="1"/>
          </p:cNvPicPr>
          <p:nvPr>
            <p:ph sz="half" idx="2"/>
          </p:nvPr>
        </p:nvPicPr>
        <p:blipFill rotWithShape="1">
          <a:blip r:embed="rId3"/>
          <a:srcRect l="19425" t="33986" r="39223" b="10266"/>
          <a:stretch/>
        </p:blipFill>
        <p:spPr>
          <a:xfrm>
            <a:off x="6628263" y="1419367"/>
            <a:ext cx="4890447" cy="4772820"/>
          </a:xfrm>
          <a:prstGeom prst="rect">
            <a:avLst/>
          </a:prstGeom>
        </p:spPr>
      </p:pic>
    </p:spTree>
    <p:extLst>
      <p:ext uri="{BB962C8B-B14F-4D97-AF65-F5344CB8AC3E}">
        <p14:creationId xmlns:p14="http://schemas.microsoft.com/office/powerpoint/2010/main" val="9410863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829" t="16899" r="22202" b="11424"/>
          <a:stretch/>
        </p:blipFill>
        <p:spPr>
          <a:xfrm>
            <a:off x="709684" y="177421"/>
            <a:ext cx="10331355" cy="6359857"/>
          </a:xfrm>
          <a:prstGeom prst="rect">
            <a:avLst/>
          </a:prstGeom>
        </p:spPr>
      </p:pic>
    </p:spTree>
    <p:extLst>
      <p:ext uri="{BB962C8B-B14F-4D97-AF65-F5344CB8AC3E}">
        <p14:creationId xmlns:p14="http://schemas.microsoft.com/office/powerpoint/2010/main" val="4088661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716" t="15107" r="22202" b="20384"/>
          <a:stretch/>
        </p:blipFill>
        <p:spPr>
          <a:xfrm>
            <a:off x="191070" y="354841"/>
            <a:ext cx="10959152" cy="6373504"/>
          </a:xfrm>
          <a:prstGeom prst="rect">
            <a:avLst/>
          </a:prstGeom>
        </p:spPr>
      </p:pic>
    </p:spTree>
    <p:extLst>
      <p:ext uri="{BB962C8B-B14F-4D97-AF65-F5344CB8AC3E}">
        <p14:creationId xmlns:p14="http://schemas.microsoft.com/office/powerpoint/2010/main" val="3286641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634" t="11723" r="10895" b="9433"/>
          <a:stretch/>
        </p:blipFill>
        <p:spPr>
          <a:xfrm>
            <a:off x="750628" y="409433"/>
            <a:ext cx="10795378" cy="6291618"/>
          </a:xfrm>
          <a:prstGeom prst="rect">
            <a:avLst/>
          </a:prstGeom>
        </p:spPr>
      </p:pic>
    </p:spTree>
    <p:extLst>
      <p:ext uri="{BB962C8B-B14F-4D97-AF65-F5344CB8AC3E}">
        <p14:creationId xmlns:p14="http://schemas.microsoft.com/office/powerpoint/2010/main" val="3281989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ebpath.med.utah.edu/jpeg5/CV0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285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492" t="19488" r="23321" b="14808"/>
          <a:stretch/>
        </p:blipFill>
        <p:spPr>
          <a:xfrm>
            <a:off x="696035" y="49387"/>
            <a:ext cx="11041040" cy="6760210"/>
          </a:xfrm>
          <a:prstGeom prst="rect">
            <a:avLst/>
          </a:prstGeom>
        </p:spPr>
      </p:pic>
    </p:spTree>
    <p:extLst>
      <p:ext uri="{BB962C8B-B14F-4D97-AF65-F5344CB8AC3E}">
        <p14:creationId xmlns:p14="http://schemas.microsoft.com/office/powerpoint/2010/main" val="359376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381" t="18492" r="22201" b="18791"/>
          <a:stretch/>
        </p:blipFill>
        <p:spPr>
          <a:xfrm>
            <a:off x="545909" y="423081"/>
            <a:ext cx="11068335" cy="6434919"/>
          </a:xfrm>
          <a:prstGeom prst="rect">
            <a:avLst/>
          </a:prstGeom>
        </p:spPr>
      </p:pic>
    </p:spTree>
    <p:extLst>
      <p:ext uri="{BB962C8B-B14F-4D97-AF65-F5344CB8AC3E}">
        <p14:creationId xmlns:p14="http://schemas.microsoft.com/office/powerpoint/2010/main" val="1257993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marL="571500" indent="-571500">
              <a:buFont typeface="Wingdings" panose="05000000000000000000" pitchFamily="2" charset="2"/>
              <a:buChar char="v"/>
            </a:pPr>
            <a:r>
              <a:rPr lang="en-US" dirty="0" smtClean="0"/>
              <a:t>Minor criteria includes:</a:t>
            </a:r>
            <a:endParaRPr lang="en-US" dirty="0"/>
          </a:p>
        </p:txBody>
      </p:sp>
      <p:sp>
        <p:nvSpPr>
          <p:cNvPr id="7" name="Text Placeholder 6"/>
          <p:cNvSpPr>
            <a:spLocks noGrp="1"/>
          </p:cNvSpPr>
          <p:nvPr>
            <p:ph type="body" idx="1"/>
          </p:nvPr>
        </p:nvSpPr>
        <p:spPr/>
        <p:txBody>
          <a:bodyPr>
            <a:normAutofit/>
          </a:bodyPr>
          <a:lstStyle/>
          <a:p>
            <a:pPr algn="ctr"/>
            <a:r>
              <a:rPr lang="en-US" sz="3600" u="sng" dirty="0"/>
              <a:t>Clinical finding: </a:t>
            </a:r>
          </a:p>
        </p:txBody>
      </p:sp>
      <p:sp>
        <p:nvSpPr>
          <p:cNvPr id="4" name="Content Placeholder 3"/>
          <p:cNvSpPr>
            <a:spLocks noGrp="1"/>
          </p:cNvSpPr>
          <p:nvPr>
            <p:ph sz="half" idx="2"/>
          </p:nvPr>
        </p:nvSpPr>
        <p:spPr>
          <a:xfrm>
            <a:off x="839789" y="2505075"/>
            <a:ext cx="4646612" cy="2826580"/>
          </a:xfrm>
          <a:ln w="38100">
            <a:solidFill>
              <a:srgbClr val="FFC000"/>
            </a:solidFill>
          </a:ln>
        </p:spPr>
        <p:txBody>
          <a:bodyPr>
            <a:normAutofit/>
          </a:bodyPr>
          <a:lstStyle/>
          <a:p>
            <a:pPr marL="514350" indent="-514350">
              <a:buFont typeface="+mj-lt"/>
              <a:buAutoNum type="arabicPeriod"/>
            </a:pPr>
            <a:r>
              <a:rPr lang="en-US" dirty="0" smtClean="0"/>
              <a:t>fever (38.2°C to 38.9°C)</a:t>
            </a:r>
          </a:p>
          <a:p>
            <a:pPr marL="514350" indent="-514350">
              <a:buFont typeface="+mj-lt"/>
              <a:buAutoNum type="arabicPeriod"/>
            </a:pPr>
            <a:r>
              <a:rPr lang="en-US" dirty="0" smtClean="0"/>
              <a:t>Arthralgia(joint pain without swelling )</a:t>
            </a:r>
          </a:p>
          <a:p>
            <a:pPr marL="514350" indent="-514350">
              <a:buFont typeface="+mj-lt"/>
              <a:buAutoNum type="arabicPeriod"/>
            </a:pPr>
            <a:r>
              <a:rPr lang="en-US" dirty="0"/>
              <a:t>P</a:t>
            </a:r>
            <a:r>
              <a:rPr lang="en-US" dirty="0" smtClean="0"/>
              <a:t>revious rheumatic fever</a:t>
            </a:r>
          </a:p>
        </p:txBody>
      </p:sp>
      <p:sp>
        <p:nvSpPr>
          <p:cNvPr id="8" name="Text Placeholder 7"/>
          <p:cNvSpPr>
            <a:spLocks noGrp="1"/>
          </p:cNvSpPr>
          <p:nvPr>
            <p:ph type="body" sz="quarter" idx="3"/>
          </p:nvPr>
        </p:nvSpPr>
        <p:spPr/>
        <p:txBody>
          <a:bodyPr>
            <a:normAutofit/>
          </a:bodyPr>
          <a:lstStyle/>
          <a:p>
            <a:pPr algn="ctr"/>
            <a:r>
              <a:rPr lang="en-US" sz="3600" u="sng" dirty="0"/>
              <a:t>Laboratory finding: </a:t>
            </a:r>
          </a:p>
        </p:txBody>
      </p:sp>
      <p:sp>
        <p:nvSpPr>
          <p:cNvPr id="9" name="Content Placeholder 8"/>
          <p:cNvSpPr>
            <a:spLocks noGrp="1"/>
          </p:cNvSpPr>
          <p:nvPr>
            <p:ph sz="quarter" idx="4"/>
          </p:nvPr>
        </p:nvSpPr>
        <p:spPr>
          <a:xfrm>
            <a:off x="6172200" y="2505075"/>
            <a:ext cx="5183188" cy="2826580"/>
          </a:xfrm>
          <a:ln w="38100">
            <a:solidFill>
              <a:srgbClr val="FFC000"/>
            </a:solidFill>
          </a:ln>
        </p:spPr>
        <p:txBody>
          <a:bodyPr/>
          <a:lstStyle/>
          <a:p>
            <a:pPr marL="514350" indent="-514350">
              <a:buFont typeface="+mj-lt"/>
              <a:buAutoNum type="arabicPeriod"/>
            </a:pPr>
            <a:r>
              <a:rPr lang="en-US" dirty="0" smtClean="0"/>
              <a:t>Elevated </a:t>
            </a:r>
            <a:r>
              <a:rPr lang="en-US" dirty="0"/>
              <a:t>erythrocyte sedimentation rate </a:t>
            </a:r>
            <a:r>
              <a:rPr lang="en-US" dirty="0" smtClean="0"/>
              <a:t>(ESR)</a:t>
            </a:r>
            <a:endParaRPr lang="en-US" dirty="0"/>
          </a:p>
          <a:p>
            <a:pPr marL="514350" indent="-514350">
              <a:buFont typeface="+mj-lt"/>
              <a:buAutoNum type="arabicPeriod"/>
            </a:pPr>
            <a:r>
              <a:rPr lang="en-US" dirty="0" smtClean="0"/>
              <a:t>Elevated C-reactive protein (CRP) </a:t>
            </a:r>
            <a:endParaRPr lang="en-US" dirty="0"/>
          </a:p>
          <a:p>
            <a:pPr marL="514350" indent="-514350">
              <a:buFont typeface="+mj-lt"/>
              <a:buAutoNum type="arabicPeriod"/>
            </a:pPr>
            <a:r>
              <a:rPr lang="en-US" dirty="0" smtClean="0"/>
              <a:t>ECG</a:t>
            </a:r>
            <a:r>
              <a:rPr lang="en-US" dirty="0"/>
              <a:t>: prolonged P-R interval.</a:t>
            </a:r>
          </a:p>
          <a:p>
            <a:endParaRPr lang="en-US" dirty="0"/>
          </a:p>
        </p:txBody>
      </p:sp>
    </p:spTree>
    <p:extLst>
      <p:ext uri="{BB962C8B-B14F-4D97-AF65-F5344CB8AC3E}">
        <p14:creationId xmlns:p14="http://schemas.microsoft.com/office/powerpoint/2010/main" val="4620392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Epidemiology</a:t>
            </a:r>
            <a:endParaRPr lang="en-US" dirty="0"/>
          </a:p>
        </p:txBody>
      </p:sp>
      <p:sp>
        <p:nvSpPr>
          <p:cNvPr id="3" name="Content Placeholder 2"/>
          <p:cNvSpPr>
            <a:spLocks noGrp="1"/>
          </p:cNvSpPr>
          <p:nvPr>
            <p:ph idx="1"/>
          </p:nvPr>
        </p:nvSpPr>
        <p:spPr/>
        <p:txBody>
          <a:bodyPr>
            <a:normAutofit/>
          </a:bodyPr>
          <a:lstStyle/>
          <a:p>
            <a:r>
              <a:rPr lang="en-US" dirty="0" smtClean="0"/>
              <a:t>RF </a:t>
            </a:r>
            <a:r>
              <a:rPr lang="en-US" dirty="0"/>
              <a:t>is the most common cause of heart disease in 5-30 age groups throughout the world</a:t>
            </a:r>
            <a:r>
              <a:rPr lang="en-US" dirty="0" smtClean="0"/>
              <a:t>.</a:t>
            </a:r>
          </a:p>
          <a:p>
            <a:r>
              <a:rPr lang="en-US" dirty="0" smtClean="0"/>
              <a:t>It </a:t>
            </a:r>
            <a:r>
              <a:rPr lang="en-US" dirty="0"/>
              <a:t>accounts for 12-65% of hospital admissions related to CVD in developing countries</a:t>
            </a:r>
            <a:r>
              <a:rPr lang="en-US" dirty="0" smtClean="0"/>
              <a:t>.</a:t>
            </a:r>
          </a:p>
          <a:p>
            <a:r>
              <a:rPr lang="en-US" dirty="0" smtClean="0"/>
              <a:t>There </a:t>
            </a:r>
            <a:r>
              <a:rPr lang="en-US" dirty="0"/>
              <a:t>has been marked </a:t>
            </a:r>
            <a:r>
              <a:rPr lang="en-US" dirty="0" smtClean="0"/>
              <a:t>decrease </a:t>
            </a:r>
            <a:r>
              <a:rPr lang="en-US" dirty="0"/>
              <a:t>in cases of </a:t>
            </a:r>
            <a:r>
              <a:rPr lang="en-US" dirty="0" smtClean="0"/>
              <a:t>RF in </a:t>
            </a:r>
            <a:r>
              <a:rPr lang="en-US" dirty="0"/>
              <a:t>places that have implemented preventive programs</a:t>
            </a:r>
            <a:r>
              <a:rPr lang="en-US" dirty="0" smtClean="0"/>
              <a:t>.</a:t>
            </a:r>
          </a:p>
          <a:p>
            <a:r>
              <a:rPr lang="en-US" dirty="0"/>
              <a:t> Rare &lt;3 </a:t>
            </a:r>
            <a:r>
              <a:rPr lang="en-US" dirty="0" smtClean="0"/>
              <a:t>years.</a:t>
            </a:r>
          </a:p>
          <a:p>
            <a:r>
              <a:rPr lang="en-US" dirty="0" smtClean="0"/>
              <a:t>Incidence </a:t>
            </a:r>
            <a:r>
              <a:rPr lang="en-US" dirty="0"/>
              <a:t>more during fall ,winter </a:t>
            </a:r>
            <a:r>
              <a:rPr lang="en-US" dirty="0" smtClean="0"/>
              <a:t>and </a:t>
            </a:r>
            <a:r>
              <a:rPr lang="en-US" dirty="0"/>
              <a:t>early </a:t>
            </a:r>
            <a:r>
              <a:rPr lang="en-US" dirty="0" smtClean="0"/>
              <a:t>spring.</a:t>
            </a:r>
            <a:endParaRPr lang="en-US" dirty="0"/>
          </a:p>
        </p:txBody>
      </p:sp>
    </p:spTree>
    <p:extLst>
      <p:ext uri="{BB962C8B-B14F-4D97-AF65-F5344CB8AC3E}">
        <p14:creationId xmlns:p14="http://schemas.microsoft.com/office/powerpoint/2010/main" val="1353580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5896" t="24067" r="38769" b="18194"/>
          <a:stretch/>
        </p:blipFill>
        <p:spPr>
          <a:xfrm>
            <a:off x="1023582" y="503619"/>
            <a:ext cx="10385946" cy="6088250"/>
          </a:xfrm>
          <a:prstGeom prst="rect">
            <a:avLst/>
          </a:prstGeom>
        </p:spPr>
      </p:pic>
    </p:spTree>
    <p:extLst>
      <p:ext uri="{BB962C8B-B14F-4D97-AF65-F5344CB8AC3E}">
        <p14:creationId xmlns:p14="http://schemas.microsoft.com/office/powerpoint/2010/main" val="2834084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600" dirty="0"/>
              <a:t>Evidence of recent group A streptococcal disease</a:t>
            </a:r>
          </a:p>
        </p:txBody>
      </p:sp>
      <p:sp>
        <p:nvSpPr>
          <p:cNvPr id="8" name="Content Placeholder 7"/>
          <p:cNvSpPr>
            <a:spLocks noGrp="1"/>
          </p:cNvSpPr>
          <p:nvPr>
            <p:ph idx="1"/>
          </p:nvPr>
        </p:nvSpPr>
        <p:spPr/>
        <p:txBody>
          <a:bodyPr/>
          <a:lstStyle/>
          <a:p>
            <a:r>
              <a:rPr lang="en-US" b="1" dirty="0" smtClean="0">
                <a:solidFill>
                  <a:srgbClr val="C00000"/>
                </a:solidFill>
              </a:rPr>
              <a:t>Supporting </a:t>
            </a:r>
            <a:r>
              <a:rPr lang="en-US" b="1" dirty="0">
                <a:solidFill>
                  <a:srgbClr val="C00000"/>
                </a:solidFill>
              </a:rPr>
              <a:t>evidence for antecedent Group A streptococcal </a:t>
            </a:r>
            <a:r>
              <a:rPr lang="en-US" b="1" dirty="0" smtClean="0">
                <a:solidFill>
                  <a:srgbClr val="C00000"/>
                </a:solidFill>
              </a:rPr>
              <a:t>infection:</a:t>
            </a:r>
          </a:p>
          <a:p>
            <a:pPr marL="514350" indent="-514350">
              <a:buFont typeface="+mj-lt"/>
              <a:buAutoNum type="arabicPeriod"/>
            </a:pPr>
            <a:r>
              <a:rPr lang="en-US" dirty="0"/>
              <a:t>S</a:t>
            </a:r>
            <a:r>
              <a:rPr lang="en-US" dirty="0" smtClean="0"/>
              <a:t>carlet fever</a:t>
            </a:r>
          </a:p>
          <a:p>
            <a:pPr marL="514350" indent="-514350">
              <a:buFont typeface="+mj-lt"/>
              <a:buAutoNum type="arabicPeriod"/>
            </a:pPr>
            <a:r>
              <a:rPr lang="en-US" dirty="0" smtClean="0"/>
              <a:t>Positive </a:t>
            </a:r>
            <a:r>
              <a:rPr lang="en-US" dirty="0"/>
              <a:t>throat culture(in 25% of patients </a:t>
            </a:r>
            <a:r>
              <a:rPr lang="en-US" dirty="0" smtClean="0"/>
              <a:t>)</a:t>
            </a:r>
          </a:p>
          <a:p>
            <a:pPr marL="514350" indent="-514350">
              <a:buFont typeface="+mj-lt"/>
              <a:buAutoNum type="arabicPeriod"/>
            </a:pPr>
            <a:r>
              <a:rPr lang="en-US" dirty="0" smtClean="0"/>
              <a:t>Rapid </a:t>
            </a:r>
            <a:r>
              <a:rPr lang="en-US" dirty="0"/>
              <a:t>streptococcal antigen </a:t>
            </a:r>
            <a:r>
              <a:rPr lang="en-US" dirty="0" smtClean="0"/>
              <a:t>test</a:t>
            </a:r>
          </a:p>
          <a:p>
            <a:pPr marL="514350" indent="-514350">
              <a:buFont typeface="+mj-lt"/>
              <a:buAutoNum type="arabicPeriod"/>
            </a:pPr>
            <a:r>
              <a:rPr lang="en-US" dirty="0" smtClean="0"/>
              <a:t>Elevated </a:t>
            </a:r>
            <a:r>
              <a:rPr lang="en-US" dirty="0"/>
              <a:t>or rising streptococcal antibody titer –</a:t>
            </a:r>
            <a:r>
              <a:rPr lang="en-US" b="1" dirty="0"/>
              <a:t> </a:t>
            </a:r>
            <a:r>
              <a:rPr lang="en-US" b="1" dirty="0" smtClean="0"/>
              <a:t>ASO [</a:t>
            </a:r>
            <a:r>
              <a:rPr lang="en-US" b="1" dirty="0"/>
              <a:t>anti-</a:t>
            </a:r>
            <a:r>
              <a:rPr lang="en-US" b="1" dirty="0" err="1"/>
              <a:t>streptolysin</a:t>
            </a:r>
            <a:r>
              <a:rPr lang="en-US" b="1" dirty="0"/>
              <a:t>] </a:t>
            </a:r>
            <a:r>
              <a:rPr lang="en-US" dirty="0"/>
              <a:t>or </a:t>
            </a:r>
            <a:r>
              <a:rPr lang="en-US" b="1" dirty="0"/>
              <a:t>Anti DNAseB, </a:t>
            </a:r>
            <a:r>
              <a:rPr lang="en-US" b="1" dirty="0" smtClean="0"/>
              <a:t>AH [anti-hyaluronic </a:t>
            </a:r>
            <a:r>
              <a:rPr lang="en-US" b="1" dirty="0"/>
              <a:t>acid</a:t>
            </a:r>
            <a:r>
              <a:rPr lang="en-US" b="1" dirty="0" smtClean="0"/>
              <a:t>]</a:t>
            </a:r>
            <a:endParaRPr lang="en-US" b="1" dirty="0"/>
          </a:p>
        </p:txBody>
      </p:sp>
    </p:spTree>
    <p:extLst>
      <p:ext uri="{BB962C8B-B14F-4D97-AF65-F5344CB8AC3E}">
        <p14:creationId xmlns:p14="http://schemas.microsoft.com/office/powerpoint/2010/main" val="76082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Treatment</a:t>
            </a:r>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dirty="0" smtClean="0">
                <a:solidFill>
                  <a:srgbClr val="C00000"/>
                </a:solidFill>
              </a:rPr>
              <a:t>Bed </a:t>
            </a:r>
            <a:r>
              <a:rPr lang="en-US" dirty="0">
                <a:solidFill>
                  <a:srgbClr val="C00000"/>
                </a:solidFill>
              </a:rPr>
              <a:t>rest </a:t>
            </a:r>
            <a:r>
              <a:rPr lang="en-US" dirty="0"/>
              <a:t>2-6 </a:t>
            </a:r>
            <a:r>
              <a:rPr lang="en-US" dirty="0" smtClean="0"/>
              <a:t>weeks (</a:t>
            </a:r>
            <a:r>
              <a:rPr lang="en-US" dirty="0"/>
              <a:t>till inflammation </a:t>
            </a:r>
            <a:r>
              <a:rPr lang="en-US" dirty="0" smtClean="0"/>
              <a:t>subsided)</a:t>
            </a:r>
          </a:p>
          <a:p>
            <a:pPr marL="514350" indent="-514350">
              <a:buFont typeface="+mj-lt"/>
              <a:buAutoNum type="arabicPeriod"/>
            </a:pPr>
            <a:r>
              <a:rPr lang="en-US" dirty="0" smtClean="0">
                <a:solidFill>
                  <a:srgbClr val="C00000"/>
                </a:solidFill>
              </a:rPr>
              <a:t>Supportive </a:t>
            </a:r>
            <a:r>
              <a:rPr lang="en-US" dirty="0">
                <a:solidFill>
                  <a:srgbClr val="C00000"/>
                </a:solidFill>
              </a:rPr>
              <a:t>therapy</a:t>
            </a:r>
            <a:r>
              <a:rPr lang="en-US" dirty="0"/>
              <a:t>- treatment of heart </a:t>
            </a:r>
            <a:r>
              <a:rPr lang="en-US" dirty="0" smtClean="0"/>
              <a:t>failure</a:t>
            </a:r>
          </a:p>
          <a:p>
            <a:pPr marL="514350" indent="-514350">
              <a:buFont typeface="+mj-lt"/>
              <a:buAutoNum type="arabicPeriod"/>
            </a:pPr>
            <a:r>
              <a:rPr lang="en-US" dirty="0" smtClean="0">
                <a:solidFill>
                  <a:srgbClr val="C00000"/>
                </a:solidFill>
              </a:rPr>
              <a:t>Eradication </a:t>
            </a:r>
            <a:r>
              <a:rPr lang="en-US" dirty="0">
                <a:solidFill>
                  <a:srgbClr val="C00000"/>
                </a:solidFill>
              </a:rPr>
              <a:t>of Organism Anti-streptococcal therapy- </a:t>
            </a:r>
            <a:r>
              <a:rPr lang="en-US" dirty="0"/>
              <a:t>Benzathine penicillin(long acting) 1.2 million units </a:t>
            </a:r>
            <a:r>
              <a:rPr lang="en-US" dirty="0" smtClean="0"/>
              <a:t>once (</a:t>
            </a:r>
            <a:r>
              <a:rPr lang="en-US" dirty="0"/>
              <a:t>IM injection) or oral penicillin 10 days, if allergic to penicillin erythromycin 10 days (antibiotic is given even if throat culture is </a:t>
            </a:r>
            <a:r>
              <a:rPr lang="en-US" dirty="0" smtClean="0"/>
              <a:t>negative)</a:t>
            </a:r>
          </a:p>
          <a:p>
            <a:pPr marL="514350" indent="-514350">
              <a:buFont typeface="+mj-lt"/>
              <a:buAutoNum type="arabicPeriod"/>
            </a:pPr>
            <a:r>
              <a:rPr lang="en-US" dirty="0" smtClean="0">
                <a:solidFill>
                  <a:srgbClr val="C00000"/>
                </a:solidFill>
              </a:rPr>
              <a:t>Anti-inflammatory agents- </a:t>
            </a:r>
          </a:p>
          <a:p>
            <a:pPr>
              <a:buFont typeface="Wingdings" panose="05000000000000000000" pitchFamily="2" charset="2"/>
              <a:buChar char="v"/>
            </a:pPr>
            <a:r>
              <a:rPr lang="en-US" dirty="0"/>
              <a:t> </a:t>
            </a:r>
            <a:r>
              <a:rPr lang="en-US" u="sng" dirty="0"/>
              <a:t>F</a:t>
            </a:r>
            <a:r>
              <a:rPr lang="en-US" u="sng" dirty="0" smtClean="0"/>
              <a:t>or Polyarthritis &amp; mild carditis</a:t>
            </a:r>
            <a:r>
              <a:rPr lang="en-US" dirty="0" smtClean="0"/>
              <a:t>; anti-inflammatory therapy with salicylates; Aspirin 100 mg/kg per day for arthritis and in the absence of carditis- for 4-6 weeks to be tapered off </a:t>
            </a:r>
          </a:p>
          <a:p>
            <a:pPr>
              <a:buFont typeface="Wingdings" panose="05000000000000000000" pitchFamily="2" charset="2"/>
              <a:buChar char="v"/>
            </a:pPr>
            <a:r>
              <a:rPr lang="en-US" u="sng" dirty="0" smtClean="0"/>
              <a:t>For severe </a:t>
            </a:r>
            <a:r>
              <a:rPr lang="en-US" u="sng" dirty="0"/>
              <a:t>carditis with </a:t>
            </a:r>
            <a:r>
              <a:rPr lang="en-US" u="sng" dirty="0" smtClean="0"/>
              <a:t>cardiomegaly</a:t>
            </a:r>
            <a:r>
              <a:rPr lang="en-US" dirty="0" smtClean="0"/>
              <a:t>: </a:t>
            </a:r>
            <a:r>
              <a:rPr lang="en-US" dirty="0"/>
              <a:t>use steroid; Corticosteroids 1-2 mg/kg per day – for 4-6 weeks to be tapered </a:t>
            </a:r>
            <a:r>
              <a:rPr lang="en-US" dirty="0" smtClean="0"/>
              <a:t>off.</a:t>
            </a:r>
            <a:endParaRPr lang="en-US" dirty="0"/>
          </a:p>
        </p:txBody>
      </p:sp>
    </p:spTree>
    <p:extLst>
      <p:ext uri="{BB962C8B-B14F-4D97-AF65-F5344CB8AC3E}">
        <p14:creationId xmlns:p14="http://schemas.microsoft.com/office/powerpoint/2010/main" val="11420092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Prevention</a:t>
            </a:r>
            <a:r>
              <a:rPr lang="en-US" dirty="0" smtClean="0"/>
              <a:t> </a:t>
            </a:r>
            <a:endParaRPr lang="en-US" dirty="0"/>
          </a:p>
        </p:txBody>
      </p:sp>
      <p:sp>
        <p:nvSpPr>
          <p:cNvPr id="3" name="Content Placeholder 2"/>
          <p:cNvSpPr>
            <a:spLocks noGrp="1"/>
          </p:cNvSpPr>
          <p:nvPr>
            <p:ph idx="1"/>
          </p:nvPr>
        </p:nvSpPr>
        <p:spPr>
          <a:xfrm>
            <a:off x="838200" y="1825625"/>
            <a:ext cx="10830636" cy="4351338"/>
          </a:xfrm>
        </p:spPr>
        <p:txBody>
          <a:bodyPr>
            <a:normAutofit fontScale="92500" lnSpcReduction="10000"/>
          </a:bodyPr>
          <a:lstStyle/>
          <a:p>
            <a:r>
              <a:rPr lang="en-US" b="1" dirty="0">
                <a:solidFill>
                  <a:srgbClr val="C00000"/>
                </a:solidFill>
              </a:rPr>
              <a:t>Secondary prevention – prevention of recurrent attacks </a:t>
            </a:r>
            <a:endParaRPr lang="en-US" b="1" dirty="0" smtClean="0">
              <a:solidFill>
                <a:srgbClr val="C00000"/>
              </a:solidFill>
            </a:endParaRPr>
          </a:p>
          <a:p>
            <a:pPr marL="514350" indent="-514350">
              <a:buFont typeface="+mj-lt"/>
              <a:buAutoNum type="arabicPeriod"/>
            </a:pPr>
            <a:r>
              <a:rPr lang="en-US" dirty="0" smtClean="0"/>
              <a:t>Benzathine </a:t>
            </a:r>
            <a:r>
              <a:rPr lang="en-US" dirty="0"/>
              <a:t>penicillin G 1.2 million units IM every 4 </a:t>
            </a:r>
            <a:r>
              <a:rPr lang="en-US" dirty="0" smtClean="0"/>
              <a:t>weeks</a:t>
            </a:r>
          </a:p>
          <a:p>
            <a:pPr marL="514350" indent="-514350">
              <a:buFont typeface="+mj-lt"/>
              <a:buAutoNum type="arabicPeriod"/>
            </a:pPr>
            <a:r>
              <a:rPr lang="en-US" dirty="0" smtClean="0"/>
              <a:t>Or </a:t>
            </a:r>
            <a:r>
              <a:rPr lang="en-US" dirty="0"/>
              <a:t>Penicillin V 250 mg twice daily </a:t>
            </a:r>
            <a:r>
              <a:rPr lang="en-US" dirty="0" smtClean="0"/>
              <a:t>orally</a:t>
            </a:r>
          </a:p>
          <a:p>
            <a:pPr marL="514350" indent="-514350">
              <a:buFont typeface="+mj-lt"/>
              <a:buAutoNum type="arabicPeriod"/>
            </a:pPr>
            <a:r>
              <a:rPr lang="en-US" dirty="0" smtClean="0"/>
              <a:t>If </a:t>
            </a:r>
            <a:r>
              <a:rPr lang="en-US" dirty="0"/>
              <a:t>allergic to both – Erythromycin 250 mg twice daily </a:t>
            </a:r>
            <a:r>
              <a:rPr lang="en-US" dirty="0" smtClean="0"/>
              <a:t>orally</a:t>
            </a:r>
          </a:p>
          <a:p>
            <a:r>
              <a:rPr lang="en-US" b="1" dirty="0" smtClean="0">
                <a:solidFill>
                  <a:srgbClr val="C00000"/>
                </a:solidFill>
              </a:rPr>
              <a:t>Duration </a:t>
            </a:r>
            <a:r>
              <a:rPr lang="en-US" b="1" dirty="0">
                <a:solidFill>
                  <a:srgbClr val="C00000"/>
                </a:solidFill>
              </a:rPr>
              <a:t>of secondary rheumatic fever </a:t>
            </a:r>
            <a:r>
              <a:rPr lang="en-US" b="1" dirty="0" smtClean="0">
                <a:solidFill>
                  <a:srgbClr val="C00000"/>
                </a:solidFill>
              </a:rPr>
              <a:t>prophylaxis</a:t>
            </a:r>
          </a:p>
          <a:p>
            <a:pPr marL="514350" indent="-514350">
              <a:buFont typeface="+mj-lt"/>
              <a:buAutoNum type="arabicPeriod"/>
            </a:pPr>
            <a:r>
              <a:rPr lang="en-US" dirty="0" smtClean="0"/>
              <a:t>Rheumatic </a:t>
            </a:r>
            <a:r>
              <a:rPr lang="en-US" dirty="0"/>
              <a:t>fever + carditis life </a:t>
            </a:r>
            <a:r>
              <a:rPr lang="en-US" dirty="0" smtClean="0"/>
              <a:t>long.</a:t>
            </a:r>
          </a:p>
          <a:p>
            <a:pPr marL="514350" indent="-514350">
              <a:buFont typeface="+mj-lt"/>
              <a:buAutoNum type="arabicPeriod"/>
            </a:pPr>
            <a:r>
              <a:rPr lang="en-US" dirty="0" smtClean="0"/>
              <a:t>Rheumatic </a:t>
            </a:r>
            <a:r>
              <a:rPr lang="en-US" dirty="0"/>
              <a:t>fever without carditis- 5 years or until 21 years whichever is longer</a:t>
            </a:r>
            <a:r>
              <a:rPr lang="en-US" dirty="0" smtClean="0"/>
              <a:t>.</a:t>
            </a:r>
          </a:p>
          <a:p>
            <a:pPr>
              <a:buFont typeface="Wingdings" panose="05000000000000000000" pitchFamily="2" charset="2"/>
              <a:buChar char="v"/>
            </a:pPr>
            <a:r>
              <a:rPr lang="en-US" i="1" dirty="0" smtClean="0"/>
              <a:t>Continuous </a:t>
            </a:r>
            <a:r>
              <a:rPr lang="en-US" i="1" dirty="0"/>
              <a:t>prophylaxis is important since patient may </a:t>
            </a:r>
            <a:r>
              <a:rPr lang="en-US" i="1" dirty="0" smtClean="0"/>
              <a:t>have asymptomatic </a:t>
            </a:r>
            <a:r>
              <a:rPr lang="en-US" i="1" dirty="0"/>
              <a:t>GAS </a:t>
            </a:r>
            <a:r>
              <a:rPr lang="en-US" i="1" dirty="0" smtClean="0"/>
              <a:t>infection.</a:t>
            </a:r>
            <a:endParaRPr lang="en-US" i="1" dirty="0"/>
          </a:p>
        </p:txBody>
      </p:sp>
    </p:spTree>
    <p:extLst>
      <p:ext uri="{BB962C8B-B14F-4D97-AF65-F5344CB8AC3E}">
        <p14:creationId xmlns:p14="http://schemas.microsoft.com/office/powerpoint/2010/main" val="39580583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Prognosis</a:t>
            </a:r>
          </a:p>
        </p:txBody>
      </p:sp>
      <p:sp>
        <p:nvSpPr>
          <p:cNvPr id="3" name="Content Placeholder 2"/>
          <p:cNvSpPr>
            <a:spLocks noGrp="1"/>
          </p:cNvSpPr>
          <p:nvPr>
            <p:ph idx="1"/>
          </p:nvPr>
        </p:nvSpPr>
        <p:spPr/>
        <p:txBody>
          <a:bodyPr/>
          <a:lstStyle/>
          <a:p>
            <a:pPr marL="0" indent="0">
              <a:buNone/>
            </a:pPr>
            <a:r>
              <a:rPr lang="en-US" b="1" dirty="0" smtClean="0">
                <a:solidFill>
                  <a:srgbClr val="C00000"/>
                </a:solidFill>
              </a:rPr>
              <a:t>R.F</a:t>
            </a:r>
            <a:r>
              <a:rPr lang="en-US" b="1" dirty="0">
                <a:solidFill>
                  <a:srgbClr val="C00000"/>
                </a:solidFill>
              </a:rPr>
              <a:t>. may cause permanent damage to the heart but not to the </a:t>
            </a:r>
            <a:r>
              <a:rPr lang="en-US" b="1" dirty="0" smtClean="0">
                <a:solidFill>
                  <a:srgbClr val="C00000"/>
                </a:solidFill>
              </a:rPr>
              <a:t>joint (</a:t>
            </a:r>
            <a:r>
              <a:rPr lang="en-US" b="1" dirty="0">
                <a:solidFill>
                  <a:srgbClr val="C00000"/>
                </a:solidFill>
              </a:rPr>
              <a:t>only arthritis) thus its said “R.F</a:t>
            </a:r>
            <a:r>
              <a:rPr lang="en-US" b="1" dirty="0" smtClean="0">
                <a:solidFill>
                  <a:srgbClr val="C00000"/>
                </a:solidFill>
              </a:rPr>
              <a:t>. leaks </a:t>
            </a:r>
            <a:r>
              <a:rPr lang="en-US" b="1" dirty="0">
                <a:solidFill>
                  <a:srgbClr val="C00000"/>
                </a:solidFill>
              </a:rPr>
              <a:t>the joints but bites the heart</a:t>
            </a:r>
            <a:r>
              <a:rPr lang="en-US" b="1" dirty="0" smtClean="0">
                <a:solidFill>
                  <a:srgbClr val="C00000"/>
                </a:solidFill>
              </a:rPr>
              <a:t>”</a:t>
            </a:r>
          </a:p>
          <a:p>
            <a:r>
              <a:rPr lang="en-US" dirty="0" smtClean="0"/>
              <a:t>The </a:t>
            </a:r>
            <a:r>
              <a:rPr lang="en-US" dirty="0"/>
              <a:t>prognosis of acute rheumatic fever depends on the degree of permanent cardiac </a:t>
            </a:r>
            <a:r>
              <a:rPr lang="en-US" dirty="0" smtClean="0"/>
              <a:t>damage.</a:t>
            </a:r>
          </a:p>
          <a:p>
            <a:r>
              <a:rPr lang="en-US" dirty="0" smtClean="0"/>
              <a:t>Cardiac </a:t>
            </a:r>
            <a:r>
              <a:rPr lang="en-US" dirty="0"/>
              <a:t>involvement may resolve completely, especially if it is the first episode and the prophylactic regimen is </a:t>
            </a:r>
            <a:r>
              <a:rPr lang="en-US" dirty="0" smtClean="0"/>
              <a:t>followed.</a:t>
            </a:r>
          </a:p>
          <a:p>
            <a:r>
              <a:rPr lang="en-US" dirty="0" smtClean="0"/>
              <a:t>The </a:t>
            </a:r>
            <a:r>
              <a:rPr lang="en-US" dirty="0"/>
              <a:t>severity of cardiac involvement worsens with each recurrence of rheumatic </a:t>
            </a:r>
            <a:r>
              <a:rPr lang="en-US" dirty="0" smtClean="0"/>
              <a:t>fever.</a:t>
            </a:r>
            <a:endParaRPr lang="en-US" dirty="0"/>
          </a:p>
        </p:txBody>
      </p:sp>
    </p:spTree>
    <p:extLst>
      <p:ext uri="{BB962C8B-B14F-4D97-AF65-F5344CB8AC3E}">
        <p14:creationId xmlns:p14="http://schemas.microsoft.com/office/powerpoint/2010/main" val="811804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000" t="21279" r="39216" b="18990"/>
          <a:stretch/>
        </p:blipFill>
        <p:spPr>
          <a:xfrm>
            <a:off x="818867" y="436728"/>
            <a:ext cx="10426888" cy="6059606"/>
          </a:xfrm>
          <a:prstGeom prst="rect">
            <a:avLst/>
          </a:prstGeom>
        </p:spPr>
      </p:pic>
    </p:spTree>
    <p:extLst>
      <p:ext uri="{BB962C8B-B14F-4D97-AF65-F5344CB8AC3E}">
        <p14:creationId xmlns:p14="http://schemas.microsoft.com/office/powerpoint/2010/main" val="18924665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u="sng" dirty="0" smtClean="0"/>
              <a:t>ENDOCARDITIS</a:t>
            </a:r>
            <a:endParaRPr lang="en-US" b="1" u="sng" dirty="0"/>
          </a:p>
        </p:txBody>
      </p:sp>
      <p:sp>
        <p:nvSpPr>
          <p:cNvPr id="5" name="Content Placeholder 4"/>
          <p:cNvSpPr>
            <a:spLocks noGrp="1"/>
          </p:cNvSpPr>
          <p:nvPr>
            <p:ph idx="1"/>
          </p:nvPr>
        </p:nvSpPr>
        <p:spPr/>
        <p:txBody>
          <a:bodyPr>
            <a:normAutofit/>
          </a:bodyPr>
          <a:lstStyle/>
          <a:p>
            <a:r>
              <a:rPr lang="en-US" b="1" dirty="0" smtClean="0"/>
              <a:t>Infective endocarditis (IE) </a:t>
            </a:r>
            <a:r>
              <a:rPr lang="en-US" dirty="0" smtClean="0"/>
              <a:t>is an inflammation of the endothelial lining of the heart muscle, valves and great vessels. </a:t>
            </a:r>
          </a:p>
          <a:p>
            <a:endParaRPr lang="en-US" dirty="0"/>
          </a:p>
          <a:p>
            <a:endParaRPr lang="en-US" dirty="0" smtClean="0"/>
          </a:p>
          <a:p>
            <a:r>
              <a:rPr lang="en-US" u="sng" dirty="0" smtClean="0"/>
              <a:t>The valves have a particularly high propensity </a:t>
            </a:r>
            <a:r>
              <a:rPr lang="en-US" dirty="0" smtClean="0"/>
              <a:t>for infection due to the lack of blood supply and limited access to immune cells. </a:t>
            </a:r>
          </a:p>
        </p:txBody>
      </p:sp>
    </p:spTree>
    <p:extLst>
      <p:ext uri="{BB962C8B-B14F-4D97-AF65-F5344CB8AC3E}">
        <p14:creationId xmlns:p14="http://schemas.microsoft.com/office/powerpoint/2010/main" val="14630667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Epidemiology </a:t>
            </a:r>
            <a:endParaRPr lang="en-US" dirty="0"/>
          </a:p>
        </p:txBody>
      </p:sp>
      <p:sp>
        <p:nvSpPr>
          <p:cNvPr id="3" name="Content Placeholder 2"/>
          <p:cNvSpPr>
            <a:spLocks noGrp="1"/>
          </p:cNvSpPr>
          <p:nvPr>
            <p:ph idx="1"/>
          </p:nvPr>
        </p:nvSpPr>
        <p:spPr/>
        <p:txBody>
          <a:bodyPr>
            <a:normAutofit/>
          </a:bodyPr>
          <a:lstStyle/>
          <a:p>
            <a:r>
              <a:rPr lang="en-US" dirty="0" smtClean="0"/>
              <a:t>IE is relatively rare in children. </a:t>
            </a:r>
          </a:p>
          <a:p>
            <a:r>
              <a:rPr lang="en-US" dirty="0" smtClean="0"/>
              <a:t>The highest rates are observed among patients with </a:t>
            </a:r>
            <a:r>
              <a:rPr lang="en-US" b="1" dirty="0" smtClean="0"/>
              <a:t>prosthetic valves, intra-cardiac devices, unrepaired cyanotic congenital heart diseases, or a history of infective endocarditis.</a:t>
            </a:r>
          </a:p>
          <a:p>
            <a:r>
              <a:rPr lang="en-US" dirty="0" smtClean="0"/>
              <a:t> About </a:t>
            </a:r>
            <a:r>
              <a:rPr lang="en-US" b="1" dirty="0" smtClean="0"/>
              <a:t>50% </a:t>
            </a:r>
            <a:r>
              <a:rPr lang="en-US" dirty="0" smtClean="0"/>
              <a:t>of cases of infective endocarditis develop in patients with no known history of valve disease. </a:t>
            </a:r>
          </a:p>
          <a:p>
            <a:r>
              <a:rPr lang="en-US" b="1" dirty="0" smtClean="0"/>
              <a:t>Other risk factors </a:t>
            </a:r>
            <a:r>
              <a:rPr lang="en-US" dirty="0" smtClean="0"/>
              <a:t>include chronic rheumatic heart disease, age-related degenerative valvular lesions, hemodialysis, and coexisting conditions such as diabetes, human immunodeficiency viral infection, and intravenous drug use.</a:t>
            </a:r>
          </a:p>
          <a:p>
            <a:endParaRPr lang="en-US" dirty="0"/>
          </a:p>
        </p:txBody>
      </p:sp>
    </p:spTree>
    <p:extLst>
      <p:ext uri="{BB962C8B-B14F-4D97-AF65-F5344CB8AC3E}">
        <p14:creationId xmlns:p14="http://schemas.microsoft.com/office/powerpoint/2010/main" val="1809115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149" t="14908" r="10337" b="9632"/>
          <a:stretch/>
        </p:blipFill>
        <p:spPr>
          <a:xfrm>
            <a:off x="491321" y="612198"/>
            <a:ext cx="11286698" cy="5665774"/>
          </a:xfrm>
          <a:prstGeom prst="rect">
            <a:avLst/>
          </a:prstGeom>
        </p:spPr>
      </p:pic>
    </p:spTree>
    <p:extLst>
      <p:ext uri="{BB962C8B-B14F-4D97-AF65-F5344CB8AC3E}">
        <p14:creationId xmlns:p14="http://schemas.microsoft.com/office/powerpoint/2010/main" val="2090705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2984" t="22275" r="12687" b="13216"/>
          <a:stretch/>
        </p:blipFill>
        <p:spPr>
          <a:xfrm>
            <a:off x="764275" y="586855"/>
            <a:ext cx="10727140" cy="5527343"/>
          </a:xfrm>
          <a:prstGeom prst="rect">
            <a:avLst/>
          </a:prstGeom>
        </p:spPr>
      </p:pic>
    </p:spTree>
    <p:extLst>
      <p:ext uri="{BB962C8B-B14F-4D97-AF65-F5344CB8AC3E}">
        <p14:creationId xmlns:p14="http://schemas.microsoft.com/office/powerpoint/2010/main" val="3043166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903" t="25660" r="38657" b="14211"/>
          <a:stretch/>
        </p:blipFill>
        <p:spPr>
          <a:xfrm>
            <a:off x="805218" y="491318"/>
            <a:ext cx="10713491" cy="5936777"/>
          </a:xfrm>
          <a:prstGeom prst="rect">
            <a:avLst/>
          </a:prstGeom>
          <a:ln>
            <a:noFill/>
          </a:ln>
          <a:effectLst>
            <a:softEdge rad="112500"/>
          </a:effectLst>
        </p:spPr>
      </p:pic>
      <p:sp>
        <p:nvSpPr>
          <p:cNvPr id="3" name="Title 2"/>
          <p:cNvSpPr>
            <a:spLocks noGrp="1"/>
          </p:cNvSpPr>
          <p:nvPr>
            <p:ph type="title"/>
          </p:nvPr>
        </p:nvSpPr>
        <p:spPr/>
        <p:txBody>
          <a:bodyPr/>
          <a:lstStyle/>
          <a:p>
            <a:r>
              <a:rPr lang="en-US" b="1" dirty="0" smtClean="0"/>
              <a:t>Rheumatic fever </a:t>
            </a:r>
            <a:r>
              <a:rPr lang="en-US" b="1" dirty="0"/>
              <a:t>Pathogenesis</a:t>
            </a:r>
          </a:p>
        </p:txBody>
      </p:sp>
    </p:spTree>
    <p:extLst>
      <p:ext uri="{BB962C8B-B14F-4D97-AF65-F5344CB8AC3E}">
        <p14:creationId xmlns:p14="http://schemas.microsoft.com/office/powerpoint/2010/main" val="21910344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001" t="4556" r="16828" b="8835"/>
          <a:stretch/>
        </p:blipFill>
        <p:spPr>
          <a:xfrm>
            <a:off x="1064525" y="423080"/>
            <a:ext cx="9867331" cy="5936776"/>
          </a:xfrm>
          <a:prstGeom prst="rect">
            <a:avLst/>
          </a:prstGeom>
        </p:spPr>
      </p:pic>
    </p:spTree>
    <p:extLst>
      <p:ext uri="{BB962C8B-B14F-4D97-AF65-F5344CB8AC3E}">
        <p14:creationId xmlns:p14="http://schemas.microsoft.com/office/powerpoint/2010/main" val="25109304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dirty="0" smtClean="0"/>
              <a:t>Pathogenesis</a:t>
            </a:r>
            <a:r>
              <a:rPr lang="en-US" b="1" dirty="0"/>
              <a:t/>
            </a:r>
            <a:br>
              <a:rPr lang="en-US" b="1" dirty="0"/>
            </a:br>
            <a:endParaRPr lang="en-US" dirty="0"/>
          </a:p>
        </p:txBody>
      </p:sp>
      <p:sp>
        <p:nvSpPr>
          <p:cNvPr id="3" name="Content Placeholder 2"/>
          <p:cNvSpPr>
            <a:spLocks noGrp="1"/>
          </p:cNvSpPr>
          <p:nvPr>
            <p:ph idx="1"/>
          </p:nvPr>
        </p:nvSpPr>
        <p:spPr/>
        <p:txBody>
          <a:bodyPr>
            <a:normAutofit/>
          </a:bodyPr>
          <a:lstStyle/>
          <a:p>
            <a:r>
              <a:rPr lang="en-US" dirty="0">
                <a:solidFill>
                  <a:srgbClr val="FF0000"/>
                </a:solidFill>
              </a:rPr>
              <a:t>Bacteremia</a:t>
            </a:r>
            <a:r>
              <a:rPr lang="en-US" dirty="0"/>
              <a:t> and the presence of </a:t>
            </a:r>
            <a:r>
              <a:rPr lang="en-US" dirty="0">
                <a:solidFill>
                  <a:srgbClr val="FF0000"/>
                </a:solidFill>
              </a:rPr>
              <a:t>endothelial damage </a:t>
            </a:r>
            <a:r>
              <a:rPr lang="en-US" dirty="0"/>
              <a:t>are important factors in the pathogenesis of IE. </a:t>
            </a:r>
            <a:endParaRPr lang="en-US" dirty="0" smtClean="0"/>
          </a:p>
          <a:p>
            <a:r>
              <a:rPr lang="en-US" dirty="0" smtClean="0">
                <a:solidFill>
                  <a:srgbClr val="FF0000"/>
                </a:solidFill>
              </a:rPr>
              <a:t>Cyanosis </a:t>
            </a:r>
            <a:r>
              <a:rPr lang="en-US" dirty="0">
                <a:solidFill>
                  <a:srgbClr val="FF0000"/>
                </a:solidFill>
              </a:rPr>
              <a:t>and polycythemia</a:t>
            </a:r>
            <a:r>
              <a:rPr lang="en-US" dirty="0"/>
              <a:t>, if present, increase the viscosity of the blood and further enhance the likelihood of developing IE. </a:t>
            </a:r>
            <a:endParaRPr lang="en-US" dirty="0" smtClean="0"/>
          </a:p>
          <a:p>
            <a:r>
              <a:rPr lang="en-US" dirty="0" smtClean="0"/>
              <a:t>Foreign </a:t>
            </a:r>
            <a:r>
              <a:rPr lang="en-US" dirty="0"/>
              <a:t>materials such as </a:t>
            </a:r>
            <a:r>
              <a:rPr lang="en-US" dirty="0">
                <a:solidFill>
                  <a:srgbClr val="FF0000"/>
                </a:solidFill>
              </a:rPr>
              <a:t>prosthetic valves </a:t>
            </a:r>
            <a:r>
              <a:rPr lang="en-US" dirty="0"/>
              <a:t>or </a:t>
            </a:r>
            <a:r>
              <a:rPr lang="en-US" dirty="0">
                <a:solidFill>
                  <a:srgbClr val="FF0000"/>
                </a:solidFill>
              </a:rPr>
              <a:t>shunts </a:t>
            </a:r>
            <a:r>
              <a:rPr lang="en-US" dirty="0"/>
              <a:t>also significantly increase the risk for developing IE. </a:t>
            </a:r>
            <a:endParaRPr lang="en-US" dirty="0" smtClean="0"/>
          </a:p>
          <a:p>
            <a:r>
              <a:rPr lang="en-US" dirty="0" smtClean="0"/>
              <a:t>It </a:t>
            </a:r>
            <a:r>
              <a:rPr lang="en-US" b="1" dirty="0"/>
              <a:t>is not surprising </a:t>
            </a:r>
            <a:r>
              <a:rPr lang="en-US" dirty="0"/>
              <a:t>that cyanotic CHD with an artificial shunt or prosthetic valves constitutes the highest risk for IE.</a:t>
            </a:r>
          </a:p>
          <a:p>
            <a:pPr marL="0" indent="0">
              <a:buNone/>
            </a:pPr>
            <a:endParaRPr lang="en-US" dirty="0"/>
          </a:p>
        </p:txBody>
      </p:sp>
    </p:spTree>
    <p:extLst>
      <p:ext uri="{BB962C8B-B14F-4D97-AF65-F5344CB8AC3E}">
        <p14:creationId xmlns:p14="http://schemas.microsoft.com/office/powerpoint/2010/main" val="27806947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Pathogenesis</a:t>
            </a:r>
            <a:endParaRPr lang="en-US" dirty="0"/>
          </a:p>
        </p:txBody>
      </p:sp>
      <p:sp>
        <p:nvSpPr>
          <p:cNvPr id="3" name="Content Placeholder 2"/>
          <p:cNvSpPr>
            <a:spLocks noGrp="1"/>
          </p:cNvSpPr>
          <p:nvPr>
            <p:ph idx="1"/>
          </p:nvPr>
        </p:nvSpPr>
        <p:spPr/>
        <p:txBody>
          <a:bodyPr/>
          <a:lstStyle/>
          <a:p>
            <a:r>
              <a:rPr lang="en-US" dirty="0" smtClean="0"/>
              <a:t>Vegetations develop at the site of endothelial damage, which is usually located at the lower pressure side of the lesion i.e. in the right ventricle in patients with VSD and on the atrial surface of the mitral valve with mitral insufficiency.</a:t>
            </a:r>
          </a:p>
          <a:p>
            <a:pPr marL="0" indent="0">
              <a:buNone/>
            </a:pPr>
            <a:endParaRPr lang="en-US" dirty="0" smtClean="0"/>
          </a:p>
          <a:p>
            <a:r>
              <a:rPr lang="en-US" dirty="0" smtClean="0"/>
              <a:t> After bacteria adhere to the damaged endothelium, platelets and fibrin are deposited over the organisms, leading to the formation of a vegetation. The organisms trapped within the vegetation are protected from phagocytic cells and other host defense mechanisms.</a:t>
            </a:r>
            <a:endParaRPr lang="en-US" dirty="0"/>
          </a:p>
        </p:txBody>
      </p:sp>
    </p:spTree>
    <p:extLst>
      <p:ext uri="{BB962C8B-B14F-4D97-AF65-F5344CB8AC3E}">
        <p14:creationId xmlns:p14="http://schemas.microsoft.com/office/powerpoint/2010/main" val="3274394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209" t="1171" r="12910" b="274"/>
          <a:stretch/>
        </p:blipFill>
        <p:spPr>
          <a:xfrm>
            <a:off x="777922" y="81887"/>
            <a:ext cx="9840036" cy="6755641"/>
          </a:xfrm>
          <a:prstGeom prst="rect">
            <a:avLst/>
          </a:prstGeom>
        </p:spPr>
      </p:pic>
    </p:spTree>
    <p:extLst>
      <p:ext uri="{BB962C8B-B14F-4D97-AF65-F5344CB8AC3E}">
        <p14:creationId xmlns:p14="http://schemas.microsoft.com/office/powerpoint/2010/main" val="2236957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284" t="25859" r="10336" b="7964"/>
          <a:stretch/>
        </p:blipFill>
        <p:spPr>
          <a:xfrm>
            <a:off x="0" y="0"/>
            <a:ext cx="12050973" cy="6680579"/>
          </a:xfrm>
          <a:prstGeom prst="rect">
            <a:avLst/>
          </a:prstGeom>
        </p:spPr>
      </p:pic>
    </p:spTree>
    <p:extLst>
      <p:ext uri="{BB962C8B-B14F-4D97-AF65-F5344CB8AC3E}">
        <p14:creationId xmlns:p14="http://schemas.microsoft.com/office/powerpoint/2010/main" val="36315176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463417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ebpath.med.utah.edu/jpeg5/CV0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84" y="0"/>
            <a:ext cx="1199093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2260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40038836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448711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ebpath.med.utah.edu/jpeg5/CV0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612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Agent factors </a:t>
            </a:r>
            <a:endParaRPr lang="en-US" b="1" dirty="0"/>
          </a:p>
        </p:txBody>
      </p:sp>
      <p:sp>
        <p:nvSpPr>
          <p:cNvPr id="3" name="Content Placeholder 2"/>
          <p:cNvSpPr>
            <a:spLocks noGrp="1"/>
          </p:cNvSpPr>
          <p:nvPr>
            <p:ph idx="1"/>
          </p:nvPr>
        </p:nvSpPr>
        <p:spPr/>
        <p:txBody>
          <a:bodyPr/>
          <a:lstStyle/>
          <a:p>
            <a:r>
              <a:rPr lang="en-US" dirty="0" smtClean="0"/>
              <a:t>Streptococcal </a:t>
            </a:r>
            <a:r>
              <a:rPr lang="en-US" dirty="0"/>
              <a:t>sore </a:t>
            </a:r>
            <a:r>
              <a:rPr lang="en-US" dirty="0" smtClean="0"/>
              <a:t>throat.</a:t>
            </a:r>
          </a:p>
          <a:p>
            <a:r>
              <a:rPr lang="en-US" dirty="0" smtClean="0"/>
              <a:t>Not </a:t>
            </a:r>
            <a:r>
              <a:rPr lang="en-US" dirty="0"/>
              <a:t>all strains of Group A Streptococci (GAS) lead to </a:t>
            </a:r>
            <a:r>
              <a:rPr lang="en-US" dirty="0" smtClean="0"/>
              <a:t>RF.</a:t>
            </a:r>
            <a:r>
              <a:rPr lang="en-US" dirty="0"/>
              <a:t> </a:t>
            </a:r>
            <a:r>
              <a:rPr lang="en-US" dirty="0" smtClean="0"/>
              <a:t>Recently </a:t>
            </a:r>
            <a:r>
              <a:rPr lang="en-US" dirty="0"/>
              <a:t>virus (coxsackie B-4) has been suggested as causative </a:t>
            </a:r>
            <a:r>
              <a:rPr lang="en-US" dirty="0" smtClean="0"/>
              <a:t>agent.</a:t>
            </a:r>
            <a:endParaRPr lang="en-US" dirty="0"/>
          </a:p>
        </p:txBody>
      </p:sp>
    </p:spTree>
    <p:extLst>
      <p:ext uri="{BB962C8B-B14F-4D97-AF65-F5344CB8AC3E}">
        <p14:creationId xmlns:p14="http://schemas.microsoft.com/office/powerpoint/2010/main" val="37506094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Pathogenesis </a:t>
            </a:r>
            <a:endParaRPr lang="en-US" dirty="0"/>
          </a:p>
        </p:txBody>
      </p:sp>
      <p:sp>
        <p:nvSpPr>
          <p:cNvPr id="3" name="Content Placeholder 2"/>
          <p:cNvSpPr>
            <a:spLocks noGrp="1"/>
          </p:cNvSpPr>
          <p:nvPr>
            <p:ph idx="1"/>
          </p:nvPr>
        </p:nvSpPr>
        <p:spPr/>
        <p:txBody>
          <a:bodyPr/>
          <a:lstStyle/>
          <a:p>
            <a:r>
              <a:rPr lang="en-US" dirty="0" smtClean="0"/>
              <a:t> Marantic endocarditis - uninfected vegetations seen in patients with malignancy and chronic diseases </a:t>
            </a:r>
          </a:p>
          <a:p>
            <a:endParaRPr lang="en-US" dirty="0" smtClean="0"/>
          </a:p>
          <a:p>
            <a:r>
              <a:rPr lang="en-US" dirty="0" smtClean="0"/>
              <a:t> Libman sacks endocarditis – bland vegetations in SLE</a:t>
            </a:r>
            <a:endParaRPr lang="en-US" dirty="0"/>
          </a:p>
        </p:txBody>
      </p:sp>
    </p:spTree>
    <p:extLst>
      <p:ext uri="{BB962C8B-B14F-4D97-AF65-F5344CB8AC3E}">
        <p14:creationId xmlns:p14="http://schemas.microsoft.com/office/powerpoint/2010/main" val="22244027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ebpath.med.utah.edu/jpeg5/CV0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7173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ebpath.med.utah.edu/jpeg5/CV0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32" y="0"/>
            <a:ext cx="1229573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7692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webpath.med.utah.edu/jpeg5/CV1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2648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webpath.med.utah.edu/jpeg5/CV0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846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Microbiology</a:t>
            </a:r>
            <a:r>
              <a:rPr lang="en-US" b="1" dirty="0"/>
              <a:t/>
            </a:r>
            <a:br>
              <a:rPr lang="en-US" b="1" dirty="0"/>
            </a:br>
            <a:endParaRPr lang="en-US" dirty="0"/>
          </a:p>
        </p:txBody>
      </p:sp>
      <p:sp>
        <p:nvSpPr>
          <p:cNvPr id="3" name="Content Placeholder 2"/>
          <p:cNvSpPr>
            <a:spLocks noGrp="1"/>
          </p:cNvSpPr>
          <p:nvPr>
            <p:ph idx="1"/>
          </p:nvPr>
        </p:nvSpPr>
        <p:spPr/>
        <p:txBody>
          <a:bodyPr>
            <a:normAutofit fontScale="85000" lnSpcReduction="20000"/>
          </a:bodyPr>
          <a:lstStyle/>
          <a:p>
            <a:r>
              <a:rPr lang="en-US" b="1" dirty="0" smtClean="0">
                <a:solidFill>
                  <a:srgbClr val="FF0000"/>
                </a:solidFill>
              </a:rPr>
              <a:t>Viridians group streptococcus </a:t>
            </a:r>
            <a:r>
              <a:rPr lang="en-US" dirty="0" smtClean="0"/>
              <a:t>and </a:t>
            </a:r>
            <a:r>
              <a:rPr lang="en-US" b="1" dirty="0" smtClean="0">
                <a:solidFill>
                  <a:srgbClr val="FF0000"/>
                </a:solidFill>
              </a:rPr>
              <a:t>S. aureus </a:t>
            </a:r>
            <a:r>
              <a:rPr lang="en-US" dirty="0" smtClean="0"/>
              <a:t>are responsible for most cases of IE. </a:t>
            </a:r>
          </a:p>
          <a:p>
            <a:r>
              <a:rPr lang="en-US" dirty="0" smtClean="0"/>
              <a:t>Streptococcus pneumoniae, coagulase negative staphylococcus, gram negative bacilli and fungi may also cause IE.</a:t>
            </a:r>
          </a:p>
          <a:p>
            <a:endParaRPr lang="en-US" dirty="0" smtClean="0"/>
          </a:p>
          <a:p>
            <a:r>
              <a:rPr lang="en-US" dirty="0" smtClean="0"/>
              <a:t>in </a:t>
            </a:r>
            <a:r>
              <a:rPr lang="en-US" b="1" dirty="0"/>
              <a:t>≈6% </a:t>
            </a:r>
            <a:r>
              <a:rPr lang="en-US" dirty="0"/>
              <a:t>of cases, blood cultures are negative for any organisms.</a:t>
            </a:r>
            <a:endParaRPr lang="en-US" dirty="0" smtClean="0"/>
          </a:p>
          <a:p>
            <a:pPr marL="0" indent="0">
              <a:buNone/>
            </a:pPr>
            <a:endParaRPr lang="en-US" dirty="0" smtClean="0"/>
          </a:p>
          <a:p>
            <a:r>
              <a:rPr lang="en-US" dirty="0" smtClean="0"/>
              <a:t>The blood cultures may be </a:t>
            </a:r>
            <a:r>
              <a:rPr lang="en-US" b="1" dirty="0" smtClean="0">
                <a:solidFill>
                  <a:srgbClr val="FF0000"/>
                </a:solidFill>
              </a:rPr>
              <a:t>negative</a:t>
            </a:r>
            <a:r>
              <a:rPr lang="en-US" dirty="0" smtClean="0"/>
              <a:t> in patients who have already received antibiotics or in patients who have IE caused by fastidious microorganisms such as </a:t>
            </a:r>
            <a:r>
              <a:rPr lang="en-US" dirty="0" err="1" smtClean="0"/>
              <a:t>brucella</a:t>
            </a:r>
            <a:r>
              <a:rPr lang="en-US" dirty="0" smtClean="0"/>
              <a:t> species,  </a:t>
            </a:r>
            <a:r>
              <a:rPr lang="en-US" dirty="0" err="1" smtClean="0"/>
              <a:t>Coxiella</a:t>
            </a:r>
            <a:r>
              <a:rPr lang="en-US" dirty="0" smtClean="0"/>
              <a:t> </a:t>
            </a:r>
            <a:r>
              <a:rPr lang="en-US" dirty="0" err="1" smtClean="0"/>
              <a:t>burnetii</a:t>
            </a:r>
            <a:r>
              <a:rPr lang="en-US" dirty="0" smtClean="0"/>
              <a:t>, bacteria in the HACEK group (</a:t>
            </a:r>
            <a:r>
              <a:rPr lang="en-US" dirty="0" err="1" smtClean="0"/>
              <a:t>haemophilus</a:t>
            </a:r>
            <a:r>
              <a:rPr lang="en-US" dirty="0" smtClean="0"/>
              <a:t> species,  </a:t>
            </a:r>
            <a:r>
              <a:rPr lang="en-US" dirty="0" err="1" smtClean="0"/>
              <a:t>actinomycetemcomitans</a:t>
            </a:r>
            <a:r>
              <a:rPr lang="en-US" dirty="0" smtClean="0"/>
              <a:t>, </a:t>
            </a:r>
            <a:r>
              <a:rPr lang="en-US" dirty="0" err="1" smtClean="0"/>
              <a:t>Cardiobacterium</a:t>
            </a:r>
            <a:r>
              <a:rPr lang="en-US" dirty="0" smtClean="0"/>
              <a:t> </a:t>
            </a:r>
            <a:r>
              <a:rPr lang="en-US" dirty="0" err="1" smtClean="0"/>
              <a:t>hominis</a:t>
            </a:r>
            <a:r>
              <a:rPr lang="en-US" dirty="0" smtClean="0"/>
              <a:t>,   </a:t>
            </a:r>
            <a:r>
              <a:rPr lang="en-US" dirty="0" err="1" smtClean="0"/>
              <a:t>Eikenella</a:t>
            </a:r>
            <a:r>
              <a:rPr lang="en-US" dirty="0" smtClean="0"/>
              <a:t> </a:t>
            </a:r>
            <a:r>
              <a:rPr lang="en-US" dirty="0" err="1" smtClean="0"/>
              <a:t>corrodens</a:t>
            </a:r>
            <a:r>
              <a:rPr lang="en-US" dirty="0" smtClean="0"/>
              <a:t> and  </a:t>
            </a:r>
            <a:r>
              <a:rPr lang="en-US" dirty="0" err="1" smtClean="0"/>
              <a:t>Kingella</a:t>
            </a:r>
            <a:r>
              <a:rPr lang="en-US" dirty="0" smtClean="0"/>
              <a:t> </a:t>
            </a:r>
            <a:r>
              <a:rPr lang="en-US" dirty="0" err="1" smtClean="0"/>
              <a:t>kingae</a:t>
            </a:r>
            <a:r>
              <a:rPr lang="en-US" dirty="0" smtClean="0"/>
              <a:t>), and  </a:t>
            </a:r>
            <a:r>
              <a:rPr lang="en-US" dirty="0" err="1" smtClean="0"/>
              <a:t>Tropheryma</a:t>
            </a:r>
            <a:r>
              <a:rPr lang="en-US" dirty="0" smtClean="0"/>
              <a:t> </a:t>
            </a:r>
            <a:r>
              <a:rPr lang="en-US" dirty="0" err="1" smtClean="0"/>
              <a:t>whipplei</a:t>
            </a:r>
            <a:r>
              <a:rPr lang="en-US" dirty="0" smtClean="0"/>
              <a:t>. In these cases, serologic testing, blood polymerase chain reaction (PCR) assay and highly specialized microbiologic techniques may lead to the identification of the pathogen in up to 60% of cases.</a:t>
            </a:r>
            <a:endParaRPr lang="en-US" dirty="0"/>
          </a:p>
        </p:txBody>
      </p:sp>
    </p:spTree>
    <p:extLst>
      <p:ext uri="{BB962C8B-B14F-4D97-AF65-F5344CB8AC3E}">
        <p14:creationId xmlns:p14="http://schemas.microsoft.com/office/powerpoint/2010/main" val="13832188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Microbiology</a:t>
            </a:r>
            <a:endParaRPr lang="en-US" dirty="0"/>
          </a:p>
        </p:txBody>
      </p:sp>
      <p:sp>
        <p:nvSpPr>
          <p:cNvPr id="3" name="Content Placeholder 2"/>
          <p:cNvSpPr>
            <a:spLocks noGrp="1"/>
          </p:cNvSpPr>
          <p:nvPr>
            <p:ph idx="1"/>
          </p:nvPr>
        </p:nvSpPr>
        <p:spPr/>
        <p:txBody>
          <a:bodyPr>
            <a:normAutofit/>
          </a:bodyPr>
          <a:lstStyle/>
          <a:p>
            <a:r>
              <a:rPr lang="en-US" dirty="0" smtClean="0"/>
              <a:t>The </a:t>
            </a:r>
            <a:r>
              <a:rPr lang="en-US" u="sng" dirty="0" smtClean="0"/>
              <a:t>type of pathogens depends on the following factors</a:t>
            </a:r>
            <a:r>
              <a:rPr lang="en-US" dirty="0" smtClean="0"/>
              <a:t>: 1) whether the valve is a native or a prosthetic valve, 2) patient age and 3) source of infection.</a:t>
            </a:r>
          </a:p>
          <a:p>
            <a:r>
              <a:rPr lang="en-US" dirty="0" smtClean="0">
                <a:solidFill>
                  <a:srgbClr val="FF0000"/>
                </a:solidFill>
              </a:rPr>
              <a:t>Staphylococcal</a:t>
            </a:r>
            <a:r>
              <a:rPr lang="en-US" dirty="0" smtClean="0"/>
              <a:t> endocarditis is more common in patients with no underlying heart disease</a:t>
            </a:r>
          </a:p>
          <a:p>
            <a:r>
              <a:rPr lang="en-US" dirty="0" smtClean="0">
                <a:solidFill>
                  <a:srgbClr val="FF0000"/>
                </a:solidFill>
              </a:rPr>
              <a:t>viridians</a:t>
            </a:r>
            <a:r>
              <a:rPr lang="en-US" dirty="0" smtClean="0"/>
              <a:t> group streptococcal infection is more common after dental procedures</a:t>
            </a:r>
          </a:p>
          <a:p>
            <a:r>
              <a:rPr lang="en-US" dirty="0" smtClean="0"/>
              <a:t>group </a:t>
            </a:r>
            <a:r>
              <a:rPr lang="en-US" dirty="0" smtClean="0">
                <a:solidFill>
                  <a:srgbClr val="FF0000"/>
                </a:solidFill>
              </a:rPr>
              <a:t>D enterococci </a:t>
            </a:r>
            <a:r>
              <a:rPr lang="en-US" dirty="0" smtClean="0"/>
              <a:t>are seen more often after lower bowel or genitourinary manipulation.</a:t>
            </a:r>
            <a:endParaRPr lang="en-US" dirty="0"/>
          </a:p>
        </p:txBody>
      </p:sp>
    </p:spTree>
    <p:extLst>
      <p:ext uri="{BB962C8B-B14F-4D97-AF65-F5344CB8AC3E}">
        <p14:creationId xmlns:p14="http://schemas.microsoft.com/office/powerpoint/2010/main" val="11194497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2872" t="4943" r="13247" b="7305"/>
          <a:stretch/>
        </p:blipFill>
        <p:spPr>
          <a:xfrm>
            <a:off x="409433" y="245660"/>
            <a:ext cx="11409528" cy="6496334"/>
          </a:xfrm>
          <a:prstGeom prst="rect">
            <a:avLst/>
          </a:prstGeom>
        </p:spPr>
      </p:pic>
    </p:spTree>
    <p:extLst>
      <p:ext uri="{BB962C8B-B14F-4D97-AF65-F5344CB8AC3E}">
        <p14:creationId xmlns:p14="http://schemas.microsoft.com/office/powerpoint/2010/main" val="10459707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224" t="4755" r="16045" b="2662"/>
          <a:stretch/>
        </p:blipFill>
        <p:spPr>
          <a:xfrm>
            <a:off x="0" y="75064"/>
            <a:ext cx="12192000" cy="6782936"/>
          </a:xfrm>
          <a:prstGeom prst="rect">
            <a:avLst/>
          </a:prstGeom>
        </p:spPr>
      </p:pic>
    </p:spTree>
    <p:extLst>
      <p:ext uri="{BB962C8B-B14F-4D97-AF65-F5344CB8AC3E}">
        <p14:creationId xmlns:p14="http://schemas.microsoft.com/office/powerpoint/2010/main" val="14805180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19" t="4754" r="6082" b="6845"/>
          <a:stretch/>
        </p:blipFill>
        <p:spPr>
          <a:xfrm>
            <a:off x="409433" y="368491"/>
            <a:ext cx="11313994" cy="6059606"/>
          </a:xfrm>
          <a:prstGeom prst="rect">
            <a:avLst/>
          </a:prstGeom>
          <a:ln>
            <a:noFill/>
          </a:ln>
          <a:effectLst>
            <a:softEdge rad="112500"/>
          </a:effectLst>
        </p:spPr>
      </p:pic>
      <p:sp>
        <p:nvSpPr>
          <p:cNvPr id="3" name="Oval 2"/>
          <p:cNvSpPr/>
          <p:nvPr/>
        </p:nvSpPr>
        <p:spPr>
          <a:xfrm>
            <a:off x="11382233" y="177421"/>
            <a:ext cx="464024" cy="7369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32659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 </a:t>
            </a:r>
            <a:r>
              <a:rPr lang="en-US" b="1" dirty="0" smtClean="0"/>
              <a:t>Host and environmental factors</a:t>
            </a:r>
            <a:endParaRPr lang="en-US" b="1" dirty="0"/>
          </a:p>
        </p:txBody>
      </p:sp>
      <p:sp>
        <p:nvSpPr>
          <p:cNvPr id="5" name="Content Placeholder 4"/>
          <p:cNvSpPr>
            <a:spLocks noGrp="1"/>
          </p:cNvSpPr>
          <p:nvPr>
            <p:ph idx="1"/>
          </p:nvPr>
        </p:nvSpPr>
        <p:spPr/>
        <p:txBody>
          <a:bodyPr/>
          <a:lstStyle/>
          <a:p>
            <a:r>
              <a:rPr lang="en-US" dirty="0"/>
              <a:t> </a:t>
            </a:r>
            <a:r>
              <a:rPr lang="en-US" dirty="0" smtClean="0"/>
              <a:t>Age: Adolescents 5-15 years but the </a:t>
            </a:r>
            <a:r>
              <a:rPr lang="en-US" dirty="0"/>
              <a:t>initial attack </a:t>
            </a:r>
            <a:r>
              <a:rPr lang="en-US" dirty="0" smtClean="0"/>
              <a:t>is at </a:t>
            </a:r>
            <a:r>
              <a:rPr lang="en-US" dirty="0"/>
              <a:t>younger </a:t>
            </a:r>
            <a:r>
              <a:rPr lang="en-US" dirty="0" smtClean="0"/>
              <a:t>age. </a:t>
            </a:r>
            <a:endParaRPr lang="en-US" dirty="0" smtClean="0"/>
          </a:p>
          <a:p>
            <a:r>
              <a:rPr lang="en-US" dirty="0" smtClean="0"/>
              <a:t>No gender predilection.</a:t>
            </a:r>
          </a:p>
          <a:p>
            <a:r>
              <a:rPr lang="en-US" dirty="0"/>
              <a:t>Common in 3rd world countries.</a:t>
            </a:r>
          </a:p>
          <a:p>
            <a:r>
              <a:rPr lang="en-US" dirty="0"/>
              <a:t>Environmental factors-- over crowding, poor sanitation, poverty, poor housing.</a:t>
            </a:r>
          </a:p>
          <a:p>
            <a:r>
              <a:rPr lang="en-US" dirty="0"/>
              <a:t>A family history and lower socioeconomic status are additional factors.</a:t>
            </a:r>
          </a:p>
          <a:p>
            <a:pPr marL="0" indent="0">
              <a:buNone/>
            </a:pPr>
            <a:endParaRPr lang="en-US" dirty="0" smtClean="0"/>
          </a:p>
        </p:txBody>
      </p:sp>
    </p:spTree>
    <p:extLst>
      <p:ext uri="{BB962C8B-B14F-4D97-AF65-F5344CB8AC3E}">
        <p14:creationId xmlns:p14="http://schemas.microsoft.com/office/powerpoint/2010/main" val="8149935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649" r="13134"/>
          <a:stretch/>
        </p:blipFill>
        <p:spPr>
          <a:xfrm>
            <a:off x="1064526" y="1673"/>
            <a:ext cx="10126638" cy="6854653"/>
          </a:xfrm>
          <a:prstGeom prst="rect">
            <a:avLst/>
          </a:prstGeom>
        </p:spPr>
      </p:pic>
    </p:spTree>
    <p:extLst>
      <p:ext uri="{BB962C8B-B14F-4D97-AF65-F5344CB8AC3E}">
        <p14:creationId xmlns:p14="http://schemas.microsoft.com/office/powerpoint/2010/main" val="23797887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209" r="13246"/>
          <a:stretch/>
        </p:blipFill>
        <p:spPr>
          <a:xfrm>
            <a:off x="1091821" y="3347"/>
            <a:ext cx="10181230" cy="6854653"/>
          </a:xfrm>
          <a:prstGeom prst="rect">
            <a:avLst/>
          </a:prstGeom>
        </p:spPr>
      </p:pic>
    </p:spTree>
    <p:extLst>
      <p:ext uri="{BB962C8B-B14F-4D97-AF65-F5344CB8AC3E}">
        <p14:creationId xmlns:p14="http://schemas.microsoft.com/office/powerpoint/2010/main" val="25690141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716" t="8735" r="10336" b="10627"/>
          <a:stretch/>
        </p:blipFill>
        <p:spPr>
          <a:xfrm>
            <a:off x="368490" y="382138"/>
            <a:ext cx="11341289" cy="6018662"/>
          </a:xfrm>
          <a:prstGeom prst="rect">
            <a:avLst/>
          </a:prstGeom>
        </p:spPr>
      </p:pic>
    </p:spTree>
    <p:extLst>
      <p:ext uri="{BB962C8B-B14F-4D97-AF65-F5344CB8AC3E}">
        <p14:creationId xmlns:p14="http://schemas.microsoft.com/office/powerpoint/2010/main" val="29158241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627" t="13316" r="11456" b="8039"/>
          <a:stretch/>
        </p:blipFill>
        <p:spPr>
          <a:xfrm>
            <a:off x="808327" y="317964"/>
            <a:ext cx="11051577" cy="6192018"/>
          </a:xfrm>
          <a:prstGeom prst="rect">
            <a:avLst/>
          </a:prstGeom>
        </p:spPr>
      </p:pic>
    </p:spTree>
    <p:extLst>
      <p:ext uri="{BB962C8B-B14F-4D97-AF65-F5344CB8AC3E}">
        <p14:creationId xmlns:p14="http://schemas.microsoft.com/office/powerpoint/2010/main" val="17203888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485" t="374" r="18955" b="4455"/>
          <a:stretch/>
        </p:blipFill>
        <p:spPr>
          <a:xfrm>
            <a:off x="491319" y="109185"/>
            <a:ext cx="11300347" cy="6523629"/>
          </a:xfrm>
          <a:prstGeom prst="rect">
            <a:avLst/>
          </a:prstGeom>
        </p:spPr>
      </p:pic>
      <p:sp>
        <p:nvSpPr>
          <p:cNvPr id="5" name="Rectangle 4"/>
          <p:cNvSpPr/>
          <p:nvPr/>
        </p:nvSpPr>
        <p:spPr>
          <a:xfrm>
            <a:off x="3875964" y="1569493"/>
            <a:ext cx="3084394" cy="354841"/>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591636" y="3084394"/>
            <a:ext cx="3084394" cy="3139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89577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342" t="24266" r="15598" b="18592"/>
          <a:stretch/>
        </p:blipFill>
        <p:spPr>
          <a:xfrm>
            <a:off x="0" y="13648"/>
            <a:ext cx="12192000" cy="6858000"/>
          </a:xfrm>
          <a:prstGeom prst="rect">
            <a:avLst/>
          </a:prstGeom>
        </p:spPr>
      </p:pic>
    </p:spTree>
    <p:extLst>
      <p:ext uri="{BB962C8B-B14F-4D97-AF65-F5344CB8AC3E}">
        <p14:creationId xmlns:p14="http://schemas.microsoft.com/office/powerpoint/2010/main" val="41522890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a:t>
            </a:r>
            <a:endParaRPr lang="en-US" dirty="0"/>
          </a:p>
        </p:txBody>
      </p:sp>
      <p:sp>
        <p:nvSpPr>
          <p:cNvPr id="3" name="Content Placeholder 2"/>
          <p:cNvSpPr>
            <a:spLocks noGrp="1"/>
          </p:cNvSpPr>
          <p:nvPr>
            <p:ph idx="1"/>
          </p:nvPr>
        </p:nvSpPr>
        <p:spPr/>
        <p:txBody>
          <a:bodyPr/>
          <a:lstStyle/>
          <a:p>
            <a:r>
              <a:rPr lang="en-US" dirty="0"/>
              <a:t>Antibiotic therapy should be instituted immediately once a definitive diagnosis is </a:t>
            </a:r>
            <a:r>
              <a:rPr lang="en-US" dirty="0" smtClean="0"/>
              <a:t>made.</a:t>
            </a:r>
          </a:p>
          <a:p>
            <a:r>
              <a:rPr lang="en-US" dirty="0" smtClean="0"/>
              <a:t>Empirical </a:t>
            </a:r>
            <a:r>
              <a:rPr lang="en-US" dirty="0"/>
              <a:t>therapy before the identifiable agent is recovered may be initiated with vancomycin plus </a:t>
            </a:r>
            <a:r>
              <a:rPr lang="en-US" dirty="0" smtClean="0"/>
              <a:t>gentamicin.</a:t>
            </a:r>
          </a:p>
          <a:p>
            <a:r>
              <a:rPr lang="en-US" dirty="0"/>
              <a:t>A total of 4-6 </a:t>
            </a:r>
            <a:r>
              <a:rPr lang="en-US" dirty="0" smtClean="0"/>
              <a:t>weeks </a:t>
            </a:r>
            <a:r>
              <a:rPr lang="en-US" dirty="0"/>
              <a:t>of treatment is usually </a:t>
            </a:r>
            <a:r>
              <a:rPr lang="en-US" dirty="0" smtClean="0"/>
              <a:t>recommended.</a:t>
            </a:r>
          </a:p>
          <a:p>
            <a:r>
              <a:rPr lang="en-US" dirty="0"/>
              <a:t>Depending on the clinical and laboratory responses, antibiotic therapy may require modification and, in some instances, more prolonged treatment is required.</a:t>
            </a:r>
          </a:p>
        </p:txBody>
      </p:sp>
    </p:spTree>
    <p:extLst>
      <p:ext uri="{BB962C8B-B14F-4D97-AF65-F5344CB8AC3E}">
        <p14:creationId xmlns:p14="http://schemas.microsoft.com/office/powerpoint/2010/main" val="18801833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a:t>
            </a:r>
            <a:endParaRPr lang="en-US" dirty="0"/>
          </a:p>
        </p:txBody>
      </p:sp>
      <p:sp>
        <p:nvSpPr>
          <p:cNvPr id="3" name="Content Placeholder 2"/>
          <p:cNvSpPr>
            <a:spLocks noGrp="1"/>
          </p:cNvSpPr>
          <p:nvPr>
            <p:ph idx="1"/>
          </p:nvPr>
        </p:nvSpPr>
        <p:spPr/>
        <p:txBody>
          <a:bodyPr/>
          <a:lstStyle/>
          <a:p>
            <a:r>
              <a:rPr lang="en-US" dirty="0"/>
              <a:t>If symptoms and signs of heart failure, appropriate therapy should be instituted, including diuretics, afterload reducing agents, and in some cases, </a:t>
            </a:r>
            <a:r>
              <a:rPr lang="en-US" dirty="0" smtClean="0"/>
              <a:t>digitalis.</a:t>
            </a:r>
          </a:p>
          <a:p>
            <a:r>
              <a:rPr lang="en-US" dirty="0" smtClean="0"/>
              <a:t>Surgical </a:t>
            </a:r>
            <a:r>
              <a:rPr lang="en-US" dirty="0"/>
              <a:t>intervention for infective endocarditis is indicated for severe aortic or mitral valve involvement with intractable heart </a:t>
            </a:r>
            <a:r>
              <a:rPr lang="en-US" dirty="0" smtClean="0"/>
              <a:t>failure.</a:t>
            </a:r>
          </a:p>
          <a:p>
            <a:endParaRPr lang="en-US" dirty="0"/>
          </a:p>
          <a:p>
            <a:r>
              <a:rPr lang="en-US" dirty="0" smtClean="0"/>
              <a:t>Other </a:t>
            </a:r>
            <a:r>
              <a:rPr lang="en-US" dirty="0"/>
              <a:t>surgical indications include failure to sterilize the blood despite adequate antibiotic levels, myocardial abscess</a:t>
            </a:r>
          </a:p>
        </p:txBody>
      </p:sp>
    </p:spTree>
    <p:extLst>
      <p:ext uri="{BB962C8B-B14F-4D97-AF65-F5344CB8AC3E}">
        <p14:creationId xmlns:p14="http://schemas.microsoft.com/office/powerpoint/2010/main" val="5524619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Antimicrobial prophylaxis</a:t>
            </a:r>
            <a:endParaRPr lang="en-US" dirty="0"/>
          </a:p>
        </p:txBody>
      </p:sp>
      <p:sp>
        <p:nvSpPr>
          <p:cNvPr id="3" name="Content Placeholder 2"/>
          <p:cNvSpPr>
            <a:spLocks noGrp="1"/>
          </p:cNvSpPr>
          <p:nvPr>
            <p:ph idx="1"/>
          </p:nvPr>
        </p:nvSpPr>
        <p:spPr/>
        <p:txBody>
          <a:bodyPr/>
          <a:lstStyle/>
          <a:p>
            <a:r>
              <a:rPr lang="en-US" dirty="0" smtClean="0"/>
              <a:t>Antimicrobial prophylaxis is indicated in patients undergoing dental procedures who have:</a:t>
            </a:r>
          </a:p>
          <a:p>
            <a:pPr marL="514350" indent="-514350">
              <a:buFont typeface="+mj-lt"/>
              <a:buAutoNum type="arabicPeriod"/>
            </a:pPr>
            <a:r>
              <a:rPr lang="en-US" dirty="0" smtClean="0"/>
              <a:t>A prosthetic heart valve</a:t>
            </a:r>
          </a:p>
          <a:p>
            <a:pPr marL="514350" indent="-514350">
              <a:buFont typeface="+mj-lt"/>
              <a:buAutoNum type="arabicPeriod"/>
            </a:pPr>
            <a:r>
              <a:rPr lang="en-US" dirty="0" smtClean="0"/>
              <a:t>A history of IE</a:t>
            </a:r>
          </a:p>
          <a:p>
            <a:pPr marL="514350" indent="-514350">
              <a:buFont typeface="+mj-lt"/>
              <a:buAutoNum type="arabicPeriod"/>
            </a:pPr>
            <a:r>
              <a:rPr lang="en-US" dirty="0" smtClean="0"/>
              <a:t>A heart transplant with abnormal heart valve function</a:t>
            </a:r>
          </a:p>
          <a:p>
            <a:pPr marL="514350" indent="-514350">
              <a:buFont typeface="+mj-lt"/>
              <a:buAutoNum type="arabicPeriod"/>
            </a:pPr>
            <a:r>
              <a:rPr lang="en-US" dirty="0" smtClean="0"/>
              <a:t>Congenital heart disease.</a:t>
            </a:r>
            <a:endParaRPr lang="en-US" dirty="0" smtClean="0"/>
          </a:p>
          <a:p>
            <a:r>
              <a:rPr lang="en-US" dirty="0"/>
              <a:t>Antibiotics are </a:t>
            </a:r>
            <a:r>
              <a:rPr lang="en-US" b="1" dirty="0"/>
              <a:t>NOT</a:t>
            </a:r>
            <a:r>
              <a:rPr lang="en-US" dirty="0"/>
              <a:t> recommended for patients who have procedures involving the reproductive, urinary or gastrointestinal tract.</a:t>
            </a:r>
          </a:p>
        </p:txBody>
      </p:sp>
    </p:spTree>
    <p:extLst>
      <p:ext uri="{BB962C8B-B14F-4D97-AF65-F5344CB8AC3E}">
        <p14:creationId xmlns:p14="http://schemas.microsoft.com/office/powerpoint/2010/main" val="772529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232" t="38402" r="26007" b="18990"/>
          <a:stretch/>
        </p:blipFill>
        <p:spPr>
          <a:xfrm>
            <a:off x="423079" y="696035"/>
            <a:ext cx="11313995" cy="5227095"/>
          </a:xfrm>
          <a:prstGeom prst="rect">
            <a:avLst/>
          </a:prstGeom>
        </p:spPr>
      </p:pic>
    </p:spTree>
    <p:extLst>
      <p:ext uri="{BB962C8B-B14F-4D97-AF65-F5344CB8AC3E}">
        <p14:creationId xmlns:p14="http://schemas.microsoft.com/office/powerpoint/2010/main" val="3775762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433" t="4953" r="16828" b="12818"/>
          <a:stretch/>
        </p:blipFill>
        <p:spPr>
          <a:xfrm>
            <a:off x="846161" y="272955"/>
            <a:ext cx="10467833" cy="6423647"/>
          </a:xfrm>
          <a:prstGeom prst="rect">
            <a:avLst/>
          </a:prstGeom>
        </p:spPr>
      </p:pic>
    </p:spTree>
    <p:extLst>
      <p:ext uri="{BB962C8B-B14F-4D97-AF65-F5344CB8AC3E}">
        <p14:creationId xmlns:p14="http://schemas.microsoft.com/office/powerpoint/2010/main" val="33668605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4888" t="8139" r="12798" b="7641"/>
          <a:stretch/>
        </p:blipFill>
        <p:spPr>
          <a:xfrm>
            <a:off x="0" y="0"/>
            <a:ext cx="12191999" cy="6863261"/>
          </a:xfrm>
          <a:prstGeom prst="rect">
            <a:avLst/>
          </a:prstGeom>
        </p:spPr>
      </p:pic>
    </p:spTree>
    <p:extLst>
      <p:ext uri="{BB962C8B-B14F-4D97-AF65-F5344CB8AC3E}">
        <p14:creationId xmlns:p14="http://schemas.microsoft.com/office/powerpoint/2010/main" val="348847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Pathogenesis</a:t>
            </a:r>
          </a:p>
        </p:txBody>
      </p:sp>
      <p:sp>
        <p:nvSpPr>
          <p:cNvPr id="3" name="Content Placeholder 2"/>
          <p:cNvSpPr>
            <a:spLocks noGrp="1"/>
          </p:cNvSpPr>
          <p:nvPr>
            <p:ph sz="half" idx="1"/>
          </p:nvPr>
        </p:nvSpPr>
        <p:spPr/>
        <p:txBody>
          <a:bodyPr>
            <a:normAutofit fontScale="92500" lnSpcReduction="20000"/>
          </a:bodyPr>
          <a:lstStyle/>
          <a:p>
            <a:r>
              <a:rPr lang="en-US" dirty="0" smtClean="0"/>
              <a:t>There </a:t>
            </a:r>
            <a:r>
              <a:rPr lang="en-US" dirty="0"/>
              <a:t>is no direct invasion to the tissue by the </a:t>
            </a:r>
            <a:r>
              <a:rPr lang="en-US" dirty="0" smtClean="0"/>
              <a:t>microorganisms </a:t>
            </a:r>
            <a:r>
              <a:rPr lang="en-US" dirty="0"/>
              <a:t>but its </a:t>
            </a:r>
            <a:r>
              <a:rPr lang="en-US" b="1" dirty="0"/>
              <a:t>an </a:t>
            </a:r>
            <a:r>
              <a:rPr lang="en-US" b="1" dirty="0" smtClean="0"/>
              <a:t>autoimmune </a:t>
            </a:r>
            <a:r>
              <a:rPr lang="en-US" b="1" dirty="0"/>
              <a:t>disease </a:t>
            </a:r>
            <a:r>
              <a:rPr lang="en-US" dirty="0"/>
              <a:t>that involves Ag-Ab </a:t>
            </a:r>
            <a:r>
              <a:rPr lang="en-US" dirty="0" smtClean="0"/>
              <a:t>interaction.</a:t>
            </a:r>
          </a:p>
          <a:p>
            <a:pPr marL="0" indent="0">
              <a:buNone/>
            </a:pPr>
            <a:endParaRPr lang="en-US" dirty="0" smtClean="0"/>
          </a:p>
          <a:p>
            <a:r>
              <a:rPr lang="en-US" dirty="0" smtClean="0"/>
              <a:t>It </a:t>
            </a:r>
            <a:r>
              <a:rPr lang="en-US" dirty="0"/>
              <a:t>is due to an immunologic reaction that is a delayed sequela of group A </a:t>
            </a:r>
            <a:r>
              <a:rPr lang="en-US" dirty="0" smtClean="0"/>
              <a:t>beta-hemolytic </a:t>
            </a:r>
            <a:r>
              <a:rPr lang="en-US" dirty="0"/>
              <a:t>streptococcal infections of the </a:t>
            </a:r>
            <a:r>
              <a:rPr lang="en-US" dirty="0" smtClean="0"/>
              <a:t>pharynx.</a:t>
            </a:r>
          </a:p>
          <a:p>
            <a:endParaRPr lang="en-US" dirty="0" smtClean="0"/>
          </a:p>
          <a:p>
            <a:r>
              <a:rPr lang="en-US" dirty="0" smtClean="0"/>
              <a:t>It </a:t>
            </a:r>
            <a:r>
              <a:rPr lang="en-US" dirty="0"/>
              <a:t>must be pharyngeal infection </a:t>
            </a:r>
            <a:r>
              <a:rPr lang="en-US" u="sng" dirty="0"/>
              <a:t>not </a:t>
            </a:r>
            <a:r>
              <a:rPr lang="en-US" dirty="0"/>
              <a:t>skin </a:t>
            </a:r>
            <a:r>
              <a:rPr lang="en-US" dirty="0" smtClean="0"/>
              <a:t>infection.</a:t>
            </a:r>
            <a:endParaRPr lang="en-US" dirty="0"/>
          </a:p>
        </p:txBody>
      </p:sp>
      <p:pic>
        <p:nvPicPr>
          <p:cNvPr id="5" name="Picture 4"/>
          <p:cNvPicPr>
            <a:picLocks noChangeAspect="1"/>
          </p:cNvPicPr>
          <p:nvPr/>
        </p:nvPicPr>
        <p:blipFill rotWithShape="1">
          <a:blip r:embed="rId2"/>
          <a:srcRect l="43433" t="14112" r="34291" b="6247"/>
          <a:stretch/>
        </p:blipFill>
        <p:spPr>
          <a:xfrm>
            <a:off x="7083188" y="365125"/>
            <a:ext cx="4270612" cy="6300818"/>
          </a:xfrm>
          <a:prstGeom prst="rect">
            <a:avLst/>
          </a:prstGeom>
          <a:ln>
            <a:noFill/>
          </a:ln>
          <a:effectLst>
            <a:softEdge rad="112500"/>
          </a:effectLst>
        </p:spPr>
      </p:pic>
    </p:spTree>
    <p:extLst>
      <p:ext uri="{BB962C8B-B14F-4D97-AF65-F5344CB8AC3E}">
        <p14:creationId xmlns:p14="http://schemas.microsoft.com/office/powerpoint/2010/main" val="2493508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Pathogenesis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a:t>Group A </a:t>
            </a:r>
            <a:r>
              <a:rPr lang="en-US" dirty="0" smtClean="0"/>
              <a:t>streptococcal (</a:t>
            </a:r>
            <a:r>
              <a:rPr lang="en-US" dirty="0"/>
              <a:t>GAS) pharyngeal </a:t>
            </a:r>
            <a:r>
              <a:rPr lang="en-US" dirty="0" smtClean="0"/>
              <a:t>infection ----</a:t>
            </a:r>
            <a:r>
              <a:rPr lang="en-US" dirty="0" smtClean="0">
                <a:sym typeface="Wingdings" panose="05000000000000000000" pitchFamily="2" charset="2"/>
              </a:rPr>
              <a:t></a:t>
            </a:r>
            <a:endParaRPr lang="en-US" dirty="0" smtClean="0"/>
          </a:p>
          <a:p>
            <a:pPr marL="514350" indent="-514350">
              <a:buFont typeface="+mj-lt"/>
              <a:buAutoNum type="arabicPeriod"/>
            </a:pPr>
            <a:r>
              <a:rPr lang="en-US" dirty="0" smtClean="0"/>
              <a:t>Body </a:t>
            </a:r>
            <a:r>
              <a:rPr lang="en-US" dirty="0"/>
              <a:t>produce antibodies against streptococci </a:t>
            </a:r>
            <a:r>
              <a:rPr lang="en-US" dirty="0" smtClean="0"/>
              <a:t>----</a:t>
            </a:r>
            <a:r>
              <a:rPr lang="en-US" dirty="0" smtClean="0">
                <a:sym typeface="Wingdings" panose="05000000000000000000" pitchFamily="2" charset="2"/>
              </a:rPr>
              <a:t></a:t>
            </a:r>
            <a:endParaRPr lang="en-US" dirty="0" smtClean="0"/>
          </a:p>
          <a:p>
            <a:pPr marL="514350" indent="-514350">
              <a:buFont typeface="+mj-lt"/>
              <a:buAutoNum type="arabicPeriod"/>
            </a:pPr>
            <a:r>
              <a:rPr lang="en-US" dirty="0" smtClean="0"/>
              <a:t>These </a:t>
            </a:r>
            <a:r>
              <a:rPr lang="en-US" dirty="0"/>
              <a:t>antibodies cross react with human tissues because of the antigenic similarity between streptococcal components and human connective tissues (molecular mimicry)[there is certain amino acid sequence that is similar between GAS and human </a:t>
            </a:r>
            <a:r>
              <a:rPr lang="en-US" dirty="0"/>
              <a:t>tissue, like heart, joint, brain and connective </a:t>
            </a:r>
            <a:r>
              <a:rPr lang="en-US" dirty="0" smtClean="0"/>
              <a:t>tissues].</a:t>
            </a:r>
            <a:endParaRPr lang="en-US" dirty="0"/>
          </a:p>
        </p:txBody>
      </p:sp>
    </p:spTree>
    <p:extLst>
      <p:ext uri="{BB962C8B-B14F-4D97-AF65-F5344CB8AC3E}">
        <p14:creationId xmlns:p14="http://schemas.microsoft.com/office/powerpoint/2010/main" val="10170651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2932</TotalTime>
  <Words>1490</Words>
  <Application>Microsoft Office PowerPoint</Application>
  <PresentationFormat>Widescreen</PresentationFormat>
  <Paragraphs>139</Paragraphs>
  <Slides>70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Arial</vt:lpstr>
      <vt:lpstr>Calibri</vt:lpstr>
      <vt:lpstr>Calibri Light</vt:lpstr>
      <vt:lpstr>Wingdings</vt:lpstr>
      <vt:lpstr>Office Theme</vt:lpstr>
      <vt:lpstr>Rheumatic heart disease and endocarditis</vt:lpstr>
      <vt:lpstr>ETIOLOGY</vt:lpstr>
      <vt:lpstr>Epidemiology</vt:lpstr>
      <vt:lpstr>Rheumatic fever Pathogenesis</vt:lpstr>
      <vt:lpstr>Agent factors </vt:lpstr>
      <vt:lpstr> Host and environmental factors</vt:lpstr>
      <vt:lpstr>PowerPoint Presentation</vt:lpstr>
      <vt:lpstr>Pathogenesis</vt:lpstr>
      <vt:lpstr>Pathogenesis</vt:lpstr>
      <vt:lpstr>PowerPoint Presentation</vt:lpstr>
      <vt:lpstr>Pathogenesis </vt:lpstr>
      <vt:lpstr>CLINICAL MANIFESTATIONS</vt:lpstr>
      <vt:lpstr>Major Criteria in the Jones System for Acute Rheumatic Fever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Minor criteria includes:</vt:lpstr>
      <vt:lpstr>PowerPoint Presentation</vt:lpstr>
      <vt:lpstr>Evidence of recent group A streptococcal disease</vt:lpstr>
      <vt:lpstr>Treatment</vt:lpstr>
      <vt:lpstr>Prevention </vt:lpstr>
      <vt:lpstr>Prognosis</vt:lpstr>
      <vt:lpstr>PowerPoint Presentation</vt:lpstr>
      <vt:lpstr>ENDOCARDITIS</vt:lpstr>
      <vt:lpstr>Epidemiology </vt:lpstr>
      <vt:lpstr>PowerPoint Presentation</vt:lpstr>
      <vt:lpstr>PowerPoint Presentation</vt:lpstr>
      <vt:lpstr>PowerPoint Presentation</vt:lpstr>
      <vt:lpstr> Pathogenesis </vt:lpstr>
      <vt:lpstr>Pathogenesis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Pathogenesis </vt:lpstr>
      <vt:lpstr>PowerPoint Presentation</vt:lpstr>
      <vt:lpstr>PowerPoint Presentation</vt:lpstr>
      <vt:lpstr>PowerPoint Presentation</vt:lpstr>
      <vt:lpstr>PowerPoint Presentation</vt:lpstr>
      <vt:lpstr> Microbiology </vt:lpstr>
      <vt:lpstr>Microbiology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Treatment </vt:lpstr>
      <vt:lpstr>Treatment </vt:lpstr>
      <vt:lpstr>Antimicrobial prophylaxis</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54</cp:revision>
  <dcterms:created xsi:type="dcterms:W3CDTF">2019-10-18T13:14:45Z</dcterms:created>
  <dcterms:modified xsi:type="dcterms:W3CDTF">2020-11-13T17:29:43Z</dcterms:modified>
</cp:coreProperties>
</file>