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yr4oRdTrIeyRV2yAsvKHg820t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25"/>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34"/>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3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3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35"/>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3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2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2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7"/>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27"/>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2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2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2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2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2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29"/>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2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2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3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3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3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3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32"/>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3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33"/>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3"/>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3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2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gi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gif"/><Relationship Id="rId4" Type="http://schemas.openxmlformats.org/officeDocument/2006/relationships/image" Target="../media/image11.jp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gif"/><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gi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gif"/><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gif"/><Relationship Id="rId5" Type="http://schemas.openxmlformats.org/officeDocument/2006/relationships/image" Target="../media/image6.png"/><Relationship Id="rId6" Type="http://schemas.openxmlformats.org/officeDocument/2006/relationships/image" Target="../media/image10.jp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gif"/><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gif"/><Relationship Id="rId4" Type="http://schemas.openxmlformats.org/officeDocument/2006/relationships/image" Target="../media/image21.jpg"/><Relationship Id="rId5"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gif"/><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gif"/><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g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gif"/><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5800" y="1052736"/>
            <a:ext cx="7772400" cy="14700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6000"/>
              <a:buFont typeface="Calibri"/>
              <a:buNone/>
            </a:pPr>
            <a:r>
              <a:rPr lang="en-US" sz="6000">
                <a:solidFill>
                  <a:srgbClr val="C00000"/>
                </a:solidFill>
              </a:rPr>
              <a:t>Glycolysis II</a:t>
            </a:r>
            <a:endParaRPr sz="6000">
              <a:solidFill>
                <a:srgbClr val="C00000"/>
              </a:solidFill>
            </a:endParaRPr>
          </a:p>
        </p:txBody>
      </p:sp>
      <p:sp>
        <p:nvSpPr>
          <p:cNvPr id="90" name="Google Shape;90;p1"/>
          <p:cNvSpPr txBox="1"/>
          <p:nvPr>
            <p:ph idx="1" type="subTitle"/>
          </p:nvPr>
        </p:nvSpPr>
        <p:spPr>
          <a:xfrm>
            <a:off x="467544" y="5085184"/>
            <a:ext cx="8643966" cy="160972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sz="2800">
                <a:solidFill>
                  <a:schemeClr val="dk1"/>
                </a:solidFill>
                <a:latin typeface="Arial"/>
                <a:ea typeface="Arial"/>
                <a:cs typeface="Arial"/>
                <a:sym typeface="Arial"/>
              </a:rPr>
              <a:t>Dr. Nesrin Mwafi</a:t>
            </a:r>
            <a:endParaRPr/>
          </a:p>
          <a:p>
            <a:pPr indent="0" lvl="0" marL="0" rtl="0" algn="ctr">
              <a:lnSpc>
                <a:spcPct val="90000"/>
              </a:lnSpc>
              <a:spcBef>
                <a:spcPts val="1000"/>
              </a:spcBef>
              <a:spcAft>
                <a:spcPts val="0"/>
              </a:spcAft>
              <a:buClr>
                <a:schemeClr val="dk1"/>
              </a:buClr>
              <a:buSzPts val="2800"/>
              <a:buNone/>
            </a:pPr>
            <a:r>
              <a:rPr lang="en-US" sz="2800">
                <a:solidFill>
                  <a:schemeClr val="dk1"/>
                </a:solidFill>
                <a:latin typeface="Arial"/>
                <a:ea typeface="Arial"/>
                <a:cs typeface="Arial"/>
                <a:sym typeface="Arial"/>
              </a:rPr>
              <a:t>  Biochemistry &amp; Molecular Biology Department </a:t>
            </a:r>
            <a:endParaRPr/>
          </a:p>
          <a:p>
            <a:pPr indent="0" lvl="0" marL="0" rtl="0" algn="ctr">
              <a:lnSpc>
                <a:spcPct val="90000"/>
              </a:lnSpc>
              <a:spcBef>
                <a:spcPts val="1000"/>
              </a:spcBef>
              <a:spcAft>
                <a:spcPts val="0"/>
              </a:spcAft>
              <a:buClr>
                <a:schemeClr val="dk1"/>
              </a:buClr>
              <a:buSzPts val="2800"/>
              <a:buNone/>
            </a:pPr>
            <a:r>
              <a:rPr lang="en-US" sz="2800">
                <a:solidFill>
                  <a:schemeClr val="dk1"/>
                </a:solidFill>
                <a:latin typeface="Arial"/>
                <a:ea typeface="Arial"/>
                <a:cs typeface="Arial"/>
                <a:sym typeface="Arial"/>
              </a:rPr>
              <a:t>Faculty of Medicine, Mutah University</a:t>
            </a:r>
            <a:endParaRPr/>
          </a:p>
          <a:p>
            <a:pPr indent="0" lvl="0" marL="0" rtl="0" algn="ctr">
              <a:lnSpc>
                <a:spcPct val="90000"/>
              </a:lnSpc>
              <a:spcBef>
                <a:spcPts val="1000"/>
              </a:spcBef>
              <a:spcAft>
                <a:spcPts val="0"/>
              </a:spcAft>
              <a:buClr>
                <a:schemeClr val="dk1"/>
              </a:buClr>
              <a:buSzPts val="2400"/>
              <a:buNone/>
            </a:pPr>
            <a:r>
              <a:t/>
            </a:r>
            <a:endParaRPr/>
          </a:p>
        </p:txBody>
      </p:sp>
      <p:pic>
        <p:nvPicPr>
          <p:cNvPr descr="http://www.mutah.edu.jo/images/banners/medi-sign.gif" id="91" name="Google Shape;91;p1"/>
          <p:cNvPicPr preferRelativeResize="0"/>
          <p:nvPr/>
        </p:nvPicPr>
        <p:blipFill rotWithShape="1">
          <a:blip r:embed="rId3">
            <a:alphaModFix/>
          </a:blip>
          <a:srcRect b="0" l="0" r="0" t="0"/>
          <a:stretch/>
        </p:blipFill>
        <p:spPr>
          <a:xfrm>
            <a:off x="7929586" y="61888"/>
            <a:ext cx="1143008" cy="1295410"/>
          </a:xfrm>
          <a:prstGeom prst="rect">
            <a:avLst/>
          </a:prstGeom>
          <a:noFill/>
          <a:ln>
            <a:noFill/>
          </a:ln>
        </p:spPr>
      </p:pic>
      <p:sp>
        <p:nvSpPr>
          <p:cNvPr id="92" name="Google Shape;92;p1"/>
          <p:cNvSpPr/>
          <p:nvPr/>
        </p:nvSpPr>
        <p:spPr>
          <a:xfrm>
            <a:off x="0" y="0"/>
            <a:ext cx="428596" cy="6858024"/>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b="0" l="0" r="0" t="0"/>
          <a:stretch/>
        </p:blipFill>
        <p:spPr>
          <a:xfrm>
            <a:off x="2917800" y="2564904"/>
            <a:ext cx="3454400" cy="234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0"/>
          <p:cNvSpPr txBox="1"/>
          <p:nvPr>
            <p:ph type="title"/>
          </p:nvPr>
        </p:nvSpPr>
        <p:spPr>
          <a:xfrm>
            <a:off x="-285784" y="71422"/>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descr="http://www.mutah.edu.jo/images/banners/medi-sign.gif" id="308" name="Google Shape;308;p10"/>
          <p:cNvPicPr preferRelativeResize="0"/>
          <p:nvPr/>
        </p:nvPicPr>
        <p:blipFill rotWithShape="1">
          <a:blip r:embed="rId3">
            <a:alphaModFix/>
          </a:blip>
          <a:srcRect b="0" l="0" r="0" t="0"/>
          <a:stretch/>
        </p:blipFill>
        <p:spPr>
          <a:xfrm>
            <a:off x="7929586" y="61864"/>
            <a:ext cx="1143008" cy="1295410"/>
          </a:xfrm>
          <a:prstGeom prst="rect">
            <a:avLst/>
          </a:prstGeom>
          <a:noFill/>
          <a:ln>
            <a:noFill/>
          </a:ln>
        </p:spPr>
      </p:pic>
      <p:grpSp>
        <p:nvGrpSpPr>
          <p:cNvPr id="309" name="Google Shape;309;p10"/>
          <p:cNvGrpSpPr/>
          <p:nvPr/>
        </p:nvGrpSpPr>
        <p:grpSpPr>
          <a:xfrm>
            <a:off x="6300192" y="1556792"/>
            <a:ext cx="2909451" cy="4711578"/>
            <a:chOff x="5076056" y="2172065"/>
            <a:chExt cx="2909451" cy="4711578"/>
          </a:xfrm>
        </p:grpSpPr>
        <p:grpSp>
          <p:nvGrpSpPr>
            <p:cNvPr id="310" name="Google Shape;310;p10"/>
            <p:cNvGrpSpPr/>
            <p:nvPr/>
          </p:nvGrpSpPr>
          <p:grpSpPr>
            <a:xfrm>
              <a:off x="5076056" y="2433316"/>
              <a:ext cx="2909451" cy="4450327"/>
              <a:chOff x="5508104" y="2505324"/>
              <a:chExt cx="2909451" cy="4450327"/>
            </a:xfrm>
          </p:grpSpPr>
          <p:sp>
            <p:nvSpPr>
              <p:cNvPr id="311" name="Google Shape;311;p10"/>
              <p:cNvSpPr txBox="1"/>
              <p:nvPr/>
            </p:nvSpPr>
            <p:spPr>
              <a:xfrm>
                <a:off x="5862368" y="6309320"/>
                <a:ext cx="25551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and</a:t>
                </a:r>
                <a:endParaRPr/>
              </a:p>
              <a:p>
                <a:pPr indent="0" lvl="0" marL="0" marR="0" rtl="0" algn="l">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312" name="Google Shape;312;p10"/>
              <p:cNvGrpSpPr/>
              <p:nvPr/>
            </p:nvGrpSpPr>
            <p:grpSpPr>
              <a:xfrm>
                <a:off x="5508104" y="2505324"/>
                <a:ext cx="2838584" cy="3912077"/>
                <a:chOff x="6735994" y="2672618"/>
                <a:chExt cx="2838584" cy="3912077"/>
              </a:xfrm>
            </p:grpSpPr>
            <p:pic>
              <p:nvPicPr>
                <p:cNvPr id="313" name="Google Shape;313;p10"/>
                <p:cNvPicPr preferRelativeResize="0"/>
                <p:nvPr/>
              </p:nvPicPr>
              <p:blipFill rotWithShape="1">
                <a:blip r:embed="rId4">
                  <a:alphaModFix/>
                </a:blip>
                <a:srcRect b="11541" l="67053" r="0" t="11800"/>
                <a:stretch/>
              </p:blipFill>
              <p:spPr>
                <a:xfrm>
                  <a:off x="7332789" y="2672618"/>
                  <a:ext cx="2241789" cy="3912077"/>
                </a:xfrm>
                <a:prstGeom prst="rect">
                  <a:avLst/>
                </a:prstGeom>
                <a:noFill/>
                <a:ln>
                  <a:noFill/>
                </a:ln>
              </p:spPr>
            </p:pic>
            <p:pic>
              <p:nvPicPr>
                <p:cNvPr id="314" name="Google Shape;314;p10"/>
                <p:cNvPicPr preferRelativeResize="0"/>
                <p:nvPr/>
              </p:nvPicPr>
              <p:blipFill rotWithShape="1">
                <a:blip r:embed="rId4">
                  <a:alphaModFix/>
                </a:blip>
                <a:srcRect b="80796" l="67053" r="24176" t="11800"/>
                <a:stretch/>
              </p:blipFill>
              <p:spPr>
                <a:xfrm>
                  <a:off x="6735994" y="2672618"/>
                  <a:ext cx="596795" cy="377848"/>
                </a:xfrm>
                <a:prstGeom prst="rect">
                  <a:avLst/>
                </a:prstGeom>
                <a:noFill/>
                <a:ln>
                  <a:noFill/>
                </a:ln>
              </p:spPr>
            </p:pic>
          </p:grpSp>
        </p:grpSp>
        <p:sp>
          <p:nvSpPr>
            <p:cNvPr id="315" name="Google Shape;315;p10"/>
            <p:cNvSpPr/>
            <p:nvPr/>
          </p:nvSpPr>
          <p:spPr>
            <a:xfrm>
              <a:off x="6322296" y="2172065"/>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1</a:t>
              </a:r>
              <a:endParaRPr b="1" sz="2800">
                <a:solidFill>
                  <a:srgbClr val="C00000"/>
                </a:solidFill>
                <a:latin typeface="Calibri"/>
                <a:ea typeface="Calibri"/>
                <a:cs typeface="Calibri"/>
                <a:sym typeface="Calibri"/>
              </a:endParaRPr>
            </a:p>
          </p:txBody>
        </p:sp>
      </p:grpSp>
      <p:grpSp>
        <p:nvGrpSpPr>
          <p:cNvPr id="316" name="Google Shape;316;p10"/>
          <p:cNvGrpSpPr/>
          <p:nvPr/>
        </p:nvGrpSpPr>
        <p:grpSpPr>
          <a:xfrm>
            <a:off x="5292080" y="2420888"/>
            <a:ext cx="1944216" cy="1584176"/>
            <a:chOff x="3424352" y="2908011"/>
            <a:chExt cx="1944216" cy="1584176"/>
          </a:xfrm>
        </p:grpSpPr>
        <p:sp>
          <p:nvSpPr>
            <p:cNvPr id="317" name="Google Shape;317;p10"/>
            <p:cNvSpPr/>
            <p:nvPr/>
          </p:nvSpPr>
          <p:spPr>
            <a:xfrm>
              <a:off x="3544625" y="3108044"/>
              <a:ext cx="423776" cy="42942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pic>
          <p:nvPicPr>
            <p:cNvPr id="318" name="Google Shape;318;p10"/>
            <p:cNvPicPr preferRelativeResize="0"/>
            <p:nvPr/>
          </p:nvPicPr>
          <p:blipFill rotWithShape="1">
            <a:blip r:embed="rId4">
              <a:alphaModFix/>
            </a:blip>
            <a:srcRect b="48415" l="38834" r="32592" t="20542"/>
            <a:stretch/>
          </p:blipFill>
          <p:spPr>
            <a:xfrm>
              <a:off x="3424352" y="2908011"/>
              <a:ext cx="1944216" cy="1584176"/>
            </a:xfrm>
            <a:prstGeom prst="rect">
              <a:avLst/>
            </a:prstGeom>
            <a:noFill/>
            <a:ln>
              <a:noFill/>
            </a:ln>
          </p:spPr>
        </p:pic>
      </p:grpSp>
      <p:grpSp>
        <p:nvGrpSpPr>
          <p:cNvPr id="319" name="Google Shape;319;p10"/>
          <p:cNvGrpSpPr/>
          <p:nvPr/>
        </p:nvGrpSpPr>
        <p:grpSpPr>
          <a:xfrm>
            <a:off x="467544" y="1878690"/>
            <a:ext cx="2808312" cy="3487502"/>
            <a:chOff x="395536" y="1878690"/>
            <a:chExt cx="2808312" cy="3487502"/>
          </a:xfrm>
        </p:grpSpPr>
        <p:grpSp>
          <p:nvGrpSpPr>
            <p:cNvPr id="320" name="Google Shape;320;p10"/>
            <p:cNvGrpSpPr/>
            <p:nvPr/>
          </p:nvGrpSpPr>
          <p:grpSpPr>
            <a:xfrm>
              <a:off x="395536" y="1974326"/>
              <a:ext cx="2304256" cy="3391866"/>
              <a:chOff x="1115616" y="2542900"/>
              <a:chExt cx="2304256" cy="3391866"/>
            </a:xfrm>
          </p:grpSpPr>
          <p:pic>
            <p:nvPicPr>
              <p:cNvPr id="321" name="Google Shape;321;p10"/>
              <p:cNvPicPr preferRelativeResize="0"/>
              <p:nvPr/>
            </p:nvPicPr>
            <p:blipFill rotWithShape="1">
              <a:blip r:embed="rId4">
                <a:alphaModFix/>
              </a:blip>
              <a:srcRect b="19754" l="4763" r="61371" t="13780"/>
              <a:stretch/>
            </p:blipFill>
            <p:spPr>
              <a:xfrm>
                <a:off x="1115616" y="2542900"/>
                <a:ext cx="2304256" cy="3391866"/>
              </a:xfrm>
              <a:prstGeom prst="rect">
                <a:avLst/>
              </a:prstGeom>
              <a:noFill/>
              <a:ln>
                <a:noFill/>
              </a:ln>
            </p:spPr>
          </p:pic>
          <p:sp>
            <p:nvSpPr>
              <p:cNvPr id="322" name="Google Shape;322;p10"/>
              <p:cNvSpPr/>
              <p:nvPr/>
            </p:nvSpPr>
            <p:spPr>
              <a:xfrm>
                <a:off x="1259632" y="4605943"/>
                <a:ext cx="465076" cy="344277"/>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3</a:t>
                </a:r>
                <a:endParaRPr/>
              </a:p>
            </p:txBody>
          </p:sp>
        </p:grpSp>
        <p:pic>
          <p:nvPicPr>
            <p:cNvPr id="323" name="Google Shape;323;p10"/>
            <p:cNvPicPr preferRelativeResize="0"/>
            <p:nvPr/>
          </p:nvPicPr>
          <p:blipFill rotWithShape="1">
            <a:blip r:embed="rId4">
              <a:alphaModFix/>
            </a:blip>
            <a:srcRect b="80796" l="67053" r="24176" t="11800"/>
            <a:stretch/>
          </p:blipFill>
          <p:spPr>
            <a:xfrm>
              <a:off x="2607053" y="1878690"/>
              <a:ext cx="596795" cy="377848"/>
            </a:xfrm>
            <a:prstGeom prst="rect">
              <a:avLst/>
            </a:prstGeom>
            <a:noFill/>
            <a:ln>
              <a:noFill/>
            </a:ln>
          </p:spPr>
        </p:pic>
      </p:grpSp>
      <p:sp>
        <p:nvSpPr>
          <p:cNvPr id="324" name="Google Shape;324;p10"/>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0"/>
          <p:cNvSpPr/>
          <p:nvPr/>
        </p:nvSpPr>
        <p:spPr>
          <a:xfrm>
            <a:off x="2843808" y="1628800"/>
            <a:ext cx="3982311" cy="792088"/>
          </a:xfrm>
          <a:prstGeom prst="roundRect">
            <a:avLst>
              <a:gd fmla="val 16667" name="adj"/>
            </a:avLst>
          </a:prstGeom>
          <a:solidFill>
            <a:srgbClr val="FFFFFF"/>
          </a:solid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326" name="Google Shape;326;p10"/>
          <p:cNvGrpSpPr/>
          <p:nvPr/>
        </p:nvGrpSpPr>
        <p:grpSpPr>
          <a:xfrm>
            <a:off x="4427984" y="2445905"/>
            <a:ext cx="1629874" cy="2495263"/>
            <a:chOff x="3131840" y="2445905"/>
            <a:chExt cx="1629874" cy="2495263"/>
          </a:xfrm>
        </p:grpSpPr>
        <p:sp>
          <p:nvSpPr>
            <p:cNvPr id="327" name="Google Shape;327;p10"/>
            <p:cNvSpPr/>
            <p:nvPr/>
          </p:nvSpPr>
          <p:spPr>
            <a:xfrm>
              <a:off x="3131840" y="4437112"/>
              <a:ext cx="1629874" cy="504056"/>
            </a:xfrm>
            <a:prstGeom prst="roundRect">
              <a:avLst>
                <a:gd fmla="val 16667" name="adj"/>
              </a:avLst>
            </a:prstGeom>
            <a:solidFill>
              <a:srgbClr val="FFFF00">
                <a:alpha val="4274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328" name="Google Shape;328;p10"/>
            <p:cNvGrpSpPr/>
            <p:nvPr/>
          </p:nvGrpSpPr>
          <p:grpSpPr>
            <a:xfrm>
              <a:off x="3707903" y="2445905"/>
              <a:ext cx="339309" cy="1991207"/>
              <a:chOff x="3152571" y="3717032"/>
              <a:chExt cx="339309" cy="1991207"/>
            </a:xfrm>
          </p:grpSpPr>
          <p:pic>
            <p:nvPicPr>
              <p:cNvPr id="329" name="Google Shape;329;p10"/>
              <p:cNvPicPr preferRelativeResize="0"/>
              <p:nvPr/>
            </p:nvPicPr>
            <p:blipFill rotWithShape="1">
              <a:blip r:embed="rId4">
                <a:alphaModFix/>
              </a:blip>
              <a:srcRect b="32505" l="81867" r="13899" t="49150"/>
              <a:stretch/>
            </p:blipFill>
            <p:spPr>
              <a:xfrm>
                <a:off x="3152571" y="4772135"/>
                <a:ext cx="288033" cy="936104"/>
              </a:xfrm>
              <a:prstGeom prst="rect">
                <a:avLst/>
              </a:prstGeom>
              <a:noFill/>
              <a:ln>
                <a:noFill/>
              </a:ln>
            </p:spPr>
          </p:pic>
          <p:pic>
            <p:nvPicPr>
              <p:cNvPr id="330" name="Google Shape;330;p10"/>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331" name="Google Shape;331;p10"/>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332" name="Google Shape;332;p10"/>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4</a:t>
              </a:r>
              <a:endParaRPr/>
            </a:p>
          </p:txBody>
        </p:sp>
      </p:grpSp>
      <p:grpSp>
        <p:nvGrpSpPr>
          <p:cNvPr id="333" name="Google Shape;333;p10"/>
          <p:cNvGrpSpPr/>
          <p:nvPr/>
        </p:nvGrpSpPr>
        <p:grpSpPr>
          <a:xfrm>
            <a:off x="3302166" y="2456746"/>
            <a:ext cx="1629874" cy="1764342"/>
            <a:chOff x="3131840" y="2481763"/>
            <a:chExt cx="1629874" cy="1764342"/>
          </a:xfrm>
        </p:grpSpPr>
        <p:sp>
          <p:nvSpPr>
            <p:cNvPr id="334" name="Google Shape;334;p10"/>
            <p:cNvSpPr/>
            <p:nvPr/>
          </p:nvSpPr>
          <p:spPr>
            <a:xfrm>
              <a:off x="3131840" y="3742049"/>
              <a:ext cx="1629874" cy="504056"/>
            </a:xfrm>
            <a:prstGeom prst="roundRect">
              <a:avLst>
                <a:gd fmla="val 16667" name="adj"/>
              </a:avLst>
            </a:prstGeom>
            <a:solidFill>
              <a:srgbClr val="FFFF00">
                <a:alpha val="41960"/>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335" name="Google Shape;335;p10"/>
            <p:cNvGrpSpPr/>
            <p:nvPr/>
          </p:nvGrpSpPr>
          <p:grpSpPr>
            <a:xfrm>
              <a:off x="3707903" y="2481763"/>
              <a:ext cx="360041" cy="1226885"/>
              <a:chOff x="3152571" y="3752890"/>
              <a:chExt cx="360041" cy="1226885"/>
            </a:xfrm>
          </p:grpSpPr>
          <p:pic>
            <p:nvPicPr>
              <p:cNvPr id="336" name="Google Shape;336;p10"/>
              <p:cNvPicPr preferRelativeResize="0"/>
              <p:nvPr/>
            </p:nvPicPr>
            <p:blipFill rotWithShape="1">
              <a:blip r:embed="rId4">
                <a:alphaModFix/>
              </a:blip>
              <a:srcRect b="32506" l="82539" r="12842" t="54037"/>
              <a:stretch/>
            </p:blipFill>
            <p:spPr>
              <a:xfrm>
                <a:off x="3198270" y="4293096"/>
                <a:ext cx="314342" cy="686679"/>
              </a:xfrm>
              <a:prstGeom prst="rect">
                <a:avLst/>
              </a:prstGeom>
              <a:noFill/>
              <a:ln>
                <a:noFill/>
              </a:ln>
            </p:spPr>
          </p:pic>
          <p:pic>
            <p:nvPicPr>
              <p:cNvPr id="337" name="Google Shape;337;p10"/>
              <p:cNvPicPr preferRelativeResize="0"/>
              <p:nvPr/>
            </p:nvPicPr>
            <p:blipFill rotWithShape="1">
              <a:blip r:embed="rId4">
                <a:alphaModFix/>
              </a:blip>
              <a:srcRect b="38965" l="81867" r="13146" t="49149"/>
              <a:stretch/>
            </p:blipFill>
            <p:spPr>
              <a:xfrm>
                <a:off x="3152571" y="3752890"/>
                <a:ext cx="339309" cy="606506"/>
              </a:xfrm>
              <a:prstGeom prst="rect">
                <a:avLst/>
              </a:prstGeom>
              <a:noFill/>
              <a:ln>
                <a:noFill/>
              </a:ln>
            </p:spPr>
          </p:pic>
        </p:grpSp>
        <p:sp>
          <p:nvSpPr>
            <p:cNvPr id="338" name="Google Shape;338;p10"/>
            <p:cNvSpPr/>
            <p:nvPr/>
          </p:nvSpPr>
          <p:spPr>
            <a:xfrm>
              <a:off x="3291582" y="3021969"/>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5</a:t>
              </a:r>
              <a:endParaRPr/>
            </a:p>
          </p:txBody>
        </p:sp>
      </p:grpSp>
      <p:sp>
        <p:nvSpPr>
          <p:cNvPr id="339" name="Google Shape;339;p10"/>
          <p:cNvSpPr/>
          <p:nvPr/>
        </p:nvSpPr>
        <p:spPr>
          <a:xfrm>
            <a:off x="5580112" y="2564904"/>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grpSp>
        <p:nvGrpSpPr>
          <p:cNvPr id="340" name="Google Shape;340;p10"/>
          <p:cNvGrpSpPr/>
          <p:nvPr/>
        </p:nvGrpSpPr>
        <p:grpSpPr>
          <a:xfrm>
            <a:off x="2411760" y="2492896"/>
            <a:ext cx="1629874" cy="3024336"/>
            <a:chOff x="3131840" y="2445905"/>
            <a:chExt cx="1629874" cy="3024336"/>
          </a:xfrm>
        </p:grpSpPr>
        <p:sp>
          <p:nvSpPr>
            <p:cNvPr id="341" name="Google Shape;341;p10"/>
            <p:cNvSpPr/>
            <p:nvPr/>
          </p:nvSpPr>
          <p:spPr>
            <a:xfrm>
              <a:off x="3131840" y="4966185"/>
              <a:ext cx="1629874" cy="504056"/>
            </a:xfrm>
            <a:prstGeom prst="roundRect">
              <a:avLst>
                <a:gd fmla="val 16667" name="adj"/>
              </a:avLst>
            </a:prstGeom>
            <a:solidFill>
              <a:srgbClr val="FFFF00">
                <a:alpha val="4470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342" name="Google Shape;342;p10"/>
            <p:cNvGrpSpPr/>
            <p:nvPr/>
          </p:nvGrpSpPr>
          <p:grpSpPr>
            <a:xfrm>
              <a:off x="3707903" y="2445905"/>
              <a:ext cx="339309" cy="2482760"/>
              <a:chOff x="3152571" y="3717032"/>
              <a:chExt cx="339309" cy="2482760"/>
            </a:xfrm>
          </p:grpSpPr>
          <p:pic>
            <p:nvPicPr>
              <p:cNvPr id="343" name="Google Shape;343;p10"/>
              <p:cNvPicPr preferRelativeResize="0"/>
              <p:nvPr/>
            </p:nvPicPr>
            <p:blipFill rotWithShape="1">
              <a:blip r:embed="rId4">
                <a:alphaModFix/>
              </a:blip>
              <a:srcRect b="32505" l="81867" r="13899" t="49150"/>
              <a:stretch/>
            </p:blipFill>
            <p:spPr>
              <a:xfrm>
                <a:off x="3152571" y="5263688"/>
                <a:ext cx="288033" cy="936104"/>
              </a:xfrm>
              <a:prstGeom prst="rect">
                <a:avLst/>
              </a:prstGeom>
              <a:noFill/>
              <a:ln>
                <a:noFill/>
              </a:ln>
            </p:spPr>
          </p:pic>
          <p:pic>
            <p:nvPicPr>
              <p:cNvPr id="344" name="Google Shape;344;p10"/>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345" name="Google Shape;345;p10"/>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346" name="Google Shape;346;p10"/>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6</a:t>
              </a:r>
              <a:endParaRPr/>
            </a:p>
          </p:txBody>
        </p:sp>
      </p:grpSp>
      <p:pic>
        <p:nvPicPr>
          <p:cNvPr id="347" name="Google Shape;347;p10"/>
          <p:cNvPicPr preferRelativeResize="0"/>
          <p:nvPr/>
        </p:nvPicPr>
        <p:blipFill rotWithShape="1">
          <a:blip r:embed="rId4">
            <a:alphaModFix/>
          </a:blip>
          <a:srcRect b="38044" l="81867" r="14958" t="49150"/>
          <a:stretch/>
        </p:blipFill>
        <p:spPr>
          <a:xfrm>
            <a:off x="2987824" y="3687875"/>
            <a:ext cx="216025" cy="653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1"/>
          <p:cNvSpPr txBox="1"/>
          <p:nvPr>
            <p:ph type="title"/>
          </p:nvPr>
        </p:nvSpPr>
        <p:spPr>
          <a:xfrm>
            <a:off x="-285784" y="71422"/>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descr="http://www.mutah.edu.jo/images/banners/medi-sign.gif" id="353" name="Google Shape;353;p11"/>
          <p:cNvPicPr preferRelativeResize="0"/>
          <p:nvPr/>
        </p:nvPicPr>
        <p:blipFill rotWithShape="1">
          <a:blip r:embed="rId3">
            <a:alphaModFix/>
          </a:blip>
          <a:srcRect b="0" l="0" r="0" t="0"/>
          <a:stretch/>
        </p:blipFill>
        <p:spPr>
          <a:xfrm>
            <a:off x="7929586" y="61864"/>
            <a:ext cx="1143008" cy="1295410"/>
          </a:xfrm>
          <a:prstGeom prst="rect">
            <a:avLst/>
          </a:prstGeom>
          <a:noFill/>
          <a:ln>
            <a:noFill/>
          </a:ln>
        </p:spPr>
      </p:pic>
      <p:sp>
        <p:nvSpPr>
          <p:cNvPr id="354" name="Google Shape;354;p11"/>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1"/>
          <p:cNvSpPr txBox="1"/>
          <p:nvPr>
            <p:ph idx="1" type="body"/>
          </p:nvPr>
        </p:nvSpPr>
        <p:spPr>
          <a:xfrm>
            <a:off x="395536" y="1192502"/>
            <a:ext cx="8748464" cy="5744134"/>
          </a:xfrm>
          <a:prstGeom prst="rect">
            <a:avLst/>
          </a:prstGeom>
          <a:noFill/>
          <a:ln>
            <a:noFill/>
          </a:ln>
        </p:spPr>
        <p:txBody>
          <a:bodyPr anchorCtr="0" anchor="t" bIns="45700" lIns="91425" spcFirstLastPara="1" rIns="91425" wrap="square" tIns="45700">
            <a:normAutofit/>
          </a:bodyPr>
          <a:lstStyle/>
          <a:p>
            <a:pPr indent="-501650" lvl="0" marL="514350" rtl="0" algn="l">
              <a:lnSpc>
                <a:spcPct val="90000"/>
              </a:lnSpc>
              <a:spcBef>
                <a:spcPts val="0"/>
              </a:spcBef>
              <a:spcAft>
                <a:spcPts val="0"/>
              </a:spcAft>
              <a:buClr>
                <a:srgbClr val="C00000"/>
              </a:buClr>
              <a:buSzPts val="2400"/>
              <a:buFont typeface="Calibri"/>
              <a:buAutoNum type="arabicPeriod"/>
            </a:pPr>
            <a:r>
              <a:rPr lang="en-US" sz="2400">
                <a:latin typeface="Arial"/>
                <a:ea typeface="Arial"/>
                <a:cs typeface="Arial"/>
                <a:sym typeface="Arial"/>
              </a:rPr>
              <a:t>In aerobic conditions, pyruvate is converted to acetyl CoA which enters the citric acid cycle for further oxidation to CO</a:t>
            </a:r>
            <a:r>
              <a:rPr baseline="-25000" lang="en-US" sz="2400">
                <a:latin typeface="Arial"/>
                <a:ea typeface="Arial"/>
                <a:cs typeface="Arial"/>
                <a:sym typeface="Arial"/>
              </a:rPr>
              <a:t>2</a:t>
            </a:r>
            <a:r>
              <a:rPr lang="en-US" sz="2400">
                <a:latin typeface="Arial"/>
                <a:ea typeface="Arial"/>
                <a:cs typeface="Arial"/>
                <a:sym typeface="Arial"/>
              </a:rPr>
              <a:t> followed by oxidative phosphorylation  </a:t>
            </a:r>
            <a:endParaRPr sz="2400"/>
          </a:p>
          <a:p>
            <a:pPr indent="-501650" lvl="0" marL="514350" rtl="0" algn="l">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In anaerobic conditions like in lactic acid bacteria and some human cells </a:t>
            </a:r>
            <a:r>
              <a:rPr lang="en-US" sz="2400">
                <a:solidFill>
                  <a:srgbClr val="C00000"/>
                </a:solidFill>
                <a:latin typeface="Arial"/>
                <a:ea typeface="Arial"/>
                <a:cs typeface="Arial"/>
                <a:sym typeface="Arial"/>
              </a:rPr>
              <a:t>(e.g. RBCs and O</a:t>
            </a:r>
            <a:r>
              <a:rPr baseline="-25000" lang="en-US" sz="2400">
                <a:solidFill>
                  <a:srgbClr val="C00000"/>
                </a:solidFill>
                <a:latin typeface="Arial"/>
                <a:ea typeface="Arial"/>
                <a:cs typeface="Arial"/>
                <a:sym typeface="Arial"/>
              </a:rPr>
              <a:t>2</a:t>
            </a:r>
            <a:r>
              <a:rPr lang="en-US" sz="2400">
                <a:solidFill>
                  <a:srgbClr val="C00000"/>
                </a:solidFill>
                <a:latin typeface="Arial"/>
                <a:ea typeface="Arial"/>
                <a:cs typeface="Arial"/>
                <a:sym typeface="Arial"/>
              </a:rPr>
              <a:t>-starved muscle cells)</a:t>
            </a:r>
            <a:r>
              <a:rPr lang="en-US" sz="2400">
                <a:latin typeface="Arial"/>
                <a:ea typeface="Arial"/>
                <a:cs typeface="Arial"/>
                <a:sym typeface="Arial"/>
              </a:rPr>
              <a:t>, pyruvate is reduced to lactic acid with the concomitant oxidation of NADH to NAD</a:t>
            </a:r>
            <a:r>
              <a:rPr baseline="30000" lang="en-US" sz="2400">
                <a:latin typeface="Arial"/>
                <a:ea typeface="Arial"/>
                <a:cs typeface="Arial"/>
                <a:sym typeface="Arial"/>
              </a:rPr>
              <a:t>+ </a:t>
            </a:r>
            <a:r>
              <a:rPr lang="en-US" sz="2400">
                <a:latin typeface="Arial"/>
                <a:ea typeface="Arial"/>
                <a:cs typeface="Arial"/>
                <a:sym typeface="Arial"/>
              </a:rPr>
              <a:t>(lactic acid fermentation) </a:t>
            </a:r>
            <a:endParaRPr baseline="30000" sz="2400">
              <a:latin typeface="Arial"/>
              <a:ea typeface="Arial"/>
              <a:cs typeface="Arial"/>
              <a:sym typeface="Arial"/>
            </a:endParaRPr>
          </a:p>
          <a:p>
            <a:pPr indent="-501650" lvl="0" marL="514350" rtl="0" algn="l">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In anaerobic conditions like in some M.O’s (e.g. yeast), pyruvate is converted to ethanol</a:t>
            </a:r>
            <a:endParaRPr sz="2400"/>
          </a:p>
          <a:p>
            <a:pPr indent="-501650" lvl="0" marL="514350" rtl="0" algn="l">
              <a:lnSpc>
                <a:spcPct val="90000"/>
              </a:lnSpc>
              <a:spcBef>
                <a:spcPts val="1000"/>
              </a:spcBef>
              <a:spcAft>
                <a:spcPts val="0"/>
              </a:spcAft>
              <a:buClr>
                <a:srgbClr val="C00000"/>
              </a:buClr>
              <a:buSzPts val="2400"/>
              <a:buFont typeface="Calibri"/>
              <a:buAutoNum type="arabicPeriod"/>
            </a:pPr>
            <a:r>
              <a:rPr lang="en-US" sz="2400">
                <a:latin typeface="Arial"/>
                <a:ea typeface="Arial"/>
                <a:cs typeface="Arial"/>
                <a:sym typeface="Arial"/>
              </a:rPr>
              <a:t>Amino acid biosynthesis: pyruvate is a precursor of some amino acids like alanine</a:t>
            </a:r>
            <a:endParaRPr sz="2400"/>
          </a:p>
          <a:p>
            <a:pPr indent="0" lvl="0" marL="0" rtl="0" algn="l">
              <a:lnSpc>
                <a:spcPct val="90000"/>
              </a:lnSpc>
              <a:spcBef>
                <a:spcPts val="1000"/>
              </a:spcBef>
              <a:spcAft>
                <a:spcPts val="0"/>
              </a:spcAft>
              <a:buClr>
                <a:srgbClr val="C00000"/>
              </a:buClr>
              <a:buSzPts val="2600"/>
              <a:buNone/>
            </a:pPr>
            <a:r>
              <a:rPr lang="en-US" sz="2400">
                <a:solidFill>
                  <a:srgbClr val="C00000"/>
                </a:solidFill>
                <a:latin typeface="Arial"/>
                <a:ea typeface="Arial"/>
                <a:cs typeface="Arial"/>
                <a:sym typeface="Arial"/>
              </a:rPr>
              <a:t>5. &amp; 6. </a:t>
            </a:r>
            <a:r>
              <a:rPr lang="en-US" sz="2400">
                <a:latin typeface="Arial"/>
                <a:ea typeface="Arial"/>
                <a:cs typeface="Arial"/>
                <a:sym typeface="Arial"/>
              </a:rPr>
              <a:t>Pyruvate can be used for synthesis of oxaloacetate     </a:t>
            </a:r>
            <a:endParaRPr sz="2400"/>
          </a:p>
          <a:p>
            <a:pPr indent="0" lvl="0" marL="0" rtl="0" algn="l">
              <a:lnSpc>
                <a:spcPct val="90000"/>
              </a:lnSpc>
              <a:spcBef>
                <a:spcPts val="1000"/>
              </a:spcBef>
              <a:spcAft>
                <a:spcPts val="0"/>
              </a:spcAft>
              <a:buClr>
                <a:schemeClr val="dk1"/>
              </a:buClr>
              <a:buSzPts val="2600"/>
              <a:buNone/>
            </a:pPr>
            <a:r>
              <a:rPr lang="en-US" sz="2400">
                <a:latin typeface="Arial"/>
                <a:ea typeface="Arial"/>
                <a:cs typeface="Arial"/>
                <a:sym typeface="Arial"/>
              </a:rPr>
              <a:t>           or malate (both are TCA cycle intermediates)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2"/>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Glycolysis as Anabolic Pathway </a:t>
            </a:r>
            <a:endParaRPr b="1" sz="4000">
              <a:solidFill>
                <a:srgbClr val="C00000"/>
              </a:solidFill>
            </a:endParaRPr>
          </a:p>
        </p:txBody>
      </p:sp>
      <p:sp>
        <p:nvSpPr>
          <p:cNvPr id="362" name="Google Shape;362;p12"/>
          <p:cNvSpPr txBox="1"/>
          <p:nvPr>
            <p:ph idx="1" type="body"/>
          </p:nvPr>
        </p:nvSpPr>
        <p:spPr>
          <a:xfrm>
            <a:off x="460468" y="1124744"/>
            <a:ext cx="8678386" cy="57332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latin typeface="Arial"/>
                <a:ea typeface="Arial"/>
                <a:cs typeface="Arial"/>
                <a:sym typeface="Arial"/>
              </a:rPr>
              <a:t>Glycolysis acts as catabolic as well as anabolic pathway. Therefore, glycolysis is very important central metabolic pathway</a:t>
            </a:r>
            <a:endParaRPr/>
          </a:p>
          <a:p>
            <a:pPr indent="-228600" lvl="0" marL="228600" rtl="0" algn="l">
              <a:lnSpc>
                <a:spcPct val="90000"/>
              </a:lnSpc>
              <a:spcBef>
                <a:spcPts val="1000"/>
              </a:spcBef>
              <a:spcAft>
                <a:spcPts val="0"/>
              </a:spcAft>
              <a:buClr>
                <a:schemeClr val="dk1"/>
              </a:buClr>
              <a:buSzPts val="2800"/>
              <a:buChar char="•"/>
            </a:pPr>
            <a:r>
              <a:rPr lang="en-US" sz="2800">
                <a:latin typeface="Arial"/>
                <a:ea typeface="Arial"/>
                <a:cs typeface="Arial"/>
                <a:sym typeface="Arial"/>
              </a:rPr>
              <a:t>Glycolysis intermediates with biosynthetic roles:</a:t>
            </a:r>
            <a:endParaRPr/>
          </a:p>
          <a:p>
            <a:pPr indent="-514350" lvl="0" marL="514350" rtl="0" algn="l">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Nucleotides biosynthesis: G6P is an initial substrate in pentose phosphate pathway (metabolic pathway which generates pentoses)</a:t>
            </a:r>
            <a:endParaRPr/>
          </a:p>
          <a:p>
            <a:pPr indent="-514350" lvl="0" marL="514350" rtl="0" algn="l">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Glycogenesis via G6P</a:t>
            </a:r>
            <a:endParaRPr/>
          </a:p>
          <a:p>
            <a:pPr indent="-514350" lvl="0" marL="514350" rtl="0" algn="l">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Lipids biosynthesis: DHAP is converted to glycerol</a:t>
            </a:r>
            <a:endParaRPr/>
          </a:p>
          <a:p>
            <a:pPr indent="-514350" lvl="0" marL="514350" rtl="0" algn="l">
              <a:lnSpc>
                <a:spcPct val="90000"/>
              </a:lnSpc>
              <a:spcBef>
                <a:spcPts val="1000"/>
              </a:spcBef>
              <a:spcAft>
                <a:spcPts val="0"/>
              </a:spcAft>
              <a:buClr>
                <a:schemeClr val="dk1"/>
              </a:buClr>
              <a:buSzPts val="2600"/>
              <a:buFont typeface="Calibri"/>
              <a:buAutoNum type="arabicPeriod"/>
            </a:pPr>
            <a:r>
              <a:rPr lang="en-US" sz="2600">
                <a:latin typeface="Arial"/>
                <a:ea typeface="Arial"/>
                <a:cs typeface="Arial"/>
                <a:sym typeface="Arial"/>
              </a:rPr>
              <a:t>Amino acids biosynthesis: pyruvate as precursor of alanine </a:t>
            </a:r>
            <a:r>
              <a:rPr lang="en-US" sz="2800">
                <a:latin typeface="Arial"/>
                <a:ea typeface="Arial"/>
                <a:cs typeface="Arial"/>
                <a:sym typeface="Arial"/>
              </a:rPr>
              <a:t> </a:t>
            </a:r>
            <a:endParaRPr/>
          </a:p>
          <a:p>
            <a:pPr indent="-190500" lvl="0" marL="228600" rtl="0" algn="l">
              <a:lnSpc>
                <a:spcPct val="90000"/>
              </a:lnSpc>
              <a:spcBef>
                <a:spcPts val="1000"/>
              </a:spcBef>
              <a:spcAft>
                <a:spcPts val="0"/>
              </a:spcAft>
              <a:buClr>
                <a:schemeClr val="dk1"/>
              </a:buClr>
              <a:buSzPts val="600"/>
              <a:buNone/>
            </a:pPr>
            <a:r>
              <a:t/>
            </a:r>
            <a:endParaRPr sz="600">
              <a:latin typeface="Arial"/>
              <a:ea typeface="Arial"/>
              <a:cs typeface="Arial"/>
              <a:sym typeface="Arial"/>
            </a:endParaRPr>
          </a:p>
        </p:txBody>
      </p:sp>
      <p:pic>
        <p:nvPicPr>
          <p:cNvPr descr="http://www.mutah.edu.jo/images/banners/medi-sign.gif" id="363" name="Google Shape;363;p12"/>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364" name="Google Shape;364;p12"/>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3"/>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Glycolysis as Anabolic Pathway </a:t>
            </a:r>
            <a:endParaRPr b="1" sz="4000">
              <a:solidFill>
                <a:srgbClr val="C00000"/>
              </a:solidFill>
            </a:endParaRPr>
          </a:p>
        </p:txBody>
      </p:sp>
      <p:pic>
        <p:nvPicPr>
          <p:cNvPr descr="http://www.mutah.edu.jo/images/banners/medi-sign.gif" id="371" name="Google Shape;371;p13"/>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372" name="Google Shape;372;p13"/>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3" name="Google Shape;373;p13"/>
          <p:cNvPicPr preferRelativeResize="0"/>
          <p:nvPr/>
        </p:nvPicPr>
        <p:blipFill rotWithShape="1">
          <a:blip r:embed="rId4">
            <a:alphaModFix/>
          </a:blip>
          <a:srcRect b="92122" l="20402" r="0" t="529"/>
          <a:stretch/>
        </p:blipFill>
        <p:spPr>
          <a:xfrm rot="-5400009">
            <a:off x="-661292" y="3092106"/>
            <a:ext cx="4791910" cy="1056338"/>
          </a:xfrm>
          <a:prstGeom prst="rect">
            <a:avLst/>
          </a:prstGeom>
          <a:noFill/>
          <a:ln cap="flat" cmpd="sng" w="9525">
            <a:solidFill>
              <a:schemeClr val="dk1"/>
            </a:solidFill>
            <a:prstDash val="solid"/>
            <a:round/>
            <a:headEnd len="sm" w="sm" type="none"/>
            <a:tailEnd len="sm" w="sm" type="none"/>
          </a:ln>
          <a:effectLst>
            <a:outerShdw blurRad="50800" rotWithShape="0" algn="tl" dir="2700000" dist="76200">
              <a:srgbClr val="000000">
                <a:alpha val="40000"/>
              </a:srgbClr>
            </a:outerShdw>
          </a:effectLst>
        </p:spPr>
      </p:pic>
      <p:grpSp>
        <p:nvGrpSpPr>
          <p:cNvPr id="374" name="Google Shape;374;p13"/>
          <p:cNvGrpSpPr/>
          <p:nvPr/>
        </p:nvGrpSpPr>
        <p:grpSpPr>
          <a:xfrm>
            <a:off x="2627730" y="1124795"/>
            <a:ext cx="4928055" cy="5733253"/>
            <a:chOff x="2627784" y="1124744"/>
            <a:chExt cx="4032448" cy="5087181"/>
          </a:xfrm>
        </p:grpSpPr>
        <p:pic>
          <p:nvPicPr>
            <p:cNvPr id="375" name="Google Shape;375;p13"/>
            <p:cNvPicPr preferRelativeResize="0"/>
            <p:nvPr/>
          </p:nvPicPr>
          <p:blipFill rotWithShape="1">
            <a:blip r:embed="rId5">
              <a:alphaModFix/>
            </a:blip>
            <a:srcRect b="3745" l="0" r="0" t="8280"/>
            <a:stretch/>
          </p:blipFill>
          <p:spPr>
            <a:xfrm>
              <a:off x="2627784" y="1124744"/>
              <a:ext cx="4032448" cy="508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cxnSp>
          <p:nvCxnSpPr>
            <p:cNvPr id="376" name="Google Shape;376;p13"/>
            <p:cNvCxnSpPr/>
            <p:nvPr/>
          </p:nvCxnSpPr>
          <p:spPr>
            <a:xfrm rot="10800000">
              <a:off x="2987824" y="1772816"/>
              <a:ext cx="360040" cy="0"/>
            </a:xfrm>
            <a:prstGeom prst="straightConnector1">
              <a:avLst/>
            </a:prstGeom>
            <a:noFill/>
            <a:ln cap="flat" cmpd="sng" w="19050">
              <a:solidFill>
                <a:srgbClr val="7F7F7F"/>
              </a:solidFill>
              <a:prstDash val="solid"/>
              <a:miter lim="800000"/>
              <a:headEnd len="sm" w="sm" type="none"/>
              <a:tailEnd len="med" w="med" type="triangle"/>
            </a:ln>
          </p:spPr>
        </p:cxnSp>
        <p:sp>
          <p:nvSpPr>
            <p:cNvPr id="377" name="Google Shape;377;p13"/>
            <p:cNvSpPr txBox="1"/>
            <p:nvPr/>
          </p:nvSpPr>
          <p:spPr>
            <a:xfrm rot="-5400000">
              <a:off x="2144191" y="1733289"/>
              <a:ext cx="1310100" cy="248700"/>
            </a:xfrm>
            <a:prstGeom prst="rect">
              <a:avLst/>
            </a:prstGeom>
            <a:solidFill>
              <a:srgbClr val="DDEAF6"/>
            </a:solidFill>
            <a:ln cap="flat" cmpd="sng" w="12700">
              <a:solidFill>
                <a:srgbClr val="7F7F7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F7F7F"/>
                  </a:solidFill>
                  <a:latin typeface="Arial"/>
                  <a:ea typeface="Arial"/>
                  <a:cs typeface="Arial"/>
                  <a:sym typeface="Arial"/>
                </a:rPr>
                <a:t>Glycogenesis </a:t>
              </a:r>
              <a:endParaRPr sz="1600">
                <a:solidFill>
                  <a:srgbClr val="7F7F7F"/>
                </a:solidFill>
                <a:latin typeface="Arial"/>
                <a:ea typeface="Arial"/>
                <a:cs typeface="Arial"/>
                <a:sym typeface="Arial"/>
              </a:endParaRPr>
            </a:p>
          </p:txBody>
        </p:sp>
      </p:grpSp>
      <p:sp>
        <p:nvSpPr>
          <p:cNvPr id="378" name="Google Shape;378;p13"/>
          <p:cNvSpPr txBox="1"/>
          <p:nvPr/>
        </p:nvSpPr>
        <p:spPr>
          <a:xfrm>
            <a:off x="3995936" y="1484784"/>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1</a:t>
            </a:r>
            <a:endParaRPr/>
          </a:p>
        </p:txBody>
      </p:sp>
      <p:sp>
        <p:nvSpPr>
          <p:cNvPr id="379" name="Google Shape;379;p13"/>
          <p:cNvSpPr txBox="1"/>
          <p:nvPr/>
        </p:nvSpPr>
        <p:spPr>
          <a:xfrm>
            <a:off x="3059832" y="1484784"/>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2</a:t>
            </a:r>
            <a:endParaRPr/>
          </a:p>
        </p:txBody>
      </p:sp>
      <p:sp>
        <p:nvSpPr>
          <p:cNvPr id="380" name="Google Shape;380;p13"/>
          <p:cNvSpPr txBox="1"/>
          <p:nvPr/>
        </p:nvSpPr>
        <p:spPr>
          <a:xfrm>
            <a:off x="4774370" y="314096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3</a:t>
            </a:r>
            <a:endParaRPr/>
          </a:p>
        </p:txBody>
      </p:sp>
      <p:sp>
        <p:nvSpPr>
          <p:cNvPr id="381" name="Google Shape;381;p13"/>
          <p:cNvSpPr txBox="1"/>
          <p:nvPr/>
        </p:nvSpPr>
        <p:spPr>
          <a:xfrm>
            <a:off x="3995936" y="5733256"/>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4"/>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Other substrates enter Glycolysis</a:t>
            </a:r>
            <a:endParaRPr b="1" sz="4000">
              <a:solidFill>
                <a:srgbClr val="C00000"/>
              </a:solidFill>
            </a:endParaRPr>
          </a:p>
        </p:txBody>
      </p:sp>
      <p:pic>
        <p:nvPicPr>
          <p:cNvPr descr="http://www.mutah.edu.jo/images/banners/medi-sign.gif" id="388" name="Google Shape;388;p14"/>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389" name="Google Shape;389;p14"/>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0" name="Google Shape;390;p14"/>
          <p:cNvGrpSpPr/>
          <p:nvPr/>
        </p:nvGrpSpPr>
        <p:grpSpPr>
          <a:xfrm>
            <a:off x="3419872" y="1584508"/>
            <a:ext cx="2808312" cy="4724812"/>
            <a:chOff x="2987824" y="1440493"/>
            <a:chExt cx="2808312" cy="4724812"/>
          </a:xfrm>
        </p:grpSpPr>
        <p:sp>
          <p:nvSpPr>
            <p:cNvPr id="391" name="Google Shape;391;p14"/>
            <p:cNvSpPr/>
            <p:nvPr/>
          </p:nvSpPr>
          <p:spPr>
            <a:xfrm>
              <a:off x="3563888" y="1440493"/>
              <a:ext cx="1728192" cy="404331"/>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Glucose</a:t>
              </a:r>
              <a:endParaRPr/>
            </a:p>
          </p:txBody>
        </p:sp>
        <p:sp>
          <p:nvSpPr>
            <p:cNvPr id="392" name="Google Shape;392;p14"/>
            <p:cNvSpPr/>
            <p:nvPr/>
          </p:nvSpPr>
          <p:spPr>
            <a:xfrm>
              <a:off x="3563888" y="2448605"/>
              <a:ext cx="1728192" cy="404331"/>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G6P</a:t>
              </a:r>
              <a:endParaRPr/>
            </a:p>
          </p:txBody>
        </p:sp>
        <p:sp>
          <p:nvSpPr>
            <p:cNvPr id="393" name="Google Shape;393;p14"/>
            <p:cNvSpPr/>
            <p:nvPr/>
          </p:nvSpPr>
          <p:spPr>
            <a:xfrm>
              <a:off x="3563888" y="3528725"/>
              <a:ext cx="1728192" cy="404331"/>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F6P</a:t>
              </a:r>
              <a:endParaRPr/>
            </a:p>
          </p:txBody>
        </p:sp>
        <p:cxnSp>
          <p:nvCxnSpPr>
            <p:cNvPr id="394" name="Google Shape;394;p14"/>
            <p:cNvCxnSpPr/>
            <p:nvPr/>
          </p:nvCxnSpPr>
          <p:spPr>
            <a:xfrm>
              <a:off x="4427984" y="1946545"/>
              <a:ext cx="0" cy="387757"/>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395" name="Google Shape;395;p14"/>
            <p:cNvCxnSpPr/>
            <p:nvPr/>
          </p:nvCxnSpPr>
          <p:spPr>
            <a:xfrm>
              <a:off x="4427984" y="2996952"/>
              <a:ext cx="0" cy="387757"/>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l" dir="2700000" dist="76200">
                <a:srgbClr val="000000">
                  <a:alpha val="40000"/>
                </a:srgbClr>
              </a:outerShdw>
            </a:effectLst>
          </p:spPr>
        </p:cxnSp>
        <p:sp>
          <p:nvSpPr>
            <p:cNvPr id="396" name="Google Shape;396;p14"/>
            <p:cNvSpPr/>
            <p:nvPr/>
          </p:nvSpPr>
          <p:spPr>
            <a:xfrm>
              <a:off x="3563888" y="4536837"/>
              <a:ext cx="1728192" cy="404331"/>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FBP</a:t>
              </a:r>
              <a:endParaRPr sz="1800">
                <a:solidFill>
                  <a:srgbClr val="000000"/>
                </a:solidFill>
                <a:latin typeface="Calibri"/>
                <a:ea typeface="Calibri"/>
                <a:cs typeface="Calibri"/>
                <a:sym typeface="Calibri"/>
              </a:endParaRPr>
            </a:p>
          </p:txBody>
        </p:sp>
        <p:sp>
          <p:nvSpPr>
            <p:cNvPr id="397" name="Google Shape;397;p14"/>
            <p:cNvSpPr/>
            <p:nvPr/>
          </p:nvSpPr>
          <p:spPr>
            <a:xfrm>
              <a:off x="4644008" y="5733257"/>
              <a:ext cx="1152128" cy="432048"/>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G3P</a:t>
              </a:r>
              <a:endParaRPr sz="1800">
                <a:solidFill>
                  <a:srgbClr val="000000"/>
                </a:solidFill>
                <a:latin typeface="Calibri"/>
                <a:ea typeface="Calibri"/>
                <a:cs typeface="Calibri"/>
                <a:sym typeface="Calibri"/>
              </a:endParaRPr>
            </a:p>
          </p:txBody>
        </p:sp>
        <p:sp>
          <p:nvSpPr>
            <p:cNvPr id="398" name="Google Shape;398;p14"/>
            <p:cNvSpPr/>
            <p:nvPr/>
          </p:nvSpPr>
          <p:spPr>
            <a:xfrm>
              <a:off x="2987824" y="5733256"/>
              <a:ext cx="1152128" cy="432048"/>
            </a:xfrm>
            <a:prstGeom prst="roundRect">
              <a:avLst>
                <a:gd fmla="val 16667" name="adj"/>
              </a:avLst>
            </a:prstGeom>
            <a:solidFill>
              <a:srgbClr val="FFF2CC"/>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DHAP</a:t>
              </a:r>
              <a:endParaRPr/>
            </a:p>
          </p:txBody>
        </p:sp>
        <p:cxnSp>
          <p:nvCxnSpPr>
            <p:cNvPr id="399" name="Google Shape;399;p14"/>
            <p:cNvCxnSpPr/>
            <p:nvPr/>
          </p:nvCxnSpPr>
          <p:spPr>
            <a:xfrm>
              <a:off x="4427984" y="3977347"/>
              <a:ext cx="0" cy="387757"/>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00" name="Google Shape;400;p14"/>
            <p:cNvCxnSpPr/>
            <p:nvPr/>
          </p:nvCxnSpPr>
          <p:spPr>
            <a:xfrm flipH="1">
              <a:off x="3563888" y="5057467"/>
              <a:ext cx="656456" cy="531773"/>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01" name="Google Shape;401;p14"/>
            <p:cNvCxnSpPr/>
            <p:nvPr/>
          </p:nvCxnSpPr>
          <p:spPr>
            <a:xfrm>
              <a:off x="4644008" y="5096572"/>
              <a:ext cx="792088" cy="476339"/>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 dir="5400000" dist="76200">
                <a:srgbClr val="000000">
                  <a:alpha val="40000"/>
                </a:srgbClr>
              </a:outerShdw>
            </a:effectLst>
          </p:spPr>
        </p:cxnSp>
        <p:cxnSp>
          <p:nvCxnSpPr>
            <p:cNvPr id="402" name="Google Shape;402;p14"/>
            <p:cNvCxnSpPr/>
            <p:nvPr/>
          </p:nvCxnSpPr>
          <p:spPr>
            <a:xfrm>
              <a:off x="4172610" y="5949280"/>
              <a:ext cx="440432" cy="0"/>
            </a:xfrm>
            <a:prstGeom prst="straightConnector1">
              <a:avLst/>
            </a:prstGeom>
            <a:noFill/>
            <a:ln cap="flat" cmpd="sng" w="28575">
              <a:solidFill>
                <a:schemeClr val="accent4"/>
              </a:solidFill>
              <a:prstDash val="solid"/>
              <a:miter lim="800000"/>
              <a:headEnd len="sm" w="sm" type="none"/>
              <a:tailEnd len="med" w="med" type="triangle"/>
            </a:ln>
            <a:effectLst>
              <a:outerShdw blurRad="50800" rotWithShape="0" algn="tl" dir="2700000" dist="76200">
                <a:srgbClr val="000000">
                  <a:alpha val="40000"/>
                </a:srgbClr>
              </a:outerShdw>
            </a:effectLst>
          </p:spPr>
        </p:cxnSp>
      </p:grpSp>
      <p:grpSp>
        <p:nvGrpSpPr>
          <p:cNvPr id="403" name="Google Shape;403;p14"/>
          <p:cNvGrpSpPr/>
          <p:nvPr/>
        </p:nvGrpSpPr>
        <p:grpSpPr>
          <a:xfrm>
            <a:off x="385677" y="2639857"/>
            <a:ext cx="3482572" cy="345246"/>
            <a:chOff x="385677" y="2639857"/>
            <a:chExt cx="3482572" cy="345246"/>
          </a:xfrm>
        </p:grpSpPr>
        <p:grpSp>
          <p:nvGrpSpPr>
            <p:cNvPr id="404" name="Google Shape;404;p14"/>
            <p:cNvGrpSpPr/>
            <p:nvPr/>
          </p:nvGrpSpPr>
          <p:grpSpPr>
            <a:xfrm>
              <a:off x="385677" y="2639857"/>
              <a:ext cx="2818171" cy="345246"/>
              <a:chOff x="320361" y="2541883"/>
              <a:chExt cx="2818171" cy="345246"/>
            </a:xfrm>
          </p:grpSpPr>
          <p:sp>
            <p:nvSpPr>
              <p:cNvPr id="405" name="Google Shape;405;p14"/>
              <p:cNvSpPr txBox="1"/>
              <p:nvPr/>
            </p:nvSpPr>
            <p:spPr>
              <a:xfrm>
                <a:off x="320361" y="2545159"/>
                <a:ext cx="10179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Galactose</a:t>
                </a:r>
                <a:endParaRPr b="1" sz="1800">
                  <a:solidFill>
                    <a:schemeClr val="dk1"/>
                  </a:solidFill>
                  <a:latin typeface="Calibri"/>
                  <a:ea typeface="Calibri"/>
                  <a:cs typeface="Calibri"/>
                  <a:sym typeface="Calibri"/>
                </a:endParaRPr>
              </a:p>
            </p:txBody>
          </p:sp>
          <p:sp>
            <p:nvSpPr>
              <p:cNvPr id="406" name="Google Shape;406;p14"/>
              <p:cNvSpPr txBox="1"/>
              <p:nvPr/>
            </p:nvSpPr>
            <p:spPr>
              <a:xfrm>
                <a:off x="1580911" y="2548575"/>
                <a:ext cx="7425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Gal-1P</a:t>
                </a:r>
                <a:endParaRPr b="1" sz="2000">
                  <a:solidFill>
                    <a:schemeClr val="dk1"/>
                  </a:solidFill>
                  <a:latin typeface="Calibri"/>
                  <a:ea typeface="Calibri"/>
                  <a:cs typeface="Calibri"/>
                  <a:sym typeface="Calibri"/>
                </a:endParaRPr>
              </a:p>
            </p:txBody>
          </p:sp>
          <p:sp>
            <p:nvSpPr>
              <p:cNvPr id="407" name="Google Shape;407;p14"/>
              <p:cNvSpPr txBox="1"/>
              <p:nvPr/>
            </p:nvSpPr>
            <p:spPr>
              <a:xfrm>
                <a:off x="2609220" y="2541883"/>
                <a:ext cx="5293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G1P</a:t>
                </a:r>
                <a:endParaRPr b="1" sz="1800">
                  <a:solidFill>
                    <a:schemeClr val="dk1"/>
                  </a:solidFill>
                  <a:latin typeface="Calibri"/>
                  <a:ea typeface="Calibri"/>
                  <a:cs typeface="Calibri"/>
                  <a:sym typeface="Calibri"/>
                </a:endParaRPr>
              </a:p>
            </p:txBody>
          </p:sp>
        </p:grpSp>
        <p:cxnSp>
          <p:nvCxnSpPr>
            <p:cNvPr id="408" name="Google Shape;408;p14"/>
            <p:cNvCxnSpPr/>
            <p:nvPr/>
          </p:nvCxnSpPr>
          <p:spPr>
            <a:xfrm>
              <a:off x="3182449" y="2829915"/>
              <a:ext cx="685800" cy="0"/>
            </a:xfrm>
            <a:prstGeom prst="straightConnector1">
              <a:avLst/>
            </a:prstGeom>
            <a:noFill/>
            <a:ln cap="flat" cmpd="sng" w="28575">
              <a:solidFill>
                <a:srgbClr val="525252"/>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09" name="Google Shape;409;p14"/>
            <p:cNvCxnSpPr>
              <a:stCxn id="406" idx="3"/>
              <a:endCxn id="407" idx="1"/>
            </p:cNvCxnSpPr>
            <p:nvPr/>
          </p:nvCxnSpPr>
          <p:spPr>
            <a:xfrm flipH="1" rot="10800000">
              <a:off x="2388739" y="2809226"/>
              <a:ext cx="285900" cy="6600"/>
            </a:xfrm>
            <a:prstGeom prst="straightConnector1">
              <a:avLst/>
            </a:prstGeom>
            <a:noFill/>
            <a:ln cap="flat" cmpd="sng" w="28575">
              <a:solidFill>
                <a:srgbClr val="525252"/>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10" name="Google Shape;410;p14"/>
            <p:cNvCxnSpPr/>
            <p:nvPr/>
          </p:nvCxnSpPr>
          <p:spPr>
            <a:xfrm flipH="1" rot="10800000">
              <a:off x="1341277" y="2829915"/>
              <a:ext cx="334784" cy="6692"/>
            </a:xfrm>
            <a:prstGeom prst="straightConnector1">
              <a:avLst/>
            </a:prstGeom>
            <a:noFill/>
            <a:ln cap="flat" cmpd="sng" w="28575">
              <a:solidFill>
                <a:srgbClr val="525252"/>
              </a:solidFill>
              <a:prstDash val="solid"/>
              <a:miter lim="800000"/>
              <a:headEnd len="sm" w="sm" type="none"/>
              <a:tailEnd len="med" w="med" type="triangle"/>
            </a:ln>
            <a:effectLst>
              <a:outerShdw blurRad="50800" rotWithShape="0" algn="tl" dir="2700000" dist="76200">
                <a:srgbClr val="000000">
                  <a:alpha val="40000"/>
                </a:srgbClr>
              </a:outerShdw>
            </a:effectLst>
          </p:spPr>
        </p:cxnSp>
      </p:grpSp>
      <p:cxnSp>
        <p:nvCxnSpPr>
          <p:cNvPr id="411" name="Google Shape;411;p14"/>
          <p:cNvCxnSpPr/>
          <p:nvPr/>
        </p:nvCxnSpPr>
        <p:spPr>
          <a:xfrm>
            <a:off x="1877448" y="6139338"/>
            <a:ext cx="1477108" cy="0"/>
          </a:xfrm>
          <a:prstGeom prst="straightConnector1">
            <a:avLst/>
          </a:prstGeom>
          <a:noFill/>
          <a:ln cap="flat" cmpd="sng" w="28575">
            <a:solidFill>
              <a:schemeClr val="accent6"/>
            </a:solidFill>
            <a:prstDash val="solid"/>
            <a:miter lim="800000"/>
            <a:headEnd len="sm" w="sm" type="none"/>
            <a:tailEnd len="med" w="med" type="triangle"/>
          </a:ln>
          <a:effectLst>
            <a:outerShdw blurRad="50800" rotWithShape="0" algn="tl" dir="2700000" dist="76200">
              <a:srgbClr val="000000">
                <a:alpha val="40000"/>
              </a:srgbClr>
            </a:outerShdw>
          </a:effectLst>
        </p:spPr>
      </p:cxnSp>
      <p:grpSp>
        <p:nvGrpSpPr>
          <p:cNvPr id="412" name="Google Shape;412;p14"/>
          <p:cNvGrpSpPr/>
          <p:nvPr/>
        </p:nvGrpSpPr>
        <p:grpSpPr>
          <a:xfrm>
            <a:off x="2179736" y="5267845"/>
            <a:ext cx="3256360" cy="969467"/>
            <a:chOff x="2179736" y="5229200"/>
            <a:chExt cx="3256360" cy="969467"/>
          </a:xfrm>
        </p:grpSpPr>
        <p:cxnSp>
          <p:nvCxnSpPr>
            <p:cNvPr id="413" name="Google Shape;413;p14"/>
            <p:cNvCxnSpPr/>
            <p:nvPr/>
          </p:nvCxnSpPr>
          <p:spPr>
            <a:xfrm flipH="1" rot="10800000">
              <a:off x="2426915" y="5733255"/>
              <a:ext cx="494270" cy="351109"/>
            </a:xfrm>
            <a:prstGeom prst="curvedConnector3">
              <a:avLst>
                <a:gd fmla="val 50000" name="adj1"/>
              </a:avLst>
            </a:prstGeom>
            <a:noFill/>
            <a:ln cap="flat" cmpd="sng" w="28575">
              <a:solidFill>
                <a:schemeClr val="accent6"/>
              </a:solidFill>
              <a:prstDash val="solid"/>
              <a:miter lim="800000"/>
              <a:headEnd len="sm" w="sm" type="none"/>
              <a:tailEnd len="med" w="med" type="triangle"/>
            </a:ln>
          </p:spPr>
        </p:cxnSp>
        <p:sp>
          <p:nvSpPr>
            <p:cNvPr id="414" name="Google Shape;414;p14"/>
            <p:cNvSpPr txBox="1"/>
            <p:nvPr/>
          </p:nvSpPr>
          <p:spPr>
            <a:xfrm>
              <a:off x="2179736" y="5229200"/>
              <a:ext cx="14992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Glyceraldehyde</a:t>
              </a:r>
              <a:endParaRPr b="1" sz="1800">
                <a:solidFill>
                  <a:schemeClr val="dk1"/>
                </a:solidFill>
                <a:latin typeface="Calibri"/>
                <a:ea typeface="Calibri"/>
                <a:cs typeface="Calibri"/>
                <a:sym typeface="Calibri"/>
              </a:endParaRPr>
            </a:p>
          </p:txBody>
        </p:sp>
        <p:grpSp>
          <p:nvGrpSpPr>
            <p:cNvPr id="415" name="Google Shape;415;p14"/>
            <p:cNvGrpSpPr/>
            <p:nvPr/>
          </p:nvGrpSpPr>
          <p:grpSpPr>
            <a:xfrm>
              <a:off x="3354556" y="5517232"/>
              <a:ext cx="2081540" cy="681435"/>
              <a:chOff x="3354556" y="5517232"/>
              <a:chExt cx="2081540" cy="681435"/>
            </a:xfrm>
          </p:grpSpPr>
          <p:cxnSp>
            <p:nvCxnSpPr>
              <p:cNvPr id="416" name="Google Shape;416;p14"/>
              <p:cNvCxnSpPr/>
              <p:nvPr/>
            </p:nvCxnSpPr>
            <p:spPr>
              <a:xfrm>
                <a:off x="3354556" y="5775551"/>
                <a:ext cx="2081540" cy="423116"/>
              </a:xfrm>
              <a:prstGeom prst="bentConnector3">
                <a:avLst>
                  <a:gd fmla="val 64904" name="adj1"/>
                </a:avLst>
              </a:prstGeom>
              <a:noFill/>
              <a:ln cap="flat" cmpd="sng" w="28575">
                <a:solidFill>
                  <a:schemeClr val="accent6"/>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17" name="Google Shape;417;p14"/>
              <p:cNvCxnSpPr/>
              <p:nvPr/>
            </p:nvCxnSpPr>
            <p:spPr>
              <a:xfrm rot="10800000">
                <a:off x="3370885" y="5517232"/>
                <a:ext cx="0" cy="258320"/>
              </a:xfrm>
              <a:prstGeom prst="straightConnector1">
                <a:avLst/>
              </a:prstGeom>
              <a:noFill/>
              <a:ln cap="flat" cmpd="sng" w="28575">
                <a:solidFill>
                  <a:schemeClr val="accent6"/>
                </a:solidFill>
                <a:prstDash val="solid"/>
                <a:miter lim="800000"/>
                <a:headEnd len="sm" w="sm" type="none"/>
                <a:tailEnd len="sm" w="sm" type="none"/>
              </a:ln>
            </p:spPr>
          </p:cxnSp>
        </p:grpSp>
      </p:grpSp>
      <p:cxnSp>
        <p:nvCxnSpPr>
          <p:cNvPr id="418" name="Google Shape;418;p14"/>
          <p:cNvCxnSpPr/>
          <p:nvPr/>
        </p:nvCxnSpPr>
        <p:spPr>
          <a:xfrm flipH="1">
            <a:off x="6169820" y="2836607"/>
            <a:ext cx="2376263" cy="1024441"/>
          </a:xfrm>
          <a:prstGeom prst="straightConnector1">
            <a:avLst/>
          </a:prstGeom>
          <a:noFill/>
          <a:ln cap="flat" cmpd="sng" w="38100">
            <a:solidFill>
              <a:srgbClr val="C00000"/>
            </a:solidFill>
            <a:prstDash val="solid"/>
            <a:miter lim="800000"/>
            <a:headEnd len="sm" w="sm" type="none"/>
            <a:tailEnd len="med" w="med" type="triangle"/>
          </a:ln>
          <a:effectLst>
            <a:outerShdw blurRad="50800" rotWithShape="0" algn="tl" dir="2700000" dist="76200">
              <a:srgbClr val="000000">
                <a:alpha val="40000"/>
              </a:srgbClr>
            </a:outerShdw>
          </a:effectLst>
        </p:spPr>
      </p:cxnSp>
      <p:cxnSp>
        <p:nvCxnSpPr>
          <p:cNvPr id="419" name="Google Shape;419;p14"/>
          <p:cNvCxnSpPr/>
          <p:nvPr/>
        </p:nvCxnSpPr>
        <p:spPr>
          <a:xfrm flipH="1" rot="10800000">
            <a:off x="5868144" y="2922494"/>
            <a:ext cx="2558680" cy="1028492"/>
          </a:xfrm>
          <a:prstGeom prst="straightConnector1">
            <a:avLst/>
          </a:prstGeom>
          <a:noFill/>
          <a:ln cap="flat" cmpd="sng" w="50800">
            <a:solidFill>
              <a:schemeClr val="lt1"/>
            </a:solidFill>
            <a:prstDash val="solid"/>
            <a:miter lim="800000"/>
            <a:headEnd len="sm" w="sm" type="none"/>
            <a:tailEnd len="med" w="med" type="triangle"/>
          </a:ln>
        </p:spPr>
      </p:cxnSp>
      <p:grpSp>
        <p:nvGrpSpPr>
          <p:cNvPr id="420" name="Google Shape;420;p14"/>
          <p:cNvGrpSpPr/>
          <p:nvPr/>
        </p:nvGrpSpPr>
        <p:grpSpPr>
          <a:xfrm>
            <a:off x="5821650" y="1860322"/>
            <a:ext cx="2926814" cy="2082750"/>
            <a:chOff x="5821650" y="1860322"/>
            <a:chExt cx="2926814" cy="2082750"/>
          </a:xfrm>
        </p:grpSpPr>
        <p:sp>
          <p:nvSpPr>
            <p:cNvPr id="421" name="Google Shape;421;p14"/>
            <p:cNvSpPr txBox="1"/>
            <p:nvPr/>
          </p:nvSpPr>
          <p:spPr>
            <a:xfrm>
              <a:off x="7092280" y="2298358"/>
              <a:ext cx="113890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hexokinase</a:t>
              </a:r>
              <a:endParaRPr/>
            </a:p>
          </p:txBody>
        </p:sp>
        <p:sp>
          <p:nvSpPr>
            <p:cNvPr id="422" name="Google Shape;422;p14"/>
            <p:cNvSpPr txBox="1"/>
            <p:nvPr/>
          </p:nvSpPr>
          <p:spPr>
            <a:xfrm rot="-1436856">
              <a:off x="6467690" y="3035773"/>
              <a:ext cx="10508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isomerase</a:t>
              </a:r>
              <a:endParaRPr/>
            </a:p>
          </p:txBody>
        </p:sp>
        <p:grpSp>
          <p:nvGrpSpPr>
            <p:cNvPr id="423" name="Google Shape;423;p14"/>
            <p:cNvGrpSpPr/>
            <p:nvPr/>
          </p:nvGrpSpPr>
          <p:grpSpPr>
            <a:xfrm>
              <a:off x="5821650" y="1860322"/>
              <a:ext cx="2926814" cy="2082750"/>
              <a:chOff x="5821650" y="1860322"/>
              <a:chExt cx="2926814" cy="2082750"/>
            </a:xfrm>
          </p:grpSpPr>
          <p:grpSp>
            <p:nvGrpSpPr>
              <p:cNvPr id="424" name="Google Shape;424;p14"/>
              <p:cNvGrpSpPr/>
              <p:nvPr/>
            </p:nvGrpSpPr>
            <p:grpSpPr>
              <a:xfrm>
                <a:off x="5821650" y="1860322"/>
                <a:ext cx="2926814" cy="2021706"/>
                <a:chOff x="5821650" y="1772816"/>
                <a:chExt cx="2926814" cy="2021706"/>
              </a:xfrm>
            </p:grpSpPr>
            <p:sp>
              <p:nvSpPr>
                <p:cNvPr id="425" name="Google Shape;425;p14"/>
                <p:cNvSpPr txBox="1"/>
                <p:nvPr/>
              </p:nvSpPr>
              <p:spPr>
                <a:xfrm>
                  <a:off x="7585966" y="2580402"/>
                  <a:ext cx="116249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Mannose-6p</a:t>
                  </a:r>
                  <a:endParaRPr b="1" sz="1800">
                    <a:solidFill>
                      <a:schemeClr val="dk1"/>
                    </a:solidFill>
                    <a:latin typeface="Calibri"/>
                    <a:ea typeface="Calibri"/>
                    <a:cs typeface="Calibri"/>
                    <a:sym typeface="Calibri"/>
                  </a:endParaRPr>
                </a:p>
              </p:txBody>
            </p:sp>
            <p:cxnSp>
              <p:nvCxnSpPr>
                <p:cNvPr id="426" name="Google Shape;426;p14"/>
                <p:cNvCxnSpPr/>
                <p:nvPr/>
              </p:nvCxnSpPr>
              <p:spPr>
                <a:xfrm>
                  <a:off x="8171324" y="2188026"/>
                  <a:ext cx="1076" cy="507628"/>
                </a:xfrm>
                <a:prstGeom prst="straightConnector1">
                  <a:avLst/>
                </a:prstGeom>
                <a:noFill/>
                <a:ln cap="flat" cmpd="sng" w="28575">
                  <a:solidFill>
                    <a:srgbClr val="C00000"/>
                  </a:solidFill>
                  <a:prstDash val="solid"/>
                  <a:miter lim="800000"/>
                  <a:headEnd len="sm" w="sm" type="none"/>
                  <a:tailEnd len="med" w="med" type="triangle"/>
                </a:ln>
                <a:effectLst>
                  <a:outerShdw blurRad="50800" rotWithShape="0" algn="tl" dir="2700000" dist="76200">
                    <a:srgbClr val="000000">
                      <a:alpha val="40000"/>
                    </a:srgbClr>
                  </a:outerShdw>
                </a:effectLst>
              </p:spPr>
            </p:cxnSp>
            <p:sp>
              <p:nvSpPr>
                <p:cNvPr id="427" name="Google Shape;427;p14"/>
                <p:cNvSpPr txBox="1"/>
                <p:nvPr/>
              </p:nvSpPr>
              <p:spPr>
                <a:xfrm>
                  <a:off x="7724079" y="1772816"/>
                  <a:ext cx="8803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Mannose</a:t>
                  </a:r>
                  <a:endParaRPr b="1" sz="1800">
                    <a:solidFill>
                      <a:schemeClr val="dk1"/>
                    </a:solidFill>
                    <a:latin typeface="Calibri"/>
                    <a:ea typeface="Calibri"/>
                    <a:cs typeface="Calibri"/>
                    <a:sym typeface="Calibri"/>
                  </a:endParaRPr>
                </a:p>
              </p:txBody>
            </p:sp>
            <p:cxnSp>
              <p:nvCxnSpPr>
                <p:cNvPr id="428" name="Google Shape;428;p14"/>
                <p:cNvCxnSpPr/>
                <p:nvPr/>
              </p:nvCxnSpPr>
              <p:spPr>
                <a:xfrm flipH="1">
                  <a:off x="5821650" y="2858418"/>
                  <a:ext cx="2299071" cy="936104"/>
                </a:xfrm>
                <a:prstGeom prst="straightConnector1">
                  <a:avLst/>
                </a:prstGeom>
                <a:noFill/>
                <a:ln cap="flat" cmpd="sng" w="38100">
                  <a:solidFill>
                    <a:srgbClr val="C00000"/>
                  </a:solidFill>
                  <a:prstDash val="solid"/>
                  <a:miter lim="800000"/>
                  <a:headEnd len="sm" w="sm" type="none"/>
                  <a:tailEnd len="med" w="med" type="triangle"/>
                </a:ln>
                <a:effectLst>
                  <a:outerShdw blurRad="50800" rotWithShape="0" algn="tl" dir="2700000" dist="76200">
                    <a:srgbClr val="000000">
                      <a:alpha val="40000"/>
                    </a:srgbClr>
                  </a:outerShdw>
                </a:effectLst>
              </p:spPr>
            </p:cxnSp>
          </p:grpSp>
          <p:cxnSp>
            <p:nvCxnSpPr>
              <p:cNvPr id="429" name="Google Shape;429;p14"/>
              <p:cNvCxnSpPr/>
              <p:nvPr/>
            </p:nvCxnSpPr>
            <p:spPr>
              <a:xfrm flipH="1" rot="10800000">
                <a:off x="5925423" y="2960456"/>
                <a:ext cx="2381669" cy="982616"/>
              </a:xfrm>
              <a:prstGeom prst="straightConnector1">
                <a:avLst/>
              </a:prstGeom>
              <a:noFill/>
              <a:ln cap="flat" cmpd="sng" w="38100">
                <a:solidFill>
                  <a:srgbClr val="C00000"/>
                </a:solidFill>
                <a:prstDash val="solid"/>
                <a:miter lim="800000"/>
                <a:headEnd len="sm" w="sm" type="none"/>
                <a:tailEnd len="med" w="med" type="triangle"/>
              </a:ln>
              <a:effectLst>
                <a:outerShdw blurRad="50800" rotWithShape="0" algn="tl" dir="2700000" dist="76200">
                  <a:srgbClr val="000000">
                    <a:alpha val="40000"/>
                  </a:srgbClr>
                </a:outerShdw>
              </a:effectLst>
            </p:spPr>
          </p:cxnSp>
        </p:grpSp>
      </p:grpSp>
      <p:grpSp>
        <p:nvGrpSpPr>
          <p:cNvPr id="430" name="Google Shape;430;p14"/>
          <p:cNvGrpSpPr/>
          <p:nvPr/>
        </p:nvGrpSpPr>
        <p:grpSpPr>
          <a:xfrm>
            <a:off x="1331640" y="3337828"/>
            <a:ext cx="2545794" cy="735828"/>
            <a:chOff x="1331640" y="3337828"/>
            <a:chExt cx="2545794" cy="735828"/>
          </a:xfrm>
        </p:grpSpPr>
        <p:grpSp>
          <p:nvGrpSpPr>
            <p:cNvPr id="431" name="Google Shape;431;p14"/>
            <p:cNvGrpSpPr/>
            <p:nvPr/>
          </p:nvGrpSpPr>
          <p:grpSpPr>
            <a:xfrm>
              <a:off x="1331640" y="3735102"/>
              <a:ext cx="2413212" cy="338554"/>
              <a:chOff x="1331640" y="3735102"/>
              <a:chExt cx="2413212" cy="338554"/>
            </a:xfrm>
          </p:grpSpPr>
          <p:sp>
            <p:nvSpPr>
              <p:cNvPr id="432" name="Google Shape;432;p14"/>
              <p:cNvSpPr txBox="1"/>
              <p:nvPr/>
            </p:nvSpPr>
            <p:spPr>
              <a:xfrm>
                <a:off x="1331640" y="3735102"/>
                <a:ext cx="91377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Fructose</a:t>
                </a:r>
                <a:endParaRPr b="1" sz="1800">
                  <a:solidFill>
                    <a:schemeClr val="dk1"/>
                  </a:solidFill>
                  <a:latin typeface="Calibri"/>
                  <a:ea typeface="Calibri"/>
                  <a:cs typeface="Calibri"/>
                  <a:sym typeface="Calibri"/>
                </a:endParaRPr>
              </a:p>
            </p:txBody>
          </p:sp>
          <p:cxnSp>
            <p:nvCxnSpPr>
              <p:cNvPr id="433" name="Google Shape;433;p14"/>
              <p:cNvCxnSpPr/>
              <p:nvPr/>
            </p:nvCxnSpPr>
            <p:spPr>
              <a:xfrm>
                <a:off x="2267744" y="3933056"/>
                <a:ext cx="1477108" cy="0"/>
              </a:xfrm>
              <a:prstGeom prst="straightConnector1">
                <a:avLst/>
              </a:prstGeom>
              <a:noFill/>
              <a:ln cap="flat" cmpd="sng" w="28575">
                <a:solidFill>
                  <a:schemeClr val="accent6"/>
                </a:solidFill>
                <a:prstDash val="solid"/>
                <a:miter lim="800000"/>
                <a:headEnd len="sm" w="sm" type="none"/>
                <a:tailEnd len="med" w="med" type="triangle"/>
              </a:ln>
              <a:effectLst>
                <a:outerShdw blurRad="50800" rotWithShape="0" algn="tl" dir="2700000" dist="76200">
                  <a:srgbClr val="000000">
                    <a:alpha val="40000"/>
                  </a:srgbClr>
                </a:outerShdw>
              </a:effectLst>
            </p:spPr>
          </p:cxnSp>
        </p:grpSp>
        <p:sp>
          <p:nvSpPr>
            <p:cNvPr id="434" name="Google Shape;434;p14"/>
            <p:cNvSpPr txBox="1"/>
            <p:nvPr/>
          </p:nvSpPr>
          <p:spPr>
            <a:xfrm>
              <a:off x="2099448" y="3337828"/>
              <a:ext cx="177798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Hexokinase</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(extrahepatic tissues)</a:t>
              </a:r>
              <a:endParaRPr/>
            </a:p>
          </p:txBody>
        </p:sp>
      </p:grpSp>
      <p:grpSp>
        <p:nvGrpSpPr>
          <p:cNvPr id="435" name="Google Shape;435;p14"/>
          <p:cNvGrpSpPr/>
          <p:nvPr/>
        </p:nvGrpSpPr>
        <p:grpSpPr>
          <a:xfrm>
            <a:off x="1296616" y="4033164"/>
            <a:ext cx="671483" cy="2204148"/>
            <a:chOff x="1296616" y="4033164"/>
            <a:chExt cx="671483" cy="2204148"/>
          </a:xfrm>
        </p:grpSpPr>
        <p:grpSp>
          <p:nvGrpSpPr>
            <p:cNvPr id="436" name="Google Shape;436;p14"/>
            <p:cNvGrpSpPr/>
            <p:nvPr/>
          </p:nvGrpSpPr>
          <p:grpSpPr>
            <a:xfrm>
              <a:off x="1475656" y="4033164"/>
              <a:ext cx="492443" cy="2204148"/>
              <a:chOff x="1475656" y="4033164"/>
              <a:chExt cx="492443" cy="2204148"/>
            </a:xfrm>
          </p:grpSpPr>
          <p:cxnSp>
            <p:nvCxnSpPr>
              <p:cNvPr id="437" name="Google Shape;437;p14"/>
              <p:cNvCxnSpPr/>
              <p:nvPr/>
            </p:nvCxnSpPr>
            <p:spPr>
              <a:xfrm flipH="1">
                <a:off x="1691680" y="4033164"/>
                <a:ext cx="4868" cy="1873019"/>
              </a:xfrm>
              <a:prstGeom prst="straightConnector1">
                <a:avLst/>
              </a:prstGeom>
              <a:noFill/>
              <a:ln cap="flat" cmpd="sng" w="28575">
                <a:solidFill>
                  <a:schemeClr val="accent6"/>
                </a:solidFill>
                <a:prstDash val="solid"/>
                <a:miter lim="800000"/>
                <a:headEnd len="sm" w="sm" type="none"/>
                <a:tailEnd len="med" w="med" type="triangle"/>
              </a:ln>
              <a:effectLst>
                <a:outerShdw blurRad="50800" rotWithShape="0" algn="tl" dir="2700000" dist="76200">
                  <a:srgbClr val="000000">
                    <a:alpha val="40000"/>
                  </a:srgbClr>
                </a:outerShdw>
              </a:effectLst>
            </p:spPr>
          </p:cxnSp>
          <p:sp>
            <p:nvSpPr>
              <p:cNvPr id="438" name="Google Shape;438;p14"/>
              <p:cNvSpPr txBox="1"/>
              <p:nvPr/>
            </p:nvSpPr>
            <p:spPr>
              <a:xfrm>
                <a:off x="1475656" y="5898758"/>
                <a:ext cx="4924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F1P</a:t>
                </a:r>
                <a:endParaRPr b="1" sz="1800">
                  <a:solidFill>
                    <a:schemeClr val="dk1"/>
                  </a:solidFill>
                  <a:latin typeface="Calibri"/>
                  <a:ea typeface="Calibri"/>
                  <a:cs typeface="Calibri"/>
                  <a:sym typeface="Calibri"/>
                </a:endParaRPr>
              </a:p>
            </p:txBody>
          </p:sp>
        </p:grpSp>
        <p:sp>
          <p:nvSpPr>
            <p:cNvPr id="439" name="Google Shape;439;p14"/>
            <p:cNvSpPr txBox="1"/>
            <p:nvPr/>
          </p:nvSpPr>
          <p:spPr>
            <a:xfrm rot="-5400000">
              <a:off x="1084346" y="4778504"/>
              <a:ext cx="76309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in liver</a:t>
              </a:r>
              <a:endParaRPr/>
            </a:p>
          </p:txBody>
        </p:sp>
      </p:grpSp>
      <p:grpSp>
        <p:nvGrpSpPr>
          <p:cNvPr id="440" name="Google Shape;440;p14"/>
          <p:cNvGrpSpPr/>
          <p:nvPr/>
        </p:nvGrpSpPr>
        <p:grpSpPr>
          <a:xfrm>
            <a:off x="660623" y="1143374"/>
            <a:ext cx="2924752" cy="1433698"/>
            <a:chOff x="660623" y="1143374"/>
            <a:chExt cx="2924752" cy="1433698"/>
          </a:xfrm>
        </p:grpSpPr>
        <p:grpSp>
          <p:nvGrpSpPr>
            <p:cNvPr id="441" name="Google Shape;441;p14"/>
            <p:cNvGrpSpPr/>
            <p:nvPr/>
          </p:nvGrpSpPr>
          <p:grpSpPr>
            <a:xfrm>
              <a:off x="660623" y="1143374"/>
              <a:ext cx="2924752" cy="1433698"/>
              <a:chOff x="477421" y="853179"/>
              <a:chExt cx="2924752" cy="1433698"/>
            </a:xfrm>
          </p:grpSpPr>
          <p:pic>
            <p:nvPicPr>
              <p:cNvPr id="442" name="Google Shape;442;p14"/>
              <p:cNvPicPr preferRelativeResize="0"/>
              <p:nvPr/>
            </p:nvPicPr>
            <p:blipFill rotWithShape="1">
              <a:blip r:embed="rId4">
                <a:alphaModFix/>
              </a:blip>
              <a:srcRect b="73130" l="41417" r="11831" t="0"/>
              <a:stretch/>
            </p:blipFill>
            <p:spPr>
              <a:xfrm>
                <a:off x="477421" y="853179"/>
                <a:ext cx="1267625" cy="701450"/>
              </a:xfrm>
              <a:prstGeom prst="rect">
                <a:avLst/>
              </a:prstGeom>
              <a:noFill/>
              <a:ln>
                <a:noFill/>
              </a:ln>
            </p:spPr>
          </p:pic>
          <p:pic>
            <p:nvPicPr>
              <p:cNvPr id="443" name="Google Shape;443;p14"/>
              <p:cNvPicPr preferRelativeResize="0"/>
              <p:nvPr/>
            </p:nvPicPr>
            <p:blipFill rotWithShape="1">
              <a:blip r:embed="rId4">
                <a:alphaModFix/>
              </a:blip>
              <a:srcRect b="0" l="45982" r="0" t="61148"/>
              <a:stretch/>
            </p:blipFill>
            <p:spPr>
              <a:xfrm>
                <a:off x="2073286" y="1390859"/>
                <a:ext cx="1328887" cy="896018"/>
              </a:xfrm>
              <a:prstGeom prst="rect">
                <a:avLst/>
              </a:prstGeom>
              <a:noFill/>
              <a:ln>
                <a:noFill/>
              </a:ln>
            </p:spPr>
          </p:pic>
          <p:cxnSp>
            <p:nvCxnSpPr>
              <p:cNvPr id="444" name="Google Shape;444;p14"/>
              <p:cNvCxnSpPr/>
              <p:nvPr/>
            </p:nvCxnSpPr>
            <p:spPr>
              <a:xfrm flipH="1" rot="10800000">
                <a:off x="1763688" y="1429923"/>
                <a:ext cx="287124" cy="6991"/>
              </a:xfrm>
              <a:prstGeom prst="straightConnector1">
                <a:avLst/>
              </a:prstGeom>
              <a:noFill/>
              <a:ln cap="flat" cmpd="sng" w="28575">
                <a:solidFill>
                  <a:schemeClr val="dk1"/>
                </a:solidFill>
                <a:prstDash val="solid"/>
                <a:miter lim="800000"/>
                <a:headEnd len="sm" w="sm" type="none"/>
                <a:tailEnd len="med" w="med" type="triangle"/>
              </a:ln>
            </p:spPr>
          </p:cxnSp>
        </p:grpSp>
        <p:cxnSp>
          <p:nvCxnSpPr>
            <p:cNvPr id="445" name="Google Shape;445;p14"/>
            <p:cNvCxnSpPr/>
            <p:nvPr/>
          </p:nvCxnSpPr>
          <p:spPr>
            <a:xfrm rot="10800000">
              <a:off x="2627784" y="1815796"/>
              <a:ext cx="0" cy="633493"/>
            </a:xfrm>
            <a:prstGeom prst="straightConnector1">
              <a:avLst/>
            </a:prstGeom>
            <a:noFill/>
            <a:ln cap="flat" cmpd="sng" w="9525">
              <a:solidFill>
                <a:srgbClr val="7F7F7F"/>
              </a:solidFill>
              <a:prstDash val="solid"/>
              <a:miter lim="800000"/>
              <a:headEnd len="sm" w="sm" type="none"/>
              <a:tailEnd len="med" w="med" type="triangle"/>
            </a:ln>
          </p:spPr>
        </p:cxnSp>
      </p:grpSp>
      <p:grpSp>
        <p:nvGrpSpPr>
          <p:cNvPr id="446" name="Google Shape;446;p14"/>
          <p:cNvGrpSpPr/>
          <p:nvPr/>
        </p:nvGrpSpPr>
        <p:grpSpPr>
          <a:xfrm>
            <a:off x="627652" y="6325649"/>
            <a:ext cx="4995440" cy="415719"/>
            <a:chOff x="627652" y="6307439"/>
            <a:chExt cx="4995440" cy="415719"/>
          </a:xfrm>
        </p:grpSpPr>
        <p:grpSp>
          <p:nvGrpSpPr>
            <p:cNvPr id="447" name="Google Shape;447;p14"/>
            <p:cNvGrpSpPr/>
            <p:nvPr/>
          </p:nvGrpSpPr>
          <p:grpSpPr>
            <a:xfrm>
              <a:off x="627652" y="6358306"/>
              <a:ext cx="3368284" cy="364852"/>
              <a:chOff x="627652" y="6358306"/>
              <a:chExt cx="3368284" cy="364852"/>
            </a:xfrm>
          </p:grpSpPr>
          <p:grpSp>
            <p:nvGrpSpPr>
              <p:cNvPr id="448" name="Google Shape;448;p14"/>
              <p:cNvGrpSpPr/>
              <p:nvPr/>
            </p:nvGrpSpPr>
            <p:grpSpPr>
              <a:xfrm>
                <a:off x="627652" y="6381328"/>
                <a:ext cx="2576196" cy="341830"/>
                <a:chOff x="475252" y="2639857"/>
                <a:chExt cx="2576196" cy="341830"/>
              </a:xfrm>
            </p:grpSpPr>
            <p:grpSp>
              <p:nvGrpSpPr>
                <p:cNvPr id="449" name="Google Shape;449;p14"/>
                <p:cNvGrpSpPr/>
                <p:nvPr/>
              </p:nvGrpSpPr>
              <p:grpSpPr>
                <a:xfrm>
                  <a:off x="475252" y="2639857"/>
                  <a:ext cx="2576196" cy="341830"/>
                  <a:chOff x="409936" y="2541883"/>
                  <a:chExt cx="2576196" cy="341830"/>
                </a:xfrm>
              </p:grpSpPr>
              <p:sp>
                <p:nvSpPr>
                  <p:cNvPr id="450" name="Google Shape;450;p14"/>
                  <p:cNvSpPr txBox="1"/>
                  <p:nvPr/>
                </p:nvSpPr>
                <p:spPr>
                  <a:xfrm>
                    <a:off x="409936" y="2545159"/>
                    <a:ext cx="9283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Glycerol </a:t>
                    </a:r>
                    <a:endParaRPr b="1" sz="1800">
                      <a:solidFill>
                        <a:schemeClr val="dk1"/>
                      </a:solidFill>
                      <a:latin typeface="Calibri"/>
                      <a:ea typeface="Calibri"/>
                      <a:cs typeface="Calibri"/>
                      <a:sym typeface="Calibri"/>
                    </a:endParaRPr>
                  </a:p>
                </p:txBody>
              </p:sp>
              <p:sp>
                <p:nvSpPr>
                  <p:cNvPr id="451" name="Google Shape;451;p14"/>
                  <p:cNvSpPr txBox="1"/>
                  <p:nvPr/>
                </p:nvSpPr>
                <p:spPr>
                  <a:xfrm>
                    <a:off x="1765991" y="2541883"/>
                    <a:ext cx="1220141" cy="338554"/>
                  </a:xfrm>
                  <a:prstGeom prst="rect">
                    <a:avLst/>
                  </a:prstGeom>
                  <a:noFill/>
                  <a:ln>
                    <a:noFill/>
                  </a:ln>
                  <a:effectLst>
                    <a:outerShdw blurRad="50800" rotWithShape="0" algn="tl" dir="2700000" dist="762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Glycerol-3-P</a:t>
                    </a:r>
                    <a:endParaRPr b="1" sz="1400">
                      <a:solidFill>
                        <a:schemeClr val="dk1"/>
                      </a:solidFill>
                      <a:latin typeface="Calibri"/>
                      <a:ea typeface="Calibri"/>
                      <a:cs typeface="Calibri"/>
                      <a:sym typeface="Calibri"/>
                    </a:endParaRPr>
                  </a:p>
                </p:txBody>
              </p:sp>
            </p:grpSp>
            <p:cxnSp>
              <p:nvCxnSpPr>
                <p:cNvPr id="452" name="Google Shape;452;p14"/>
                <p:cNvCxnSpPr/>
                <p:nvPr/>
              </p:nvCxnSpPr>
              <p:spPr>
                <a:xfrm flipH="1" rot="10800000">
                  <a:off x="1455580" y="2829915"/>
                  <a:ext cx="334784" cy="6692"/>
                </a:xfrm>
                <a:prstGeom prst="straightConnector1">
                  <a:avLst/>
                </a:prstGeom>
                <a:noFill/>
                <a:ln cap="flat" cmpd="sng" w="28575">
                  <a:solidFill>
                    <a:schemeClr val="accent1"/>
                  </a:solidFill>
                  <a:prstDash val="solid"/>
                  <a:miter lim="800000"/>
                  <a:headEnd len="sm" w="sm" type="none"/>
                  <a:tailEnd len="med" w="med" type="triangle"/>
                </a:ln>
                <a:effectLst>
                  <a:outerShdw blurRad="50800" rotWithShape="0" algn="tl" dir="2700000" dist="76200">
                    <a:srgbClr val="000000">
                      <a:alpha val="40000"/>
                    </a:srgbClr>
                  </a:outerShdw>
                </a:effectLst>
              </p:spPr>
            </p:cxnSp>
          </p:grpSp>
          <p:cxnSp>
            <p:nvCxnSpPr>
              <p:cNvPr id="453" name="Google Shape;453;p14"/>
              <p:cNvCxnSpPr/>
              <p:nvPr/>
            </p:nvCxnSpPr>
            <p:spPr>
              <a:xfrm flipH="1" rot="10800000">
                <a:off x="3203848" y="6358306"/>
                <a:ext cx="792088" cy="241286"/>
              </a:xfrm>
              <a:prstGeom prst="bentConnector2">
                <a:avLst/>
              </a:prstGeom>
              <a:noFill/>
              <a:ln cap="flat" cmpd="sng" w="28575">
                <a:solidFill>
                  <a:schemeClr val="accent1"/>
                </a:solidFill>
                <a:prstDash val="solid"/>
                <a:miter lim="800000"/>
                <a:headEnd len="sm" w="sm" type="none"/>
                <a:tailEnd len="med" w="med" type="triangle"/>
              </a:ln>
            </p:spPr>
          </p:cxnSp>
        </p:grpSp>
        <p:grpSp>
          <p:nvGrpSpPr>
            <p:cNvPr id="454" name="Google Shape;454;p14"/>
            <p:cNvGrpSpPr/>
            <p:nvPr/>
          </p:nvGrpSpPr>
          <p:grpSpPr>
            <a:xfrm>
              <a:off x="3193674" y="6307439"/>
              <a:ext cx="2429418" cy="397929"/>
              <a:chOff x="3193674" y="6307439"/>
              <a:chExt cx="2429418" cy="397929"/>
            </a:xfrm>
          </p:grpSpPr>
          <p:cxnSp>
            <p:nvCxnSpPr>
              <p:cNvPr id="455" name="Google Shape;455;p14"/>
              <p:cNvCxnSpPr/>
              <p:nvPr/>
            </p:nvCxnSpPr>
            <p:spPr>
              <a:xfrm flipH="1">
                <a:off x="3193674" y="6366814"/>
                <a:ext cx="1807874" cy="338554"/>
              </a:xfrm>
              <a:prstGeom prst="bentConnector3">
                <a:avLst>
                  <a:gd fmla="val 50000" name="adj1"/>
                </a:avLst>
              </a:prstGeom>
              <a:noFill/>
              <a:ln cap="flat" cmpd="sng" w="28575">
                <a:solidFill>
                  <a:schemeClr val="accent1"/>
                </a:solidFill>
                <a:prstDash val="solid"/>
                <a:miter lim="800000"/>
                <a:headEnd len="sm" w="sm" type="none"/>
                <a:tailEnd len="med" w="med" type="triangle"/>
              </a:ln>
            </p:spPr>
          </p:cxnSp>
          <p:sp>
            <p:nvSpPr>
              <p:cNvPr id="456" name="Google Shape;456;p14"/>
              <p:cNvSpPr/>
              <p:nvPr/>
            </p:nvSpPr>
            <p:spPr>
              <a:xfrm>
                <a:off x="4110924" y="6307439"/>
                <a:ext cx="1512168" cy="128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cxnSp>
        <p:nvCxnSpPr>
          <p:cNvPr id="457" name="Google Shape;457;p14"/>
          <p:cNvCxnSpPr/>
          <p:nvPr/>
        </p:nvCxnSpPr>
        <p:spPr>
          <a:xfrm flipH="1">
            <a:off x="3132403" y="2922494"/>
            <a:ext cx="721332" cy="1765"/>
          </a:xfrm>
          <a:prstGeom prst="straightConnector1">
            <a:avLst/>
          </a:prstGeom>
          <a:noFill/>
          <a:ln cap="flat" cmpd="sng" w="28575">
            <a:solidFill>
              <a:srgbClr val="525252"/>
            </a:solidFill>
            <a:prstDash val="solid"/>
            <a:miter lim="800000"/>
            <a:headEnd len="sm" w="sm" type="none"/>
            <a:tailEnd len="med" w="med" type="triangle"/>
          </a:ln>
          <a:effectLst>
            <a:outerShdw blurRad="50800" rotWithShape="0" algn="tl" dir="2700000" dist="76200">
              <a:srgbClr val="000000">
                <a:alpha val="40000"/>
              </a:srgbClr>
            </a:outerShdw>
          </a:effectLst>
        </p:spPr>
      </p:cxnSp>
      <p:sp>
        <p:nvSpPr>
          <p:cNvPr id="458" name="Google Shape;458;p14"/>
          <p:cNvSpPr txBox="1"/>
          <p:nvPr/>
        </p:nvSpPr>
        <p:spPr>
          <a:xfrm>
            <a:off x="1398803" y="6355147"/>
            <a:ext cx="62388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chemeClr val="dk1"/>
                </a:solidFill>
                <a:latin typeface="Calibri"/>
                <a:ea typeface="Calibri"/>
                <a:cs typeface="Calibri"/>
                <a:sym typeface="Calibri"/>
              </a:rPr>
              <a:t>glycerol</a:t>
            </a:r>
            <a:endParaRPr/>
          </a:p>
          <a:p>
            <a:pPr indent="0" lvl="0" marL="0" marR="0" rtl="0" algn="l">
              <a:spcBef>
                <a:spcPts val="0"/>
              </a:spcBef>
              <a:spcAft>
                <a:spcPts val="0"/>
              </a:spcAft>
              <a:buNone/>
            </a:pPr>
            <a:r>
              <a:rPr b="1" lang="en-US" sz="600">
                <a:solidFill>
                  <a:schemeClr val="dk1"/>
                </a:solidFill>
                <a:latin typeface="Calibri"/>
                <a:ea typeface="Calibri"/>
                <a:cs typeface="Calibri"/>
                <a:sym typeface="Calibri"/>
              </a:rPr>
              <a:t> </a:t>
            </a:r>
            <a:endParaRPr b="1" sz="3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050">
                <a:solidFill>
                  <a:schemeClr val="dk1"/>
                </a:solidFill>
                <a:latin typeface="Calibri"/>
                <a:ea typeface="Calibri"/>
                <a:cs typeface="Calibri"/>
                <a:sym typeface="Calibri"/>
              </a:rPr>
              <a:t>kinase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5"/>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b="1" sz="4000">
              <a:solidFill>
                <a:srgbClr val="C00000"/>
              </a:solidFill>
            </a:endParaRPr>
          </a:p>
        </p:txBody>
      </p:sp>
      <p:sp>
        <p:nvSpPr>
          <p:cNvPr id="465" name="Google Shape;465;p15"/>
          <p:cNvSpPr txBox="1"/>
          <p:nvPr>
            <p:ph idx="1" type="body"/>
          </p:nvPr>
        </p:nvSpPr>
        <p:spPr>
          <a:xfrm>
            <a:off x="394208" y="1152128"/>
            <a:ext cx="8678386" cy="26751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700"/>
              <a:buChar char="•"/>
            </a:pPr>
            <a:r>
              <a:rPr lang="en-US" sz="2700">
                <a:latin typeface="Arial"/>
                <a:ea typeface="Arial"/>
                <a:cs typeface="Arial"/>
                <a:sym typeface="Arial"/>
              </a:rPr>
              <a:t>In aerobic respiration, pyruvate (3C) joins the citric acid cycle after its conversion to acetyl CoA (2C)</a:t>
            </a:r>
            <a:endParaRPr/>
          </a:p>
          <a:p>
            <a:pPr indent="-228600" lvl="0" marL="228600" rtl="0" algn="l">
              <a:lnSpc>
                <a:spcPct val="90000"/>
              </a:lnSpc>
              <a:spcBef>
                <a:spcPts val="1000"/>
              </a:spcBef>
              <a:spcAft>
                <a:spcPts val="0"/>
              </a:spcAft>
              <a:buClr>
                <a:schemeClr val="dk1"/>
              </a:buClr>
              <a:buSzPts val="2700"/>
              <a:buChar char="•"/>
            </a:pPr>
            <a:r>
              <a:rPr lang="en-US" sz="2700">
                <a:latin typeface="Arial"/>
                <a:ea typeface="Arial"/>
                <a:cs typeface="Arial"/>
                <a:sym typeface="Arial"/>
              </a:rPr>
              <a:t>Citric acid cycle occurs in the mitochondrial matrix. Shuttling of pyruvate from the cytosol is facilitated by a  transporter protein embedded in the inner mitochondrial membrane called </a:t>
            </a:r>
            <a:r>
              <a:rPr lang="en-US" sz="2700">
                <a:solidFill>
                  <a:srgbClr val="C00000"/>
                </a:solidFill>
                <a:latin typeface="Arial"/>
                <a:ea typeface="Arial"/>
                <a:cs typeface="Arial"/>
                <a:sym typeface="Arial"/>
              </a:rPr>
              <a:t>pyruvate translocase  </a:t>
            </a:r>
            <a:endParaRPr/>
          </a:p>
        </p:txBody>
      </p:sp>
      <p:pic>
        <p:nvPicPr>
          <p:cNvPr descr="http://www.mutah.edu.jo/images/banners/medi-sign.gif" id="466" name="Google Shape;466;p15"/>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467" name="Google Shape;467;p15"/>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15"/>
          <p:cNvSpPr/>
          <p:nvPr/>
        </p:nvSpPr>
        <p:spPr>
          <a:xfrm>
            <a:off x="6156176" y="5373216"/>
            <a:ext cx="360040" cy="288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69" name="Google Shape;469;p15"/>
          <p:cNvGrpSpPr/>
          <p:nvPr/>
        </p:nvGrpSpPr>
        <p:grpSpPr>
          <a:xfrm>
            <a:off x="2051720" y="4039334"/>
            <a:ext cx="5118661" cy="2702034"/>
            <a:chOff x="2311541" y="3854655"/>
            <a:chExt cx="5118661" cy="2702034"/>
          </a:xfrm>
        </p:grpSpPr>
        <p:pic>
          <p:nvPicPr>
            <p:cNvPr id="470" name="Google Shape;470;p15"/>
            <p:cNvPicPr preferRelativeResize="0"/>
            <p:nvPr/>
          </p:nvPicPr>
          <p:blipFill rotWithShape="1">
            <a:blip r:embed="rId4">
              <a:alphaModFix/>
            </a:blip>
            <a:srcRect b="7672" l="48424" r="4326" t="6760"/>
            <a:stretch/>
          </p:blipFill>
          <p:spPr>
            <a:xfrm>
              <a:off x="4882150" y="3854655"/>
              <a:ext cx="2548052" cy="2489675"/>
            </a:xfrm>
            <a:prstGeom prst="rect">
              <a:avLst/>
            </a:prstGeom>
            <a:noFill/>
            <a:ln>
              <a:noFill/>
            </a:ln>
          </p:spPr>
        </p:pic>
        <p:pic>
          <p:nvPicPr>
            <p:cNvPr id="471" name="Google Shape;471;p15"/>
            <p:cNvPicPr preferRelativeResize="0"/>
            <p:nvPr/>
          </p:nvPicPr>
          <p:blipFill rotWithShape="1">
            <a:blip r:embed="rId4">
              <a:alphaModFix/>
            </a:blip>
            <a:srcRect b="0" l="0" r="52362" t="50000"/>
            <a:stretch/>
          </p:blipFill>
          <p:spPr>
            <a:xfrm>
              <a:off x="2311541" y="5101911"/>
              <a:ext cx="2568986" cy="145477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6"/>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b="1" sz="4000">
              <a:solidFill>
                <a:srgbClr val="C00000"/>
              </a:solidFill>
            </a:endParaRPr>
          </a:p>
        </p:txBody>
      </p:sp>
      <p:pic>
        <p:nvPicPr>
          <p:cNvPr descr="http://www.mutah.edu.jo/images/banners/medi-sign.gif" id="478" name="Google Shape;478;p16"/>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479" name="Google Shape;479;p16"/>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16"/>
          <p:cNvSpPr/>
          <p:nvPr/>
        </p:nvSpPr>
        <p:spPr>
          <a:xfrm>
            <a:off x="6156176" y="5373216"/>
            <a:ext cx="360040" cy="288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1" name="Google Shape;481;p16"/>
          <p:cNvPicPr preferRelativeResize="0"/>
          <p:nvPr/>
        </p:nvPicPr>
        <p:blipFill rotWithShape="1">
          <a:blip r:embed="rId4">
            <a:alphaModFix/>
          </a:blip>
          <a:srcRect b="2846" l="0" r="0" t="0"/>
          <a:stretch/>
        </p:blipFill>
        <p:spPr>
          <a:xfrm>
            <a:off x="524376" y="1594192"/>
            <a:ext cx="8368104" cy="4499104"/>
          </a:xfrm>
          <a:prstGeom prst="rect">
            <a:avLst/>
          </a:prstGeom>
          <a:noFill/>
          <a:ln>
            <a:noFill/>
          </a:ln>
        </p:spPr>
      </p:pic>
      <p:sp>
        <p:nvSpPr>
          <p:cNvPr id="482" name="Google Shape;482;p16"/>
          <p:cNvSpPr txBox="1"/>
          <p:nvPr/>
        </p:nvSpPr>
        <p:spPr>
          <a:xfrm>
            <a:off x="3468196" y="3645024"/>
            <a:ext cx="268798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Calibri"/>
                <a:ea typeface="Calibri"/>
                <a:cs typeface="Calibri"/>
                <a:sym typeface="Calibri"/>
              </a:rPr>
              <a:t>Pyruvate dehydrogenase complex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7"/>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       Acetyl CoA Formation </a:t>
            </a:r>
            <a:endParaRPr b="1" sz="4000">
              <a:solidFill>
                <a:srgbClr val="C00000"/>
              </a:solidFill>
            </a:endParaRPr>
          </a:p>
        </p:txBody>
      </p:sp>
      <p:sp>
        <p:nvSpPr>
          <p:cNvPr id="489" name="Google Shape;489;p17"/>
          <p:cNvSpPr txBox="1"/>
          <p:nvPr>
            <p:ph idx="1" type="body"/>
          </p:nvPr>
        </p:nvSpPr>
        <p:spPr>
          <a:xfrm>
            <a:off x="394208" y="1152128"/>
            <a:ext cx="8678386" cy="5705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700"/>
              <a:buChar char="•"/>
            </a:pPr>
            <a:r>
              <a:rPr lang="en-US" sz="2700">
                <a:latin typeface="Arial"/>
                <a:ea typeface="Arial"/>
                <a:cs typeface="Arial"/>
                <a:sym typeface="Arial"/>
              </a:rPr>
              <a:t>Pyruvate dehydrogenase complex (PDC) catalyzes the </a:t>
            </a:r>
            <a:r>
              <a:rPr b="1" lang="en-US" sz="2700">
                <a:solidFill>
                  <a:srgbClr val="C00000"/>
                </a:solidFill>
                <a:latin typeface="Arial"/>
                <a:ea typeface="Arial"/>
                <a:cs typeface="Arial"/>
                <a:sym typeface="Arial"/>
              </a:rPr>
              <a:t>irreversible</a:t>
            </a:r>
            <a:r>
              <a:rPr lang="en-US" sz="2700">
                <a:latin typeface="Arial"/>
                <a:ea typeface="Arial"/>
                <a:cs typeface="Arial"/>
                <a:sym typeface="Arial"/>
              </a:rPr>
              <a:t> oxidative decarboxylation of pyruvate into Acetyl CoA with the release of CO</a:t>
            </a:r>
            <a:r>
              <a:rPr baseline="-25000" lang="en-US" sz="2700">
                <a:latin typeface="Arial"/>
                <a:ea typeface="Arial"/>
                <a:cs typeface="Arial"/>
                <a:sym typeface="Arial"/>
              </a:rPr>
              <a:t>2</a:t>
            </a:r>
            <a:r>
              <a:rPr lang="en-US" sz="2700">
                <a:latin typeface="Arial"/>
                <a:ea typeface="Arial"/>
                <a:cs typeface="Arial"/>
                <a:sym typeface="Arial"/>
              </a:rPr>
              <a:t> </a:t>
            </a:r>
            <a:endParaRPr/>
          </a:p>
          <a:p>
            <a:pPr indent="-228600" lvl="0" marL="228600" rtl="0" algn="l">
              <a:lnSpc>
                <a:spcPct val="90000"/>
              </a:lnSpc>
              <a:spcBef>
                <a:spcPts val="1000"/>
              </a:spcBef>
              <a:spcAft>
                <a:spcPts val="0"/>
              </a:spcAft>
              <a:buClr>
                <a:schemeClr val="dk1"/>
              </a:buClr>
              <a:buSzPts val="2700"/>
              <a:buChar char="•"/>
            </a:pPr>
            <a:r>
              <a:rPr lang="en-US" sz="2700">
                <a:latin typeface="Arial"/>
                <a:ea typeface="Arial"/>
                <a:cs typeface="Arial"/>
                <a:sym typeface="Arial"/>
              </a:rPr>
              <a:t>Energy-rich molecule “NADH” is also produced</a:t>
            </a:r>
            <a:endParaRPr/>
          </a:p>
          <a:p>
            <a:pPr indent="-228600" lvl="0" marL="228600" rtl="0" algn="l">
              <a:lnSpc>
                <a:spcPct val="90000"/>
              </a:lnSpc>
              <a:spcBef>
                <a:spcPts val="1000"/>
              </a:spcBef>
              <a:spcAft>
                <a:spcPts val="0"/>
              </a:spcAft>
              <a:buClr>
                <a:schemeClr val="dk1"/>
              </a:buClr>
              <a:buSzPts val="2700"/>
              <a:buChar char="•"/>
            </a:pPr>
            <a:r>
              <a:rPr lang="en-US" sz="2700">
                <a:latin typeface="Arial"/>
                <a:ea typeface="Arial"/>
                <a:cs typeface="Arial"/>
                <a:sym typeface="Arial"/>
              </a:rPr>
              <a:t>Coenzyme A (CoA) acts as acetyl group carrier due to its free sulfhydryl (–SH) end capable of forming thioester bond</a:t>
            </a:r>
            <a:endParaRPr/>
          </a:p>
          <a:p>
            <a:pPr indent="-228600" lvl="0" marL="228600" rtl="0" algn="l">
              <a:lnSpc>
                <a:spcPct val="90000"/>
              </a:lnSpc>
              <a:spcBef>
                <a:spcPts val="1000"/>
              </a:spcBef>
              <a:spcAft>
                <a:spcPts val="0"/>
              </a:spcAft>
              <a:buClr>
                <a:schemeClr val="dk1"/>
              </a:buClr>
              <a:buSzPts val="2700"/>
              <a:buChar char="•"/>
            </a:pPr>
            <a:r>
              <a:rPr lang="en-US" sz="2700">
                <a:latin typeface="Arial"/>
                <a:ea typeface="Arial"/>
                <a:cs typeface="Arial"/>
                <a:sym typeface="Arial"/>
              </a:rPr>
              <a:t>PDC is a multi-enzyme system consists of three catalytic enzymes and five coenzymes (three of them are prosthetic groups as they are tightly bound to their corresponding enzymes)</a:t>
            </a:r>
            <a:endParaRPr/>
          </a:p>
          <a:p>
            <a:pPr indent="-57150" lvl="0" marL="228600" rtl="0" algn="l">
              <a:lnSpc>
                <a:spcPct val="90000"/>
              </a:lnSpc>
              <a:spcBef>
                <a:spcPts val="1000"/>
              </a:spcBef>
              <a:spcAft>
                <a:spcPts val="0"/>
              </a:spcAft>
              <a:buClr>
                <a:schemeClr val="dk1"/>
              </a:buClr>
              <a:buSzPts val="2700"/>
              <a:buNone/>
            </a:pPr>
            <a:r>
              <a:t/>
            </a:r>
            <a:endParaRPr sz="2700">
              <a:latin typeface="Arial"/>
              <a:ea typeface="Arial"/>
              <a:cs typeface="Arial"/>
              <a:sym typeface="Arial"/>
            </a:endParaRPr>
          </a:p>
        </p:txBody>
      </p:sp>
      <p:pic>
        <p:nvPicPr>
          <p:cNvPr descr="http://www.mutah.edu.jo/images/banners/medi-sign.gif" id="490" name="Google Shape;490;p17"/>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491" name="Google Shape;491;p17"/>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8"/>
          <p:cNvSpPr txBox="1"/>
          <p:nvPr>
            <p:ph type="title"/>
          </p:nvPr>
        </p:nvSpPr>
        <p:spPr>
          <a:xfrm>
            <a:off x="2308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600"/>
              <a:buFont typeface="Arial"/>
              <a:buNone/>
            </a:pPr>
            <a:r>
              <a:rPr lang="en-US" sz="3600">
                <a:solidFill>
                  <a:srgbClr val="C00000"/>
                </a:solidFill>
                <a:latin typeface="Arial"/>
                <a:ea typeface="Arial"/>
                <a:cs typeface="Arial"/>
                <a:sym typeface="Arial"/>
              </a:rPr>
              <a:t>Pyruvate Dehydrogenase Complex</a:t>
            </a:r>
            <a:endParaRPr b="1" sz="3600">
              <a:solidFill>
                <a:srgbClr val="C00000"/>
              </a:solidFill>
            </a:endParaRPr>
          </a:p>
        </p:txBody>
      </p:sp>
      <p:sp>
        <p:nvSpPr>
          <p:cNvPr id="498" name="Google Shape;498;p18"/>
          <p:cNvSpPr txBox="1"/>
          <p:nvPr>
            <p:ph idx="1" type="body"/>
          </p:nvPr>
        </p:nvSpPr>
        <p:spPr>
          <a:xfrm>
            <a:off x="394208" y="1152128"/>
            <a:ext cx="8714296" cy="5705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400"/>
              <a:buChar char="•"/>
            </a:pPr>
            <a:r>
              <a:rPr b="1" lang="en-US" sz="2400">
                <a:solidFill>
                  <a:schemeClr val="accent1"/>
                </a:solidFill>
                <a:latin typeface="Arial"/>
                <a:ea typeface="Arial"/>
                <a:cs typeface="Arial"/>
                <a:sym typeface="Arial"/>
              </a:rPr>
              <a:t>E1: pyruvate dehydrogenase</a:t>
            </a:r>
            <a:endParaRPr/>
          </a:p>
          <a:p>
            <a:pPr indent="-228600" lvl="0" marL="228600" rtl="0" algn="l">
              <a:lnSpc>
                <a:spcPct val="90000"/>
              </a:lnSpc>
              <a:spcBef>
                <a:spcPts val="1000"/>
              </a:spcBef>
              <a:spcAft>
                <a:spcPts val="0"/>
              </a:spcAft>
              <a:buClr>
                <a:srgbClr val="7F7F7F"/>
              </a:buClr>
              <a:buSzPts val="2400"/>
              <a:buChar char="•"/>
            </a:pPr>
            <a:r>
              <a:rPr b="1" lang="en-US" sz="2400">
                <a:solidFill>
                  <a:srgbClr val="7F7F7F"/>
                </a:solidFill>
                <a:latin typeface="Arial"/>
                <a:ea typeface="Arial"/>
                <a:cs typeface="Arial"/>
                <a:sym typeface="Arial"/>
              </a:rPr>
              <a:t>E2: dihydrolipoamide transacetylase  </a:t>
            </a:r>
            <a:endParaRPr/>
          </a:p>
          <a:p>
            <a:pPr indent="-228600" lvl="0" marL="228600" rtl="0" algn="l">
              <a:lnSpc>
                <a:spcPct val="90000"/>
              </a:lnSpc>
              <a:spcBef>
                <a:spcPts val="1000"/>
              </a:spcBef>
              <a:spcAft>
                <a:spcPts val="0"/>
              </a:spcAft>
              <a:buClr>
                <a:srgbClr val="00B050"/>
              </a:buClr>
              <a:buSzPts val="2400"/>
              <a:buChar char="•"/>
            </a:pPr>
            <a:r>
              <a:rPr b="1" lang="en-US" sz="2400">
                <a:solidFill>
                  <a:srgbClr val="00B050"/>
                </a:solidFill>
                <a:latin typeface="Arial"/>
                <a:ea typeface="Arial"/>
                <a:cs typeface="Arial"/>
                <a:sym typeface="Arial"/>
              </a:rPr>
              <a:t>E3: dihydrolipoamide dehydrogenase</a:t>
            </a:r>
            <a:endParaRPr/>
          </a:p>
          <a:p>
            <a:pPr indent="0" lvl="0" marL="0" rtl="0" algn="l">
              <a:lnSpc>
                <a:spcPct val="90000"/>
              </a:lnSpc>
              <a:spcBef>
                <a:spcPts val="1000"/>
              </a:spcBef>
              <a:spcAft>
                <a:spcPts val="0"/>
              </a:spcAft>
              <a:buClr>
                <a:schemeClr val="dk1"/>
              </a:buClr>
              <a:buSzPts val="1200"/>
              <a:buNone/>
            </a:pPr>
            <a:r>
              <a:t/>
            </a:r>
            <a:endParaRPr b="1" sz="1200">
              <a:solidFill>
                <a:srgbClr val="00B05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rPr lang="en-US" sz="2400">
                <a:latin typeface="Arial"/>
                <a:ea typeface="Arial"/>
                <a:cs typeface="Arial"/>
                <a:sym typeface="Arial"/>
              </a:rPr>
              <a:t>                                  </a:t>
            </a:r>
            <a:r>
              <a:rPr lang="en-US" u="sng">
                <a:solidFill>
                  <a:srgbClr val="C00000"/>
                </a:solidFill>
                <a:latin typeface="Arial"/>
                <a:ea typeface="Arial"/>
                <a:cs typeface="Arial"/>
                <a:sym typeface="Arial"/>
              </a:rPr>
              <a:t>Coenzymes</a:t>
            </a:r>
            <a:endParaRPr sz="2400" u="sng">
              <a:solidFill>
                <a:srgbClr val="C0000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Thiamine pyrophosphate  (TPP) a prosthetic group of </a:t>
            </a:r>
            <a:r>
              <a:rPr b="1" lang="en-US" sz="2400">
                <a:solidFill>
                  <a:schemeClr val="accent1"/>
                </a:solidFill>
                <a:latin typeface="Arial"/>
                <a:ea typeface="Arial"/>
                <a:cs typeface="Arial"/>
                <a:sym typeface="Arial"/>
              </a:rPr>
              <a:t>E1</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Lipoic acid (lipoamide) a prosthetic group of </a:t>
            </a:r>
            <a:r>
              <a:rPr b="1" lang="en-US" sz="2400">
                <a:solidFill>
                  <a:srgbClr val="7F7F7F"/>
                </a:solidFill>
                <a:latin typeface="Arial"/>
                <a:ea typeface="Arial"/>
                <a:cs typeface="Arial"/>
                <a:sym typeface="Arial"/>
              </a:rPr>
              <a:t>E2</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Flavin adenine dinucleotide (FAD) a prosthetic group of </a:t>
            </a:r>
            <a:r>
              <a:rPr b="1" lang="en-US" sz="2400">
                <a:solidFill>
                  <a:srgbClr val="00B050"/>
                </a:solidFill>
                <a:latin typeface="Arial"/>
                <a:ea typeface="Arial"/>
                <a:cs typeface="Arial"/>
                <a:sym typeface="Arial"/>
              </a:rPr>
              <a:t>E3</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Coenzyme A (CoA or CoA</a:t>
            </a:r>
            <a:r>
              <a:rPr lang="en-US" sz="2400">
                <a:solidFill>
                  <a:srgbClr val="C00000"/>
                </a:solidFill>
                <a:latin typeface="Arial"/>
                <a:ea typeface="Arial"/>
                <a:cs typeface="Arial"/>
                <a:sym typeface="Arial"/>
              </a:rPr>
              <a:t>-SH</a:t>
            </a:r>
            <a:r>
              <a:rPr lang="en-US" sz="2400">
                <a:latin typeface="Arial"/>
                <a:ea typeface="Arial"/>
                <a:cs typeface="Arial"/>
                <a:sym typeface="Arial"/>
              </a:rPr>
              <a:t>)</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Nicotinamide adenine dinucleotide (NAD</a:t>
            </a:r>
            <a:r>
              <a:rPr baseline="30000" lang="en-US" sz="2400">
                <a:solidFill>
                  <a:srgbClr val="C00000"/>
                </a:solidFill>
                <a:latin typeface="Arial"/>
                <a:ea typeface="Arial"/>
                <a:cs typeface="Arial"/>
                <a:sym typeface="Arial"/>
              </a:rPr>
              <a:t>+</a:t>
            </a:r>
            <a:r>
              <a:rPr lang="en-US" sz="2400">
                <a:latin typeface="Arial"/>
                <a:ea typeface="Arial"/>
                <a:cs typeface="Arial"/>
                <a:sym typeface="Arial"/>
              </a:rPr>
              <a:t>)</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sp>
        <p:nvSpPr>
          <p:cNvPr id="499" name="Google Shape;499;p18"/>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0" name="Google Shape;500;p18"/>
          <p:cNvPicPr preferRelativeResize="0"/>
          <p:nvPr/>
        </p:nvPicPr>
        <p:blipFill rotWithShape="1">
          <a:blip r:embed="rId3">
            <a:alphaModFix/>
          </a:blip>
          <a:srcRect b="19192" l="71941" r="0" t="0"/>
          <a:stretch/>
        </p:blipFill>
        <p:spPr>
          <a:xfrm>
            <a:off x="6588224" y="1224270"/>
            <a:ext cx="2226370" cy="2132722"/>
          </a:xfrm>
          <a:prstGeom prst="rect">
            <a:avLst/>
          </a:prstGeom>
          <a:noFill/>
          <a:ln>
            <a:noFill/>
          </a:ln>
        </p:spPr>
      </p:pic>
      <p:pic>
        <p:nvPicPr>
          <p:cNvPr descr="http://www.mutah.edu.jo/images/banners/medi-sign.gif" id="501" name="Google Shape;501;p18"/>
          <p:cNvPicPr preferRelativeResize="0"/>
          <p:nvPr/>
        </p:nvPicPr>
        <p:blipFill rotWithShape="1">
          <a:blip r:embed="rId4">
            <a:alphaModFix/>
          </a:blip>
          <a:srcRect b="0" l="0" r="0" t="0"/>
          <a:stretch/>
        </p:blipFill>
        <p:spPr>
          <a:xfrm>
            <a:off x="7965496" y="326"/>
            <a:ext cx="1143008" cy="1295410"/>
          </a:xfrm>
          <a:prstGeom prst="rect">
            <a:avLst/>
          </a:prstGeom>
          <a:noFill/>
          <a:ln>
            <a:noFill/>
          </a:ln>
        </p:spPr>
      </p:pic>
      <p:sp>
        <p:nvSpPr>
          <p:cNvPr id="502" name="Google Shape;502;p18"/>
          <p:cNvSpPr txBox="1"/>
          <p:nvPr/>
        </p:nvSpPr>
        <p:spPr>
          <a:xfrm>
            <a:off x="395536" y="2636912"/>
            <a:ext cx="8748464" cy="422108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19"/>
          <p:cNvPicPr preferRelativeResize="0"/>
          <p:nvPr/>
        </p:nvPicPr>
        <p:blipFill rotWithShape="1">
          <a:blip r:embed="rId3">
            <a:alphaModFix/>
          </a:blip>
          <a:srcRect b="14489" l="4487" r="3978" t="57102"/>
          <a:stretch/>
        </p:blipFill>
        <p:spPr>
          <a:xfrm>
            <a:off x="1115616" y="5085184"/>
            <a:ext cx="7416824" cy="1728192"/>
          </a:xfrm>
          <a:prstGeom prst="rect">
            <a:avLst/>
          </a:prstGeom>
          <a:noFill/>
          <a:ln>
            <a:noFill/>
          </a:ln>
        </p:spPr>
      </p:pic>
      <p:sp>
        <p:nvSpPr>
          <p:cNvPr id="509" name="Google Shape;509;p19"/>
          <p:cNvSpPr txBox="1"/>
          <p:nvPr>
            <p:ph type="title"/>
          </p:nvPr>
        </p:nvSpPr>
        <p:spPr>
          <a:xfrm>
            <a:off x="230832" y="-9939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Coenzymes Structure </a:t>
            </a:r>
            <a:endParaRPr sz="4000">
              <a:solidFill>
                <a:srgbClr val="C00000"/>
              </a:solidFill>
            </a:endParaRPr>
          </a:p>
        </p:txBody>
      </p:sp>
      <p:sp>
        <p:nvSpPr>
          <p:cNvPr id="510" name="Google Shape;510;p19"/>
          <p:cNvSpPr txBox="1"/>
          <p:nvPr>
            <p:ph idx="1" type="body"/>
          </p:nvPr>
        </p:nvSpPr>
        <p:spPr>
          <a:xfrm>
            <a:off x="394208" y="1152128"/>
            <a:ext cx="8714296" cy="5705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None/>
            </a:pPr>
            <a:r>
              <a:t/>
            </a:r>
            <a:endParaRPr b="1" sz="1200">
              <a:solidFill>
                <a:srgbClr val="00B05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sp>
        <p:nvSpPr>
          <p:cNvPr id="511" name="Google Shape;511;p19"/>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www.mutah.edu.jo/images/banners/medi-sign.gif" id="512" name="Google Shape;512;p19"/>
          <p:cNvPicPr preferRelativeResize="0"/>
          <p:nvPr/>
        </p:nvPicPr>
        <p:blipFill rotWithShape="1">
          <a:blip r:embed="rId4">
            <a:alphaModFix/>
          </a:blip>
          <a:srcRect b="0" l="0" r="0" t="0"/>
          <a:stretch/>
        </p:blipFill>
        <p:spPr>
          <a:xfrm>
            <a:off x="7965496" y="326"/>
            <a:ext cx="1143008" cy="1295410"/>
          </a:xfrm>
          <a:prstGeom prst="rect">
            <a:avLst/>
          </a:prstGeom>
          <a:noFill/>
          <a:ln>
            <a:noFill/>
          </a:ln>
        </p:spPr>
      </p:pic>
      <p:sp>
        <p:nvSpPr>
          <p:cNvPr id="513" name="Google Shape;513;p19"/>
          <p:cNvSpPr txBox="1"/>
          <p:nvPr/>
        </p:nvSpPr>
        <p:spPr>
          <a:xfrm>
            <a:off x="395536" y="2636912"/>
            <a:ext cx="8748464" cy="422108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p:txBody>
      </p:sp>
      <p:pic>
        <p:nvPicPr>
          <p:cNvPr id="514" name="Google Shape;514;p19"/>
          <p:cNvPicPr preferRelativeResize="0"/>
          <p:nvPr/>
        </p:nvPicPr>
        <p:blipFill rotWithShape="1">
          <a:blip r:embed="rId5">
            <a:alphaModFix/>
          </a:blip>
          <a:srcRect b="0" l="0" r="0" t="0"/>
          <a:stretch/>
        </p:blipFill>
        <p:spPr>
          <a:xfrm>
            <a:off x="1619672" y="3385382"/>
            <a:ext cx="5976664" cy="2059842"/>
          </a:xfrm>
          <a:prstGeom prst="rect">
            <a:avLst/>
          </a:prstGeom>
          <a:noFill/>
          <a:ln>
            <a:noFill/>
          </a:ln>
        </p:spPr>
      </p:pic>
      <p:pic>
        <p:nvPicPr>
          <p:cNvPr id="515" name="Google Shape;515;p19"/>
          <p:cNvPicPr preferRelativeResize="0"/>
          <p:nvPr/>
        </p:nvPicPr>
        <p:blipFill rotWithShape="1">
          <a:blip r:embed="rId6">
            <a:alphaModFix/>
          </a:blip>
          <a:srcRect b="0" l="0" r="0" t="0"/>
          <a:stretch/>
        </p:blipFill>
        <p:spPr>
          <a:xfrm>
            <a:off x="2195736" y="1505092"/>
            <a:ext cx="4656718" cy="2211940"/>
          </a:xfrm>
          <a:prstGeom prst="rect">
            <a:avLst/>
          </a:prstGeom>
          <a:noFill/>
          <a:ln>
            <a:noFill/>
          </a:ln>
        </p:spPr>
      </p:pic>
      <p:grpSp>
        <p:nvGrpSpPr>
          <p:cNvPr id="516" name="Google Shape;516;p19"/>
          <p:cNvGrpSpPr/>
          <p:nvPr/>
        </p:nvGrpSpPr>
        <p:grpSpPr>
          <a:xfrm>
            <a:off x="4571438" y="707210"/>
            <a:ext cx="1210184" cy="1065606"/>
            <a:chOff x="4571438" y="707210"/>
            <a:chExt cx="1210184" cy="1065606"/>
          </a:xfrm>
        </p:grpSpPr>
        <p:grpSp>
          <p:nvGrpSpPr>
            <p:cNvPr id="517" name="Google Shape;517;p19"/>
            <p:cNvGrpSpPr/>
            <p:nvPr/>
          </p:nvGrpSpPr>
          <p:grpSpPr>
            <a:xfrm>
              <a:off x="4571438" y="707210"/>
              <a:ext cx="1210184" cy="1065606"/>
              <a:chOff x="4571438" y="707210"/>
              <a:chExt cx="1210184" cy="1065606"/>
            </a:xfrm>
          </p:grpSpPr>
          <p:grpSp>
            <p:nvGrpSpPr>
              <p:cNvPr id="518" name="Google Shape;518;p19"/>
              <p:cNvGrpSpPr/>
              <p:nvPr/>
            </p:nvGrpSpPr>
            <p:grpSpPr>
              <a:xfrm>
                <a:off x="4571438" y="707210"/>
                <a:ext cx="1210184" cy="1065606"/>
                <a:chOff x="6602738" y="1168286"/>
                <a:chExt cx="1210184" cy="1065606"/>
              </a:xfrm>
            </p:grpSpPr>
            <p:grpSp>
              <p:nvGrpSpPr>
                <p:cNvPr id="519" name="Google Shape;519;p19"/>
                <p:cNvGrpSpPr/>
                <p:nvPr/>
              </p:nvGrpSpPr>
              <p:grpSpPr>
                <a:xfrm>
                  <a:off x="6786689" y="1295736"/>
                  <a:ext cx="852627" cy="831311"/>
                  <a:chOff x="6777640" y="1295736"/>
                  <a:chExt cx="852627" cy="831311"/>
                </a:xfrm>
              </p:grpSpPr>
              <p:pic>
                <p:nvPicPr>
                  <p:cNvPr id="520" name="Google Shape;520;p19"/>
                  <p:cNvPicPr preferRelativeResize="0"/>
                  <p:nvPr/>
                </p:nvPicPr>
                <p:blipFill rotWithShape="1">
                  <a:blip r:embed="rId7">
                    <a:alphaModFix/>
                  </a:blip>
                  <a:srcRect b="0" l="0" r="0" t="0"/>
                  <a:stretch/>
                </p:blipFill>
                <p:spPr>
                  <a:xfrm>
                    <a:off x="6777640" y="1295736"/>
                    <a:ext cx="852627" cy="831311"/>
                  </a:xfrm>
                  <a:prstGeom prst="rect">
                    <a:avLst/>
                  </a:prstGeom>
                  <a:noFill/>
                  <a:ln>
                    <a:noFill/>
                  </a:ln>
                </p:spPr>
              </p:pic>
              <p:sp>
                <p:nvSpPr>
                  <p:cNvPr id="521" name="Google Shape;521;p19"/>
                  <p:cNvSpPr txBox="1"/>
                  <p:nvPr/>
                </p:nvSpPr>
                <p:spPr>
                  <a:xfrm>
                    <a:off x="6876256" y="1314607"/>
                    <a:ext cx="367408" cy="575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C00000"/>
                        </a:solidFill>
                        <a:latin typeface="Calibri"/>
                        <a:ea typeface="Calibri"/>
                        <a:cs typeface="Calibri"/>
                        <a:sym typeface="Calibri"/>
                      </a:rPr>
                      <a:t>..</a:t>
                    </a:r>
                    <a:endParaRPr/>
                  </a:p>
                </p:txBody>
              </p:sp>
            </p:grpSp>
            <p:grpSp>
              <p:nvGrpSpPr>
                <p:cNvPr id="522" name="Google Shape;522;p19"/>
                <p:cNvGrpSpPr/>
                <p:nvPr/>
              </p:nvGrpSpPr>
              <p:grpSpPr>
                <a:xfrm>
                  <a:off x="6602738" y="1168286"/>
                  <a:ext cx="1210184" cy="1065606"/>
                  <a:chOff x="6602738" y="1168286"/>
                  <a:chExt cx="1210184" cy="1065606"/>
                </a:xfrm>
              </p:grpSpPr>
              <p:sp>
                <p:nvSpPr>
                  <p:cNvPr id="523" name="Google Shape;523;p19"/>
                  <p:cNvSpPr/>
                  <p:nvPr/>
                </p:nvSpPr>
                <p:spPr>
                  <a:xfrm>
                    <a:off x="7023933" y="1168286"/>
                    <a:ext cx="360040" cy="358300"/>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19"/>
                  <p:cNvSpPr/>
                  <p:nvPr/>
                </p:nvSpPr>
                <p:spPr>
                  <a:xfrm>
                    <a:off x="7452882" y="1875592"/>
                    <a:ext cx="360040" cy="358300"/>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19"/>
                  <p:cNvSpPr/>
                  <p:nvPr/>
                </p:nvSpPr>
                <p:spPr>
                  <a:xfrm>
                    <a:off x="6602738" y="1844824"/>
                    <a:ext cx="360040" cy="358300"/>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526" name="Google Shape;526;p19"/>
              <p:cNvSpPr/>
              <p:nvPr/>
            </p:nvSpPr>
            <p:spPr>
              <a:xfrm>
                <a:off x="4571438" y="853531"/>
                <a:ext cx="1210184" cy="812440"/>
              </a:xfrm>
              <a:prstGeom prst="roundRect">
                <a:avLst>
                  <a:gd fmla="val 16667" name="adj"/>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19"/>
              <p:cNvSpPr/>
              <p:nvPr/>
            </p:nvSpPr>
            <p:spPr>
              <a:xfrm>
                <a:off x="5249100" y="1186854"/>
                <a:ext cx="360040" cy="152174"/>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8" name="Google Shape;528;p19"/>
            <p:cNvSpPr txBox="1"/>
            <p:nvPr/>
          </p:nvSpPr>
          <p:spPr>
            <a:xfrm>
              <a:off x="5166343" y="822760"/>
              <a:ext cx="34176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FF"/>
                  </a:solidFill>
                  <a:latin typeface="Calibri"/>
                  <a:ea typeface="Calibri"/>
                  <a:cs typeface="Calibri"/>
                  <a:sym typeface="Calibri"/>
                </a:rPr>
                <a:t>-</a:t>
              </a:r>
              <a:endParaRPr sz="3600">
                <a:solidFill>
                  <a:srgbClr val="0000FF"/>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32" y="-9939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Glycolysis</a:t>
            </a:r>
            <a:r>
              <a:rPr b="1" lang="en-US" sz="4000">
                <a:solidFill>
                  <a:srgbClr val="C00000"/>
                </a:solidFill>
              </a:rPr>
              <a:t> </a:t>
            </a:r>
            <a:r>
              <a:rPr lang="en-US" sz="4000">
                <a:solidFill>
                  <a:srgbClr val="C00000"/>
                </a:solidFill>
              </a:rPr>
              <a:t>Regulation</a:t>
            </a:r>
            <a:r>
              <a:rPr b="1" lang="en-US" sz="4000">
                <a:solidFill>
                  <a:srgbClr val="C00000"/>
                </a:solidFill>
              </a:rPr>
              <a:t> </a:t>
            </a:r>
            <a:endParaRPr b="1" sz="4000">
              <a:solidFill>
                <a:srgbClr val="C00000"/>
              </a:solidFill>
            </a:endParaRPr>
          </a:p>
        </p:txBody>
      </p:sp>
      <p:sp>
        <p:nvSpPr>
          <p:cNvPr id="100" name="Google Shape;100;p2"/>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1" name="Google Shape;101;p2"/>
          <p:cNvGrpSpPr/>
          <p:nvPr/>
        </p:nvGrpSpPr>
        <p:grpSpPr>
          <a:xfrm>
            <a:off x="4259800" y="764704"/>
            <a:ext cx="4272640" cy="5544616"/>
            <a:chOff x="2531608" y="980728"/>
            <a:chExt cx="4272640" cy="5544616"/>
          </a:xfrm>
        </p:grpSpPr>
        <p:pic>
          <p:nvPicPr>
            <p:cNvPr id="102" name="Google Shape;102;p2"/>
            <p:cNvPicPr preferRelativeResize="0"/>
            <p:nvPr/>
          </p:nvPicPr>
          <p:blipFill rotWithShape="1">
            <a:blip r:embed="rId3">
              <a:alphaModFix/>
            </a:blip>
            <a:srcRect b="8454" l="22724" r="0" t="7485"/>
            <a:stretch/>
          </p:blipFill>
          <p:spPr>
            <a:xfrm>
              <a:off x="2531608" y="980728"/>
              <a:ext cx="4272640" cy="5544616"/>
            </a:xfrm>
            <a:prstGeom prst="rect">
              <a:avLst/>
            </a:prstGeom>
            <a:noFill/>
            <a:ln>
              <a:noFill/>
            </a:ln>
          </p:spPr>
        </p:pic>
        <p:sp>
          <p:nvSpPr>
            <p:cNvPr id="103" name="Google Shape;103;p2"/>
            <p:cNvSpPr txBox="1"/>
            <p:nvPr/>
          </p:nvSpPr>
          <p:spPr>
            <a:xfrm>
              <a:off x="4031869" y="1240286"/>
              <a:ext cx="32343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	</a:t>
              </a:r>
              <a:r>
                <a:rPr b="1" i="0" lang="en-US" sz="1600" u="none" cap="none" strike="noStrike">
                  <a:solidFill>
                    <a:srgbClr val="C00000"/>
                  </a:solidFill>
                  <a:latin typeface="Calibri"/>
                  <a:ea typeface="Calibri"/>
                  <a:cs typeface="Calibri"/>
                  <a:sym typeface="Calibri"/>
                </a:rPr>
                <a:t>1</a:t>
              </a:r>
              <a:endParaRPr b="1" sz="1400">
                <a:solidFill>
                  <a:srgbClr val="C00000"/>
                </a:solidFill>
                <a:latin typeface="Calibri"/>
                <a:ea typeface="Calibri"/>
                <a:cs typeface="Calibri"/>
                <a:sym typeface="Calibri"/>
              </a:endParaRPr>
            </a:p>
          </p:txBody>
        </p:sp>
        <p:sp>
          <p:nvSpPr>
            <p:cNvPr id="104" name="Google Shape;104;p2"/>
            <p:cNvSpPr txBox="1"/>
            <p:nvPr/>
          </p:nvSpPr>
          <p:spPr>
            <a:xfrm>
              <a:off x="3748764" y="2978091"/>
              <a:ext cx="32343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C00000"/>
                  </a:solidFill>
                  <a:latin typeface="Calibri"/>
                  <a:ea typeface="Calibri"/>
                  <a:cs typeface="Calibri"/>
                  <a:sym typeface="Calibri"/>
                </a:rPr>
                <a:t>3</a:t>
              </a:r>
              <a:endParaRPr/>
            </a:p>
          </p:txBody>
        </p:sp>
        <p:sp>
          <p:nvSpPr>
            <p:cNvPr id="105" name="Google Shape;105;p2"/>
            <p:cNvSpPr txBox="1"/>
            <p:nvPr/>
          </p:nvSpPr>
          <p:spPr>
            <a:xfrm>
              <a:off x="3861641" y="5704782"/>
              <a:ext cx="82749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a:t>
              </a:r>
              <a:r>
                <a:rPr b="1" lang="en-US" sz="1600">
                  <a:solidFill>
                    <a:srgbClr val="C00000"/>
                  </a:solidFill>
                  <a:latin typeface="Calibri"/>
                  <a:ea typeface="Calibri"/>
                  <a:cs typeface="Calibri"/>
                  <a:sym typeface="Calibri"/>
                </a:rPr>
                <a:t>10</a:t>
              </a:r>
              <a:endParaRPr/>
            </a:p>
          </p:txBody>
        </p:sp>
      </p:grpSp>
      <p:grpSp>
        <p:nvGrpSpPr>
          <p:cNvPr id="106" name="Google Shape;106;p2"/>
          <p:cNvGrpSpPr/>
          <p:nvPr/>
        </p:nvGrpSpPr>
        <p:grpSpPr>
          <a:xfrm>
            <a:off x="4021796" y="1107422"/>
            <a:ext cx="1270284" cy="421298"/>
            <a:chOff x="4021796" y="1323446"/>
            <a:chExt cx="1270284" cy="421298"/>
          </a:xfrm>
        </p:grpSpPr>
        <p:cxnSp>
          <p:nvCxnSpPr>
            <p:cNvPr id="107" name="Google Shape;107;p2"/>
            <p:cNvCxnSpPr/>
            <p:nvPr/>
          </p:nvCxnSpPr>
          <p:spPr>
            <a:xfrm rot="10800000">
              <a:off x="5292080" y="1323446"/>
              <a:ext cx="0" cy="421298"/>
            </a:xfrm>
            <a:prstGeom prst="straightConnector1">
              <a:avLst/>
            </a:prstGeom>
            <a:noFill/>
            <a:ln cap="flat" cmpd="dbl" w="28575">
              <a:solidFill>
                <a:srgbClr val="548135"/>
              </a:solidFill>
              <a:prstDash val="solid"/>
              <a:miter lim="800000"/>
              <a:headEnd len="sm" w="sm" type="none"/>
              <a:tailEnd len="med" w="med" type="triangle"/>
            </a:ln>
          </p:spPr>
        </p:cxnSp>
        <p:sp>
          <p:nvSpPr>
            <p:cNvPr id="108" name="Google Shape;108;p2"/>
            <p:cNvSpPr txBox="1"/>
            <p:nvPr/>
          </p:nvSpPr>
          <p:spPr>
            <a:xfrm>
              <a:off x="4021796" y="1340768"/>
              <a:ext cx="12702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Calibri"/>
                  <a:ea typeface="Calibri"/>
                  <a:cs typeface="Calibri"/>
                  <a:sym typeface="Calibri"/>
                </a:rPr>
                <a:t>G-6-phosphatase</a:t>
              </a:r>
              <a:endParaRPr b="1" sz="1800">
                <a:solidFill>
                  <a:srgbClr val="000000"/>
                </a:solidFill>
                <a:latin typeface="Calibri"/>
                <a:ea typeface="Calibri"/>
                <a:cs typeface="Calibri"/>
                <a:sym typeface="Calibri"/>
              </a:endParaRPr>
            </a:p>
          </p:txBody>
        </p:sp>
      </p:grpSp>
      <p:pic>
        <p:nvPicPr>
          <p:cNvPr descr="http://www.mutah.edu.jo/images/banners/medi-sign.gif" id="109" name="Google Shape;109;p2"/>
          <p:cNvPicPr preferRelativeResize="0"/>
          <p:nvPr/>
        </p:nvPicPr>
        <p:blipFill rotWithShape="1">
          <a:blip r:embed="rId4">
            <a:alphaModFix/>
          </a:blip>
          <a:srcRect b="0" l="0" r="0" t="0"/>
          <a:stretch/>
        </p:blipFill>
        <p:spPr>
          <a:xfrm>
            <a:off x="7965496" y="28036"/>
            <a:ext cx="1143008" cy="1295410"/>
          </a:xfrm>
          <a:prstGeom prst="rect">
            <a:avLst/>
          </a:prstGeom>
          <a:noFill/>
          <a:ln>
            <a:noFill/>
          </a:ln>
        </p:spPr>
      </p:pic>
      <p:sp>
        <p:nvSpPr>
          <p:cNvPr id="110" name="Google Shape;110;p2"/>
          <p:cNvSpPr/>
          <p:nvPr/>
        </p:nvSpPr>
        <p:spPr>
          <a:xfrm>
            <a:off x="4055662" y="1823589"/>
            <a:ext cx="414737" cy="1864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
          <p:cNvSpPr txBox="1"/>
          <p:nvPr/>
        </p:nvSpPr>
        <p:spPr>
          <a:xfrm>
            <a:off x="7722315" y="4167953"/>
            <a:ext cx="10994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and citrate</a:t>
            </a:r>
            <a:endParaRPr/>
          </a:p>
        </p:txBody>
      </p:sp>
      <p:grpSp>
        <p:nvGrpSpPr>
          <p:cNvPr id="112" name="Google Shape;112;p2"/>
          <p:cNvGrpSpPr/>
          <p:nvPr/>
        </p:nvGrpSpPr>
        <p:grpSpPr>
          <a:xfrm>
            <a:off x="6368421" y="2185119"/>
            <a:ext cx="2596067" cy="646857"/>
            <a:chOff x="6368421" y="2401143"/>
            <a:chExt cx="2596067" cy="646857"/>
          </a:xfrm>
        </p:grpSpPr>
        <p:grpSp>
          <p:nvGrpSpPr>
            <p:cNvPr id="113" name="Google Shape;113;p2"/>
            <p:cNvGrpSpPr/>
            <p:nvPr/>
          </p:nvGrpSpPr>
          <p:grpSpPr>
            <a:xfrm>
              <a:off x="6368421" y="2526762"/>
              <a:ext cx="2596067" cy="521238"/>
              <a:chOff x="6440429" y="2526762"/>
              <a:chExt cx="2596067" cy="521238"/>
            </a:xfrm>
          </p:grpSpPr>
          <p:grpSp>
            <p:nvGrpSpPr>
              <p:cNvPr id="114" name="Google Shape;114;p2"/>
              <p:cNvGrpSpPr/>
              <p:nvPr/>
            </p:nvGrpSpPr>
            <p:grpSpPr>
              <a:xfrm>
                <a:off x="6440429" y="2526762"/>
                <a:ext cx="2596067" cy="276999"/>
                <a:chOff x="6440429" y="2594494"/>
                <a:chExt cx="2596067" cy="276999"/>
              </a:xfrm>
            </p:grpSpPr>
            <p:cxnSp>
              <p:nvCxnSpPr>
                <p:cNvPr id="115" name="Google Shape;115;p2"/>
                <p:cNvCxnSpPr/>
                <p:nvPr/>
              </p:nvCxnSpPr>
              <p:spPr>
                <a:xfrm flipH="1" rot="10800000">
                  <a:off x="6440429" y="2760132"/>
                  <a:ext cx="795867" cy="1"/>
                </a:xfrm>
                <a:prstGeom prst="straightConnector1">
                  <a:avLst/>
                </a:prstGeom>
                <a:noFill/>
                <a:ln cap="flat" cmpd="dbl" w="31750">
                  <a:solidFill>
                    <a:srgbClr val="7030A0"/>
                  </a:solidFill>
                  <a:prstDash val="solid"/>
                  <a:miter lim="800000"/>
                  <a:headEnd len="sm" w="sm" type="none"/>
                  <a:tailEnd len="med" w="med" type="triangle"/>
                </a:ln>
              </p:spPr>
            </p:cxnSp>
            <p:sp>
              <p:nvSpPr>
                <p:cNvPr id="116" name="Google Shape;116;p2"/>
                <p:cNvSpPr txBox="1"/>
                <p:nvPr/>
              </p:nvSpPr>
              <p:spPr>
                <a:xfrm>
                  <a:off x="7165343" y="2594494"/>
                  <a:ext cx="18711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00"/>
                      </a:solidFill>
                      <a:latin typeface="Calibri"/>
                      <a:ea typeface="Calibri"/>
                      <a:cs typeface="Calibri"/>
                      <a:sym typeface="Calibri"/>
                    </a:rPr>
                    <a:t>Fructose 2,6-bisphosphate</a:t>
                  </a:r>
                  <a:endParaRPr b="1" sz="1800">
                    <a:solidFill>
                      <a:srgbClr val="000000"/>
                    </a:solidFill>
                    <a:latin typeface="Calibri"/>
                    <a:ea typeface="Calibri"/>
                    <a:cs typeface="Calibri"/>
                    <a:sym typeface="Calibri"/>
                  </a:endParaRPr>
                </a:p>
              </p:txBody>
            </p:sp>
          </p:grpSp>
          <p:sp>
            <p:nvSpPr>
              <p:cNvPr id="117" name="Google Shape;117;p2"/>
              <p:cNvSpPr/>
              <p:nvPr/>
            </p:nvSpPr>
            <p:spPr>
              <a:xfrm>
                <a:off x="6519333" y="2777067"/>
                <a:ext cx="1016000" cy="270933"/>
              </a:xfrm>
              <a:custGeom>
                <a:rect b="b" l="l" r="r" t="t"/>
                <a:pathLst>
                  <a:path extrusionOk="0" h="270933" w="1016000">
                    <a:moveTo>
                      <a:pt x="0" y="270933"/>
                    </a:moveTo>
                    <a:cubicBezTo>
                      <a:pt x="296333" y="242710"/>
                      <a:pt x="592667" y="214488"/>
                      <a:pt x="762000" y="169333"/>
                    </a:cubicBezTo>
                    <a:cubicBezTo>
                      <a:pt x="931333" y="124177"/>
                      <a:pt x="1016000" y="0"/>
                      <a:pt x="1016000" y="0"/>
                    </a:cubicBezTo>
                  </a:path>
                </a:pathLst>
              </a:custGeom>
              <a:noFill/>
              <a:ln cap="flat" cmpd="sng" w="254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
              <p:cNvSpPr/>
              <p:nvPr/>
            </p:nvSpPr>
            <p:spPr>
              <a:xfrm>
                <a:off x="6700792" y="2745276"/>
                <a:ext cx="289123" cy="21967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00"/>
                    </a:solidFill>
                    <a:latin typeface="Calibri"/>
                    <a:ea typeface="Calibri"/>
                    <a:cs typeface="Calibri"/>
                    <a:sym typeface="Calibri"/>
                  </a:rPr>
                  <a:t>+</a:t>
                </a:r>
                <a:endParaRPr b="1" sz="1800">
                  <a:solidFill>
                    <a:srgbClr val="000000"/>
                  </a:solidFill>
                  <a:latin typeface="Calibri"/>
                  <a:ea typeface="Calibri"/>
                  <a:cs typeface="Calibri"/>
                  <a:sym typeface="Calibri"/>
                </a:endParaRPr>
              </a:p>
            </p:txBody>
          </p:sp>
        </p:grpSp>
        <p:sp>
          <p:nvSpPr>
            <p:cNvPr id="119" name="Google Shape;119;p2"/>
            <p:cNvSpPr txBox="1"/>
            <p:nvPr/>
          </p:nvSpPr>
          <p:spPr>
            <a:xfrm>
              <a:off x="6475587" y="2401143"/>
              <a:ext cx="79790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F5496"/>
                  </a:solidFill>
                  <a:latin typeface="Calibri"/>
                  <a:ea typeface="Calibri"/>
                  <a:cs typeface="Calibri"/>
                  <a:sym typeface="Calibri"/>
                </a:rPr>
                <a:t>PFK-2</a:t>
              </a:r>
              <a:endParaRPr b="1" sz="1200">
                <a:solidFill>
                  <a:srgbClr val="2F5496"/>
                </a:solidFill>
                <a:latin typeface="Calibri"/>
                <a:ea typeface="Calibri"/>
                <a:cs typeface="Calibri"/>
                <a:sym typeface="Calibri"/>
              </a:endParaRPr>
            </a:p>
          </p:txBody>
        </p:sp>
      </p:grpSp>
      <p:sp>
        <p:nvSpPr>
          <p:cNvPr id="120" name="Google Shape;120;p2"/>
          <p:cNvSpPr/>
          <p:nvPr/>
        </p:nvSpPr>
        <p:spPr>
          <a:xfrm>
            <a:off x="5453407" y="2691987"/>
            <a:ext cx="377467" cy="16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
          <p:cNvSpPr txBox="1"/>
          <p:nvPr/>
        </p:nvSpPr>
        <p:spPr>
          <a:xfrm>
            <a:off x="5354171" y="2615872"/>
            <a:ext cx="79790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F5496"/>
                </a:solidFill>
                <a:latin typeface="Calibri"/>
                <a:ea typeface="Calibri"/>
                <a:cs typeface="Calibri"/>
                <a:sym typeface="Calibri"/>
              </a:rPr>
              <a:t>PFK-1</a:t>
            </a:r>
            <a:endParaRPr b="1" sz="1200">
              <a:solidFill>
                <a:srgbClr val="2F5496"/>
              </a:solidFill>
              <a:latin typeface="Calibri"/>
              <a:ea typeface="Calibri"/>
              <a:cs typeface="Calibri"/>
              <a:sym typeface="Calibri"/>
            </a:endParaRPr>
          </a:p>
        </p:txBody>
      </p:sp>
      <p:sp>
        <p:nvSpPr>
          <p:cNvPr id="122" name="Google Shape;122;p2"/>
          <p:cNvSpPr/>
          <p:nvPr/>
        </p:nvSpPr>
        <p:spPr>
          <a:xfrm>
            <a:off x="4521201" y="5462157"/>
            <a:ext cx="983008" cy="605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3" name="Google Shape;123;p2"/>
          <p:cNvPicPr preferRelativeResize="0"/>
          <p:nvPr/>
        </p:nvPicPr>
        <p:blipFill rotWithShape="1">
          <a:blip r:embed="rId3">
            <a:alphaModFix/>
          </a:blip>
          <a:srcRect b="79540" l="42259" r="55136" t="10633"/>
          <a:stretch/>
        </p:blipFill>
        <p:spPr>
          <a:xfrm>
            <a:off x="5367047" y="5530060"/>
            <a:ext cx="119848" cy="539316"/>
          </a:xfrm>
          <a:prstGeom prst="rect">
            <a:avLst/>
          </a:prstGeom>
          <a:noFill/>
          <a:ln>
            <a:noFill/>
          </a:ln>
        </p:spPr>
      </p:pic>
      <p:grpSp>
        <p:nvGrpSpPr>
          <p:cNvPr id="124" name="Google Shape;124;p2"/>
          <p:cNvGrpSpPr/>
          <p:nvPr/>
        </p:nvGrpSpPr>
        <p:grpSpPr>
          <a:xfrm>
            <a:off x="4993482" y="6309320"/>
            <a:ext cx="2674862" cy="523801"/>
            <a:chOff x="4993482" y="6309320"/>
            <a:chExt cx="2674862" cy="523801"/>
          </a:xfrm>
        </p:grpSpPr>
        <p:sp>
          <p:nvSpPr>
            <p:cNvPr id="125" name="Google Shape;125;p2"/>
            <p:cNvSpPr txBox="1"/>
            <p:nvPr/>
          </p:nvSpPr>
          <p:spPr>
            <a:xfrm>
              <a:off x="4993482" y="6542277"/>
              <a:ext cx="8746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Acetyl CoA</a:t>
              </a:r>
              <a:endParaRPr b="1" sz="1600">
                <a:solidFill>
                  <a:schemeClr val="dk1"/>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b="79541" l="41298" r="55136" t="14441"/>
            <a:stretch/>
          </p:blipFill>
          <p:spPr>
            <a:xfrm flipH="1">
              <a:off x="5356935" y="6309320"/>
              <a:ext cx="151169" cy="304340"/>
            </a:xfrm>
            <a:prstGeom prst="rect">
              <a:avLst/>
            </a:prstGeom>
            <a:noFill/>
            <a:ln>
              <a:noFill/>
            </a:ln>
          </p:spPr>
        </p:pic>
        <p:cxnSp>
          <p:nvCxnSpPr>
            <p:cNvPr id="127" name="Google Shape;127;p2"/>
            <p:cNvCxnSpPr/>
            <p:nvPr/>
          </p:nvCxnSpPr>
          <p:spPr>
            <a:xfrm flipH="1" rot="10800000">
              <a:off x="5842734" y="6704136"/>
              <a:ext cx="529466" cy="6901"/>
            </a:xfrm>
            <a:prstGeom prst="straightConnector1">
              <a:avLst/>
            </a:prstGeom>
            <a:noFill/>
            <a:ln cap="flat" cmpd="sng" w="22225">
              <a:solidFill>
                <a:schemeClr val="accent1"/>
              </a:solidFill>
              <a:prstDash val="solid"/>
              <a:miter lim="800000"/>
              <a:headEnd len="sm" w="sm" type="none"/>
              <a:tailEnd len="med" w="med" type="triangle"/>
            </a:ln>
          </p:spPr>
        </p:cxnSp>
        <p:sp>
          <p:nvSpPr>
            <p:cNvPr id="128" name="Google Shape;128;p2"/>
            <p:cNvSpPr txBox="1"/>
            <p:nvPr/>
          </p:nvSpPr>
          <p:spPr>
            <a:xfrm>
              <a:off x="6344519" y="6525344"/>
              <a:ext cx="13238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Citric acid cycle</a:t>
              </a:r>
              <a:endParaRPr/>
            </a:p>
          </p:txBody>
        </p:sp>
      </p:grpSp>
      <p:grpSp>
        <p:nvGrpSpPr>
          <p:cNvPr id="129" name="Google Shape;129;p2"/>
          <p:cNvGrpSpPr/>
          <p:nvPr/>
        </p:nvGrpSpPr>
        <p:grpSpPr>
          <a:xfrm>
            <a:off x="4644008" y="5589240"/>
            <a:ext cx="1088625" cy="1140524"/>
            <a:chOff x="4602846" y="5589240"/>
            <a:chExt cx="1088625" cy="1140524"/>
          </a:xfrm>
        </p:grpSpPr>
        <p:grpSp>
          <p:nvGrpSpPr>
            <p:cNvPr id="130" name="Google Shape;130;p2"/>
            <p:cNvGrpSpPr/>
            <p:nvPr/>
          </p:nvGrpSpPr>
          <p:grpSpPr>
            <a:xfrm>
              <a:off x="4789367" y="5589240"/>
              <a:ext cx="902104" cy="1059314"/>
              <a:chOff x="4871012" y="5605569"/>
              <a:chExt cx="902104" cy="1059314"/>
            </a:xfrm>
          </p:grpSpPr>
          <p:pic>
            <p:nvPicPr>
              <p:cNvPr id="131" name="Google Shape;131;p2"/>
              <p:cNvPicPr preferRelativeResize="0"/>
              <p:nvPr/>
            </p:nvPicPr>
            <p:blipFill rotWithShape="1">
              <a:blip r:embed="rId3">
                <a:alphaModFix/>
              </a:blip>
              <a:srcRect b="85383" l="67162" r="27199" t="11165"/>
              <a:stretch/>
            </p:blipFill>
            <p:spPr>
              <a:xfrm rot="10800000">
                <a:off x="4984129" y="5605569"/>
                <a:ext cx="324280" cy="236828"/>
              </a:xfrm>
              <a:prstGeom prst="rect">
                <a:avLst/>
              </a:prstGeom>
              <a:noFill/>
              <a:ln>
                <a:noFill/>
              </a:ln>
            </p:spPr>
          </p:pic>
          <p:cxnSp>
            <p:nvCxnSpPr>
              <p:cNvPr id="132" name="Google Shape;132;p2"/>
              <p:cNvCxnSpPr/>
              <p:nvPr/>
            </p:nvCxnSpPr>
            <p:spPr>
              <a:xfrm>
                <a:off x="4871012" y="5827359"/>
                <a:ext cx="902104" cy="837524"/>
              </a:xfrm>
              <a:prstGeom prst="curvedConnector3">
                <a:avLst>
                  <a:gd fmla="val -164674" name="adj1"/>
                </a:avLst>
              </a:prstGeom>
              <a:noFill/>
              <a:ln cap="flat" cmpd="sng" w="28575">
                <a:solidFill>
                  <a:srgbClr val="F587D8"/>
                </a:solidFill>
                <a:prstDash val="dash"/>
                <a:round/>
                <a:headEnd len="sm" w="sm" type="none"/>
                <a:tailEnd len="med" w="med" type="triangle"/>
              </a:ln>
            </p:spPr>
          </p:cxnSp>
        </p:grpSp>
        <p:cxnSp>
          <p:nvCxnSpPr>
            <p:cNvPr id="133" name="Google Shape;133;p2"/>
            <p:cNvCxnSpPr/>
            <p:nvPr/>
          </p:nvCxnSpPr>
          <p:spPr>
            <a:xfrm rot="10800000">
              <a:off x="4602846" y="6728219"/>
              <a:ext cx="472281" cy="1545"/>
            </a:xfrm>
            <a:prstGeom prst="straightConnector1">
              <a:avLst/>
            </a:prstGeom>
            <a:noFill/>
            <a:ln cap="flat" cmpd="sng" w="28575">
              <a:solidFill>
                <a:srgbClr val="F587D8"/>
              </a:solidFill>
              <a:prstDash val="dot"/>
              <a:miter lim="800000"/>
              <a:headEnd len="sm" w="sm" type="none"/>
              <a:tailEnd len="sm" w="sm" type="none"/>
            </a:ln>
          </p:spPr>
        </p:cxnSp>
      </p:grpSp>
      <p:sp>
        <p:nvSpPr>
          <p:cNvPr id="134" name="Google Shape;134;p2"/>
          <p:cNvSpPr/>
          <p:nvPr/>
        </p:nvSpPr>
        <p:spPr>
          <a:xfrm>
            <a:off x="3516984" y="1556792"/>
            <a:ext cx="983008" cy="605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5" name="Google Shape;135;p2"/>
          <p:cNvGrpSpPr/>
          <p:nvPr/>
        </p:nvGrpSpPr>
        <p:grpSpPr>
          <a:xfrm>
            <a:off x="454843" y="1092086"/>
            <a:ext cx="4053657" cy="1075157"/>
            <a:chOff x="416745" y="1353425"/>
            <a:chExt cx="4053657" cy="1075157"/>
          </a:xfrm>
        </p:grpSpPr>
        <p:grpSp>
          <p:nvGrpSpPr>
            <p:cNvPr id="136" name="Google Shape;136;p2"/>
            <p:cNvGrpSpPr/>
            <p:nvPr/>
          </p:nvGrpSpPr>
          <p:grpSpPr>
            <a:xfrm>
              <a:off x="416745" y="1353425"/>
              <a:ext cx="3939231" cy="1075157"/>
              <a:chOff x="416745" y="1353425"/>
              <a:chExt cx="3930854" cy="1075157"/>
            </a:xfrm>
          </p:grpSpPr>
          <p:grpSp>
            <p:nvGrpSpPr>
              <p:cNvPr id="137" name="Google Shape;137;p2"/>
              <p:cNvGrpSpPr/>
              <p:nvPr/>
            </p:nvGrpSpPr>
            <p:grpSpPr>
              <a:xfrm>
                <a:off x="416745" y="1628800"/>
                <a:ext cx="3930854" cy="577772"/>
                <a:chOff x="416745" y="1628800"/>
                <a:chExt cx="3930854" cy="577772"/>
              </a:xfrm>
            </p:grpSpPr>
            <p:grpSp>
              <p:nvGrpSpPr>
                <p:cNvPr id="138" name="Google Shape;138;p2"/>
                <p:cNvGrpSpPr/>
                <p:nvPr/>
              </p:nvGrpSpPr>
              <p:grpSpPr>
                <a:xfrm>
                  <a:off x="416745" y="1662916"/>
                  <a:ext cx="3930854" cy="410813"/>
                  <a:chOff x="378648" y="1650035"/>
                  <a:chExt cx="3930854" cy="410813"/>
                </a:xfrm>
              </p:grpSpPr>
              <p:grpSp>
                <p:nvGrpSpPr>
                  <p:cNvPr id="139" name="Google Shape;139;p2"/>
                  <p:cNvGrpSpPr/>
                  <p:nvPr/>
                </p:nvGrpSpPr>
                <p:grpSpPr>
                  <a:xfrm>
                    <a:off x="378648" y="1731863"/>
                    <a:ext cx="2430923" cy="328985"/>
                    <a:chOff x="353248" y="2511251"/>
                    <a:chExt cx="2430923" cy="328985"/>
                  </a:xfrm>
                </p:grpSpPr>
                <p:sp>
                  <p:nvSpPr>
                    <p:cNvPr id="140" name="Google Shape;140;p2"/>
                    <p:cNvSpPr txBox="1"/>
                    <p:nvPr/>
                  </p:nvSpPr>
                  <p:spPr>
                    <a:xfrm>
                      <a:off x="1729780" y="2532459"/>
                      <a:ext cx="105439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Glucose 1-p</a:t>
                      </a:r>
                      <a:endParaRPr b="1" sz="1800">
                        <a:solidFill>
                          <a:schemeClr val="dk1"/>
                        </a:solidFill>
                        <a:latin typeface="Calibri"/>
                        <a:ea typeface="Calibri"/>
                        <a:cs typeface="Calibri"/>
                        <a:sym typeface="Calibri"/>
                      </a:endParaRPr>
                    </a:p>
                  </p:txBody>
                </p:sp>
                <p:sp>
                  <p:nvSpPr>
                    <p:cNvPr id="141" name="Google Shape;141;p2"/>
                    <p:cNvSpPr txBox="1"/>
                    <p:nvPr/>
                  </p:nvSpPr>
                  <p:spPr>
                    <a:xfrm>
                      <a:off x="353248" y="2511251"/>
                      <a:ext cx="9191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Glycogen </a:t>
                      </a:r>
                      <a:endParaRPr b="1" sz="1800">
                        <a:solidFill>
                          <a:schemeClr val="dk1"/>
                        </a:solidFill>
                        <a:latin typeface="Calibri"/>
                        <a:ea typeface="Calibri"/>
                        <a:cs typeface="Calibri"/>
                        <a:sym typeface="Calibri"/>
                      </a:endParaRPr>
                    </a:p>
                  </p:txBody>
                </p:sp>
              </p:grpSp>
              <p:sp>
                <p:nvSpPr>
                  <p:cNvPr id="142" name="Google Shape;142;p2"/>
                  <p:cNvSpPr txBox="1"/>
                  <p:nvPr/>
                </p:nvSpPr>
                <p:spPr>
                  <a:xfrm>
                    <a:off x="2924186" y="1650035"/>
                    <a:ext cx="138531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rgbClr val="000000"/>
                        </a:solidFill>
                        <a:latin typeface="Calibri"/>
                        <a:ea typeface="Calibri"/>
                        <a:cs typeface="Calibri"/>
                        <a:sym typeface="Calibri"/>
                      </a:rPr>
                      <a:t>phosphoglucomutase</a:t>
                    </a:r>
                    <a:endParaRPr b="1" sz="1800">
                      <a:solidFill>
                        <a:srgbClr val="000000"/>
                      </a:solidFill>
                      <a:latin typeface="Calibri"/>
                      <a:ea typeface="Calibri"/>
                      <a:cs typeface="Calibri"/>
                      <a:sym typeface="Calibri"/>
                    </a:endParaRPr>
                  </a:p>
                </p:txBody>
              </p:sp>
            </p:grpSp>
            <p:pic>
              <p:nvPicPr>
                <p:cNvPr id="143" name="Google Shape;143;p2"/>
                <p:cNvPicPr preferRelativeResize="0"/>
                <p:nvPr/>
              </p:nvPicPr>
              <p:blipFill rotWithShape="1">
                <a:blip r:embed="rId5">
                  <a:alphaModFix/>
                </a:blip>
                <a:srcRect b="58234" l="15685" r="50836" t="34209"/>
                <a:stretch/>
              </p:blipFill>
              <p:spPr>
                <a:xfrm>
                  <a:off x="1158443" y="1628800"/>
                  <a:ext cx="787403" cy="144016"/>
                </a:xfrm>
                <a:prstGeom prst="rect">
                  <a:avLst/>
                </a:prstGeom>
                <a:noFill/>
                <a:ln>
                  <a:noFill/>
                </a:ln>
              </p:spPr>
            </p:pic>
            <p:pic>
              <p:nvPicPr>
                <p:cNvPr id="144" name="Google Shape;144;p2"/>
                <p:cNvPicPr preferRelativeResize="0"/>
                <p:nvPr/>
              </p:nvPicPr>
              <p:blipFill rotWithShape="1">
                <a:blip r:embed="rId5">
                  <a:alphaModFix/>
                </a:blip>
                <a:srcRect b="43120" l="15685" r="50836" t="46568"/>
                <a:stretch/>
              </p:blipFill>
              <p:spPr>
                <a:xfrm>
                  <a:off x="1155079" y="2010049"/>
                  <a:ext cx="787403" cy="196523"/>
                </a:xfrm>
                <a:prstGeom prst="rect">
                  <a:avLst/>
                </a:prstGeom>
                <a:noFill/>
                <a:ln>
                  <a:noFill/>
                </a:ln>
              </p:spPr>
            </p:pic>
          </p:grpSp>
          <p:sp>
            <p:nvSpPr>
              <p:cNvPr id="145" name="Google Shape;145;p2"/>
              <p:cNvSpPr txBox="1"/>
              <p:nvPr/>
            </p:nvSpPr>
            <p:spPr>
              <a:xfrm>
                <a:off x="1013505" y="2166972"/>
                <a:ext cx="91848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Calibri"/>
                    <a:ea typeface="Calibri"/>
                    <a:cs typeface="Calibri"/>
                    <a:sym typeface="Calibri"/>
                  </a:rPr>
                  <a:t>glycogenesis</a:t>
                </a:r>
                <a:endParaRPr b="1" sz="1800">
                  <a:solidFill>
                    <a:srgbClr val="000000"/>
                  </a:solidFill>
                  <a:latin typeface="Calibri"/>
                  <a:ea typeface="Calibri"/>
                  <a:cs typeface="Calibri"/>
                  <a:sym typeface="Calibri"/>
                </a:endParaRPr>
              </a:p>
            </p:txBody>
          </p:sp>
          <p:sp>
            <p:nvSpPr>
              <p:cNvPr id="146" name="Google Shape;146;p2"/>
              <p:cNvSpPr txBox="1"/>
              <p:nvPr/>
            </p:nvSpPr>
            <p:spPr>
              <a:xfrm>
                <a:off x="970986" y="1353425"/>
                <a:ext cx="102565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Calibri"/>
                    <a:ea typeface="Calibri"/>
                    <a:cs typeface="Calibri"/>
                    <a:sym typeface="Calibri"/>
                  </a:rPr>
                  <a:t>glycogenolysis</a:t>
                </a:r>
                <a:endParaRPr b="1" sz="1800">
                  <a:solidFill>
                    <a:srgbClr val="000000"/>
                  </a:solidFill>
                  <a:latin typeface="Calibri"/>
                  <a:ea typeface="Calibri"/>
                  <a:cs typeface="Calibri"/>
                  <a:sym typeface="Calibri"/>
                </a:endParaRPr>
              </a:p>
            </p:txBody>
          </p:sp>
        </p:grpSp>
        <p:grpSp>
          <p:nvGrpSpPr>
            <p:cNvPr id="147" name="Google Shape;147;p2"/>
            <p:cNvGrpSpPr/>
            <p:nvPr/>
          </p:nvGrpSpPr>
          <p:grpSpPr>
            <a:xfrm>
              <a:off x="2832016" y="1915922"/>
              <a:ext cx="1638386" cy="77839"/>
              <a:chOff x="2832016" y="1915922"/>
              <a:chExt cx="1638386" cy="77839"/>
            </a:xfrm>
          </p:grpSpPr>
          <p:cxnSp>
            <p:nvCxnSpPr>
              <p:cNvPr id="148" name="Google Shape;148;p2"/>
              <p:cNvCxnSpPr/>
              <p:nvPr/>
            </p:nvCxnSpPr>
            <p:spPr>
              <a:xfrm>
                <a:off x="2836098" y="1915922"/>
                <a:ext cx="1634304" cy="91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49" name="Google Shape;149;p2"/>
              <p:cNvCxnSpPr/>
              <p:nvPr/>
            </p:nvCxnSpPr>
            <p:spPr>
              <a:xfrm rot="10800000">
                <a:off x="2832016" y="1988840"/>
                <a:ext cx="1604520" cy="4921"/>
              </a:xfrm>
              <a:prstGeom prst="straightConnector1">
                <a:avLst/>
              </a:prstGeom>
              <a:noFill/>
              <a:ln cap="flat" cmpd="sng" w="19050">
                <a:solidFill>
                  <a:schemeClr val="accent1"/>
                </a:solidFill>
                <a:prstDash val="solid"/>
                <a:miter lim="800000"/>
                <a:headEnd len="sm" w="sm" type="none"/>
                <a:tailEnd len="med" w="med" type="triangle"/>
              </a:ln>
            </p:spPr>
          </p:cxnSp>
        </p:grpSp>
      </p:grpSp>
      <p:sp>
        <p:nvSpPr>
          <p:cNvPr id="150" name="Google Shape;150;p2"/>
          <p:cNvSpPr/>
          <p:nvPr/>
        </p:nvSpPr>
        <p:spPr>
          <a:xfrm>
            <a:off x="7020272" y="1209246"/>
            <a:ext cx="1209296" cy="58193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 name="Google Shape;151;p2"/>
          <p:cNvGrpSpPr/>
          <p:nvPr/>
        </p:nvGrpSpPr>
        <p:grpSpPr>
          <a:xfrm>
            <a:off x="6444208" y="1619072"/>
            <a:ext cx="2772454" cy="261610"/>
            <a:chOff x="6444208" y="1619072"/>
            <a:chExt cx="2772454" cy="261610"/>
          </a:xfrm>
        </p:grpSpPr>
        <p:cxnSp>
          <p:nvCxnSpPr>
            <p:cNvPr id="152" name="Google Shape;152;p2"/>
            <p:cNvCxnSpPr/>
            <p:nvPr/>
          </p:nvCxnSpPr>
          <p:spPr>
            <a:xfrm flipH="1" rot="10800000">
              <a:off x="6444208" y="1754107"/>
              <a:ext cx="926306" cy="2975"/>
            </a:xfrm>
            <a:prstGeom prst="straightConnector1">
              <a:avLst/>
            </a:prstGeom>
            <a:noFill/>
            <a:ln cap="flat" cmpd="sng" w="19050">
              <a:solidFill>
                <a:schemeClr val="accent1"/>
              </a:solidFill>
              <a:prstDash val="solid"/>
              <a:miter lim="800000"/>
              <a:headEnd len="sm" w="sm" type="none"/>
              <a:tailEnd len="med" w="med" type="triangle"/>
            </a:ln>
          </p:spPr>
        </p:cxnSp>
        <p:sp>
          <p:nvSpPr>
            <p:cNvPr id="153" name="Google Shape;153;p2"/>
            <p:cNvSpPr txBox="1"/>
            <p:nvPr/>
          </p:nvSpPr>
          <p:spPr>
            <a:xfrm>
              <a:off x="7361667" y="1619072"/>
              <a:ext cx="185499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00000"/>
                  </a:solidFill>
                  <a:latin typeface="Calibri"/>
                  <a:ea typeface="Calibri"/>
                  <a:cs typeface="Calibri"/>
                  <a:sym typeface="Calibri"/>
                </a:rPr>
                <a:t>Pentose phosphate pathway</a:t>
              </a:r>
              <a:endParaRPr b="1" sz="1800">
                <a:solidFill>
                  <a:srgbClr val="000000"/>
                </a:solidFill>
                <a:latin typeface="Calibri"/>
                <a:ea typeface="Calibri"/>
                <a:cs typeface="Calibri"/>
                <a:sym typeface="Calibri"/>
              </a:endParaRPr>
            </a:p>
          </p:txBody>
        </p:sp>
      </p:grpSp>
      <p:grpSp>
        <p:nvGrpSpPr>
          <p:cNvPr id="154" name="Google Shape;154;p2"/>
          <p:cNvGrpSpPr/>
          <p:nvPr/>
        </p:nvGrpSpPr>
        <p:grpSpPr>
          <a:xfrm>
            <a:off x="5854614" y="6021288"/>
            <a:ext cx="1309674" cy="520989"/>
            <a:chOff x="5854614" y="6021288"/>
            <a:chExt cx="1309674" cy="520989"/>
          </a:xfrm>
        </p:grpSpPr>
        <p:sp>
          <p:nvSpPr>
            <p:cNvPr id="155" name="Google Shape;155;p2"/>
            <p:cNvSpPr txBox="1"/>
            <p:nvPr/>
          </p:nvSpPr>
          <p:spPr>
            <a:xfrm>
              <a:off x="6270325" y="6021288"/>
              <a:ext cx="8939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Fatty acids </a:t>
              </a:r>
              <a:endParaRPr/>
            </a:p>
            <a:p>
              <a:pPr indent="0" lvl="0" marL="0" marR="0" rtl="0" algn="ctr">
                <a:spcBef>
                  <a:spcPts val="0"/>
                </a:spcBef>
                <a:spcAft>
                  <a:spcPts val="0"/>
                </a:spcAft>
                <a:buNone/>
              </a:pPr>
              <a:r>
                <a:rPr b="1" lang="en-US" sz="1200">
                  <a:solidFill>
                    <a:schemeClr val="dk1"/>
                  </a:solidFill>
                  <a:latin typeface="Calibri"/>
                  <a:ea typeface="Calibri"/>
                  <a:cs typeface="Calibri"/>
                  <a:sym typeface="Calibri"/>
                </a:rPr>
                <a:t>oxidation</a:t>
              </a:r>
              <a:endParaRPr b="1" sz="1600">
                <a:solidFill>
                  <a:schemeClr val="dk1"/>
                </a:solidFill>
                <a:latin typeface="Calibri"/>
                <a:ea typeface="Calibri"/>
                <a:cs typeface="Calibri"/>
                <a:sym typeface="Calibri"/>
              </a:endParaRPr>
            </a:p>
          </p:txBody>
        </p:sp>
        <p:cxnSp>
          <p:nvCxnSpPr>
            <p:cNvPr id="156" name="Google Shape;156;p2"/>
            <p:cNvCxnSpPr/>
            <p:nvPr/>
          </p:nvCxnSpPr>
          <p:spPr>
            <a:xfrm flipH="1" rot="10800000">
              <a:off x="5854614" y="6237313"/>
              <a:ext cx="427941" cy="245640"/>
            </a:xfrm>
            <a:prstGeom prst="straightConnector1">
              <a:avLst/>
            </a:prstGeom>
            <a:noFill/>
            <a:ln cap="flat" cmpd="sng" w="22225">
              <a:solidFill>
                <a:schemeClr val="accent1"/>
              </a:solidFill>
              <a:prstDash val="solid"/>
              <a:miter lim="800000"/>
              <a:headEnd len="sm" w="sm" type="none"/>
              <a:tailEnd len="med" w="med" type="triangle"/>
            </a:ln>
          </p:spPr>
        </p:cxnSp>
        <p:cxnSp>
          <p:nvCxnSpPr>
            <p:cNvPr id="157" name="Google Shape;157;p2"/>
            <p:cNvCxnSpPr/>
            <p:nvPr/>
          </p:nvCxnSpPr>
          <p:spPr>
            <a:xfrm flipH="1">
              <a:off x="5868144" y="6309320"/>
              <a:ext cx="427942" cy="232957"/>
            </a:xfrm>
            <a:prstGeom prst="straightConnector1">
              <a:avLst/>
            </a:prstGeom>
            <a:noFill/>
            <a:ln cap="flat" cmpd="sng" w="22225">
              <a:solidFill>
                <a:schemeClr val="accent1"/>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0"/>
          <p:cNvSpPr txBox="1"/>
          <p:nvPr>
            <p:ph type="title"/>
          </p:nvPr>
        </p:nvSpPr>
        <p:spPr>
          <a:xfrm>
            <a:off x="2308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Coenzymes Structure </a:t>
            </a:r>
            <a:endParaRPr sz="4000">
              <a:solidFill>
                <a:srgbClr val="C00000"/>
              </a:solidFill>
            </a:endParaRPr>
          </a:p>
        </p:txBody>
      </p:sp>
      <p:sp>
        <p:nvSpPr>
          <p:cNvPr id="535" name="Google Shape;535;p20"/>
          <p:cNvSpPr txBox="1"/>
          <p:nvPr>
            <p:ph idx="1" type="body"/>
          </p:nvPr>
        </p:nvSpPr>
        <p:spPr>
          <a:xfrm>
            <a:off x="394208" y="1152128"/>
            <a:ext cx="8714296" cy="5705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None/>
            </a:pPr>
            <a:r>
              <a:t/>
            </a:r>
            <a:endParaRPr b="1" sz="1200">
              <a:solidFill>
                <a:srgbClr val="00B05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sp>
        <p:nvSpPr>
          <p:cNvPr id="536" name="Google Shape;536;p20"/>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www.mutah.edu.jo/images/banners/medi-sign.gif" id="537" name="Google Shape;537;p20"/>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538" name="Google Shape;538;p20"/>
          <p:cNvSpPr txBox="1"/>
          <p:nvPr/>
        </p:nvSpPr>
        <p:spPr>
          <a:xfrm>
            <a:off x="395536" y="2636912"/>
            <a:ext cx="8748464" cy="422108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p:txBody>
      </p:sp>
      <p:grpSp>
        <p:nvGrpSpPr>
          <p:cNvPr id="539" name="Google Shape;539;p20"/>
          <p:cNvGrpSpPr/>
          <p:nvPr/>
        </p:nvGrpSpPr>
        <p:grpSpPr>
          <a:xfrm>
            <a:off x="683568" y="1412776"/>
            <a:ext cx="4810240" cy="3779106"/>
            <a:chOff x="640721" y="970758"/>
            <a:chExt cx="4392488" cy="3332260"/>
          </a:xfrm>
        </p:grpSpPr>
        <p:pic>
          <p:nvPicPr>
            <p:cNvPr id="540" name="Google Shape;540;p20"/>
            <p:cNvPicPr preferRelativeResize="0"/>
            <p:nvPr/>
          </p:nvPicPr>
          <p:blipFill rotWithShape="1">
            <a:blip r:embed="rId4">
              <a:alphaModFix/>
            </a:blip>
            <a:srcRect b="0" l="8842" r="1950" t="0"/>
            <a:stretch/>
          </p:blipFill>
          <p:spPr>
            <a:xfrm>
              <a:off x="640721" y="970758"/>
              <a:ext cx="4392488" cy="3332260"/>
            </a:xfrm>
            <a:prstGeom prst="rect">
              <a:avLst/>
            </a:prstGeom>
            <a:noFill/>
            <a:ln>
              <a:noFill/>
            </a:ln>
          </p:spPr>
        </p:pic>
        <p:sp>
          <p:nvSpPr>
            <p:cNvPr id="541" name="Google Shape;541;p20"/>
            <p:cNvSpPr/>
            <p:nvPr/>
          </p:nvSpPr>
          <p:spPr>
            <a:xfrm>
              <a:off x="4345632" y="2996952"/>
              <a:ext cx="586408" cy="216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42" name="Google Shape;542;p20"/>
          <p:cNvGrpSpPr/>
          <p:nvPr/>
        </p:nvGrpSpPr>
        <p:grpSpPr>
          <a:xfrm>
            <a:off x="5696833" y="1747275"/>
            <a:ext cx="3267655" cy="4057989"/>
            <a:chOff x="5774925" y="1556792"/>
            <a:chExt cx="3267655" cy="4057989"/>
          </a:xfrm>
        </p:grpSpPr>
        <p:grpSp>
          <p:nvGrpSpPr>
            <p:cNvPr id="543" name="Google Shape;543;p20"/>
            <p:cNvGrpSpPr/>
            <p:nvPr/>
          </p:nvGrpSpPr>
          <p:grpSpPr>
            <a:xfrm>
              <a:off x="5774925" y="1658511"/>
              <a:ext cx="3267655" cy="3956270"/>
              <a:chOff x="5774925" y="1658511"/>
              <a:chExt cx="3267655" cy="3956270"/>
            </a:xfrm>
          </p:grpSpPr>
          <p:pic>
            <p:nvPicPr>
              <p:cNvPr id="544" name="Google Shape;544;p20"/>
              <p:cNvPicPr preferRelativeResize="0"/>
              <p:nvPr/>
            </p:nvPicPr>
            <p:blipFill rotWithShape="1">
              <a:blip r:embed="rId5">
                <a:alphaModFix/>
              </a:blip>
              <a:srcRect b="0" l="15537" r="14205" t="54040"/>
              <a:stretch/>
            </p:blipFill>
            <p:spPr>
              <a:xfrm>
                <a:off x="5774925" y="1658511"/>
                <a:ext cx="3267655" cy="1236069"/>
              </a:xfrm>
              <a:prstGeom prst="rect">
                <a:avLst/>
              </a:prstGeom>
              <a:noFill/>
              <a:ln>
                <a:noFill/>
              </a:ln>
            </p:spPr>
          </p:pic>
          <p:pic>
            <p:nvPicPr>
              <p:cNvPr id="545" name="Google Shape;545;p20"/>
              <p:cNvPicPr preferRelativeResize="0"/>
              <p:nvPr/>
            </p:nvPicPr>
            <p:blipFill rotWithShape="1">
              <a:blip r:embed="rId5">
                <a:alphaModFix/>
              </a:blip>
              <a:srcRect b="60906" l="60950" r="0" t="0"/>
              <a:stretch/>
            </p:blipFill>
            <p:spPr>
              <a:xfrm>
                <a:off x="6503653" y="4294105"/>
                <a:ext cx="2281312" cy="1320676"/>
              </a:xfrm>
              <a:prstGeom prst="rect">
                <a:avLst/>
              </a:prstGeom>
              <a:noFill/>
              <a:ln>
                <a:noFill/>
              </a:ln>
            </p:spPr>
          </p:pic>
          <p:pic>
            <p:nvPicPr>
              <p:cNvPr id="546" name="Google Shape;546;p20"/>
              <p:cNvPicPr preferRelativeResize="0"/>
              <p:nvPr/>
            </p:nvPicPr>
            <p:blipFill rotWithShape="1">
              <a:blip r:embed="rId5">
                <a:alphaModFix/>
              </a:blip>
              <a:srcRect b="60906" l="0" r="59563" t="0"/>
              <a:stretch/>
            </p:blipFill>
            <p:spPr>
              <a:xfrm>
                <a:off x="6503653" y="2947345"/>
                <a:ext cx="2362353" cy="1320676"/>
              </a:xfrm>
              <a:prstGeom prst="rect">
                <a:avLst/>
              </a:prstGeom>
              <a:noFill/>
              <a:ln>
                <a:noFill/>
              </a:ln>
            </p:spPr>
          </p:pic>
        </p:grpSp>
        <p:sp>
          <p:nvSpPr>
            <p:cNvPr id="547" name="Google Shape;547;p20"/>
            <p:cNvSpPr/>
            <p:nvPr/>
          </p:nvSpPr>
          <p:spPr>
            <a:xfrm>
              <a:off x="5796136" y="1556792"/>
              <a:ext cx="3167465" cy="403244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1"/>
          <p:cNvSpPr txBox="1"/>
          <p:nvPr>
            <p:ph type="title"/>
          </p:nvPr>
        </p:nvSpPr>
        <p:spPr>
          <a:xfrm>
            <a:off x="2308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600"/>
              <a:buFont typeface="Arial"/>
              <a:buNone/>
            </a:pPr>
            <a:r>
              <a:rPr lang="en-US" sz="3600">
                <a:solidFill>
                  <a:srgbClr val="C00000"/>
                </a:solidFill>
                <a:latin typeface="Arial"/>
                <a:ea typeface="Arial"/>
                <a:cs typeface="Arial"/>
                <a:sym typeface="Arial"/>
              </a:rPr>
              <a:t>Pyruvate Dehydrogenase Complex</a:t>
            </a:r>
            <a:endParaRPr sz="3600">
              <a:solidFill>
                <a:srgbClr val="C00000"/>
              </a:solidFill>
            </a:endParaRPr>
          </a:p>
        </p:txBody>
      </p:sp>
      <p:sp>
        <p:nvSpPr>
          <p:cNvPr id="554" name="Google Shape;554;p21"/>
          <p:cNvSpPr txBox="1"/>
          <p:nvPr>
            <p:ph idx="1" type="body"/>
          </p:nvPr>
        </p:nvSpPr>
        <p:spPr>
          <a:xfrm>
            <a:off x="394208" y="1484784"/>
            <a:ext cx="8354256" cy="53732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None/>
            </a:pPr>
            <a:r>
              <a:t/>
            </a:r>
            <a:endParaRPr b="1" sz="1200">
              <a:solidFill>
                <a:srgbClr val="00B050"/>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sp>
        <p:nvSpPr>
          <p:cNvPr id="555" name="Google Shape;555;p21"/>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www.mutah.edu.jo/images/banners/medi-sign.gif" id="556" name="Google Shape;556;p21"/>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557" name="Google Shape;557;p21"/>
          <p:cNvSpPr txBox="1"/>
          <p:nvPr/>
        </p:nvSpPr>
        <p:spPr>
          <a:xfrm>
            <a:off x="395536" y="2636912"/>
            <a:ext cx="8748464" cy="422108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p:txBody>
      </p:sp>
      <p:grpSp>
        <p:nvGrpSpPr>
          <p:cNvPr id="558" name="Google Shape;558;p21"/>
          <p:cNvGrpSpPr/>
          <p:nvPr/>
        </p:nvGrpSpPr>
        <p:grpSpPr>
          <a:xfrm>
            <a:off x="744108" y="1292446"/>
            <a:ext cx="7716324" cy="5565554"/>
            <a:chOff x="744108" y="1292446"/>
            <a:chExt cx="7716324" cy="5565554"/>
          </a:xfrm>
        </p:grpSpPr>
        <p:grpSp>
          <p:nvGrpSpPr>
            <p:cNvPr id="559" name="Google Shape;559;p21"/>
            <p:cNvGrpSpPr/>
            <p:nvPr/>
          </p:nvGrpSpPr>
          <p:grpSpPr>
            <a:xfrm>
              <a:off x="744108" y="1292446"/>
              <a:ext cx="7716324" cy="5565554"/>
              <a:chOff x="744108" y="1292446"/>
              <a:chExt cx="7716324" cy="5565554"/>
            </a:xfrm>
          </p:grpSpPr>
          <p:pic>
            <p:nvPicPr>
              <p:cNvPr id="560" name="Google Shape;560;p21"/>
              <p:cNvPicPr preferRelativeResize="0"/>
              <p:nvPr/>
            </p:nvPicPr>
            <p:blipFill rotWithShape="1">
              <a:blip r:embed="rId4">
                <a:alphaModFix/>
              </a:blip>
              <a:srcRect b="0" l="0" r="0" t="6077"/>
              <a:stretch/>
            </p:blipFill>
            <p:spPr>
              <a:xfrm>
                <a:off x="744108" y="1292446"/>
                <a:ext cx="7716324" cy="5565554"/>
              </a:xfrm>
              <a:prstGeom prst="rect">
                <a:avLst/>
              </a:prstGeom>
              <a:noFill/>
              <a:ln>
                <a:noFill/>
              </a:ln>
            </p:spPr>
          </p:pic>
          <p:sp>
            <p:nvSpPr>
              <p:cNvPr id="561" name="Google Shape;561;p21"/>
              <p:cNvSpPr txBox="1"/>
              <p:nvPr/>
            </p:nvSpPr>
            <p:spPr>
              <a:xfrm rot="-758237">
                <a:off x="4127480" y="2587209"/>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a:t>
                </a:r>
                <a:r>
                  <a:rPr b="1" lang="en-US" sz="1400">
                    <a:solidFill>
                      <a:srgbClr val="F32BF4"/>
                    </a:solidFill>
                    <a:latin typeface="Calibri"/>
                    <a:ea typeface="Calibri"/>
                    <a:cs typeface="Calibri"/>
                    <a:sym typeface="Calibri"/>
                  </a:rPr>
                  <a:t>H</a:t>
                </a:r>
                <a:endParaRPr b="1" sz="1800">
                  <a:solidFill>
                    <a:srgbClr val="F32BF4"/>
                  </a:solidFill>
                  <a:latin typeface="Calibri"/>
                  <a:ea typeface="Calibri"/>
                  <a:cs typeface="Calibri"/>
                  <a:sym typeface="Calibri"/>
                </a:endParaRPr>
              </a:p>
            </p:txBody>
          </p:sp>
        </p:grpSp>
        <p:sp>
          <p:nvSpPr>
            <p:cNvPr id="562" name="Google Shape;562;p21"/>
            <p:cNvSpPr txBox="1"/>
            <p:nvPr/>
          </p:nvSpPr>
          <p:spPr>
            <a:xfrm>
              <a:off x="3563888" y="3212976"/>
              <a:ext cx="191446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Hydroxyethyl-TPP</a:t>
              </a:r>
              <a:endParaRPr/>
            </a:p>
          </p:txBody>
        </p:sp>
      </p:grpSp>
      <p:sp>
        <p:nvSpPr>
          <p:cNvPr id="563" name="Google Shape;563;p21"/>
          <p:cNvSpPr txBox="1"/>
          <p:nvPr/>
        </p:nvSpPr>
        <p:spPr>
          <a:xfrm>
            <a:off x="2771800" y="2483604"/>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1</a:t>
            </a:r>
            <a:endParaRPr b="1" sz="1800">
              <a:solidFill>
                <a:srgbClr val="F32BF4"/>
              </a:solidFill>
              <a:latin typeface="Calibri"/>
              <a:ea typeface="Calibri"/>
              <a:cs typeface="Calibri"/>
              <a:sym typeface="Calibri"/>
            </a:endParaRPr>
          </a:p>
        </p:txBody>
      </p:sp>
      <p:sp>
        <p:nvSpPr>
          <p:cNvPr id="564" name="Google Shape;564;p21"/>
          <p:cNvSpPr txBox="1"/>
          <p:nvPr/>
        </p:nvSpPr>
        <p:spPr>
          <a:xfrm>
            <a:off x="6465912" y="2204864"/>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2</a:t>
            </a:r>
            <a:endParaRPr b="1" sz="1800">
              <a:solidFill>
                <a:srgbClr val="F32BF4"/>
              </a:solidFill>
              <a:latin typeface="Calibri"/>
              <a:ea typeface="Calibri"/>
              <a:cs typeface="Calibri"/>
              <a:sym typeface="Calibri"/>
            </a:endParaRPr>
          </a:p>
        </p:txBody>
      </p:sp>
      <p:sp>
        <p:nvSpPr>
          <p:cNvPr id="565" name="Google Shape;565;p21"/>
          <p:cNvSpPr txBox="1"/>
          <p:nvPr/>
        </p:nvSpPr>
        <p:spPr>
          <a:xfrm>
            <a:off x="6372200" y="5219908"/>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3</a:t>
            </a:r>
            <a:endParaRPr/>
          </a:p>
        </p:txBody>
      </p:sp>
      <p:sp>
        <p:nvSpPr>
          <p:cNvPr id="566" name="Google Shape;566;p21"/>
          <p:cNvSpPr txBox="1"/>
          <p:nvPr/>
        </p:nvSpPr>
        <p:spPr>
          <a:xfrm>
            <a:off x="2915816" y="5507940"/>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4</a:t>
            </a:r>
            <a:endParaRPr/>
          </a:p>
        </p:txBody>
      </p:sp>
      <p:sp>
        <p:nvSpPr>
          <p:cNvPr id="567" name="Google Shape;567;p21"/>
          <p:cNvSpPr txBox="1"/>
          <p:nvPr/>
        </p:nvSpPr>
        <p:spPr>
          <a:xfrm>
            <a:off x="1497360" y="3789040"/>
            <a:ext cx="7703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32BF4"/>
                </a:solidFill>
                <a:latin typeface="Calibri"/>
                <a:ea typeface="Calibri"/>
                <a:cs typeface="Calibri"/>
                <a:sym typeface="Calibri"/>
              </a:rPr>
              <a:t>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2"/>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 Mechanism of PDC </a:t>
            </a:r>
            <a:endParaRPr b="1" sz="4800">
              <a:solidFill>
                <a:srgbClr val="C00000"/>
              </a:solidFill>
            </a:endParaRPr>
          </a:p>
        </p:txBody>
      </p:sp>
      <p:sp>
        <p:nvSpPr>
          <p:cNvPr id="574" name="Google Shape;574;p22"/>
          <p:cNvSpPr txBox="1"/>
          <p:nvPr>
            <p:ph idx="1" type="body"/>
          </p:nvPr>
        </p:nvSpPr>
        <p:spPr>
          <a:xfrm>
            <a:off x="394208" y="1152128"/>
            <a:ext cx="8678386" cy="65973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latin typeface="Arial"/>
                <a:ea typeface="Arial"/>
                <a:cs typeface="Arial"/>
                <a:sym typeface="Arial"/>
              </a:rPr>
              <a:t>The mechanism by which this complex catalyzes the reaction is complicated but the main processes involve (5 steps):</a:t>
            </a:r>
            <a:endParaRPr/>
          </a:p>
          <a:p>
            <a:pPr indent="-228600" lvl="0" marL="228600" rtl="0" algn="l">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Decarboxylation of pyruvate and the release of CO</a:t>
            </a:r>
            <a:r>
              <a:rPr baseline="-25000" lang="en-US" sz="2400">
                <a:latin typeface="Arial"/>
                <a:ea typeface="Arial"/>
                <a:cs typeface="Arial"/>
                <a:sym typeface="Arial"/>
              </a:rPr>
              <a:t>2</a:t>
            </a:r>
            <a:r>
              <a:rPr lang="en-US" sz="2400">
                <a:latin typeface="Arial"/>
                <a:ea typeface="Arial"/>
                <a:cs typeface="Arial"/>
                <a:sym typeface="Arial"/>
              </a:rPr>
              <a:t> a reaction catalyzed by E1-TPP. The product of this reaction “Hydroxyethyl moiety” is a substrate for the next reaction </a:t>
            </a:r>
            <a:endParaRPr/>
          </a:p>
          <a:p>
            <a:pPr indent="-228600" lvl="0" marL="228600" rtl="0" algn="l">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The transfer of Hydroxyethyl moiety from TPP of E1 to lipoic acid of E2. This step is mediated by an oxidation of Hydroxyethyl to acetyl group coupled with reduction of disulfide bond</a:t>
            </a:r>
            <a:endParaRPr/>
          </a:p>
          <a:p>
            <a:pPr indent="-228600" lvl="0" marL="228600" rtl="0" algn="l">
              <a:lnSpc>
                <a:spcPct val="90000"/>
              </a:lnSpc>
              <a:spcBef>
                <a:spcPts val="1000"/>
              </a:spcBef>
              <a:spcAft>
                <a:spcPts val="0"/>
              </a:spcAft>
              <a:buClr>
                <a:schemeClr val="dk1"/>
              </a:buClr>
              <a:buSzPts val="2400"/>
              <a:buFont typeface="Calibri"/>
              <a:buAutoNum type="arabicPeriod"/>
            </a:pPr>
            <a:r>
              <a:rPr lang="en-US" sz="2400">
                <a:latin typeface="Arial"/>
                <a:ea typeface="Arial"/>
                <a:cs typeface="Arial"/>
                <a:sym typeface="Arial"/>
              </a:rPr>
              <a:t>Transfer of acetyl group from lipoamide to CoA forming thioester bond and consequently Acetyl CoA  is produced</a:t>
            </a:r>
            <a:endParaRPr sz="2700">
              <a:latin typeface="Arial"/>
              <a:ea typeface="Arial"/>
              <a:cs typeface="Arial"/>
              <a:sym typeface="Arial"/>
            </a:endParaRPr>
          </a:p>
        </p:txBody>
      </p:sp>
      <p:pic>
        <p:nvPicPr>
          <p:cNvPr descr="http://www.mutah.edu.jo/images/banners/medi-sign.gif" id="575" name="Google Shape;575;p22"/>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576" name="Google Shape;576;p22"/>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3"/>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 Mechanism of PDC </a:t>
            </a:r>
            <a:endParaRPr b="1" sz="4800">
              <a:solidFill>
                <a:srgbClr val="C00000"/>
              </a:solidFill>
            </a:endParaRPr>
          </a:p>
        </p:txBody>
      </p:sp>
      <p:sp>
        <p:nvSpPr>
          <p:cNvPr id="583" name="Google Shape;583;p23"/>
          <p:cNvSpPr txBox="1"/>
          <p:nvPr>
            <p:ph idx="1" type="body"/>
          </p:nvPr>
        </p:nvSpPr>
        <p:spPr>
          <a:xfrm>
            <a:off x="394208" y="1368152"/>
            <a:ext cx="8678386" cy="306896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400"/>
              <a:buFont typeface="Calibri"/>
              <a:buAutoNum type="arabicPeriod" startAt="4"/>
            </a:pPr>
            <a:r>
              <a:rPr lang="en-US" sz="2400">
                <a:latin typeface="Arial"/>
                <a:ea typeface="Arial"/>
                <a:cs typeface="Arial"/>
                <a:sym typeface="Arial"/>
              </a:rPr>
              <a:t>Regeneration of disulfide bond of lipoamide via FAD ( E3 prosthetic group) which is reduced to FADH2</a:t>
            </a:r>
            <a:endParaRPr/>
          </a:p>
          <a:p>
            <a:pPr indent="-514350" lvl="0" marL="514350" rtl="0" algn="l">
              <a:lnSpc>
                <a:spcPct val="90000"/>
              </a:lnSpc>
              <a:spcBef>
                <a:spcPts val="1000"/>
              </a:spcBef>
              <a:spcAft>
                <a:spcPts val="0"/>
              </a:spcAft>
              <a:buClr>
                <a:schemeClr val="dk1"/>
              </a:buClr>
              <a:buSzPts val="2400"/>
              <a:buFont typeface="Calibri"/>
              <a:buAutoNum type="arabicPeriod" startAt="4"/>
            </a:pPr>
            <a:r>
              <a:rPr lang="en-US" sz="2400">
                <a:latin typeface="Arial"/>
                <a:ea typeface="Arial"/>
                <a:cs typeface="Arial"/>
                <a:sym typeface="Arial"/>
              </a:rPr>
              <a:t>Regeneration of FAD by NAD</a:t>
            </a:r>
            <a:r>
              <a:rPr baseline="30000" lang="en-US" sz="2400">
                <a:latin typeface="Arial"/>
                <a:ea typeface="Arial"/>
                <a:cs typeface="Arial"/>
                <a:sym typeface="Arial"/>
              </a:rPr>
              <a:t>+  </a:t>
            </a:r>
            <a:r>
              <a:rPr lang="en-US" sz="2400">
                <a:latin typeface="Arial"/>
                <a:ea typeface="Arial"/>
                <a:cs typeface="Arial"/>
                <a:sym typeface="Arial"/>
              </a:rPr>
              <a:t>which is reduced to NADH with the electrons transferred during the reaction (originally from Hydroxyethyl oxidation) </a:t>
            </a:r>
            <a:endParaRPr baseline="30000" sz="2000">
              <a:latin typeface="Arial"/>
              <a:ea typeface="Arial"/>
              <a:cs typeface="Arial"/>
              <a:sym typeface="Arial"/>
            </a:endParaRPr>
          </a:p>
          <a:p>
            <a:pPr indent="0" lvl="0" marL="0" rtl="0" algn="l">
              <a:lnSpc>
                <a:spcPct val="90000"/>
              </a:lnSpc>
              <a:spcBef>
                <a:spcPts val="1000"/>
              </a:spcBef>
              <a:spcAft>
                <a:spcPts val="0"/>
              </a:spcAft>
              <a:buClr>
                <a:schemeClr val="dk1"/>
              </a:buClr>
              <a:buSzPts val="2700"/>
              <a:buNone/>
            </a:pPr>
            <a:r>
              <a:t/>
            </a:r>
            <a:endParaRPr sz="2700">
              <a:latin typeface="Arial"/>
              <a:ea typeface="Arial"/>
              <a:cs typeface="Arial"/>
              <a:sym typeface="Arial"/>
            </a:endParaRPr>
          </a:p>
        </p:txBody>
      </p:sp>
      <p:pic>
        <p:nvPicPr>
          <p:cNvPr descr="http://www.mutah.edu.jo/images/banners/medi-sign.gif" id="584" name="Google Shape;584;p23"/>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585" name="Google Shape;585;p23"/>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6" name="Google Shape;586;p23"/>
          <p:cNvPicPr preferRelativeResize="0"/>
          <p:nvPr/>
        </p:nvPicPr>
        <p:blipFill rotWithShape="1">
          <a:blip r:embed="rId4">
            <a:alphaModFix/>
          </a:blip>
          <a:srcRect b="0" l="0" r="0" t="0"/>
          <a:stretch/>
        </p:blipFill>
        <p:spPr>
          <a:xfrm>
            <a:off x="8115300" y="58293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Glycolysis</a:t>
            </a:r>
            <a:r>
              <a:rPr b="1" lang="en-US" sz="4000">
                <a:solidFill>
                  <a:srgbClr val="C00000"/>
                </a:solidFill>
              </a:rPr>
              <a:t> </a:t>
            </a:r>
            <a:r>
              <a:rPr lang="en-US" sz="4000">
                <a:solidFill>
                  <a:srgbClr val="C00000"/>
                </a:solidFill>
              </a:rPr>
              <a:t>Regulation</a:t>
            </a:r>
            <a:r>
              <a:rPr b="1" lang="en-US" sz="4000">
                <a:solidFill>
                  <a:srgbClr val="C00000"/>
                </a:solidFill>
              </a:rPr>
              <a:t> </a:t>
            </a:r>
            <a:endParaRPr b="1" sz="4000">
              <a:solidFill>
                <a:srgbClr val="C00000"/>
              </a:solidFill>
            </a:endParaRPr>
          </a:p>
        </p:txBody>
      </p:sp>
      <p:sp>
        <p:nvSpPr>
          <p:cNvPr id="164" name="Google Shape;164;p3"/>
          <p:cNvSpPr txBox="1"/>
          <p:nvPr>
            <p:ph idx="1" type="body"/>
          </p:nvPr>
        </p:nvSpPr>
        <p:spPr>
          <a:xfrm>
            <a:off x="394208" y="952824"/>
            <a:ext cx="8678386" cy="63367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Glycolysis can be controlled at 3 points:</a:t>
            </a:r>
            <a:endParaRPr/>
          </a:p>
          <a:p>
            <a:pPr indent="-190500" lvl="0" marL="228600" rtl="0" algn="l">
              <a:lnSpc>
                <a:spcPct val="90000"/>
              </a:lnSpc>
              <a:spcBef>
                <a:spcPts val="1000"/>
              </a:spcBef>
              <a:spcAft>
                <a:spcPts val="0"/>
              </a:spcAft>
              <a:buClr>
                <a:schemeClr val="dk1"/>
              </a:buClr>
              <a:buSzPts val="600"/>
              <a:buNone/>
            </a:pPr>
            <a:r>
              <a:t/>
            </a:r>
            <a:endParaRPr sz="600">
              <a:latin typeface="Arial"/>
              <a:ea typeface="Arial"/>
              <a:cs typeface="Arial"/>
              <a:sym typeface="Arial"/>
            </a:endParaRPr>
          </a:p>
          <a:p>
            <a:pPr indent="-457200" lvl="0" marL="457200" rtl="0" algn="l">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1 </a:t>
            </a:r>
            <a:r>
              <a:rPr lang="en-US" sz="2400">
                <a:latin typeface="Arial"/>
                <a:ea typeface="Arial"/>
                <a:cs typeface="Arial"/>
                <a:sym typeface="Arial"/>
              </a:rPr>
              <a:t>which is catalyzed by hexokinase enzyme (allosteric enzyme). Hexokinase isoforms (except glucokinase) are allosterically inhibited by excess G6P</a:t>
            </a:r>
            <a:endParaRPr/>
          </a:p>
          <a:p>
            <a:pPr indent="-457200" lvl="0" marL="457200" rtl="0" algn="l">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3</a:t>
            </a:r>
            <a:r>
              <a:rPr lang="en-US" sz="2400">
                <a:latin typeface="Arial"/>
                <a:ea typeface="Arial"/>
                <a:cs typeface="Arial"/>
                <a:sym typeface="Arial"/>
              </a:rPr>
              <a:t> which is catalyzed by phosphofructokinase-1 enzyme. It is an allosteric enzyme. Two significant inhibitors are citrate and ATP whereas AMP/ADP and recently fructose 2,6-biphosphate (in liver) are activators.  Actually this is the most important control point and it is considered as the main </a:t>
            </a:r>
            <a:r>
              <a:rPr b="1" lang="en-US" sz="2400">
                <a:solidFill>
                  <a:srgbClr val="C00000"/>
                </a:solidFill>
                <a:latin typeface="Arial"/>
                <a:ea typeface="Arial"/>
                <a:cs typeface="Arial"/>
                <a:sym typeface="Arial"/>
              </a:rPr>
              <a:t>rate-limiting step </a:t>
            </a:r>
            <a:r>
              <a:rPr lang="en-US" sz="2400">
                <a:latin typeface="Arial"/>
                <a:ea typeface="Arial"/>
                <a:cs typeface="Arial"/>
                <a:sym typeface="Arial"/>
              </a:rPr>
              <a:t>in glycolysis</a:t>
            </a:r>
            <a:endParaRPr/>
          </a:p>
          <a:p>
            <a:pPr indent="-457200" lvl="0" marL="457200" rtl="0" algn="l">
              <a:lnSpc>
                <a:spcPct val="90000"/>
              </a:lnSpc>
              <a:spcBef>
                <a:spcPts val="1000"/>
              </a:spcBef>
              <a:spcAft>
                <a:spcPts val="0"/>
              </a:spcAft>
              <a:buClr>
                <a:srgbClr val="C00000"/>
              </a:buClr>
              <a:buSzPts val="2400"/>
              <a:buFont typeface="Calibri"/>
              <a:buAutoNum type="arabicPeriod"/>
            </a:pPr>
            <a:r>
              <a:rPr lang="en-US" sz="2400">
                <a:solidFill>
                  <a:srgbClr val="C00000"/>
                </a:solidFill>
                <a:latin typeface="Arial"/>
                <a:ea typeface="Arial"/>
                <a:cs typeface="Arial"/>
                <a:sym typeface="Arial"/>
              </a:rPr>
              <a:t>Step 10 </a:t>
            </a:r>
            <a:r>
              <a:rPr lang="en-US" sz="2400">
                <a:latin typeface="Arial"/>
                <a:ea typeface="Arial"/>
                <a:cs typeface="Arial"/>
                <a:sym typeface="Arial"/>
              </a:rPr>
              <a:t>which is catalyzed by pyruvate kinase enzyme. It is controlled by the level of ATP and Acetyl CoA (both are allosteric inhibitors). Accumulated Acetyl CoA in the cytosol is an indicator that the energy is now available from fat breakdown so no need to proceed in glycolysis  </a:t>
            </a:r>
            <a:endParaRPr/>
          </a:p>
        </p:txBody>
      </p:sp>
      <p:pic>
        <p:nvPicPr>
          <p:cNvPr descr="http://www.mutah.edu.jo/images/banners/medi-sign.gif" id="165" name="Google Shape;165;p3"/>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166" name="Google Shape;166;p3"/>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Fluoride as Inhibitor of Enolase</a:t>
            </a:r>
            <a:endParaRPr b="1" sz="4000">
              <a:solidFill>
                <a:srgbClr val="C00000"/>
              </a:solidFill>
            </a:endParaRPr>
          </a:p>
        </p:txBody>
      </p:sp>
      <p:sp>
        <p:nvSpPr>
          <p:cNvPr id="173" name="Google Shape;173;p4"/>
          <p:cNvSpPr txBox="1"/>
          <p:nvPr>
            <p:ph idx="1" type="body"/>
          </p:nvPr>
        </p:nvSpPr>
        <p:spPr>
          <a:xfrm>
            <a:off x="394208" y="1124744"/>
            <a:ext cx="8642288" cy="57332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Oral bacteria depends on the food debris or dietary sugars found on the tooth surface as a primary source of energy. </a:t>
            </a:r>
            <a:r>
              <a:rPr lang="en-US">
                <a:solidFill>
                  <a:srgbClr val="C00000"/>
                </a:solidFill>
                <a:latin typeface="Arial"/>
                <a:ea typeface="Arial"/>
                <a:cs typeface="Arial"/>
                <a:sym typeface="Arial"/>
              </a:rPr>
              <a:t>Acids</a:t>
            </a:r>
            <a:r>
              <a:rPr lang="en-US">
                <a:latin typeface="Arial"/>
                <a:ea typeface="Arial"/>
                <a:cs typeface="Arial"/>
                <a:sym typeface="Arial"/>
              </a:rPr>
              <a:t> are produced through fermentation process (harmful) </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Fluoride is a competitive inhibitor of enolase enzyme catalyzing Step 9</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Drinking fluoridated water or using a toothpaste containing fluoride inhibit the oral bacteria       enolase activity. Consequently, this disrupts         the bacteria glycolytic pathway and prevents formation of </a:t>
            </a:r>
            <a:r>
              <a:rPr lang="en-US">
                <a:solidFill>
                  <a:srgbClr val="C00000"/>
                </a:solidFill>
                <a:latin typeface="Arial"/>
                <a:ea typeface="Arial"/>
                <a:cs typeface="Arial"/>
                <a:sym typeface="Arial"/>
              </a:rPr>
              <a:t>dental caries  </a:t>
            </a:r>
            <a:endParaRPr/>
          </a:p>
        </p:txBody>
      </p:sp>
      <p:pic>
        <p:nvPicPr>
          <p:cNvPr descr="http://www.mutah.edu.jo/images/banners/medi-sign.gif" id="174" name="Google Shape;174;p4"/>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175" name="Google Shape;175;p4"/>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b="0" l="0" r="0" t="0"/>
          <a:stretch/>
        </p:blipFill>
        <p:spPr>
          <a:xfrm>
            <a:off x="7723047" y="4053370"/>
            <a:ext cx="1283351" cy="2564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Fluoride as Inhibitor of Enolase</a:t>
            </a:r>
            <a:endParaRPr b="1" sz="4000">
              <a:solidFill>
                <a:srgbClr val="C00000"/>
              </a:solidFill>
            </a:endParaRPr>
          </a:p>
        </p:txBody>
      </p:sp>
      <p:sp>
        <p:nvSpPr>
          <p:cNvPr id="183" name="Google Shape;183;p5"/>
          <p:cNvSpPr txBox="1"/>
          <p:nvPr>
            <p:ph idx="1" type="body"/>
          </p:nvPr>
        </p:nvSpPr>
        <p:spPr>
          <a:xfrm>
            <a:off x="394208" y="1124744"/>
            <a:ext cx="8714296" cy="57332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Sodium fluoride is known to have antiglycolytic effect that inhibits glycolysis by erythrocytes</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NaF tubes </a:t>
            </a:r>
            <a:r>
              <a:rPr lang="en-US" sz="2400">
                <a:solidFill>
                  <a:srgbClr val="C00000"/>
                </a:solidFill>
                <a:latin typeface="Arial"/>
                <a:ea typeface="Arial"/>
                <a:cs typeface="Arial"/>
                <a:sym typeface="Arial"/>
              </a:rPr>
              <a:t>(gray top) </a:t>
            </a:r>
            <a:r>
              <a:rPr lang="en-US" sz="2400">
                <a:latin typeface="Arial"/>
                <a:ea typeface="Arial"/>
                <a:cs typeface="Arial"/>
                <a:sym typeface="Arial"/>
              </a:rPr>
              <a:t>are widely used for blood collection for glucose measurement</a:t>
            </a:r>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Fluoride-containing tubes are suitable for blood collection if there is a </a:t>
            </a:r>
            <a:r>
              <a:rPr lang="en-US" sz="2400">
                <a:solidFill>
                  <a:srgbClr val="C00000"/>
                </a:solidFill>
                <a:latin typeface="Arial"/>
                <a:ea typeface="Arial"/>
                <a:cs typeface="Arial"/>
                <a:sym typeface="Arial"/>
              </a:rPr>
              <a:t>long delay </a:t>
            </a:r>
            <a:r>
              <a:rPr lang="en-US" sz="2400">
                <a:latin typeface="Arial"/>
                <a:ea typeface="Arial"/>
                <a:cs typeface="Arial"/>
                <a:sym typeface="Arial"/>
              </a:rPr>
              <a:t>in blood separation following collection (false negative result) </a:t>
            </a:r>
            <a:endParaRPr/>
          </a:p>
        </p:txBody>
      </p:sp>
      <p:pic>
        <p:nvPicPr>
          <p:cNvPr descr="http://www.mutah.edu.jo/images/banners/medi-sign.gif" id="184" name="Google Shape;184;p5"/>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185" name="Google Shape;185;p5"/>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5"/>
          <p:cNvPicPr preferRelativeResize="0"/>
          <p:nvPr/>
        </p:nvPicPr>
        <p:blipFill rotWithShape="1">
          <a:blip r:embed="rId4">
            <a:alphaModFix/>
          </a:blip>
          <a:srcRect b="0" l="0" r="0" t="0"/>
          <a:stretch/>
        </p:blipFill>
        <p:spPr>
          <a:xfrm>
            <a:off x="2101000" y="3868536"/>
            <a:ext cx="5300712" cy="2944840"/>
          </a:xfrm>
          <a:prstGeom prst="rect">
            <a:avLst/>
          </a:prstGeom>
          <a:noFill/>
          <a:ln>
            <a:noFill/>
          </a:ln>
        </p:spPr>
      </p:pic>
      <p:sp>
        <p:nvSpPr>
          <p:cNvPr id="187" name="Google Shape;187;p5"/>
          <p:cNvSpPr/>
          <p:nvPr/>
        </p:nvSpPr>
        <p:spPr>
          <a:xfrm>
            <a:off x="6588224" y="3861048"/>
            <a:ext cx="813488" cy="2944840"/>
          </a:xfrm>
          <a:prstGeom prst="roundRect">
            <a:avLst>
              <a:gd fmla="val 16667" name="adj"/>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type="title"/>
          </p:nvPr>
        </p:nvSpPr>
        <p:spPr>
          <a:xfrm>
            <a:off x="-285784" y="71422"/>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descr="http://www.mutah.edu.jo/images/banners/medi-sign.gif" id="194" name="Google Shape;194;p6"/>
          <p:cNvPicPr preferRelativeResize="0"/>
          <p:nvPr/>
        </p:nvPicPr>
        <p:blipFill rotWithShape="1">
          <a:blip r:embed="rId3">
            <a:alphaModFix/>
          </a:blip>
          <a:srcRect b="0" l="0" r="0" t="0"/>
          <a:stretch/>
        </p:blipFill>
        <p:spPr>
          <a:xfrm>
            <a:off x="7929586" y="61864"/>
            <a:ext cx="1143008" cy="1295410"/>
          </a:xfrm>
          <a:prstGeom prst="rect">
            <a:avLst/>
          </a:prstGeom>
          <a:noFill/>
          <a:ln>
            <a:noFill/>
          </a:ln>
        </p:spPr>
      </p:pic>
      <p:grpSp>
        <p:nvGrpSpPr>
          <p:cNvPr id="195" name="Google Shape;195;p6"/>
          <p:cNvGrpSpPr/>
          <p:nvPr/>
        </p:nvGrpSpPr>
        <p:grpSpPr>
          <a:xfrm>
            <a:off x="6300192" y="1556792"/>
            <a:ext cx="2909451" cy="4711578"/>
            <a:chOff x="5076056" y="2172065"/>
            <a:chExt cx="2909451" cy="4711578"/>
          </a:xfrm>
        </p:grpSpPr>
        <p:grpSp>
          <p:nvGrpSpPr>
            <p:cNvPr id="196" name="Google Shape;196;p6"/>
            <p:cNvGrpSpPr/>
            <p:nvPr/>
          </p:nvGrpSpPr>
          <p:grpSpPr>
            <a:xfrm>
              <a:off x="5076056" y="2433316"/>
              <a:ext cx="2909451" cy="4450327"/>
              <a:chOff x="5508104" y="2505324"/>
              <a:chExt cx="2909451" cy="4450327"/>
            </a:xfrm>
          </p:grpSpPr>
          <p:sp>
            <p:nvSpPr>
              <p:cNvPr id="197" name="Google Shape;197;p6"/>
              <p:cNvSpPr txBox="1"/>
              <p:nvPr/>
            </p:nvSpPr>
            <p:spPr>
              <a:xfrm>
                <a:off x="5862368" y="6309320"/>
                <a:ext cx="25551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and</a:t>
                </a:r>
                <a:endParaRPr/>
              </a:p>
              <a:p>
                <a:pPr indent="0" lvl="0" marL="0" marR="0" rtl="0" algn="l">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198" name="Google Shape;198;p6"/>
              <p:cNvGrpSpPr/>
              <p:nvPr/>
            </p:nvGrpSpPr>
            <p:grpSpPr>
              <a:xfrm>
                <a:off x="5508104" y="2505324"/>
                <a:ext cx="2838584" cy="3912077"/>
                <a:chOff x="6735994" y="2672618"/>
                <a:chExt cx="2838584" cy="3912077"/>
              </a:xfrm>
            </p:grpSpPr>
            <p:pic>
              <p:nvPicPr>
                <p:cNvPr id="199" name="Google Shape;199;p6"/>
                <p:cNvPicPr preferRelativeResize="0"/>
                <p:nvPr/>
              </p:nvPicPr>
              <p:blipFill rotWithShape="1">
                <a:blip r:embed="rId4">
                  <a:alphaModFix/>
                </a:blip>
                <a:srcRect b="11541" l="67053" r="0" t="11800"/>
                <a:stretch/>
              </p:blipFill>
              <p:spPr>
                <a:xfrm>
                  <a:off x="7332789" y="2672618"/>
                  <a:ext cx="2241789" cy="3912077"/>
                </a:xfrm>
                <a:prstGeom prst="rect">
                  <a:avLst/>
                </a:prstGeom>
                <a:noFill/>
                <a:ln>
                  <a:noFill/>
                </a:ln>
              </p:spPr>
            </p:pic>
            <p:pic>
              <p:nvPicPr>
                <p:cNvPr id="200" name="Google Shape;200;p6"/>
                <p:cNvPicPr preferRelativeResize="0"/>
                <p:nvPr/>
              </p:nvPicPr>
              <p:blipFill rotWithShape="1">
                <a:blip r:embed="rId4">
                  <a:alphaModFix/>
                </a:blip>
                <a:srcRect b="80796" l="67053" r="24176" t="11800"/>
                <a:stretch/>
              </p:blipFill>
              <p:spPr>
                <a:xfrm>
                  <a:off x="6735994" y="2672618"/>
                  <a:ext cx="596795" cy="377848"/>
                </a:xfrm>
                <a:prstGeom prst="rect">
                  <a:avLst/>
                </a:prstGeom>
                <a:noFill/>
                <a:ln>
                  <a:noFill/>
                </a:ln>
              </p:spPr>
            </p:pic>
          </p:grpSp>
        </p:grpSp>
        <p:sp>
          <p:nvSpPr>
            <p:cNvPr id="201" name="Google Shape;201;p6"/>
            <p:cNvSpPr/>
            <p:nvPr/>
          </p:nvSpPr>
          <p:spPr>
            <a:xfrm>
              <a:off x="6322296" y="2172065"/>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1</a:t>
              </a:r>
              <a:endParaRPr b="1" sz="2800">
                <a:solidFill>
                  <a:srgbClr val="C00000"/>
                </a:solidFill>
                <a:latin typeface="Calibri"/>
                <a:ea typeface="Calibri"/>
                <a:cs typeface="Calibri"/>
                <a:sym typeface="Calibri"/>
              </a:endParaRPr>
            </a:p>
          </p:txBody>
        </p:sp>
      </p:grpSp>
      <p:grpSp>
        <p:nvGrpSpPr>
          <p:cNvPr id="202" name="Google Shape;202;p6"/>
          <p:cNvGrpSpPr/>
          <p:nvPr/>
        </p:nvGrpSpPr>
        <p:grpSpPr>
          <a:xfrm>
            <a:off x="5292080" y="2420888"/>
            <a:ext cx="1944216" cy="1584176"/>
            <a:chOff x="3424352" y="2908011"/>
            <a:chExt cx="1944216" cy="1584176"/>
          </a:xfrm>
        </p:grpSpPr>
        <p:sp>
          <p:nvSpPr>
            <p:cNvPr id="203" name="Google Shape;203;p6"/>
            <p:cNvSpPr/>
            <p:nvPr/>
          </p:nvSpPr>
          <p:spPr>
            <a:xfrm>
              <a:off x="3544625" y="3108044"/>
              <a:ext cx="423776" cy="42942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pic>
          <p:nvPicPr>
            <p:cNvPr id="204" name="Google Shape;204;p6"/>
            <p:cNvPicPr preferRelativeResize="0"/>
            <p:nvPr/>
          </p:nvPicPr>
          <p:blipFill rotWithShape="1">
            <a:blip r:embed="rId4">
              <a:alphaModFix/>
            </a:blip>
            <a:srcRect b="48415" l="38834" r="32592" t="20542"/>
            <a:stretch/>
          </p:blipFill>
          <p:spPr>
            <a:xfrm>
              <a:off x="3424352" y="2908011"/>
              <a:ext cx="1944216" cy="1584176"/>
            </a:xfrm>
            <a:prstGeom prst="rect">
              <a:avLst/>
            </a:prstGeom>
            <a:noFill/>
            <a:ln>
              <a:noFill/>
            </a:ln>
          </p:spPr>
        </p:pic>
      </p:grpSp>
      <p:grpSp>
        <p:nvGrpSpPr>
          <p:cNvPr id="205" name="Google Shape;205;p6"/>
          <p:cNvGrpSpPr/>
          <p:nvPr/>
        </p:nvGrpSpPr>
        <p:grpSpPr>
          <a:xfrm>
            <a:off x="467544" y="1878690"/>
            <a:ext cx="2808312" cy="3487502"/>
            <a:chOff x="395536" y="1878690"/>
            <a:chExt cx="2808312" cy="3487502"/>
          </a:xfrm>
        </p:grpSpPr>
        <p:grpSp>
          <p:nvGrpSpPr>
            <p:cNvPr id="206" name="Google Shape;206;p6"/>
            <p:cNvGrpSpPr/>
            <p:nvPr/>
          </p:nvGrpSpPr>
          <p:grpSpPr>
            <a:xfrm>
              <a:off x="395536" y="1974326"/>
              <a:ext cx="2304256" cy="3391866"/>
              <a:chOff x="1115616" y="2542900"/>
              <a:chExt cx="2304256" cy="3391866"/>
            </a:xfrm>
          </p:grpSpPr>
          <p:pic>
            <p:nvPicPr>
              <p:cNvPr id="207" name="Google Shape;207;p6"/>
              <p:cNvPicPr preferRelativeResize="0"/>
              <p:nvPr/>
            </p:nvPicPr>
            <p:blipFill rotWithShape="1">
              <a:blip r:embed="rId4">
                <a:alphaModFix/>
              </a:blip>
              <a:srcRect b="19754" l="4763" r="61371" t="13780"/>
              <a:stretch/>
            </p:blipFill>
            <p:spPr>
              <a:xfrm>
                <a:off x="1115616" y="2542900"/>
                <a:ext cx="2304256" cy="3391866"/>
              </a:xfrm>
              <a:prstGeom prst="rect">
                <a:avLst/>
              </a:prstGeom>
              <a:noFill/>
              <a:ln>
                <a:noFill/>
              </a:ln>
            </p:spPr>
          </p:pic>
          <p:sp>
            <p:nvSpPr>
              <p:cNvPr id="208" name="Google Shape;208;p6"/>
              <p:cNvSpPr/>
              <p:nvPr/>
            </p:nvSpPr>
            <p:spPr>
              <a:xfrm>
                <a:off x="1259632" y="4605943"/>
                <a:ext cx="465076" cy="344277"/>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3</a:t>
                </a:r>
                <a:endParaRPr/>
              </a:p>
            </p:txBody>
          </p:sp>
        </p:grpSp>
        <p:pic>
          <p:nvPicPr>
            <p:cNvPr id="209" name="Google Shape;209;p6"/>
            <p:cNvPicPr preferRelativeResize="0"/>
            <p:nvPr/>
          </p:nvPicPr>
          <p:blipFill rotWithShape="1">
            <a:blip r:embed="rId4">
              <a:alphaModFix/>
            </a:blip>
            <a:srcRect b="80796" l="67053" r="24176" t="11800"/>
            <a:stretch/>
          </p:blipFill>
          <p:spPr>
            <a:xfrm>
              <a:off x="2607053" y="1878690"/>
              <a:ext cx="596795" cy="377848"/>
            </a:xfrm>
            <a:prstGeom prst="rect">
              <a:avLst/>
            </a:prstGeom>
            <a:noFill/>
            <a:ln>
              <a:noFill/>
            </a:ln>
          </p:spPr>
        </p:pic>
      </p:grpSp>
      <p:sp>
        <p:nvSpPr>
          <p:cNvPr id="210" name="Google Shape;210;p6"/>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6"/>
          <p:cNvSpPr/>
          <p:nvPr/>
        </p:nvSpPr>
        <p:spPr>
          <a:xfrm>
            <a:off x="2843808" y="1628800"/>
            <a:ext cx="3982311" cy="792088"/>
          </a:xfrm>
          <a:prstGeom prst="roundRect">
            <a:avLst>
              <a:gd fmla="val 16667" name="adj"/>
            </a:avLst>
          </a:prstGeom>
          <a:gradFill>
            <a:gsLst>
              <a:gs pos="0">
                <a:srgbClr val="FFFF7E"/>
              </a:gs>
              <a:gs pos="50000">
                <a:srgbClr val="FFFFB1"/>
              </a:gs>
              <a:gs pos="100000">
                <a:srgbClr val="FFFFD9"/>
              </a:gs>
            </a:gsLst>
            <a:lin ang="2700000" scaled="0"/>
          </a:grad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212" name="Google Shape;212;p6"/>
          <p:cNvGrpSpPr/>
          <p:nvPr/>
        </p:nvGrpSpPr>
        <p:grpSpPr>
          <a:xfrm>
            <a:off x="4427984" y="2445905"/>
            <a:ext cx="1629874" cy="2495263"/>
            <a:chOff x="3131840" y="2445905"/>
            <a:chExt cx="1629874" cy="2495263"/>
          </a:xfrm>
        </p:grpSpPr>
        <p:sp>
          <p:nvSpPr>
            <p:cNvPr id="213" name="Google Shape;213;p6"/>
            <p:cNvSpPr/>
            <p:nvPr/>
          </p:nvSpPr>
          <p:spPr>
            <a:xfrm>
              <a:off x="3131840" y="4437112"/>
              <a:ext cx="1629874" cy="504056"/>
            </a:xfrm>
            <a:prstGeom prst="roundRect">
              <a:avLst>
                <a:gd fmla="val 16667" name="adj"/>
              </a:avLst>
            </a:prstGeom>
            <a:solidFill>
              <a:srgbClr val="FFFF00">
                <a:alpha val="4274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214" name="Google Shape;214;p6"/>
            <p:cNvGrpSpPr/>
            <p:nvPr/>
          </p:nvGrpSpPr>
          <p:grpSpPr>
            <a:xfrm>
              <a:off x="3707903" y="2445905"/>
              <a:ext cx="339309" cy="1991207"/>
              <a:chOff x="3152571" y="3717032"/>
              <a:chExt cx="339309" cy="1991207"/>
            </a:xfrm>
          </p:grpSpPr>
          <p:pic>
            <p:nvPicPr>
              <p:cNvPr id="215" name="Google Shape;215;p6"/>
              <p:cNvPicPr preferRelativeResize="0"/>
              <p:nvPr/>
            </p:nvPicPr>
            <p:blipFill rotWithShape="1">
              <a:blip r:embed="rId4">
                <a:alphaModFix/>
              </a:blip>
              <a:srcRect b="32505" l="81867" r="13899" t="49150"/>
              <a:stretch/>
            </p:blipFill>
            <p:spPr>
              <a:xfrm>
                <a:off x="3152571" y="4772135"/>
                <a:ext cx="288033" cy="936104"/>
              </a:xfrm>
              <a:prstGeom prst="rect">
                <a:avLst/>
              </a:prstGeom>
              <a:noFill/>
              <a:ln>
                <a:noFill/>
              </a:ln>
            </p:spPr>
          </p:pic>
          <p:pic>
            <p:nvPicPr>
              <p:cNvPr id="216" name="Google Shape;216;p6"/>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217" name="Google Shape;217;p6"/>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218" name="Google Shape;218;p6"/>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4</a:t>
              </a:r>
              <a:endParaRPr/>
            </a:p>
          </p:txBody>
        </p:sp>
      </p:grpSp>
      <p:grpSp>
        <p:nvGrpSpPr>
          <p:cNvPr id="219" name="Google Shape;219;p6"/>
          <p:cNvGrpSpPr/>
          <p:nvPr/>
        </p:nvGrpSpPr>
        <p:grpSpPr>
          <a:xfrm>
            <a:off x="3302166" y="2456746"/>
            <a:ext cx="1629874" cy="1764342"/>
            <a:chOff x="3131840" y="2481763"/>
            <a:chExt cx="1629874" cy="1764342"/>
          </a:xfrm>
        </p:grpSpPr>
        <p:sp>
          <p:nvSpPr>
            <p:cNvPr id="220" name="Google Shape;220;p6"/>
            <p:cNvSpPr/>
            <p:nvPr/>
          </p:nvSpPr>
          <p:spPr>
            <a:xfrm>
              <a:off x="3131840" y="3742049"/>
              <a:ext cx="1629874" cy="504056"/>
            </a:xfrm>
            <a:prstGeom prst="roundRect">
              <a:avLst>
                <a:gd fmla="val 16667" name="adj"/>
              </a:avLst>
            </a:prstGeom>
            <a:solidFill>
              <a:srgbClr val="FFFF00">
                <a:alpha val="41960"/>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221" name="Google Shape;221;p6"/>
            <p:cNvGrpSpPr/>
            <p:nvPr/>
          </p:nvGrpSpPr>
          <p:grpSpPr>
            <a:xfrm>
              <a:off x="3707903" y="2481763"/>
              <a:ext cx="360041" cy="1226885"/>
              <a:chOff x="3152571" y="3752890"/>
              <a:chExt cx="360041" cy="1226885"/>
            </a:xfrm>
          </p:grpSpPr>
          <p:pic>
            <p:nvPicPr>
              <p:cNvPr id="222" name="Google Shape;222;p6"/>
              <p:cNvPicPr preferRelativeResize="0"/>
              <p:nvPr/>
            </p:nvPicPr>
            <p:blipFill rotWithShape="1">
              <a:blip r:embed="rId4">
                <a:alphaModFix/>
              </a:blip>
              <a:srcRect b="32506" l="82539" r="12842" t="54037"/>
              <a:stretch/>
            </p:blipFill>
            <p:spPr>
              <a:xfrm>
                <a:off x="3198270" y="4293096"/>
                <a:ext cx="314342" cy="686679"/>
              </a:xfrm>
              <a:prstGeom prst="rect">
                <a:avLst/>
              </a:prstGeom>
              <a:noFill/>
              <a:ln>
                <a:noFill/>
              </a:ln>
            </p:spPr>
          </p:pic>
          <p:pic>
            <p:nvPicPr>
              <p:cNvPr id="223" name="Google Shape;223;p6"/>
              <p:cNvPicPr preferRelativeResize="0"/>
              <p:nvPr/>
            </p:nvPicPr>
            <p:blipFill rotWithShape="1">
              <a:blip r:embed="rId4">
                <a:alphaModFix/>
              </a:blip>
              <a:srcRect b="38965" l="81867" r="13146" t="49149"/>
              <a:stretch/>
            </p:blipFill>
            <p:spPr>
              <a:xfrm>
                <a:off x="3152571" y="3752890"/>
                <a:ext cx="339309" cy="606506"/>
              </a:xfrm>
              <a:prstGeom prst="rect">
                <a:avLst/>
              </a:prstGeom>
              <a:noFill/>
              <a:ln>
                <a:noFill/>
              </a:ln>
            </p:spPr>
          </p:pic>
        </p:grpSp>
        <p:sp>
          <p:nvSpPr>
            <p:cNvPr id="224" name="Google Shape;224;p6"/>
            <p:cNvSpPr/>
            <p:nvPr/>
          </p:nvSpPr>
          <p:spPr>
            <a:xfrm>
              <a:off x="3291582" y="3021969"/>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5</a:t>
              </a:r>
              <a:endParaRPr/>
            </a:p>
          </p:txBody>
        </p:sp>
      </p:grpSp>
      <p:sp>
        <p:nvSpPr>
          <p:cNvPr id="225" name="Google Shape;225;p6"/>
          <p:cNvSpPr/>
          <p:nvPr/>
        </p:nvSpPr>
        <p:spPr>
          <a:xfrm>
            <a:off x="5580112" y="2564904"/>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grpSp>
        <p:nvGrpSpPr>
          <p:cNvPr id="226" name="Google Shape;226;p6"/>
          <p:cNvGrpSpPr/>
          <p:nvPr/>
        </p:nvGrpSpPr>
        <p:grpSpPr>
          <a:xfrm>
            <a:off x="2411760" y="2492896"/>
            <a:ext cx="1629874" cy="3024336"/>
            <a:chOff x="3131840" y="2445905"/>
            <a:chExt cx="1629874" cy="3024336"/>
          </a:xfrm>
        </p:grpSpPr>
        <p:sp>
          <p:nvSpPr>
            <p:cNvPr id="227" name="Google Shape;227;p6"/>
            <p:cNvSpPr/>
            <p:nvPr/>
          </p:nvSpPr>
          <p:spPr>
            <a:xfrm>
              <a:off x="3131840" y="4966185"/>
              <a:ext cx="1629874" cy="504056"/>
            </a:xfrm>
            <a:prstGeom prst="roundRect">
              <a:avLst>
                <a:gd fmla="val 16667" name="adj"/>
              </a:avLst>
            </a:prstGeom>
            <a:solidFill>
              <a:srgbClr val="FFFF00">
                <a:alpha val="4470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228" name="Google Shape;228;p6"/>
            <p:cNvGrpSpPr/>
            <p:nvPr/>
          </p:nvGrpSpPr>
          <p:grpSpPr>
            <a:xfrm>
              <a:off x="3707903" y="2445905"/>
              <a:ext cx="339309" cy="2482760"/>
              <a:chOff x="3152571" y="3717032"/>
              <a:chExt cx="339309" cy="2482760"/>
            </a:xfrm>
          </p:grpSpPr>
          <p:pic>
            <p:nvPicPr>
              <p:cNvPr id="229" name="Google Shape;229;p6"/>
              <p:cNvPicPr preferRelativeResize="0"/>
              <p:nvPr/>
            </p:nvPicPr>
            <p:blipFill rotWithShape="1">
              <a:blip r:embed="rId4">
                <a:alphaModFix/>
              </a:blip>
              <a:srcRect b="32505" l="81867" r="13899" t="49150"/>
              <a:stretch/>
            </p:blipFill>
            <p:spPr>
              <a:xfrm>
                <a:off x="3152571" y="5263688"/>
                <a:ext cx="288033" cy="936104"/>
              </a:xfrm>
              <a:prstGeom prst="rect">
                <a:avLst/>
              </a:prstGeom>
              <a:noFill/>
              <a:ln>
                <a:noFill/>
              </a:ln>
            </p:spPr>
          </p:pic>
          <p:pic>
            <p:nvPicPr>
              <p:cNvPr id="230" name="Google Shape;230;p6"/>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231" name="Google Shape;231;p6"/>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232" name="Google Shape;232;p6"/>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6</a:t>
              </a:r>
              <a:endParaRPr/>
            </a:p>
          </p:txBody>
        </p:sp>
      </p:grpSp>
      <p:pic>
        <p:nvPicPr>
          <p:cNvPr id="233" name="Google Shape;233;p6"/>
          <p:cNvPicPr preferRelativeResize="0"/>
          <p:nvPr/>
        </p:nvPicPr>
        <p:blipFill rotWithShape="1">
          <a:blip r:embed="rId4">
            <a:alphaModFix/>
          </a:blip>
          <a:srcRect b="38044" l="81867" r="14958" t="49150"/>
          <a:stretch/>
        </p:blipFill>
        <p:spPr>
          <a:xfrm>
            <a:off x="2987824" y="3687875"/>
            <a:ext cx="216025" cy="653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9"/>
                                        </p:tgtEl>
                                      </p:cBhvr>
                                    </p:animEffect>
                                    <p:set>
                                      <p:cBhvr>
                                        <p:cTn dur="1" fill="hold">
                                          <p:stCondLst>
                                            <p:cond delay="500"/>
                                          </p:stCondLst>
                                        </p:cTn>
                                        <p:tgtEl>
                                          <p:spTgt spid="2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3"/>
                                        </p:tgtEl>
                                      </p:cBhvr>
                                    </p:animEffect>
                                    <p:set>
                                      <p:cBhvr>
                                        <p:cTn dur="1" fill="hold">
                                          <p:stCondLst>
                                            <p:cond delay="500"/>
                                          </p:stCondLst>
                                        </p:cTn>
                                        <p:tgtEl>
                                          <p:spTgt spid="2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6"/>
                                        </p:tgtEl>
                                      </p:cBhvr>
                                    </p:animEffect>
                                    <p:set>
                                      <p:cBhvr>
                                        <p:cTn dur="1" fill="hold">
                                          <p:stCondLst>
                                            <p:cond delay="500"/>
                                          </p:stCondLst>
                                        </p:cTn>
                                        <p:tgtEl>
                                          <p:spTgt spid="2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5"/>
                                        </p:tgtEl>
                                      </p:cBhvr>
                                    </p:animEffect>
                                    <p:set>
                                      <p:cBhvr>
                                        <p:cTn dur="1" fill="hold">
                                          <p:stCondLst>
                                            <p:cond delay="500"/>
                                          </p:stCondLst>
                                        </p:cTn>
                                        <p:tgtEl>
                                          <p:spTgt spid="2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
          <p:cNvSpPr txBox="1"/>
          <p:nvPr>
            <p:ph type="title"/>
          </p:nvPr>
        </p:nvSpPr>
        <p:spPr>
          <a:xfrm>
            <a:off x="-285784" y="71422"/>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descr="http://www.mutah.edu.jo/images/banners/medi-sign.gif" id="239" name="Google Shape;239;p7"/>
          <p:cNvPicPr preferRelativeResize="0"/>
          <p:nvPr/>
        </p:nvPicPr>
        <p:blipFill rotWithShape="1">
          <a:blip r:embed="rId3">
            <a:alphaModFix/>
          </a:blip>
          <a:srcRect b="0" l="0" r="0" t="0"/>
          <a:stretch/>
        </p:blipFill>
        <p:spPr>
          <a:xfrm>
            <a:off x="7929586" y="61864"/>
            <a:ext cx="1143008" cy="1295410"/>
          </a:xfrm>
          <a:prstGeom prst="rect">
            <a:avLst/>
          </a:prstGeom>
          <a:noFill/>
          <a:ln>
            <a:noFill/>
          </a:ln>
        </p:spPr>
      </p:pic>
      <p:sp>
        <p:nvSpPr>
          <p:cNvPr id="240" name="Google Shape;240;p7"/>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1" name="Google Shape;241;p7"/>
          <p:cNvPicPr preferRelativeResize="0"/>
          <p:nvPr/>
        </p:nvPicPr>
        <p:blipFill rotWithShape="1">
          <a:blip r:embed="rId4">
            <a:alphaModFix/>
          </a:blip>
          <a:srcRect b="10915" l="9522" r="3570" t="12679"/>
          <a:stretch/>
        </p:blipFill>
        <p:spPr>
          <a:xfrm>
            <a:off x="1187624" y="2492896"/>
            <a:ext cx="7008779" cy="2016224"/>
          </a:xfrm>
          <a:prstGeom prst="rect">
            <a:avLst/>
          </a:prstGeom>
          <a:noFill/>
          <a:ln cap="flat" cmpd="sng" w="57150">
            <a:solidFill>
              <a:srgbClr val="7B7B7B"/>
            </a:solidFill>
            <a:prstDash val="solid"/>
            <a:round/>
            <a:headEnd len="sm" w="sm" type="none"/>
            <a:tailEnd len="sm" w="sm" type="none"/>
          </a:ln>
        </p:spPr>
      </p:pic>
      <p:sp>
        <p:nvSpPr>
          <p:cNvPr id="242" name="Google Shape;242;p7"/>
          <p:cNvSpPr txBox="1"/>
          <p:nvPr/>
        </p:nvSpPr>
        <p:spPr>
          <a:xfrm>
            <a:off x="539552" y="1527175"/>
            <a:ext cx="85330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Calibri"/>
                <a:ea typeface="Calibri"/>
                <a:cs typeface="Calibri"/>
                <a:sym typeface="Calibri"/>
              </a:rPr>
              <a:t>2. Lactic Acid Fermentation: </a:t>
            </a:r>
            <a:r>
              <a:rPr b="1" lang="en-US" sz="2000">
                <a:solidFill>
                  <a:schemeClr val="dk1"/>
                </a:solidFill>
                <a:latin typeface="Calibri"/>
                <a:ea typeface="Calibri"/>
                <a:cs typeface="Calibri"/>
                <a:sym typeface="Calibri"/>
              </a:rPr>
              <a:t>bacteria</a:t>
            </a:r>
            <a:r>
              <a:rPr b="1" lang="en-US" sz="18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RBCs</a:t>
            </a:r>
            <a:r>
              <a:rPr b="1" lang="en-US" sz="18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and O</a:t>
            </a:r>
            <a:r>
              <a:rPr b="1" baseline="-25000" lang="en-US" sz="2000">
                <a:solidFill>
                  <a:schemeClr val="dk1"/>
                </a:solidFill>
                <a:latin typeface="Calibri"/>
                <a:ea typeface="Calibri"/>
                <a:cs typeface="Calibri"/>
                <a:sym typeface="Calibri"/>
              </a:rPr>
              <a:t>2</a:t>
            </a:r>
            <a:r>
              <a:rPr b="1" lang="en-US" sz="2000">
                <a:solidFill>
                  <a:schemeClr val="dk1"/>
                </a:solidFill>
                <a:latin typeface="Calibri"/>
                <a:ea typeface="Calibri"/>
                <a:cs typeface="Calibri"/>
                <a:sym typeface="Calibri"/>
              </a:rPr>
              <a:t>-starved muscle cells</a:t>
            </a:r>
            <a:endParaRPr b="1" sz="2400">
              <a:solidFill>
                <a:srgbClr val="C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type="title"/>
          </p:nvPr>
        </p:nvSpPr>
        <p:spPr>
          <a:xfrm>
            <a:off x="-32" y="-1825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lang="en-US" sz="4000">
                <a:solidFill>
                  <a:srgbClr val="C00000"/>
                </a:solidFill>
              </a:rPr>
              <a:t>       Cori Cycle </a:t>
            </a:r>
            <a:endParaRPr b="1" sz="4000">
              <a:solidFill>
                <a:srgbClr val="C00000"/>
              </a:solidFill>
            </a:endParaRPr>
          </a:p>
        </p:txBody>
      </p:sp>
      <p:sp>
        <p:nvSpPr>
          <p:cNvPr id="249" name="Google Shape;249;p8"/>
          <p:cNvSpPr txBox="1"/>
          <p:nvPr>
            <p:ph idx="1" type="body"/>
          </p:nvPr>
        </p:nvSpPr>
        <p:spPr>
          <a:xfrm>
            <a:off x="394208" y="1152128"/>
            <a:ext cx="8678386" cy="55892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latin typeface="Arial"/>
                <a:ea typeface="Arial"/>
                <a:cs typeface="Arial"/>
                <a:sym typeface="Arial"/>
              </a:rPr>
              <a:t>Cori cycle </a:t>
            </a:r>
            <a:r>
              <a:rPr lang="en-US" sz="2600">
                <a:solidFill>
                  <a:srgbClr val="0000FF"/>
                </a:solidFill>
                <a:latin typeface="Arial"/>
                <a:ea typeface="Arial"/>
                <a:cs typeface="Arial"/>
                <a:sym typeface="Arial"/>
              </a:rPr>
              <a:t>“lactic acid cycle”</a:t>
            </a:r>
            <a:r>
              <a:rPr lang="en-US" sz="2600">
                <a:latin typeface="Arial"/>
                <a:ea typeface="Arial"/>
                <a:cs typeface="Arial"/>
                <a:sym typeface="Arial"/>
              </a:rPr>
              <a:t> is the metabolic pathway in which lactic acid produced in muscles during the time of oxygen depletion is converted back to glucose in the liver by                                                                                         gluconeogenesis                                                      process</a:t>
            </a:r>
            <a:endParaRPr/>
          </a:p>
        </p:txBody>
      </p:sp>
      <p:pic>
        <p:nvPicPr>
          <p:cNvPr descr="http://www.mutah.edu.jo/images/banners/medi-sign.gif" id="250" name="Google Shape;250;p8"/>
          <p:cNvPicPr preferRelativeResize="0"/>
          <p:nvPr/>
        </p:nvPicPr>
        <p:blipFill rotWithShape="1">
          <a:blip r:embed="rId3">
            <a:alphaModFix/>
          </a:blip>
          <a:srcRect b="0" l="0" r="0" t="0"/>
          <a:stretch/>
        </p:blipFill>
        <p:spPr>
          <a:xfrm>
            <a:off x="7965496" y="326"/>
            <a:ext cx="1143008" cy="1295410"/>
          </a:xfrm>
          <a:prstGeom prst="rect">
            <a:avLst/>
          </a:prstGeom>
          <a:noFill/>
          <a:ln>
            <a:noFill/>
          </a:ln>
        </p:spPr>
      </p:pic>
      <p:sp>
        <p:nvSpPr>
          <p:cNvPr id="251" name="Google Shape;251;p8"/>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8"/>
          <p:cNvSpPr/>
          <p:nvPr/>
        </p:nvSpPr>
        <p:spPr>
          <a:xfrm>
            <a:off x="6156176" y="5373216"/>
            <a:ext cx="360040" cy="288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3" name="Google Shape;253;p8"/>
          <p:cNvGrpSpPr/>
          <p:nvPr/>
        </p:nvGrpSpPr>
        <p:grpSpPr>
          <a:xfrm>
            <a:off x="3433726" y="2564904"/>
            <a:ext cx="5636119" cy="4033100"/>
            <a:chOff x="3433726" y="2564904"/>
            <a:chExt cx="5636119" cy="4033100"/>
          </a:xfrm>
        </p:grpSpPr>
        <p:pic>
          <p:nvPicPr>
            <p:cNvPr id="254" name="Google Shape;254;p8"/>
            <p:cNvPicPr preferRelativeResize="0"/>
            <p:nvPr/>
          </p:nvPicPr>
          <p:blipFill rotWithShape="1">
            <a:blip r:embed="rId4">
              <a:alphaModFix/>
            </a:blip>
            <a:srcRect b="1690" l="0" r="0" t="0"/>
            <a:stretch/>
          </p:blipFill>
          <p:spPr>
            <a:xfrm>
              <a:off x="3433726" y="2564904"/>
              <a:ext cx="5636119" cy="4033100"/>
            </a:xfrm>
            <a:prstGeom prst="rect">
              <a:avLst/>
            </a:prstGeom>
            <a:noFill/>
            <a:ln>
              <a:noFill/>
            </a:ln>
          </p:spPr>
        </p:pic>
        <p:sp>
          <p:nvSpPr>
            <p:cNvPr id="255" name="Google Shape;255;p8"/>
            <p:cNvSpPr/>
            <p:nvPr/>
          </p:nvSpPr>
          <p:spPr>
            <a:xfrm>
              <a:off x="3433726" y="6381328"/>
              <a:ext cx="1570322" cy="2166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9"/>
          <p:cNvSpPr txBox="1"/>
          <p:nvPr>
            <p:ph type="title"/>
          </p:nvPr>
        </p:nvSpPr>
        <p:spPr>
          <a:xfrm>
            <a:off x="-285784" y="71422"/>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Calibri"/>
              <a:buNone/>
            </a:pPr>
            <a:r>
              <a:rPr lang="en-US" sz="4800">
                <a:solidFill>
                  <a:srgbClr val="C00000"/>
                </a:solidFill>
              </a:rPr>
              <a:t>Metabolic Fates of Pyruvate</a:t>
            </a:r>
            <a:endParaRPr sz="5400">
              <a:solidFill>
                <a:srgbClr val="C00000"/>
              </a:solidFill>
            </a:endParaRPr>
          </a:p>
        </p:txBody>
      </p:sp>
      <p:pic>
        <p:nvPicPr>
          <p:cNvPr descr="http://www.mutah.edu.jo/images/banners/medi-sign.gif" id="262" name="Google Shape;262;p9"/>
          <p:cNvPicPr preferRelativeResize="0"/>
          <p:nvPr/>
        </p:nvPicPr>
        <p:blipFill rotWithShape="1">
          <a:blip r:embed="rId3">
            <a:alphaModFix/>
          </a:blip>
          <a:srcRect b="0" l="0" r="0" t="0"/>
          <a:stretch/>
        </p:blipFill>
        <p:spPr>
          <a:xfrm>
            <a:off x="7929586" y="61864"/>
            <a:ext cx="1143008" cy="1295410"/>
          </a:xfrm>
          <a:prstGeom prst="rect">
            <a:avLst/>
          </a:prstGeom>
          <a:noFill/>
          <a:ln>
            <a:noFill/>
          </a:ln>
        </p:spPr>
      </p:pic>
      <p:grpSp>
        <p:nvGrpSpPr>
          <p:cNvPr id="263" name="Google Shape;263;p9"/>
          <p:cNvGrpSpPr/>
          <p:nvPr/>
        </p:nvGrpSpPr>
        <p:grpSpPr>
          <a:xfrm>
            <a:off x="6300192" y="1556792"/>
            <a:ext cx="2909451" cy="4711578"/>
            <a:chOff x="5076056" y="2172065"/>
            <a:chExt cx="2909451" cy="4711578"/>
          </a:xfrm>
        </p:grpSpPr>
        <p:grpSp>
          <p:nvGrpSpPr>
            <p:cNvPr id="264" name="Google Shape;264;p9"/>
            <p:cNvGrpSpPr/>
            <p:nvPr/>
          </p:nvGrpSpPr>
          <p:grpSpPr>
            <a:xfrm>
              <a:off x="5076056" y="2433316"/>
              <a:ext cx="2909451" cy="4450327"/>
              <a:chOff x="5508104" y="2505324"/>
              <a:chExt cx="2909451" cy="4450327"/>
            </a:xfrm>
          </p:grpSpPr>
          <p:sp>
            <p:nvSpPr>
              <p:cNvPr id="265" name="Google Shape;265;p9"/>
              <p:cNvSpPr txBox="1"/>
              <p:nvPr/>
            </p:nvSpPr>
            <p:spPr>
              <a:xfrm>
                <a:off x="5862368" y="6309320"/>
                <a:ext cx="25551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FF"/>
                    </a:solidFill>
                    <a:latin typeface="Calibri"/>
                    <a:ea typeface="Calibri"/>
                    <a:cs typeface="Calibri"/>
                    <a:sym typeface="Calibri"/>
                  </a:rPr>
                  <a:t>and</a:t>
                </a:r>
                <a:endParaRPr/>
              </a:p>
              <a:p>
                <a:pPr indent="0" lvl="0" marL="0" marR="0" rtl="0" algn="l">
                  <a:spcBef>
                    <a:spcPts val="0"/>
                  </a:spcBef>
                  <a:spcAft>
                    <a:spcPts val="0"/>
                  </a:spcAft>
                  <a:buNone/>
                </a:pPr>
                <a:r>
                  <a:rPr lang="en-US" sz="1800">
                    <a:solidFill>
                      <a:srgbClr val="0000FF"/>
                    </a:solidFill>
                    <a:latin typeface="Calibri"/>
                    <a:ea typeface="Calibri"/>
                    <a:cs typeface="Calibri"/>
                    <a:sym typeface="Calibri"/>
                  </a:rPr>
                  <a:t> electron transport chain </a:t>
                </a:r>
                <a:endParaRPr/>
              </a:p>
            </p:txBody>
          </p:sp>
          <p:grpSp>
            <p:nvGrpSpPr>
              <p:cNvPr id="266" name="Google Shape;266;p9"/>
              <p:cNvGrpSpPr/>
              <p:nvPr/>
            </p:nvGrpSpPr>
            <p:grpSpPr>
              <a:xfrm>
                <a:off x="5508104" y="2505324"/>
                <a:ext cx="2838584" cy="3912077"/>
                <a:chOff x="6735994" y="2672618"/>
                <a:chExt cx="2838584" cy="3912077"/>
              </a:xfrm>
            </p:grpSpPr>
            <p:pic>
              <p:nvPicPr>
                <p:cNvPr id="267" name="Google Shape;267;p9"/>
                <p:cNvPicPr preferRelativeResize="0"/>
                <p:nvPr/>
              </p:nvPicPr>
              <p:blipFill rotWithShape="1">
                <a:blip r:embed="rId4">
                  <a:alphaModFix/>
                </a:blip>
                <a:srcRect b="11541" l="67053" r="0" t="11800"/>
                <a:stretch/>
              </p:blipFill>
              <p:spPr>
                <a:xfrm>
                  <a:off x="7332789" y="2672618"/>
                  <a:ext cx="2241789" cy="3912077"/>
                </a:xfrm>
                <a:prstGeom prst="rect">
                  <a:avLst/>
                </a:prstGeom>
                <a:noFill/>
                <a:ln>
                  <a:noFill/>
                </a:ln>
              </p:spPr>
            </p:pic>
            <p:pic>
              <p:nvPicPr>
                <p:cNvPr id="268" name="Google Shape;268;p9"/>
                <p:cNvPicPr preferRelativeResize="0"/>
                <p:nvPr/>
              </p:nvPicPr>
              <p:blipFill rotWithShape="1">
                <a:blip r:embed="rId4">
                  <a:alphaModFix/>
                </a:blip>
                <a:srcRect b="80796" l="67053" r="24176" t="11800"/>
                <a:stretch/>
              </p:blipFill>
              <p:spPr>
                <a:xfrm>
                  <a:off x="6735994" y="2672618"/>
                  <a:ext cx="596795" cy="377848"/>
                </a:xfrm>
                <a:prstGeom prst="rect">
                  <a:avLst/>
                </a:prstGeom>
                <a:noFill/>
                <a:ln>
                  <a:noFill/>
                </a:ln>
              </p:spPr>
            </p:pic>
          </p:grpSp>
        </p:grpSp>
        <p:sp>
          <p:nvSpPr>
            <p:cNvPr id="269" name="Google Shape;269;p9"/>
            <p:cNvSpPr/>
            <p:nvPr/>
          </p:nvSpPr>
          <p:spPr>
            <a:xfrm>
              <a:off x="6322296" y="2172065"/>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1</a:t>
              </a:r>
              <a:endParaRPr b="1" sz="2800">
                <a:solidFill>
                  <a:srgbClr val="C00000"/>
                </a:solidFill>
                <a:latin typeface="Calibri"/>
                <a:ea typeface="Calibri"/>
                <a:cs typeface="Calibri"/>
                <a:sym typeface="Calibri"/>
              </a:endParaRPr>
            </a:p>
          </p:txBody>
        </p:sp>
      </p:grpSp>
      <p:grpSp>
        <p:nvGrpSpPr>
          <p:cNvPr id="270" name="Google Shape;270;p9"/>
          <p:cNvGrpSpPr/>
          <p:nvPr/>
        </p:nvGrpSpPr>
        <p:grpSpPr>
          <a:xfrm>
            <a:off x="5292080" y="2420888"/>
            <a:ext cx="1944216" cy="1584176"/>
            <a:chOff x="3424352" y="2908011"/>
            <a:chExt cx="1944216" cy="1584176"/>
          </a:xfrm>
        </p:grpSpPr>
        <p:sp>
          <p:nvSpPr>
            <p:cNvPr id="271" name="Google Shape;271;p9"/>
            <p:cNvSpPr/>
            <p:nvPr/>
          </p:nvSpPr>
          <p:spPr>
            <a:xfrm>
              <a:off x="3544625" y="3108044"/>
              <a:ext cx="423776" cy="42942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pic>
          <p:nvPicPr>
            <p:cNvPr id="272" name="Google Shape;272;p9"/>
            <p:cNvPicPr preferRelativeResize="0"/>
            <p:nvPr/>
          </p:nvPicPr>
          <p:blipFill rotWithShape="1">
            <a:blip r:embed="rId4">
              <a:alphaModFix/>
            </a:blip>
            <a:srcRect b="48415" l="38834" r="32592" t="20542"/>
            <a:stretch/>
          </p:blipFill>
          <p:spPr>
            <a:xfrm>
              <a:off x="3424352" y="2908011"/>
              <a:ext cx="1944216" cy="1584176"/>
            </a:xfrm>
            <a:prstGeom prst="rect">
              <a:avLst/>
            </a:prstGeom>
            <a:noFill/>
            <a:ln>
              <a:noFill/>
            </a:ln>
          </p:spPr>
        </p:pic>
      </p:grpSp>
      <p:grpSp>
        <p:nvGrpSpPr>
          <p:cNvPr id="273" name="Google Shape;273;p9"/>
          <p:cNvGrpSpPr/>
          <p:nvPr/>
        </p:nvGrpSpPr>
        <p:grpSpPr>
          <a:xfrm>
            <a:off x="467544" y="1878690"/>
            <a:ext cx="2808312" cy="3487502"/>
            <a:chOff x="395536" y="1878690"/>
            <a:chExt cx="2808312" cy="3487502"/>
          </a:xfrm>
        </p:grpSpPr>
        <p:grpSp>
          <p:nvGrpSpPr>
            <p:cNvPr id="274" name="Google Shape;274;p9"/>
            <p:cNvGrpSpPr/>
            <p:nvPr/>
          </p:nvGrpSpPr>
          <p:grpSpPr>
            <a:xfrm>
              <a:off x="395536" y="1974326"/>
              <a:ext cx="2304256" cy="3391866"/>
              <a:chOff x="1115616" y="2542900"/>
              <a:chExt cx="2304256" cy="3391866"/>
            </a:xfrm>
          </p:grpSpPr>
          <p:pic>
            <p:nvPicPr>
              <p:cNvPr id="275" name="Google Shape;275;p9"/>
              <p:cNvPicPr preferRelativeResize="0"/>
              <p:nvPr/>
            </p:nvPicPr>
            <p:blipFill rotWithShape="1">
              <a:blip r:embed="rId4">
                <a:alphaModFix/>
              </a:blip>
              <a:srcRect b="19754" l="4763" r="61371" t="13780"/>
              <a:stretch/>
            </p:blipFill>
            <p:spPr>
              <a:xfrm>
                <a:off x="1115616" y="2542900"/>
                <a:ext cx="2304256" cy="3391866"/>
              </a:xfrm>
              <a:prstGeom prst="rect">
                <a:avLst/>
              </a:prstGeom>
              <a:noFill/>
              <a:ln>
                <a:noFill/>
              </a:ln>
            </p:spPr>
          </p:pic>
          <p:sp>
            <p:nvSpPr>
              <p:cNvPr id="276" name="Google Shape;276;p9"/>
              <p:cNvSpPr/>
              <p:nvPr/>
            </p:nvSpPr>
            <p:spPr>
              <a:xfrm>
                <a:off x="1259632" y="4605943"/>
                <a:ext cx="465076" cy="344277"/>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3</a:t>
                </a:r>
                <a:endParaRPr/>
              </a:p>
            </p:txBody>
          </p:sp>
        </p:grpSp>
        <p:pic>
          <p:nvPicPr>
            <p:cNvPr id="277" name="Google Shape;277;p9"/>
            <p:cNvPicPr preferRelativeResize="0"/>
            <p:nvPr/>
          </p:nvPicPr>
          <p:blipFill rotWithShape="1">
            <a:blip r:embed="rId4">
              <a:alphaModFix/>
            </a:blip>
            <a:srcRect b="80796" l="67053" r="24176" t="11800"/>
            <a:stretch/>
          </p:blipFill>
          <p:spPr>
            <a:xfrm>
              <a:off x="2607053" y="1878690"/>
              <a:ext cx="596795" cy="377848"/>
            </a:xfrm>
            <a:prstGeom prst="rect">
              <a:avLst/>
            </a:prstGeom>
            <a:noFill/>
            <a:ln>
              <a:noFill/>
            </a:ln>
          </p:spPr>
        </p:pic>
      </p:grpSp>
      <p:sp>
        <p:nvSpPr>
          <p:cNvPr id="278" name="Google Shape;278;p9"/>
          <p:cNvSpPr/>
          <p:nvPr/>
        </p:nvSpPr>
        <p:spPr>
          <a:xfrm>
            <a:off x="-32" y="24"/>
            <a:ext cx="428596" cy="6858000"/>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9"/>
          <p:cNvSpPr/>
          <p:nvPr/>
        </p:nvSpPr>
        <p:spPr>
          <a:xfrm>
            <a:off x="2843808" y="1628800"/>
            <a:ext cx="3982311" cy="792088"/>
          </a:xfrm>
          <a:prstGeom prst="roundRect">
            <a:avLst>
              <a:gd fmla="val 16667" name="adj"/>
            </a:avLst>
          </a:prstGeom>
          <a:solidFill>
            <a:srgbClr val="FFFFFF"/>
          </a:solid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Fates of Pyruvate</a:t>
            </a:r>
            <a:endParaRPr sz="1600">
              <a:solidFill>
                <a:schemeClr val="dk1"/>
              </a:solidFill>
              <a:latin typeface="Calibri"/>
              <a:ea typeface="Calibri"/>
              <a:cs typeface="Calibri"/>
              <a:sym typeface="Calibri"/>
            </a:endParaRPr>
          </a:p>
        </p:txBody>
      </p:sp>
      <p:grpSp>
        <p:nvGrpSpPr>
          <p:cNvPr id="280" name="Google Shape;280;p9"/>
          <p:cNvGrpSpPr/>
          <p:nvPr/>
        </p:nvGrpSpPr>
        <p:grpSpPr>
          <a:xfrm>
            <a:off x="4427984" y="2445905"/>
            <a:ext cx="1629874" cy="2495263"/>
            <a:chOff x="3131840" y="2445905"/>
            <a:chExt cx="1629874" cy="2495263"/>
          </a:xfrm>
        </p:grpSpPr>
        <p:sp>
          <p:nvSpPr>
            <p:cNvPr id="281" name="Google Shape;281;p9"/>
            <p:cNvSpPr/>
            <p:nvPr/>
          </p:nvSpPr>
          <p:spPr>
            <a:xfrm>
              <a:off x="3131840" y="4437112"/>
              <a:ext cx="1629874" cy="504056"/>
            </a:xfrm>
            <a:prstGeom prst="roundRect">
              <a:avLst>
                <a:gd fmla="val 16667" name="adj"/>
              </a:avLst>
            </a:prstGeom>
            <a:solidFill>
              <a:srgbClr val="FFFF00">
                <a:alpha val="4274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Biosynthesis of amino acids</a:t>
              </a:r>
              <a:endParaRPr/>
            </a:p>
          </p:txBody>
        </p:sp>
        <p:grpSp>
          <p:nvGrpSpPr>
            <p:cNvPr id="282" name="Google Shape;282;p9"/>
            <p:cNvGrpSpPr/>
            <p:nvPr/>
          </p:nvGrpSpPr>
          <p:grpSpPr>
            <a:xfrm>
              <a:off x="3707903" y="2445905"/>
              <a:ext cx="339309" cy="1991207"/>
              <a:chOff x="3152571" y="3717032"/>
              <a:chExt cx="339309" cy="1991207"/>
            </a:xfrm>
          </p:grpSpPr>
          <p:pic>
            <p:nvPicPr>
              <p:cNvPr id="283" name="Google Shape;283;p9"/>
              <p:cNvPicPr preferRelativeResize="0"/>
              <p:nvPr/>
            </p:nvPicPr>
            <p:blipFill rotWithShape="1">
              <a:blip r:embed="rId4">
                <a:alphaModFix/>
              </a:blip>
              <a:srcRect b="32505" l="81867" r="13899" t="49150"/>
              <a:stretch/>
            </p:blipFill>
            <p:spPr>
              <a:xfrm>
                <a:off x="3152571" y="4772135"/>
                <a:ext cx="288033" cy="936104"/>
              </a:xfrm>
              <a:prstGeom prst="rect">
                <a:avLst/>
              </a:prstGeom>
              <a:noFill/>
              <a:ln>
                <a:noFill/>
              </a:ln>
            </p:spPr>
          </p:pic>
          <p:pic>
            <p:nvPicPr>
              <p:cNvPr id="284" name="Google Shape;284;p9"/>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285" name="Google Shape;285;p9"/>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286" name="Google Shape;286;p9"/>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4</a:t>
              </a:r>
              <a:endParaRPr/>
            </a:p>
          </p:txBody>
        </p:sp>
      </p:grpSp>
      <p:grpSp>
        <p:nvGrpSpPr>
          <p:cNvPr id="287" name="Google Shape;287;p9"/>
          <p:cNvGrpSpPr/>
          <p:nvPr/>
        </p:nvGrpSpPr>
        <p:grpSpPr>
          <a:xfrm>
            <a:off x="3302166" y="2456746"/>
            <a:ext cx="1629874" cy="1764342"/>
            <a:chOff x="3131840" y="2481763"/>
            <a:chExt cx="1629874" cy="1764342"/>
          </a:xfrm>
        </p:grpSpPr>
        <p:sp>
          <p:nvSpPr>
            <p:cNvPr id="288" name="Google Shape;288;p9"/>
            <p:cNvSpPr/>
            <p:nvPr/>
          </p:nvSpPr>
          <p:spPr>
            <a:xfrm>
              <a:off x="3131840" y="3742049"/>
              <a:ext cx="1629874" cy="504056"/>
            </a:xfrm>
            <a:prstGeom prst="roundRect">
              <a:avLst>
                <a:gd fmla="val 16667" name="adj"/>
              </a:avLst>
            </a:prstGeom>
            <a:solidFill>
              <a:srgbClr val="FFFF00">
                <a:alpha val="41960"/>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Oxaloacetate </a:t>
              </a:r>
              <a:endParaRPr/>
            </a:p>
          </p:txBody>
        </p:sp>
        <p:grpSp>
          <p:nvGrpSpPr>
            <p:cNvPr id="289" name="Google Shape;289;p9"/>
            <p:cNvGrpSpPr/>
            <p:nvPr/>
          </p:nvGrpSpPr>
          <p:grpSpPr>
            <a:xfrm>
              <a:off x="3707903" y="2481763"/>
              <a:ext cx="360041" cy="1226885"/>
              <a:chOff x="3152571" y="3752890"/>
              <a:chExt cx="360041" cy="1226885"/>
            </a:xfrm>
          </p:grpSpPr>
          <p:pic>
            <p:nvPicPr>
              <p:cNvPr id="290" name="Google Shape;290;p9"/>
              <p:cNvPicPr preferRelativeResize="0"/>
              <p:nvPr/>
            </p:nvPicPr>
            <p:blipFill rotWithShape="1">
              <a:blip r:embed="rId4">
                <a:alphaModFix/>
              </a:blip>
              <a:srcRect b="32506" l="82539" r="12842" t="54037"/>
              <a:stretch/>
            </p:blipFill>
            <p:spPr>
              <a:xfrm>
                <a:off x="3198270" y="4293096"/>
                <a:ext cx="314342" cy="686679"/>
              </a:xfrm>
              <a:prstGeom prst="rect">
                <a:avLst/>
              </a:prstGeom>
              <a:noFill/>
              <a:ln>
                <a:noFill/>
              </a:ln>
            </p:spPr>
          </p:pic>
          <p:pic>
            <p:nvPicPr>
              <p:cNvPr id="291" name="Google Shape;291;p9"/>
              <p:cNvPicPr preferRelativeResize="0"/>
              <p:nvPr/>
            </p:nvPicPr>
            <p:blipFill rotWithShape="1">
              <a:blip r:embed="rId4">
                <a:alphaModFix/>
              </a:blip>
              <a:srcRect b="38965" l="81867" r="13146" t="49149"/>
              <a:stretch/>
            </p:blipFill>
            <p:spPr>
              <a:xfrm>
                <a:off x="3152571" y="3752890"/>
                <a:ext cx="339309" cy="606506"/>
              </a:xfrm>
              <a:prstGeom prst="rect">
                <a:avLst/>
              </a:prstGeom>
              <a:noFill/>
              <a:ln>
                <a:noFill/>
              </a:ln>
            </p:spPr>
          </p:pic>
        </p:grpSp>
        <p:sp>
          <p:nvSpPr>
            <p:cNvPr id="292" name="Google Shape;292;p9"/>
            <p:cNvSpPr/>
            <p:nvPr/>
          </p:nvSpPr>
          <p:spPr>
            <a:xfrm>
              <a:off x="3291582" y="3021969"/>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5</a:t>
              </a:r>
              <a:endParaRPr/>
            </a:p>
          </p:txBody>
        </p:sp>
      </p:grpSp>
      <p:sp>
        <p:nvSpPr>
          <p:cNvPr id="293" name="Google Shape;293;p9"/>
          <p:cNvSpPr/>
          <p:nvPr/>
        </p:nvSpPr>
        <p:spPr>
          <a:xfrm>
            <a:off x="5580112" y="2564904"/>
            <a:ext cx="409944" cy="392838"/>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C00000"/>
                </a:solidFill>
                <a:latin typeface="Calibri"/>
                <a:ea typeface="Calibri"/>
                <a:cs typeface="Calibri"/>
                <a:sym typeface="Calibri"/>
              </a:rPr>
              <a:t>2</a:t>
            </a:r>
            <a:endParaRPr b="1" sz="2800">
              <a:solidFill>
                <a:srgbClr val="C00000"/>
              </a:solidFill>
              <a:latin typeface="Calibri"/>
              <a:ea typeface="Calibri"/>
              <a:cs typeface="Calibri"/>
              <a:sym typeface="Calibri"/>
            </a:endParaRPr>
          </a:p>
        </p:txBody>
      </p:sp>
      <p:grpSp>
        <p:nvGrpSpPr>
          <p:cNvPr id="294" name="Google Shape;294;p9"/>
          <p:cNvGrpSpPr/>
          <p:nvPr/>
        </p:nvGrpSpPr>
        <p:grpSpPr>
          <a:xfrm>
            <a:off x="2411760" y="2492896"/>
            <a:ext cx="1629874" cy="3024336"/>
            <a:chOff x="3131840" y="2445905"/>
            <a:chExt cx="1629874" cy="3024336"/>
          </a:xfrm>
        </p:grpSpPr>
        <p:sp>
          <p:nvSpPr>
            <p:cNvPr id="295" name="Google Shape;295;p9"/>
            <p:cNvSpPr/>
            <p:nvPr/>
          </p:nvSpPr>
          <p:spPr>
            <a:xfrm>
              <a:off x="3131840" y="4966185"/>
              <a:ext cx="1629874" cy="504056"/>
            </a:xfrm>
            <a:prstGeom prst="roundRect">
              <a:avLst>
                <a:gd fmla="val 16667" name="adj"/>
              </a:avLst>
            </a:prstGeom>
            <a:solidFill>
              <a:srgbClr val="FFFF00">
                <a:alpha val="44705"/>
              </a:srgbClr>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Malate </a:t>
              </a:r>
              <a:endParaRPr/>
            </a:p>
          </p:txBody>
        </p:sp>
        <p:grpSp>
          <p:nvGrpSpPr>
            <p:cNvPr id="296" name="Google Shape;296;p9"/>
            <p:cNvGrpSpPr/>
            <p:nvPr/>
          </p:nvGrpSpPr>
          <p:grpSpPr>
            <a:xfrm>
              <a:off x="3707903" y="2445905"/>
              <a:ext cx="339309" cy="2482760"/>
              <a:chOff x="3152571" y="3717032"/>
              <a:chExt cx="339309" cy="2482760"/>
            </a:xfrm>
          </p:grpSpPr>
          <p:pic>
            <p:nvPicPr>
              <p:cNvPr id="297" name="Google Shape;297;p9"/>
              <p:cNvPicPr preferRelativeResize="0"/>
              <p:nvPr/>
            </p:nvPicPr>
            <p:blipFill rotWithShape="1">
              <a:blip r:embed="rId4">
                <a:alphaModFix/>
              </a:blip>
              <a:srcRect b="32505" l="81867" r="13899" t="49150"/>
              <a:stretch/>
            </p:blipFill>
            <p:spPr>
              <a:xfrm>
                <a:off x="3152571" y="5263688"/>
                <a:ext cx="288033" cy="936104"/>
              </a:xfrm>
              <a:prstGeom prst="rect">
                <a:avLst/>
              </a:prstGeom>
              <a:noFill/>
              <a:ln>
                <a:noFill/>
              </a:ln>
            </p:spPr>
          </p:pic>
          <p:pic>
            <p:nvPicPr>
              <p:cNvPr id="298" name="Google Shape;298;p9"/>
              <p:cNvPicPr preferRelativeResize="0"/>
              <p:nvPr/>
            </p:nvPicPr>
            <p:blipFill rotWithShape="1">
              <a:blip r:embed="rId4">
                <a:alphaModFix/>
              </a:blip>
              <a:srcRect b="38044" l="81867" r="14958" t="49150"/>
              <a:stretch/>
            </p:blipFill>
            <p:spPr>
              <a:xfrm>
                <a:off x="3152571" y="4262653"/>
                <a:ext cx="216025" cy="653497"/>
              </a:xfrm>
              <a:prstGeom prst="rect">
                <a:avLst/>
              </a:prstGeom>
              <a:noFill/>
              <a:ln>
                <a:noFill/>
              </a:ln>
            </p:spPr>
          </p:pic>
          <p:pic>
            <p:nvPicPr>
              <p:cNvPr id="299" name="Google Shape;299;p9"/>
              <p:cNvPicPr preferRelativeResize="0"/>
              <p:nvPr/>
            </p:nvPicPr>
            <p:blipFill rotWithShape="1">
              <a:blip r:embed="rId4">
                <a:alphaModFix/>
              </a:blip>
              <a:srcRect b="38965" l="81867" r="13146" t="49149"/>
              <a:stretch/>
            </p:blipFill>
            <p:spPr>
              <a:xfrm>
                <a:off x="3152571" y="3717032"/>
                <a:ext cx="339309" cy="606506"/>
              </a:xfrm>
              <a:prstGeom prst="rect">
                <a:avLst/>
              </a:prstGeom>
              <a:noFill/>
              <a:ln>
                <a:noFill/>
              </a:ln>
            </p:spPr>
          </p:pic>
        </p:grpSp>
        <p:sp>
          <p:nvSpPr>
            <p:cNvPr id="300" name="Google Shape;300;p9"/>
            <p:cNvSpPr/>
            <p:nvPr/>
          </p:nvSpPr>
          <p:spPr>
            <a:xfrm>
              <a:off x="3291582" y="3140968"/>
              <a:ext cx="511584" cy="37870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6</a:t>
              </a:r>
              <a:endParaRPr/>
            </a:p>
          </p:txBody>
        </p:sp>
      </p:grpSp>
      <p:pic>
        <p:nvPicPr>
          <p:cNvPr id="301" name="Google Shape;301;p9"/>
          <p:cNvPicPr preferRelativeResize="0"/>
          <p:nvPr/>
        </p:nvPicPr>
        <p:blipFill rotWithShape="1">
          <a:blip r:embed="rId4">
            <a:alphaModFix/>
          </a:blip>
          <a:srcRect b="38044" l="81867" r="14958" t="49150"/>
          <a:stretch/>
        </p:blipFill>
        <p:spPr>
          <a:xfrm>
            <a:off x="2987824" y="3687875"/>
            <a:ext cx="216025" cy="653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2021-04-23T14:49:51Z</dcterms:created>
  <dc:creator>Nesrin Mwafi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