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9" r:id="rId11"/>
    <p:sldId id="271" r:id="rId12"/>
    <p:sldId id="273" r:id="rId13"/>
    <p:sldId id="275" r:id="rId14"/>
    <p:sldId id="276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19408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9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8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47619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7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2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0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694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7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997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nhsinform.scot/illnesses-and-conditions/stomach-liver-and-gastrointestinal-tract/flatulenc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76F25-7C64-8FBD-8EC8-93DFCFFC18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Irritable bowel syndrome </a:t>
            </a:r>
            <a:endParaRPr lang="en-J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F3675-208B-F27B-1909-C048EC3FC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7235" y="4528110"/>
            <a:ext cx="9144000" cy="1655762"/>
          </a:xfrm>
        </p:spPr>
        <p:txBody>
          <a:bodyPr/>
          <a:lstStyle/>
          <a:p>
            <a:r>
              <a:rPr lang="en-US" b="1" dirty="0">
                <a:latin typeface="Bahnschrift SemiBold" panose="020B0502040204020203" pitchFamily="34" charset="0"/>
              </a:rPr>
              <a:t>Toqa Al Omari</a:t>
            </a:r>
          </a:p>
          <a:p>
            <a:r>
              <a:rPr lang="en-US" b="1" dirty="0">
                <a:latin typeface="Bahnschrift SemiBold" panose="020B0502040204020203" pitchFamily="34" charset="0"/>
              </a:rPr>
              <a:t>Danah jihad </a:t>
            </a:r>
          </a:p>
          <a:p>
            <a:r>
              <a:rPr lang="en-US" b="1" dirty="0">
                <a:latin typeface="Bahnschrift SemiBold" panose="020B0502040204020203" pitchFamily="34" charset="0"/>
              </a:rPr>
              <a:t>Ala’a khader</a:t>
            </a:r>
            <a:endParaRPr lang="en-JO" b="1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1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1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8291" y="275483"/>
            <a:ext cx="10596418" cy="63033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6897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4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2552" y="300470"/>
            <a:ext cx="11209448" cy="59802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2386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"/>
          <p:cNvSpPr txBox="1">
            <a:spLocks noGrp="1"/>
          </p:cNvSpPr>
          <p:nvPr>
            <p:ph type="title"/>
          </p:nvPr>
        </p:nvSpPr>
        <p:spPr>
          <a:xfrm>
            <a:off x="542637" y="165242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600">
                <a:solidFill>
                  <a:srgbClr val="2F5597"/>
                </a:solidFill>
              </a:defRPr>
            </a:lvl1pPr>
          </a:lstStyle>
          <a:p>
            <a:r>
              <a:rPr sz="6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INVESTIGATIONS</a:t>
            </a:r>
            <a:r>
              <a:rPr dirty="0">
                <a:solidFill>
                  <a:schemeClr val="tx1"/>
                </a:solidFill>
                <a:latin typeface="Arial Rounded MT Bold" panose="020F0704030504030204" pitchFamily="34" charset="0"/>
              </a:rPr>
              <a:t>:</a:t>
            </a:r>
          </a:p>
        </p:txBody>
      </p:sp>
      <p:sp>
        <p:nvSpPr>
          <p:cNvPr id="10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253837" y="13290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b="1">
                <a:solidFill>
                  <a:srgbClr val="002060"/>
                </a:solidFill>
              </a:defRPr>
            </a:pP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sz="2800" dirty="0" smtClean="0">
                <a:solidFill>
                  <a:schemeClr val="tx1"/>
                </a:solidFill>
              </a:rPr>
              <a:t>Barium </a:t>
            </a:r>
            <a:r>
              <a:rPr sz="2800" dirty="0">
                <a:solidFill>
                  <a:schemeClr val="tx1"/>
                </a:solidFill>
              </a:rPr>
              <a:t>Enema</a:t>
            </a:r>
            <a:r>
              <a:rPr sz="2800" dirty="0" smtClean="0">
                <a:solidFill>
                  <a:schemeClr val="tx1"/>
                </a:solidFill>
              </a:rPr>
              <a:t>.</a:t>
            </a:r>
            <a:endParaRPr sz="2800" dirty="0">
              <a:solidFill>
                <a:schemeClr val="tx1"/>
              </a:solidFill>
            </a:endParaRPr>
          </a:p>
          <a:p>
            <a:pPr marL="0" indent="0">
              <a:buNone/>
              <a:defRPr b="1">
                <a:solidFill>
                  <a:srgbClr val="002060"/>
                </a:solidFill>
              </a:defRPr>
            </a:pP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sz="2800" dirty="0" smtClean="0">
                <a:solidFill>
                  <a:schemeClr val="tx1"/>
                </a:solidFill>
              </a:rPr>
              <a:t>Flexible </a:t>
            </a:r>
            <a:r>
              <a:rPr sz="2800" dirty="0">
                <a:solidFill>
                  <a:schemeClr val="tx1"/>
                </a:solidFill>
              </a:rPr>
              <a:t>Sigmoidoscopy</a:t>
            </a:r>
            <a:r>
              <a:rPr sz="2800" dirty="0" smtClean="0">
                <a:solidFill>
                  <a:schemeClr val="tx1"/>
                </a:solidFill>
              </a:rPr>
              <a:t>.</a:t>
            </a:r>
            <a:endParaRPr sz="2800" dirty="0">
              <a:solidFill>
                <a:schemeClr val="tx1"/>
              </a:solidFill>
            </a:endParaRPr>
          </a:p>
          <a:p>
            <a:pPr marL="0" indent="0">
              <a:buNone/>
              <a:defRPr b="1">
                <a:solidFill>
                  <a:srgbClr val="002060"/>
                </a:solidFill>
              </a:defRPr>
            </a:pP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sz="2800" dirty="0" smtClean="0">
                <a:solidFill>
                  <a:schemeClr val="tx1"/>
                </a:solidFill>
              </a:rPr>
              <a:t>CT </a:t>
            </a:r>
            <a:r>
              <a:rPr sz="2800" dirty="0">
                <a:solidFill>
                  <a:schemeClr val="tx1"/>
                </a:solidFill>
              </a:rPr>
              <a:t>scan </a:t>
            </a:r>
            <a:r>
              <a:rPr sz="2800" dirty="0" smtClean="0">
                <a:solidFill>
                  <a:schemeClr val="tx1"/>
                </a:solidFill>
              </a:rPr>
              <a:t>.</a:t>
            </a:r>
            <a:endParaRPr sz="2800" dirty="0">
              <a:solidFill>
                <a:schemeClr val="tx1"/>
              </a:solidFill>
            </a:endParaRPr>
          </a:p>
          <a:p>
            <a:pPr marL="0" indent="0">
              <a:buNone/>
              <a:defRPr b="1">
                <a:solidFill>
                  <a:srgbClr val="002060"/>
                </a:solidFill>
              </a:defRPr>
            </a:pP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sz="2800" dirty="0" smtClean="0">
                <a:solidFill>
                  <a:schemeClr val="tx1"/>
                </a:solidFill>
              </a:rPr>
              <a:t>Colonoscopy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92382" y="4590471"/>
            <a:ext cx="8996217" cy="2050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  <a:defRPr b="1">
                <a:solidFill>
                  <a:srgbClr val="002060"/>
                </a:solidFill>
              </a:defRPr>
            </a:pPr>
            <a:r>
              <a:rPr lang="en-US" dirty="0" smtClean="0">
                <a:solidFill>
                  <a:schemeClr val="tx1"/>
                </a:solidFill>
              </a:rPr>
              <a:t>-Blood test</a:t>
            </a:r>
          </a:p>
          <a:p>
            <a:pPr marL="0" indent="0" hangingPunct="1">
              <a:buFont typeface="Arial"/>
              <a:buNone/>
              <a:defRPr b="1">
                <a:solidFill>
                  <a:srgbClr val="002060"/>
                </a:solidFill>
              </a:defRPr>
            </a:pPr>
            <a:r>
              <a:rPr lang="en-US" dirty="0" smtClean="0">
                <a:solidFill>
                  <a:schemeClr val="tx1"/>
                </a:solidFill>
              </a:rPr>
              <a:t>-Stool test</a:t>
            </a:r>
          </a:p>
          <a:p>
            <a:pPr marL="0" indent="0" hangingPunct="1">
              <a:buFont typeface="Arial"/>
              <a:buNone/>
              <a:defRPr b="1">
                <a:solidFill>
                  <a:srgbClr val="002060"/>
                </a:solidFill>
              </a:defRPr>
            </a:pPr>
            <a:r>
              <a:rPr lang="en-US" dirty="0" smtClean="0">
                <a:solidFill>
                  <a:schemeClr val="tx1"/>
                </a:solidFill>
              </a:rPr>
              <a:t>-Breath test </a:t>
            </a:r>
          </a:p>
          <a:p>
            <a:pPr marL="0" indent="0" hangingPunct="1">
              <a:buFont typeface="Arial"/>
              <a:buNone/>
              <a:defRPr b="1">
                <a:solidFill>
                  <a:srgbClr val="002060"/>
                </a:solidFill>
              </a:defRPr>
            </a:pPr>
            <a:r>
              <a:rPr lang="en-US" dirty="0" smtClean="0">
                <a:solidFill>
                  <a:schemeClr val="tx1"/>
                </a:solidFill>
              </a:rPr>
              <a:t>-Lactose intolerance test</a:t>
            </a:r>
          </a:p>
        </p:txBody>
      </p:sp>
      <p:sp>
        <p:nvSpPr>
          <p:cNvPr id="2" name="Rectangle 1"/>
          <p:cNvSpPr/>
          <p:nvPr/>
        </p:nvSpPr>
        <p:spPr>
          <a:xfrm>
            <a:off x="2764987" y="3747139"/>
            <a:ext cx="6421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Other laboratory tests: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673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7E5C-6D5B-0098-E5AE-2C509738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040BCB3-A7C0-8C2D-2FA6-37B2728EE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18" y="218661"/>
            <a:ext cx="10078078" cy="6170628"/>
          </a:xfrm>
        </p:spPr>
      </p:pic>
    </p:spTree>
    <p:extLst>
      <p:ext uri="{BB962C8B-B14F-4D97-AF65-F5344CB8AC3E}">
        <p14:creationId xmlns:p14="http://schemas.microsoft.com/office/powerpoint/2010/main" val="235481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9FC8-C85D-481B-F705-A7FB8A035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B51BC034-3CA4-D532-FA7D-9AC840DA1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6" y="288235"/>
            <a:ext cx="10419175" cy="5835474"/>
          </a:xfrm>
        </p:spPr>
      </p:pic>
    </p:spTree>
    <p:extLst>
      <p:ext uri="{BB962C8B-B14F-4D97-AF65-F5344CB8AC3E}">
        <p14:creationId xmlns:p14="http://schemas.microsoft.com/office/powerpoint/2010/main" val="3643958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DD686-1F90-7B64-6523-7365D4F3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Bahnschrift SemiLight" panose="020B0502040204020203" pitchFamily="34" charset="0"/>
              </a:rPr>
              <a:t> </a:t>
            </a:r>
            <a:r>
              <a:rPr lang="en-US" sz="6600" b="1" dirty="0">
                <a:solidFill>
                  <a:schemeClr val="tx1"/>
                </a:solidFill>
                <a:latin typeface="Bahnschrift SemiLight" panose="020B0502040204020203" pitchFamily="34" charset="0"/>
              </a:rPr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80662-964A-A818-D0A7-F57A2AA34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Asymptomatic: No treatment.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Constipation: Fiber diet +/- bulking laxative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Treatment of Diverticulitis: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Surgery for severe hemorrhage or perforation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77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BBAE00-10D4-C480-7AB2-E7DACD3A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72F7849-709D-85AD-D5B5-57938BDD45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18591F7F-55A6-108B-5155-942C46CAD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3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28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latin typeface="Algerian" panose="04020705040A02060702" pitchFamily="82" charset="0"/>
              </a:rPr>
              <a:t>Thank you </a:t>
            </a:r>
            <a:endParaRPr lang="en-US" sz="9600" dirty="0">
              <a:latin typeface="Algerian" panose="04020705040A02060702" pitchFamily="82" charset="0"/>
            </a:endParaRPr>
          </a:p>
        </p:txBody>
      </p:sp>
      <p:sp>
        <p:nvSpPr>
          <p:cNvPr id="4" name="Moon 3"/>
          <p:cNvSpPr/>
          <p:nvPr/>
        </p:nvSpPr>
        <p:spPr>
          <a:xfrm>
            <a:off x="3685309" y="4525818"/>
            <a:ext cx="1302327" cy="1533237"/>
          </a:xfrm>
          <a:prstGeom prst="mo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562764" y="4599709"/>
            <a:ext cx="1930400" cy="11938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5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76633-AC98-0AF8-68D5-3A7FDB3D4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49" y="253340"/>
            <a:ext cx="10529546" cy="1325563"/>
          </a:xfrm>
        </p:spPr>
        <p:txBody>
          <a:bodyPr/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Irritable bowel syndrome (IBS)</a:t>
            </a:r>
            <a:endParaRPr lang="en-JO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622F27-8C85-5177-126B-11E65FAF0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292834"/>
            <a:ext cx="5404495" cy="33118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23F804-A4F0-CAF0-0A18-AEF867A83132}"/>
              </a:ext>
            </a:extLst>
          </p:cNvPr>
          <p:cNvSpPr txBox="1"/>
          <p:nvPr/>
        </p:nvSpPr>
        <p:spPr>
          <a:xfrm>
            <a:off x="859865" y="1209571"/>
            <a:ext cx="79429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en-US" sz="2200" b="0" i="0" u="none" strike="noStrike" dirty="0">
                <a:solidFill>
                  <a:srgbClr val="212B32"/>
                </a:solidFill>
                <a:effectLst/>
                <a:latin typeface="Frutiger W01"/>
              </a:rPr>
              <a:t>(IBS) is a common condition that affects the digestive system.</a:t>
            </a:r>
            <a:endParaRPr lang="en-JO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8A359F-2B6D-0429-3ABC-491A6EC29212}"/>
              </a:ext>
            </a:extLst>
          </p:cNvPr>
          <p:cNvSpPr txBox="1"/>
          <p:nvPr/>
        </p:nvSpPr>
        <p:spPr>
          <a:xfrm>
            <a:off x="5180355" y="251584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J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2FDCF6-B534-EDF3-BC33-2E6806EE6901}"/>
              </a:ext>
            </a:extLst>
          </p:cNvPr>
          <p:cNvSpPr txBox="1"/>
          <p:nvPr/>
        </p:nvSpPr>
        <p:spPr>
          <a:xfrm>
            <a:off x="859865" y="1874236"/>
            <a:ext cx="109750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200" b="0" i="0" u="none" strike="noStrike" dirty="0">
                <a:solidFill>
                  <a:srgbClr val="212B32"/>
                </a:solidFill>
                <a:effectLst/>
                <a:latin typeface="Frutiger W01"/>
              </a:rPr>
              <a:t>It causes symptoms like stomach cramps, bloating, diarrhea and constipation. These tend to come and go over time, and can last for days, weeks or months at a time.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200" b="0" i="0" u="none" strike="noStrike" dirty="0">
              <a:solidFill>
                <a:srgbClr val="212B32"/>
              </a:solidFill>
              <a:effectLst/>
              <a:latin typeface="Frutiger W01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b="0" i="0" u="none" strike="noStrike" dirty="0">
                <a:solidFill>
                  <a:srgbClr val="212B32"/>
                </a:solidFill>
                <a:effectLst/>
                <a:latin typeface="Frutiger W01"/>
              </a:rPr>
              <a:t>It's usually a lifelong problem. It can be very frustrating to live with and can have a big impact on your everyday life.</a:t>
            </a:r>
          </a:p>
          <a:p>
            <a:pPr algn="l"/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89249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76E2-F895-6664-196A-1FC65F25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Epidemiology</a:t>
            </a:r>
            <a:b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AAC9D-6281-2D53-8745-981C144E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011" y="1750607"/>
            <a:ext cx="10556439" cy="3581400"/>
          </a:xfrm>
        </p:spPr>
        <p:txBody>
          <a:bodyPr>
            <a:noAutofit/>
          </a:bodyPr>
          <a:lstStyle/>
          <a:p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Prevalence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: 10–20% in North America and Europe .</a:t>
            </a:r>
          </a:p>
          <a:p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Sex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: In North America it’s most common in middle aged women but in other parts of the world it affect both sexes equally.</a:t>
            </a:r>
          </a:p>
          <a:p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Age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: highest prevalence in individuals </a:t>
            </a:r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aged 20–39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 </a:t>
            </a:r>
            <a:r>
              <a:rPr lang="en-US" b="0" i="0" u="none" strike="noStrike" baseline="30000" dirty="0">
                <a:solidFill>
                  <a:srgbClr val="1A1C1C"/>
                </a:solidFill>
                <a:effectLst/>
                <a:latin typeface="Lato-Regular"/>
              </a:rPr>
              <a:t>[1]</a:t>
            </a:r>
            <a:endParaRPr lang="en-US" b="0" i="0" u="none" strike="noStrike" dirty="0">
              <a:solidFill>
                <a:srgbClr val="1A1C1C"/>
              </a:solidFill>
              <a:effectLst/>
              <a:latin typeface="Lato-Regular"/>
            </a:endParaRPr>
          </a:p>
          <a:p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Associated conditions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 </a:t>
            </a:r>
            <a:r>
              <a:rPr lang="en-US" b="0" i="0" u="none" strike="noStrike" baseline="30000" dirty="0">
                <a:solidFill>
                  <a:srgbClr val="1A1C1C"/>
                </a:solidFill>
                <a:effectLst/>
                <a:latin typeface="Lato-Regular"/>
              </a:rPr>
              <a:t>[2]</a:t>
            </a:r>
            <a:endParaRPr lang="en-US" b="0" i="0" u="none" strike="noStrike" dirty="0">
              <a:solidFill>
                <a:srgbClr val="1A1C1C"/>
              </a:solidFill>
              <a:effectLst/>
              <a:latin typeface="Lato-Regular"/>
            </a:endParaRPr>
          </a:p>
          <a:p>
            <a:pPr lvl="1"/>
            <a:r>
              <a:rPr lang="en-US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Somatic pain syndromes: fibromyalgia, chronic fatigue syndrome, functional chest pain</a:t>
            </a:r>
          </a:p>
          <a:p>
            <a:pPr lvl="1"/>
            <a:r>
              <a:rPr lang="en-US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Psychiatric disorders: major depressive disorder, anxiety disorder, somatization disorder</a:t>
            </a:r>
          </a:p>
          <a:p>
            <a:pPr lvl="1"/>
            <a:r>
              <a:rPr lang="en-US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Gastrointestinal disorders: GERD, functional dyspepsia</a:t>
            </a:r>
          </a:p>
        </p:txBody>
      </p:sp>
    </p:spTree>
    <p:extLst>
      <p:ext uri="{BB962C8B-B14F-4D97-AF65-F5344CB8AC3E}">
        <p14:creationId xmlns:p14="http://schemas.microsoft.com/office/powerpoint/2010/main" val="300527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3575-D8DD-EF18-472B-C1CDDB393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Pathophysiology</a:t>
            </a:r>
            <a:b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664B5-D947-1E54-8E12-88713E74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756" y="1428750"/>
            <a:ext cx="11054479" cy="2493309"/>
          </a:xfrm>
        </p:spPr>
        <p:txBody>
          <a:bodyPr/>
          <a:lstStyle/>
          <a:p>
            <a:r>
              <a:rPr lang="en-US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IBS is a functional gastrointestinal disorder without a specific organic cause. The pathophysiological processes leading to IBS are multifaceted and not yet fully understood. The most common findings associated with IBS are:</a:t>
            </a:r>
          </a:p>
          <a:p>
            <a:r>
              <a:rPr lang="en-US" dirty="0">
                <a:solidFill>
                  <a:srgbClr val="1A1C1C"/>
                </a:solidFill>
                <a:latin typeface="Lato-Regular"/>
              </a:rPr>
              <a:t>Ga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strointestinal motility disturbances.</a:t>
            </a:r>
          </a:p>
          <a:p>
            <a:r>
              <a:rPr lang="en-US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Visceral hypersensitivity/hyperalgesia</a:t>
            </a:r>
          </a:p>
          <a:p>
            <a:r>
              <a:rPr lang="en-US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Psychiatric symptoms may precede onset of GI symptoms.</a:t>
            </a:r>
          </a:p>
          <a:p>
            <a:endParaRPr lang="en-JO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626EE49-3A74-D2F8-2F5F-4DB094024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62" y="2321023"/>
            <a:ext cx="2803338" cy="4233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8277BA-CD7B-FC2A-6DEC-DE746FEAF872}"/>
              </a:ext>
            </a:extLst>
          </p:cNvPr>
          <p:cNvSpPr txBox="1"/>
          <p:nvPr/>
        </p:nvSpPr>
        <p:spPr>
          <a:xfrm>
            <a:off x="1060325" y="3810509"/>
            <a:ext cx="395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Other Factors :</a:t>
            </a:r>
            <a:endParaRPr lang="en-JO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DEC5D-2A62-1E1A-5254-A2693A01EA61}"/>
              </a:ext>
            </a:extLst>
          </p:cNvPr>
          <p:cNvSpPr txBox="1"/>
          <p:nvPr/>
        </p:nvSpPr>
        <p:spPr>
          <a:xfrm>
            <a:off x="1210234" y="4272174"/>
            <a:ext cx="6285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US" dirty="0"/>
              <a:t>Intestinal inflammation (increased lymphocytes and mast cell)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dirty="0"/>
              <a:t>Bacterial overgrowth.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dirty="0"/>
              <a:t>Food sensitivity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dirty="0"/>
              <a:t>Post-infectious ( E.coli , campylobacter )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09654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28D722C-0DB7-7F45-052D-1E499255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55" y="552418"/>
            <a:ext cx="10114256" cy="57531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7F06B7-8D47-B96A-435D-3A0839570C8D}"/>
              </a:ext>
            </a:extLst>
          </p:cNvPr>
          <p:cNvSpPr txBox="1"/>
          <p:nvPr/>
        </p:nvSpPr>
        <p:spPr>
          <a:xfrm>
            <a:off x="3150844" y="0"/>
            <a:ext cx="72083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500" dirty="0">
                <a:solidFill>
                  <a:srgbClr val="1A1C1C"/>
                </a:solidFill>
                <a:latin typeface="Lato-Regular"/>
              </a:rPr>
              <a:t>Ga</a:t>
            </a:r>
            <a:r>
              <a:rPr lang="en-US" sz="2500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strointestinal motility disturbances.</a:t>
            </a:r>
            <a:endParaRPr lang="en-JO" sz="2500" dirty="0"/>
          </a:p>
        </p:txBody>
      </p:sp>
    </p:spTree>
    <p:extLst>
      <p:ext uri="{BB962C8B-B14F-4D97-AF65-F5344CB8AC3E}">
        <p14:creationId xmlns:p14="http://schemas.microsoft.com/office/powerpoint/2010/main" val="167780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0EE6E55-0198-8BEE-0178-ECEFEEA45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52" y="610098"/>
            <a:ext cx="9873626" cy="585320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898644-3475-9487-8B7B-3ADCD6D6F8B9}"/>
              </a:ext>
            </a:extLst>
          </p:cNvPr>
          <p:cNvSpPr txBox="1"/>
          <p:nvPr/>
        </p:nvSpPr>
        <p:spPr>
          <a:xfrm>
            <a:off x="2080061" y="100355"/>
            <a:ext cx="565199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Visceral hypersensitivity/hyperalgesia </a:t>
            </a:r>
          </a:p>
          <a:p>
            <a:pPr algn="l"/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401228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7447-F8D1-3A36-C616-937AD4E4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521" y="399427"/>
            <a:ext cx="9601200" cy="14859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Clinical features</a:t>
            </a:r>
            <a:b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DBCE8-8C69-9E64-ED5D-333DABA0D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07" y="1142377"/>
            <a:ext cx="11216093" cy="5316196"/>
          </a:xfrm>
        </p:spPr>
        <p:txBody>
          <a:bodyPr>
            <a:normAutofit fontScale="92500" lnSpcReduction="10000"/>
          </a:bodyPr>
          <a:lstStyle/>
          <a:p>
            <a:r>
              <a:rPr lang="en-US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IBS is characterized by chronic abdominal pain and changes in bowel habits.</a:t>
            </a:r>
          </a:p>
          <a:p>
            <a:r>
              <a:rPr lang="en-US" b="1" i="0" u="sng" strike="noStrike" dirty="0">
                <a:solidFill>
                  <a:srgbClr val="1A1C1C"/>
                </a:solidFill>
                <a:effectLst/>
                <a:latin typeface="Lato-Bold"/>
              </a:rPr>
              <a:t>Abdominal pain</a:t>
            </a:r>
            <a:endParaRPr lang="en-US" b="0" i="0" u="sng" strike="noStrike" dirty="0">
              <a:solidFill>
                <a:srgbClr val="1A1C1C"/>
              </a:solidFill>
              <a:effectLst/>
              <a:latin typeface="Lato-Regular"/>
            </a:endParaRPr>
          </a:p>
          <a:p>
            <a:pPr lvl="1"/>
            <a:r>
              <a:rPr lang="en-US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Frequency, intensity, and localization generally vary widely from patient to patient</a:t>
            </a:r>
          </a:p>
          <a:p>
            <a:pPr lvl="1"/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Typically </a:t>
            </a:r>
            <a:r>
              <a:rPr lang="en-US" b="1" i="0" dirty="0">
                <a:solidFill>
                  <a:srgbClr val="1A1C1C"/>
                </a:solidFill>
                <a:latin typeface="Lato-Bold"/>
              </a:rPr>
              <a:t>Relieved by </a:t>
            </a:r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defecation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 </a:t>
            </a:r>
          </a:p>
          <a:p>
            <a:r>
              <a:rPr lang="en-US" b="1" i="0" u="sng" strike="noStrike" dirty="0">
                <a:solidFill>
                  <a:srgbClr val="1A1C1C"/>
                </a:solidFill>
                <a:effectLst/>
                <a:latin typeface="Lato-Bold"/>
              </a:rPr>
              <a:t>Altered bowel habits</a:t>
            </a:r>
            <a:r>
              <a:rPr lang="en-US" b="0" i="0" u="sng" strike="noStrike" dirty="0">
                <a:solidFill>
                  <a:srgbClr val="1A1C1C"/>
                </a:solidFill>
                <a:effectLst/>
                <a:latin typeface="Lato-Regular"/>
              </a:rPr>
              <a:t>: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 diarrhea and/or constipation </a:t>
            </a:r>
          </a:p>
          <a:p>
            <a:r>
              <a:rPr lang="en-US" b="1" i="0" u="none" strike="noStrike" dirty="0">
                <a:solidFill>
                  <a:srgbClr val="C00000"/>
                </a:solidFill>
                <a:effectLst/>
                <a:latin typeface="Lato-Regular"/>
              </a:rPr>
              <a:t>Diarrhea : Most often occur in the morning or after eating﮼ preceded by lower abdominal pain and sense of urgency.</a:t>
            </a:r>
          </a:p>
          <a:p>
            <a:r>
              <a:rPr lang="en-US" b="1" dirty="0">
                <a:solidFill>
                  <a:srgbClr val="C00000"/>
                </a:solidFill>
                <a:latin typeface="Lato-Regular"/>
              </a:rPr>
              <a:t>Constipation : pellet shaped , can also have sensation of tenesmus .</a:t>
            </a:r>
          </a:p>
          <a:p>
            <a:endParaRPr lang="en-US" b="1" i="0" u="none" strike="noStrike" dirty="0">
              <a:solidFill>
                <a:srgbClr val="C00000"/>
              </a:solidFill>
              <a:effectLst/>
              <a:latin typeface="Lato-Regular"/>
            </a:endParaRPr>
          </a:p>
          <a:p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Lato-Regular"/>
              </a:rPr>
              <a:t>Other symptoms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Lato-Regular"/>
              </a:rPr>
              <a:t>Passing of mucus and abdominal bloating </a:t>
            </a:r>
            <a:endParaRPr lang="en-US" b="0" i="0" u="none" strike="noStrike" dirty="0">
              <a:solidFill>
                <a:srgbClr val="1A1C1C"/>
              </a:solidFill>
              <a:effectLst/>
              <a:latin typeface="Lato-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300" b="0" i="0" u="none" strike="noStrike" dirty="0">
                <a:solidFill>
                  <a:srgbClr val="000000"/>
                </a:solidFill>
                <a:effectLst/>
                <a:latin typeface="Avenir W01"/>
              </a:rPr>
              <a:t>excessive wind (</a:t>
            </a:r>
            <a:r>
              <a:rPr lang="en-US" sz="2300" b="0" i="0" u="sng" strike="noStrike" dirty="0">
                <a:solidFill>
                  <a:srgbClr val="551A8B"/>
                </a:solidFill>
                <a:effectLst/>
                <a:latin typeface="Avenir W01"/>
                <a:hlinkClick r:id="rId2"/>
              </a:rPr>
              <a:t>flatulence</a:t>
            </a:r>
            <a:r>
              <a:rPr lang="en-US" sz="2300" b="0" i="0" u="none" strike="noStrike" dirty="0">
                <a:solidFill>
                  <a:srgbClr val="000000"/>
                </a:solidFill>
                <a:effectLst/>
                <a:latin typeface="Avenir W01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b="0" i="0" u="none" strike="noStrike" dirty="0">
                <a:solidFill>
                  <a:srgbClr val="000000"/>
                </a:solidFill>
                <a:effectLst/>
                <a:latin typeface="Avenir W01"/>
              </a:rPr>
              <a:t>Urgency </a:t>
            </a:r>
          </a:p>
          <a:p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Physical examination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: normal</a:t>
            </a:r>
          </a:p>
          <a:p>
            <a:endParaRPr lang="en-JO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325EB2-7D83-6828-C875-1C6B9A9147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137" y="3983310"/>
            <a:ext cx="3975595" cy="269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2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title"/>
          </p:nvPr>
        </p:nvSpPr>
        <p:spPr>
          <a:xfrm>
            <a:off x="450273" y="35588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7200">
                <a:solidFill>
                  <a:schemeClr val="accent4"/>
                </a:solidFill>
              </a:defRPr>
            </a:lvl1pPr>
          </a:lstStyle>
          <a:p>
            <a:r>
              <a:rPr b="1" dirty="0">
                <a:solidFill>
                  <a:schemeClr val="tx1"/>
                </a:solidFill>
                <a:latin typeface="Britannic Bold" panose="020B0903060703020204" pitchFamily="34" charset="0"/>
              </a:rPr>
              <a:t>Complications: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8127" y="2241261"/>
            <a:ext cx="4426527" cy="435133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Physical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en-US" dirty="0" smtClean="0"/>
              <a:t>Intolerance to certain food</a:t>
            </a:r>
          </a:p>
          <a:p>
            <a:pPr>
              <a:buFontTx/>
              <a:buChar char="-"/>
            </a:pPr>
            <a:r>
              <a:rPr lang="en-US" dirty="0" smtClean="0"/>
              <a:t>Hemorrhoids</a:t>
            </a:r>
          </a:p>
          <a:p>
            <a:pPr>
              <a:buFontTx/>
              <a:buChar char="-"/>
            </a:pPr>
            <a:r>
              <a:rPr lang="en-US" dirty="0" smtClean="0"/>
              <a:t>Abdominal bloating </a:t>
            </a:r>
          </a:p>
          <a:p>
            <a:pPr>
              <a:buFontTx/>
              <a:buChar char="-"/>
            </a:pPr>
            <a:r>
              <a:rPr lang="en-US" dirty="0" smtClean="0"/>
              <a:t>Increased flatulence </a:t>
            </a:r>
          </a:p>
          <a:p>
            <a:pPr>
              <a:buFontTx/>
              <a:buChar char="-"/>
            </a:pPr>
            <a:r>
              <a:rPr lang="en-US" dirty="0" smtClean="0"/>
              <a:t>Weight loss</a:t>
            </a:r>
            <a:endParaRPr lang="en-US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6292273" y="2241261"/>
            <a:ext cx="4426527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Psychological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hangingPunct="1">
              <a:buFontTx/>
              <a:buChar char="-"/>
            </a:pPr>
            <a:r>
              <a:rPr lang="en-US" dirty="0" smtClean="0"/>
              <a:t>Depression</a:t>
            </a:r>
          </a:p>
          <a:p>
            <a:pPr hangingPunct="1">
              <a:buFontTx/>
              <a:buChar char="-"/>
            </a:pPr>
            <a:r>
              <a:rPr lang="en-US" dirty="0" smtClean="0"/>
              <a:t>Anxiety</a:t>
            </a:r>
          </a:p>
        </p:txBody>
      </p:sp>
    </p:spTree>
    <p:extLst>
      <p:ext uri="{BB962C8B-B14F-4D97-AF65-F5344CB8AC3E}">
        <p14:creationId xmlns:p14="http://schemas.microsoft.com/office/powerpoint/2010/main" val="186746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98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6335" y="100616"/>
            <a:ext cx="10562935" cy="62632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7757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Algerian</vt:lpstr>
      <vt:lpstr>Arial</vt:lpstr>
      <vt:lpstr>Arial Rounded MT Bold</vt:lpstr>
      <vt:lpstr>Avenir W01</vt:lpstr>
      <vt:lpstr>Bahnschrift</vt:lpstr>
      <vt:lpstr>Bahnschrift SemiBold</vt:lpstr>
      <vt:lpstr>Bahnschrift SemiLight</vt:lpstr>
      <vt:lpstr>Britannic Bold</vt:lpstr>
      <vt:lpstr>Calibri</vt:lpstr>
      <vt:lpstr>Franklin Gothic Book</vt:lpstr>
      <vt:lpstr>Frutiger W01</vt:lpstr>
      <vt:lpstr>Lato</vt:lpstr>
      <vt:lpstr>Lato-Bold</vt:lpstr>
      <vt:lpstr>Lato-Regular</vt:lpstr>
      <vt:lpstr>Tahoma</vt:lpstr>
      <vt:lpstr>Wingdings</vt:lpstr>
      <vt:lpstr>Crop</vt:lpstr>
      <vt:lpstr>Irritable bowel syndrome </vt:lpstr>
      <vt:lpstr>Irritable bowel syndrome (IBS)</vt:lpstr>
      <vt:lpstr>Epidemiology </vt:lpstr>
      <vt:lpstr>Pathophysiology </vt:lpstr>
      <vt:lpstr>PowerPoint Presentation</vt:lpstr>
      <vt:lpstr>PowerPoint Presentation</vt:lpstr>
      <vt:lpstr> Clinical features </vt:lpstr>
      <vt:lpstr>Complications:</vt:lpstr>
      <vt:lpstr>PowerPoint Presentation</vt:lpstr>
      <vt:lpstr>PowerPoint Presentation</vt:lpstr>
      <vt:lpstr>PowerPoint Presentation</vt:lpstr>
      <vt:lpstr>INVESTIGATIONS:</vt:lpstr>
      <vt:lpstr>PowerPoint Presentation</vt:lpstr>
      <vt:lpstr>PowerPoint Presentation</vt:lpstr>
      <vt:lpstr> management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Irritable bowel syndrome</dc:title>
  <dc:creator>Toqa Abdel Ra'uof AlOmari</dc:creator>
  <cp:lastModifiedBy>LENOVO</cp:lastModifiedBy>
  <cp:revision>5</cp:revision>
  <dcterms:created xsi:type="dcterms:W3CDTF">2023-03-24T20:33:37Z</dcterms:created>
  <dcterms:modified xsi:type="dcterms:W3CDTF">2023-03-27T18:49:59Z</dcterms:modified>
</cp:coreProperties>
</file>