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8640" y="1984015"/>
            <a:ext cx="5826719" cy="1646302"/>
          </a:xfrm>
        </p:spPr>
        <p:txBody>
          <a:bodyPr anchor="b">
            <a:noAutofit/>
          </a:bodyPr>
          <a:lstStyle>
            <a:lvl1pPr algn="ct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8639" y="3738940"/>
            <a:ext cx="5826719" cy="1096899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97908" y="6041362"/>
            <a:ext cx="684132" cy="348588"/>
          </a:xfrm>
        </p:spPr>
        <p:txBody>
          <a:bodyPr/>
          <a:lstStyle/>
          <a:p>
            <a:fld id="{F23B299D-51F9-43EE-8C39-1C733410B327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23309" y="6041362"/>
            <a:ext cx="462297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33666" y="6041362"/>
            <a:ext cx="512638" cy="365125"/>
          </a:xfrm>
        </p:spPr>
        <p:txBody>
          <a:bodyPr/>
          <a:lstStyle/>
          <a:p>
            <a:fld id="{DBF32D27-AF48-41AA-84FE-42F562625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210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299D-51F9-43EE-8C39-1C733410B327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2D27-AF48-41AA-84FE-42F562625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33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299D-51F9-43EE-8C39-1C733410B327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2D27-AF48-41AA-84FE-42F56262566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8511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299D-51F9-43EE-8C39-1C733410B327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2D27-AF48-41AA-84FE-42F562625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581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299D-51F9-43EE-8C39-1C733410B327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2D27-AF48-41AA-84FE-42F56262566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7455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299D-51F9-43EE-8C39-1C733410B327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2D27-AF48-41AA-84FE-42F562625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538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299D-51F9-43EE-8C39-1C733410B327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2D27-AF48-41AA-84FE-42F562625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985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299D-51F9-43EE-8C39-1C733410B327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2D27-AF48-41AA-84FE-42F562625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505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9B858285-3168-4C9A-B5AB-1FECC4B1B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84" y="655049"/>
            <a:ext cx="8042032" cy="6356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DCC1B4C-A65A-405A-B8FB-DA56A4B68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184" y="1488613"/>
            <a:ext cx="8059631" cy="435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57BDD910-4678-4BA1-8D67-D42204C433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B299D-51F9-43EE-8C39-1C733410B327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FC73D424-6389-4BC5-9DEF-E3DD6BE81D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D735B9E8-6AE7-46DE-BE6E-9CD66B8C3B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BF32D27-AF48-41AA-84FE-42F562625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14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9497B-0E42-44F5-9F0C-9E998DAFB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2D9158-6E69-43BD-9E58-7B804AEAD3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05258" y="6278755"/>
            <a:ext cx="684132" cy="365125"/>
          </a:xfrm>
        </p:spPr>
        <p:txBody>
          <a:bodyPr/>
          <a:lstStyle/>
          <a:p>
            <a:fld id="{F23B299D-51F9-43EE-8C39-1C733410B327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5981A1-380B-4DEF-B780-282453825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599" y="6278755"/>
            <a:ext cx="462297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83E612-859B-401F-8C3F-C60665D3E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4676" y="6278755"/>
            <a:ext cx="512638" cy="365125"/>
          </a:xfrm>
        </p:spPr>
        <p:txBody>
          <a:bodyPr/>
          <a:lstStyle/>
          <a:p>
            <a:fld id="{DBF32D27-AF48-41AA-84FE-42F56262566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3C80D4C-783C-4D32-9A61-6515CE49B2D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3384" y="1423989"/>
            <a:ext cx="8042033" cy="343815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2344A4B-4511-4078-BCB3-0BA82F63E8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3125" y="4995470"/>
            <a:ext cx="8042291" cy="116363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2771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9B858285-3168-4C9A-B5AB-1FECC4B1B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84" y="655049"/>
            <a:ext cx="8042032" cy="6356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DCC1B4C-A65A-405A-B8FB-DA56A4B68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184" y="1488613"/>
            <a:ext cx="8059631" cy="435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57BDD910-4678-4BA1-8D67-D42204C433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B299D-51F9-43EE-8C39-1C733410B327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FC73D424-6389-4BC5-9DEF-E3DD6BE81D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D735B9E8-6AE7-46DE-BE6E-9CD66B8C3B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BF32D27-AF48-41AA-84FE-42F562625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987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299D-51F9-43EE-8C39-1C733410B327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2D27-AF48-41AA-84FE-42F562625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466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299D-51F9-43EE-8C39-1C733410B327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2D27-AF48-41AA-84FE-42F562625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383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299D-51F9-43EE-8C39-1C733410B327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2D27-AF48-41AA-84FE-42F562625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50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332" y="609600"/>
            <a:ext cx="8036168" cy="6916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299D-51F9-43EE-8C39-1C733410B327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2D27-AF48-41AA-84FE-42F562625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113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299D-51F9-43EE-8C39-1C733410B327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2D27-AF48-41AA-84FE-42F562625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486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299D-51F9-43EE-8C39-1C733410B327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2D27-AF48-41AA-84FE-42F562625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58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B299D-51F9-43EE-8C39-1C733410B327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2D27-AF48-41AA-84FE-42F562625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30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384" y="655049"/>
            <a:ext cx="8042032" cy="6356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2184" y="1488613"/>
            <a:ext cx="8059631" cy="435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B299D-51F9-43EE-8C39-1C733410B327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BF32D27-AF48-41AA-84FE-42F56262566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2EA3310-0203-4A34-B606-7CE4803FC444}"/>
              </a:ext>
            </a:extLst>
          </p:cNvPr>
          <p:cNvCxnSpPr>
            <a:cxnSpLocks/>
          </p:cNvCxnSpPr>
          <p:nvPr/>
        </p:nvCxnSpPr>
        <p:spPr>
          <a:xfrm>
            <a:off x="533384" y="1299458"/>
            <a:ext cx="8042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0838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Courier New" panose="02070309020205020404" pitchFamily="49" charset="0"/>
        <a:buChar char="o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3CBA1-582A-4021-85AC-93DCFE8B1E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Diabetes mellitus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94F65D-E922-42DE-9621-92C1006B00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A group of metabolic disorders sharing</a:t>
            </a:r>
          </a:p>
          <a:p>
            <a:r>
              <a:rPr lang="en-US" b="1" dirty="0"/>
              <a:t>the common feature of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hyperglycemia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45F04F-9148-405E-A8FE-587CC35EC593}"/>
              </a:ext>
            </a:extLst>
          </p:cNvPr>
          <p:cNvSpPr txBox="1"/>
          <p:nvPr/>
        </p:nvSpPr>
        <p:spPr>
          <a:xfrm>
            <a:off x="17756" y="6501690"/>
            <a:ext cx="2373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Algerian" pitchFamily="82" charset="0"/>
              </a:rPr>
              <a:t>Ghadeer</a:t>
            </a:r>
            <a:r>
              <a:rPr lang="en-US" sz="1600" dirty="0">
                <a:latin typeface="Algerian" pitchFamily="82" charset="0"/>
              </a:rPr>
              <a:t> </a:t>
            </a:r>
            <a:r>
              <a:rPr lang="en-US" sz="1600" dirty="0" err="1">
                <a:latin typeface="Algerian" pitchFamily="82" charset="0"/>
              </a:rPr>
              <a:t>hayel</a:t>
            </a:r>
            <a:r>
              <a:rPr lang="en-US" sz="1600" dirty="0">
                <a:latin typeface="Algerian" pitchFamily="82" charset="0"/>
              </a:rPr>
              <a:t>, MD</a:t>
            </a:r>
            <a:endParaRPr lang="en-US" sz="2000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374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E6BA9-40BA-4B03-8422-57E0840A2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" dirty="0"/>
              <a:t>Obesity and </a:t>
            </a:r>
            <a:r>
              <a:rPr lang="en-US" dirty="0">
                <a:sym typeface="Space Mono"/>
              </a:rPr>
              <a:t>insulin resistance</a:t>
            </a:r>
            <a:endParaRPr lang="en-US" dirty="0"/>
          </a:p>
        </p:txBody>
      </p:sp>
      <p:pic>
        <p:nvPicPr>
          <p:cNvPr id="4" name="Picture 2" descr="Figure 3 from Inflammation, obesity, and thrombosis. | Semantic ...">
            <a:extLst>
              <a:ext uri="{FF2B5EF4-FFF2-40B4-BE49-F238E27FC236}">
                <a16:creationId xmlns:a16="http://schemas.microsoft.com/office/drawing/2014/main" id="{19093457-07C5-4C79-86B1-418A26A6644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"/>
          <a:stretch/>
        </p:blipFill>
        <p:spPr bwMode="auto">
          <a:xfrm>
            <a:off x="1189921" y="1355909"/>
            <a:ext cx="6764157" cy="525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341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8A0A1-1F94-4BD5-94AD-4CAE72D19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Beta Cell Dysfunction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FF874-F02D-4F16-A344-EDC9480F77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Beta cell dysfunction is an essential component in the development of overt diabetes. </a:t>
            </a:r>
          </a:p>
          <a:p>
            <a:r>
              <a:rPr lang="en-US" dirty="0"/>
              <a:t>Beta cell function increases early in the disease process of type 2 diabetes  as a compensatory measure to counter insulin resistance &amp; maintain euglycemic.</a:t>
            </a:r>
          </a:p>
          <a:p>
            <a:r>
              <a:rPr lang="en-US" dirty="0"/>
              <a:t>But beta cells are unable to adapt to the long-term demands of peripheral insulin.</a:t>
            </a:r>
          </a:p>
          <a:p>
            <a:r>
              <a:rPr lang="en-US" dirty="0"/>
              <a:t>Also excess free fatty acids compromise beta cell function &amp; attenuate insulin release.</a:t>
            </a:r>
          </a:p>
        </p:txBody>
      </p:sp>
    </p:spTree>
    <p:extLst>
      <p:ext uri="{BB962C8B-B14F-4D97-AF65-F5344CB8AC3E}">
        <p14:creationId xmlns:p14="http://schemas.microsoft.com/office/powerpoint/2010/main" val="2581885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282B2-185D-4767-9374-2689767D7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Beta Cell Dysfunction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31AC3D5-210E-4309-9AC5-F8CF1220C7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8"/>
          <a:stretch/>
        </p:blipFill>
        <p:spPr>
          <a:xfrm>
            <a:off x="2278537" y="1378664"/>
            <a:ext cx="4586925" cy="539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460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05A39-FA27-438C-A7FE-FF68B5B06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Morphology - Pancreas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D47C1-A2CD-42B1-B5BF-C406D9FEE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761" y="1488612"/>
            <a:ext cx="4119239" cy="3110021"/>
          </a:xfrm>
        </p:spPr>
        <p:txBody>
          <a:bodyPr>
            <a:normAutofit/>
          </a:bodyPr>
          <a:lstStyle/>
          <a:p>
            <a:r>
              <a:rPr lang="en-US" sz="2800" b="1" dirty="0"/>
              <a:t>Reduction in the number and size of islets. </a:t>
            </a:r>
            <a:r>
              <a:rPr lang="en-US" sz="2800" dirty="0"/>
              <a:t>Mostly in type 1 diabetes, islets are small, inconspicuous, &amp; not easily detected.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03C23DA-DB8F-4D48-8607-9E92CD3B6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956" y="1488611"/>
            <a:ext cx="4037283" cy="3110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C19758C-F38E-47FF-BDF0-64FF35730219}"/>
              </a:ext>
            </a:extLst>
          </p:cNvPr>
          <p:cNvSpPr/>
          <p:nvPr/>
        </p:nvSpPr>
        <p:spPr>
          <a:xfrm>
            <a:off x="533384" y="4598633"/>
            <a:ext cx="6858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1000"/>
              </a:spcBef>
              <a:buClr>
                <a:srgbClr val="4A66AC"/>
              </a:buClr>
              <a:buSzPct val="80000"/>
              <a:buFont typeface="Wingdings 3" charset="2"/>
              <a:buChar char=""/>
            </a:pP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Leukocytic infiltrates in the islets 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(insulitis) are principally composed of T lymphocytes. Seen in type 1 diabetes at the time of clinical presentation.</a:t>
            </a:r>
          </a:p>
        </p:txBody>
      </p:sp>
    </p:spTree>
    <p:extLst>
      <p:ext uri="{BB962C8B-B14F-4D97-AF65-F5344CB8AC3E}">
        <p14:creationId xmlns:p14="http://schemas.microsoft.com/office/powerpoint/2010/main" val="1853602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1FE5D-1DE1-4C2A-85C9-4818794B7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Morphology - Pancreas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466A0-5793-4D83-8BA8-5D061793D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17" y="4937588"/>
            <a:ext cx="9098965" cy="1694031"/>
          </a:xfrm>
        </p:spPr>
        <p:txBody>
          <a:bodyPr>
            <a:normAutofit fontScale="92500"/>
          </a:bodyPr>
          <a:lstStyle/>
          <a:p>
            <a:r>
              <a:rPr lang="en-US" sz="2800" b="1" dirty="0"/>
              <a:t>Amyloid deposition within islets in type 2 diabetes </a:t>
            </a:r>
            <a:r>
              <a:rPr lang="en-US" sz="2800" dirty="0"/>
              <a:t>begins in &amp; around capillaries and between cells. At advanced stages. Similar lesions may be found in older non-diabetics, apparently as part of normal aging.</a:t>
            </a:r>
          </a:p>
          <a:p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8D1E68-3809-404D-8527-614760F6C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839" y="1354677"/>
            <a:ext cx="5374319" cy="3518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9253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9E400-C2D8-4D7E-A7A3-3DFFA2381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Clinical: Initial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E088F-2A03-492D-BD04-A03C330EC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092" y="1444224"/>
            <a:ext cx="8601815" cy="51696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chemeClr val="dk1"/>
                </a:solidFill>
                <a:ea typeface="Space Mono"/>
                <a:cs typeface="Space Mono"/>
              </a:rPr>
              <a:t>The classic triad of diabetes</a:t>
            </a:r>
            <a:endParaRPr lang="en-US" dirty="0">
              <a:solidFill>
                <a:schemeClr val="dk1"/>
              </a:solidFill>
              <a:ea typeface="Space Mono"/>
              <a:cs typeface="Space Mono"/>
              <a:sym typeface="Space Mono"/>
            </a:endParaRPr>
          </a:p>
          <a:p>
            <a:pPr>
              <a:buAutoNum type="alphaLcPeriod"/>
            </a:pPr>
            <a:r>
              <a:rPr lang="en-US" dirty="0">
                <a:solidFill>
                  <a:schemeClr val="dk1"/>
                </a:solidFill>
                <a:ea typeface="Space Mono"/>
                <a:cs typeface="Space Mono"/>
                <a:sym typeface="Space Mono"/>
              </a:rPr>
              <a:t>The hyperglycemia exceeds the renal threshold for reabsorption, &amp; glycosuria  induces an osmotic diuresis </a:t>
            </a:r>
            <a:r>
              <a:rPr lang="en-US" dirty="0">
                <a:solidFill>
                  <a:schemeClr val="dk1"/>
                </a:solidFill>
                <a:ea typeface="Space Mono"/>
                <a:cs typeface="Space Mono"/>
                <a:sym typeface="Wingdings" pitchFamily="2" charset="2"/>
              </a:rPr>
              <a:t> </a:t>
            </a:r>
            <a:r>
              <a:rPr lang="en-US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pace Mono"/>
                <a:cs typeface="Space Mono"/>
                <a:sym typeface="Space Mono"/>
              </a:rPr>
              <a:t>polyuria</a:t>
            </a:r>
            <a:endParaRPr lang="en-US" dirty="0">
              <a:solidFill>
                <a:schemeClr val="dk1"/>
              </a:solidFill>
              <a:ea typeface="Space Mono"/>
              <a:cs typeface="Space Mono"/>
              <a:sym typeface="Space Mono"/>
            </a:endParaRPr>
          </a:p>
          <a:p>
            <a:pPr>
              <a:buFont typeface="+mj-lt"/>
              <a:buAutoNum type="alphaLcPeriod" startAt="2"/>
            </a:pPr>
            <a:r>
              <a:rPr lang="en-US" dirty="0">
                <a:solidFill>
                  <a:schemeClr val="dk1"/>
                </a:solidFill>
                <a:ea typeface="Space Mono"/>
                <a:cs typeface="Space Mono"/>
                <a:sym typeface="Space Mono"/>
              </a:rPr>
              <a:t>The renal water loss combined with the hyperosmolarity (↑↑↑ blood glucose) </a:t>
            </a:r>
            <a:r>
              <a:rPr lang="en-US" dirty="0">
                <a:solidFill>
                  <a:schemeClr val="dk1"/>
                </a:solidFill>
                <a:ea typeface="Space Mono"/>
                <a:cs typeface="Space Mono"/>
                <a:sym typeface="Wingdings" pitchFamily="2" charset="2"/>
              </a:rPr>
              <a:t></a:t>
            </a:r>
            <a:r>
              <a:rPr lang="en-US" dirty="0">
                <a:solidFill>
                  <a:schemeClr val="dk1"/>
                </a:solidFill>
                <a:ea typeface="Space Mono"/>
                <a:cs typeface="Space Mono"/>
                <a:sym typeface="Space Mono"/>
              </a:rPr>
              <a:t> deplete intracellular water </a:t>
            </a:r>
            <a:r>
              <a:rPr lang="en-US" dirty="0">
                <a:solidFill>
                  <a:schemeClr val="dk1"/>
                </a:solidFill>
                <a:ea typeface="Space Mono"/>
                <a:cs typeface="Space Mono"/>
                <a:sym typeface="Wingdings" pitchFamily="2" charset="2"/>
              </a:rPr>
              <a:t></a:t>
            </a:r>
            <a:r>
              <a:rPr lang="en-US" dirty="0">
                <a:solidFill>
                  <a:schemeClr val="dk1"/>
                </a:solidFill>
                <a:ea typeface="Space Mono"/>
                <a:cs typeface="Space Mono"/>
                <a:sym typeface="Space Mono"/>
              </a:rPr>
              <a:t> trigger thirst centers in brain </a:t>
            </a:r>
            <a:r>
              <a:rPr lang="en-US" dirty="0">
                <a:solidFill>
                  <a:schemeClr val="dk1"/>
                </a:solidFill>
                <a:ea typeface="Space Mono"/>
                <a:cs typeface="Space Mono"/>
                <a:sym typeface="Wingdings" pitchFamily="2" charset="2"/>
              </a:rPr>
              <a:t> </a:t>
            </a:r>
            <a:r>
              <a:rPr lang="en-US" dirty="0">
                <a:solidFill>
                  <a:schemeClr val="dk1"/>
                </a:solidFill>
                <a:ea typeface="Space Mono"/>
                <a:cs typeface="Space Mono"/>
                <a:sym typeface="Space Mono"/>
              </a:rPr>
              <a:t>intense thirst </a:t>
            </a:r>
            <a:r>
              <a:rPr lang="en-US" dirty="0">
                <a:solidFill>
                  <a:schemeClr val="dk1"/>
                </a:solidFill>
                <a:ea typeface="Space Mono"/>
                <a:cs typeface="Space Mono"/>
                <a:sym typeface="Wingdings" pitchFamily="2" charset="2"/>
              </a:rPr>
              <a:t> </a:t>
            </a:r>
            <a:r>
              <a:rPr lang="en-US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pace Mono"/>
                <a:cs typeface="Space Mono"/>
                <a:sym typeface="Space Mono"/>
              </a:rPr>
              <a:t>polydipsia</a:t>
            </a:r>
            <a:endParaRPr lang="en-US" dirty="0">
              <a:solidFill>
                <a:schemeClr val="dk1"/>
              </a:solidFill>
              <a:ea typeface="Space Mono"/>
              <a:cs typeface="Space Mono"/>
              <a:sym typeface="Space Mono"/>
            </a:endParaRPr>
          </a:p>
          <a:p>
            <a:pPr>
              <a:buFont typeface="Arial"/>
              <a:buAutoNum type="alphaLcPeriod" startAt="2"/>
            </a:pPr>
            <a:r>
              <a:rPr lang="en-US" dirty="0">
                <a:solidFill>
                  <a:schemeClr val="dk1"/>
                </a:solidFill>
                <a:ea typeface="Space Mono"/>
                <a:cs typeface="Space Mono"/>
                <a:sym typeface="Space Mono"/>
              </a:rPr>
              <a:t>Deficiency of insulin leads to catabolism of proteins &amp; fats </a:t>
            </a:r>
            <a:r>
              <a:rPr lang="en-US" dirty="0">
                <a:solidFill>
                  <a:schemeClr val="dk1"/>
                </a:solidFill>
                <a:ea typeface="Space Mono"/>
                <a:cs typeface="Space Mono"/>
                <a:sym typeface="Wingdings" pitchFamily="2" charset="2"/>
              </a:rPr>
              <a:t> </a:t>
            </a:r>
            <a:r>
              <a:rPr lang="en-US" dirty="0">
                <a:solidFill>
                  <a:schemeClr val="dk1"/>
                </a:solidFill>
                <a:ea typeface="Space Mono"/>
                <a:cs typeface="Space Mono"/>
                <a:sym typeface="Space Mono"/>
              </a:rPr>
              <a:t>induce a negative energy balance </a:t>
            </a:r>
            <a:r>
              <a:rPr lang="en-US" dirty="0">
                <a:solidFill>
                  <a:schemeClr val="dk1"/>
                </a:solidFill>
                <a:ea typeface="Space Mono"/>
                <a:cs typeface="Space Mono"/>
                <a:sym typeface="Wingdings" pitchFamily="2" charset="2"/>
              </a:rPr>
              <a:t> </a:t>
            </a:r>
            <a:r>
              <a:rPr lang="en-US" dirty="0">
                <a:solidFill>
                  <a:schemeClr val="dk1"/>
                </a:solidFill>
                <a:ea typeface="Space Mono"/>
                <a:cs typeface="Space Mono"/>
                <a:sym typeface="Space Mono"/>
              </a:rPr>
              <a:t>increasing appetite </a:t>
            </a:r>
            <a:r>
              <a:rPr lang="en-US" dirty="0">
                <a:solidFill>
                  <a:schemeClr val="dk1"/>
                </a:solidFill>
                <a:ea typeface="Space Mono"/>
                <a:cs typeface="Space Mono"/>
                <a:sym typeface="Wingdings" pitchFamily="2" charset="2"/>
              </a:rPr>
              <a:t> </a:t>
            </a:r>
            <a:r>
              <a:rPr lang="en-US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pace Mono"/>
                <a:cs typeface="Space Mono"/>
                <a:sym typeface="Space Mono"/>
              </a:rPr>
              <a:t>polyphagia</a:t>
            </a:r>
            <a:r>
              <a:rPr lang="en-US" dirty="0">
                <a:solidFill>
                  <a:schemeClr val="dk1"/>
                </a:solidFill>
                <a:ea typeface="Space Mono"/>
                <a:cs typeface="Space Mono"/>
                <a:sym typeface="Space Mono"/>
              </a:rPr>
              <a:t> </a:t>
            </a:r>
          </a:p>
          <a:p>
            <a:endParaRPr lang="en-US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pace Mono"/>
              <a:cs typeface="Space Mono"/>
            </a:endParaRPr>
          </a:p>
        </p:txBody>
      </p:sp>
    </p:spTree>
    <p:extLst>
      <p:ext uri="{BB962C8B-B14F-4D97-AF65-F5344CB8AC3E}">
        <p14:creationId xmlns:p14="http://schemas.microsoft.com/office/powerpoint/2010/main" val="3006136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00DDF-EA30-42B1-A6D0-C42A69C23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Clinical: Diabetic ketoacidosis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5F9ED-7BAE-4C0B-A605-54E38E41D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severe acute metabolic complication of type 1 diabetes (rare in type 2)</a:t>
            </a:r>
          </a:p>
          <a:p>
            <a:r>
              <a:rPr lang="en-US" dirty="0"/>
              <a:t>Major effect of insulin deficiency is activation of ketogenic machinery: </a:t>
            </a:r>
          </a:p>
          <a:p>
            <a:r>
              <a:rPr lang="en-US" dirty="0"/>
              <a:t>Insulin def.  stimulate lipoprotein lipase  breakdown of adipose stores eventually ↑↑↑ levels ketone bodies.</a:t>
            </a:r>
          </a:p>
          <a:p>
            <a:r>
              <a:rPr lang="en-US" dirty="0"/>
              <a:t>The rate at which ketone bodies are formed exceed the rate of utilization by peripheral tissues + urinary excretion of ketones is compromised by dehydration.</a:t>
            </a:r>
          </a:p>
          <a:p>
            <a:r>
              <a:rPr lang="en-US" dirty="0"/>
              <a:t>The result is a systemic metabolic ketoacidosis.</a:t>
            </a:r>
          </a:p>
        </p:txBody>
      </p:sp>
    </p:spTree>
    <p:extLst>
      <p:ext uri="{BB962C8B-B14F-4D97-AF65-F5344CB8AC3E}">
        <p14:creationId xmlns:p14="http://schemas.microsoft.com/office/powerpoint/2010/main" val="22107576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83A79-0E80-4394-A73D-D25681497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Chronic Complications of Diabetes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D3218-6907-43AA-A419-B82A39C418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>
                <a:sym typeface="Arial"/>
              </a:rPr>
              <a:t>Diabetic macrovascular disease: </a:t>
            </a:r>
          </a:p>
          <a:p>
            <a:pPr marL="514350">
              <a:buSzPct val="73000"/>
              <a:buFont typeface="+mj-lt"/>
              <a:buAutoNum type="arabicPeriod"/>
            </a:pPr>
            <a:r>
              <a:rPr lang="en-US" sz="2800" dirty="0">
                <a:sym typeface="Arial"/>
              </a:rPr>
              <a:t>Accelerated atherosclerosis, more severe &amp; earlier onset in DM. </a:t>
            </a:r>
          </a:p>
          <a:p>
            <a:pPr marL="514350">
              <a:buSzPct val="73000"/>
              <a:buFont typeface="+mj-lt"/>
              <a:buAutoNum type="arabicPeriod"/>
            </a:pPr>
            <a:r>
              <a:rPr lang="en-US" sz="2800" dirty="0">
                <a:sym typeface="Arial"/>
              </a:rPr>
              <a:t>Myocardial infarction, caused by atherosclerosis of the coronary arteries, is the most common cause of death in diabetics.</a:t>
            </a:r>
          </a:p>
          <a:p>
            <a:pPr marL="514350">
              <a:buSzPct val="73000"/>
              <a:buFont typeface="+mj-lt"/>
              <a:buAutoNum type="arabicPeriod"/>
            </a:pPr>
            <a:r>
              <a:rPr lang="en-US" sz="2800" dirty="0">
                <a:sym typeface="Arial"/>
              </a:rPr>
              <a:t>Gangrene of the lower extremities: </a:t>
            </a:r>
            <a:r>
              <a:rPr lang="en-US" sz="2800" dirty="0"/>
              <a:t>100 times more common in diabetics than in the general population .</a:t>
            </a:r>
            <a:endParaRPr lang="en-US" sz="2800" dirty="0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1927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83A79-0E80-4394-A73D-D25681497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Chronic Complications of Diabetes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D3218-6907-43AA-A419-B82A39C41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185" y="1488613"/>
            <a:ext cx="4029816" cy="5107496"/>
          </a:xfrm>
        </p:spPr>
        <p:txBody>
          <a:bodyPr>
            <a:norm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/>
              </a:rPr>
              <a:t>Hyaline arteriolosclerosis: </a:t>
            </a:r>
            <a:r>
              <a:rPr lang="en-US" sz="2800" dirty="0">
                <a:sym typeface="Arial"/>
              </a:rPr>
              <a:t>a vascular lesion associated with hypertension, hyaline thickening of the wall of the arterioles.</a:t>
            </a:r>
          </a:p>
          <a:p>
            <a:r>
              <a:rPr lang="en-US" sz="2800" dirty="0">
                <a:sym typeface="Arial"/>
              </a:rPr>
              <a:t>both more prevalent &amp; more severe in diabetics (but not specific).</a:t>
            </a:r>
          </a:p>
          <a:p>
            <a:endParaRPr lang="en-US" sz="2800" dirty="0"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808114-9732-4FB2-A49F-B2B7B7E25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024" y="1488613"/>
            <a:ext cx="3995791" cy="2996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72437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83A79-0E80-4394-A73D-D25681497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Chronic Complications of Diabetes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D3218-6907-43AA-A419-B82A39C41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184" y="1488613"/>
            <a:ext cx="3888044" cy="5098618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Diabetic Microangiopathy </a:t>
            </a:r>
            <a:r>
              <a:rPr lang="en-US" dirty="0"/>
              <a:t>Diffuse thickening of basement membranes.</a:t>
            </a:r>
          </a:p>
          <a:p>
            <a:r>
              <a:rPr lang="en-US" dirty="0"/>
              <a:t>Most evident in capillaries of the skin, skeletal muscle, retina &amp; renal glomeruli, also in renal tubules, nerves,&amp; placenta.</a:t>
            </a:r>
          </a:p>
          <a:p>
            <a:r>
              <a:rPr lang="en-US" dirty="0"/>
              <a:t>Underlies the development of diabetic nephropathy, retinopathy, &amp; some forms of neuropathy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FA3F4EE-76AA-475E-9A1C-D1181A7BE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228" y="1488613"/>
            <a:ext cx="4145188" cy="316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726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3B2AB-8892-485D-BFE2-0E4A6DBE0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Insulin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6477D-96D5-4BFA-903F-00C7F26932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Space Mono"/>
                <a:ea typeface="Space Mono"/>
                <a:cs typeface="Space Mono"/>
                <a:sym typeface="Space Mono"/>
              </a:rPr>
              <a:t>The principal function of insulin is to increase the rate of glucose transport into certain cells in the body.</a:t>
            </a:r>
          </a:p>
          <a:p>
            <a:endParaRPr lang="en-US" dirty="0">
              <a:latin typeface="Space Mono"/>
              <a:ea typeface="Space Mono"/>
              <a:cs typeface="Space Mono"/>
              <a:sym typeface="Space Mono"/>
            </a:endParaRPr>
          </a:p>
          <a:p>
            <a:r>
              <a:rPr lang="en-US" dirty="0">
                <a:latin typeface="Space Mono"/>
                <a:ea typeface="Space Mono"/>
                <a:cs typeface="Space Mono"/>
                <a:sym typeface="Space Mono"/>
              </a:rPr>
              <a:t>Metabolic effects of insulin </a:t>
            </a:r>
            <a:r>
              <a:rPr lang="en-US" dirty="0">
                <a:latin typeface="Space Mono"/>
                <a:ea typeface="Space Mono"/>
                <a:cs typeface="Space Mono"/>
                <a:sym typeface="Wingdings" pitchFamily="2" charset="2"/>
              </a:rPr>
              <a:t> </a:t>
            </a:r>
            <a:r>
              <a:rPr lang="en-US" dirty="0">
                <a:latin typeface="Space Mono"/>
                <a:ea typeface="Space Mono"/>
                <a:cs typeface="Space Mono"/>
                <a:sym typeface="Space Mono"/>
              </a:rPr>
              <a:t>anabolic:</a:t>
            </a:r>
          </a:p>
          <a:p>
            <a:pPr marL="285750" indent="-285750">
              <a:buClr>
                <a:schemeClr val="bg1"/>
              </a:buClr>
            </a:pPr>
            <a:r>
              <a:rPr lang="en-US" dirty="0">
                <a:latin typeface="Space Mono"/>
                <a:ea typeface="Space Mono"/>
                <a:cs typeface="Space Mono"/>
                <a:sym typeface="Space Mono"/>
              </a:rPr>
              <a:t>Increased synthesis &amp; reduced degradation of glycogen, lipid, &amp; protein. </a:t>
            </a:r>
          </a:p>
          <a:p>
            <a:pPr marL="285750" indent="-285750">
              <a:buClr>
                <a:schemeClr val="bg1"/>
              </a:buClr>
            </a:pPr>
            <a:r>
              <a:rPr lang="en-US" dirty="0">
                <a:latin typeface="Space Mono"/>
                <a:ea typeface="Space Mono"/>
                <a:cs typeface="Space Mono"/>
                <a:sym typeface="Space Mono"/>
              </a:rPr>
              <a:t>Initiation of DNA synthesis in certain cells </a:t>
            </a:r>
            <a:r>
              <a:rPr lang="en-US" dirty="0">
                <a:latin typeface="Space Mono"/>
                <a:ea typeface="Space Mono"/>
                <a:cs typeface="Space Mono"/>
                <a:sym typeface="Wingdings" pitchFamily="2" charset="2"/>
              </a:rPr>
              <a:t> </a:t>
            </a:r>
            <a:r>
              <a:rPr lang="en-US" dirty="0">
                <a:latin typeface="Space Mono"/>
                <a:ea typeface="Space Mono"/>
                <a:cs typeface="Space Mono"/>
                <a:sym typeface="Space Mono"/>
              </a:rPr>
              <a:t>Stimulating their growth &amp; differentiation.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7743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83A79-0E80-4394-A73D-D25681497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Chronic Complications of Diabetes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D3218-6907-43AA-A419-B82A39C418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1450" indent="0">
              <a:buNone/>
            </a:pPr>
            <a:r>
              <a:rPr lang="en-US" sz="2800" b="1" dirty="0"/>
              <a:t>Diabetic Nephropathy</a:t>
            </a:r>
          </a:p>
          <a:p>
            <a:r>
              <a:rPr lang="en-US" sz="2800" dirty="0"/>
              <a:t>The kidneys are prime targets of DM. Renal failure is second only to MI as a cause of death in DM. </a:t>
            </a:r>
          </a:p>
          <a:p>
            <a:r>
              <a:rPr lang="en-US" sz="2800" b="1" dirty="0"/>
              <a:t>Three lesions are encountered: </a:t>
            </a:r>
          </a:p>
          <a:p>
            <a:pPr marL="514350">
              <a:buSzPct val="77000"/>
              <a:buFont typeface="+mj-lt"/>
              <a:buAutoNum type="arabicParenR"/>
            </a:pPr>
            <a:r>
              <a:rPr lang="en-US" sz="2800" b="1" dirty="0"/>
              <a:t>Glomerular </a:t>
            </a:r>
            <a:r>
              <a:rPr lang="fr-FR" sz="2800" b="1" dirty="0" err="1"/>
              <a:t>lesions</a:t>
            </a:r>
            <a:endParaRPr lang="fr-FR" sz="2800" b="1" dirty="0"/>
          </a:p>
          <a:p>
            <a:pPr marL="514350">
              <a:buSzPct val="77000"/>
              <a:buFont typeface="+mj-lt"/>
              <a:buAutoNum type="arabicParenR"/>
            </a:pPr>
            <a:r>
              <a:rPr lang="fr-FR" sz="2800" b="1" dirty="0" err="1"/>
              <a:t>Renal</a:t>
            </a:r>
            <a:r>
              <a:rPr lang="fr-FR" sz="2800" b="1" dirty="0"/>
              <a:t> </a:t>
            </a:r>
            <a:r>
              <a:rPr lang="fr-FR" sz="2800" b="1" dirty="0" err="1"/>
              <a:t>vascular</a:t>
            </a:r>
            <a:r>
              <a:rPr lang="fr-FR" sz="2800" b="1" dirty="0"/>
              <a:t> </a:t>
            </a:r>
            <a:r>
              <a:rPr lang="fr-FR" sz="2800" b="1" dirty="0" err="1"/>
              <a:t>lesions</a:t>
            </a:r>
            <a:r>
              <a:rPr lang="fr-FR" sz="2800" b="1" dirty="0"/>
              <a:t>, </a:t>
            </a:r>
            <a:r>
              <a:rPr lang="en-US" sz="2800" b="1" dirty="0"/>
              <a:t>arteriolosclerosis</a:t>
            </a:r>
          </a:p>
          <a:p>
            <a:pPr marL="514350">
              <a:buSzPct val="77000"/>
              <a:buFont typeface="+mj-lt"/>
              <a:buAutoNum type="arabicParenR"/>
            </a:pPr>
            <a:r>
              <a:rPr lang="en-US" sz="2800" b="1" dirty="0"/>
              <a:t>Pyelonephritis</a:t>
            </a:r>
            <a:endParaRPr lang="en-US" sz="2800" dirty="0"/>
          </a:p>
          <a:p>
            <a:endParaRPr lang="en-US" sz="2800" dirty="0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02001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83A79-0E80-4394-A73D-D25681497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Chronic Complications of Diabetes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D3218-6907-43AA-A419-B82A39C418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Diabetic neuropathy. </a:t>
            </a:r>
            <a:r>
              <a:rPr lang="en-US" sz="2800" dirty="0"/>
              <a:t>The central &amp; peripheral nervous systems are not spared by diabetes. </a:t>
            </a:r>
          </a:p>
          <a:p>
            <a:r>
              <a:rPr lang="en-US" sz="2800" dirty="0"/>
              <a:t>The most frequent pattern is symmetric neuropathy of the lower extremities affecting both motor &amp;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sensory function.(tingling, burning or prickling sensation in feet &amp; hands)</a:t>
            </a:r>
          </a:p>
          <a:p>
            <a:r>
              <a:rPr lang="en-US" sz="2800" dirty="0"/>
              <a:t>Result from microangiopathy &amp; direct axonal damage</a:t>
            </a:r>
          </a:p>
          <a:p>
            <a:endParaRPr lang="en-US" sz="2800" dirty="0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26519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83A79-0E80-4394-A73D-D25681497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Chronic Complications of Diabetes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D3218-6907-43AA-A419-B82A39C418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1450" indent="0"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Diabetic Retinopathy </a:t>
            </a:r>
          </a:p>
          <a:p>
            <a:r>
              <a:rPr lang="en-US" sz="2800" dirty="0"/>
              <a:t>Visual impairment &amp; blindness, one of the more feared consequences of long-standing DM. (fourth leading cause of acquired blindness in US)</a:t>
            </a:r>
          </a:p>
          <a:p>
            <a:r>
              <a:rPr lang="en-US" sz="2800" dirty="0"/>
              <a:t>60% - 80% of patients develop a form of diabetic retinopathy in 15 to 20 of diagnosis </a:t>
            </a:r>
          </a:p>
          <a:p>
            <a:r>
              <a:rPr lang="en-US" sz="2800" dirty="0"/>
              <a:t>Diabetic patients also have an increased propensity for glaucoma &amp; cataract formation</a:t>
            </a:r>
          </a:p>
          <a:p>
            <a:endParaRPr lang="en-US" sz="2800" dirty="0"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070C13-C725-4230-8BD2-0794D293A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061" y="1359842"/>
            <a:ext cx="913753" cy="67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99507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59BECF-1DAE-4C48-B418-EACCB48A5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118"/>
            <a:ext cx="9147660" cy="669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286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5C4423C-5047-4E4E-8DC6-60FB80079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61" y="18205"/>
            <a:ext cx="7324078" cy="6821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7098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C68EA-1C6E-4A41-BDA6-C1BCCBDAD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Types of Diabetes </a:t>
            </a:r>
            <a:r>
              <a:rPr lang="en-US" dirty="0" err="1"/>
              <a:t>Malitus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2E665-60C8-45D1-9782-1A9FB1A38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479" y="1299544"/>
            <a:ext cx="4319521" cy="5143006"/>
          </a:xfrm>
        </p:spPr>
        <p:txBody>
          <a:bodyPr>
            <a:normAutofit/>
          </a:bodyPr>
          <a:lstStyle/>
          <a:p>
            <a:pPr marL="0">
              <a:spcBef>
                <a:spcPts val="600"/>
              </a:spcBef>
            </a:pPr>
            <a:r>
              <a:rPr lang="en-US" dirty="0">
                <a:solidFill>
                  <a:schemeClr val="dk2"/>
                </a:solidFill>
                <a:sym typeface="Arial"/>
              </a:rPr>
              <a:t>The vast majority of cases of diabetes fall into one of two broad classes:</a:t>
            </a:r>
          </a:p>
          <a:p>
            <a:pPr marL="0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q"/>
            </a:pPr>
            <a:r>
              <a:rPr lang="en-US" dirty="0">
                <a:solidFill>
                  <a:schemeClr val="dk2"/>
                </a:solidFill>
              </a:rPr>
              <a:t>Type 1: an autoimmune disease </a:t>
            </a:r>
            <a:r>
              <a:rPr lang="en-US" dirty="0">
                <a:solidFill>
                  <a:schemeClr val="dk2"/>
                </a:solidFill>
                <a:sym typeface="Wingdings" pitchFamily="2" charset="2"/>
              </a:rPr>
              <a:t> </a:t>
            </a:r>
            <a:r>
              <a:rPr lang="en-US" dirty="0">
                <a:solidFill>
                  <a:schemeClr val="dk2"/>
                </a:solidFill>
              </a:rPr>
              <a:t>pancreatic β-cell destruction </a:t>
            </a:r>
            <a:r>
              <a:rPr lang="en-US" dirty="0">
                <a:solidFill>
                  <a:schemeClr val="dk2"/>
                </a:solidFill>
                <a:sym typeface="Wingdings" pitchFamily="2" charset="2"/>
              </a:rPr>
              <a:t> </a:t>
            </a:r>
            <a:r>
              <a:rPr lang="en-US" dirty="0">
                <a:solidFill>
                  <a:schemeClr val="dk2"/>
                </a:solidFill>
              </a:rPr>
              <a:t>absolute deficiency of insulin</a:t>
            </a:r>
          </a:p>
          <a:p>
            <a:pPr marL="0"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q"/>
            </a:pPr>
            <a:r>
              <a:rPr lang="en-US" dirty="0">
                <a:solidFill>
                  <a:schemeClr val="dk2"/>
                </a:solidFill>
              </a:rPr>
              <a:t>Type 2: a combination of peripheral resistance to insulin &amp; an inadequate secretory response by the pancreatic β cells (</a:t>
            </a:r>
            <a:r>
              <a:rPr lang="en-US" b="1" u="sng" dirty="0">
                <a:solidFill>
                  <a:schemeClr val="dk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relative</a:t>
            </a:r>
            <a:r>
              <a:rPr lang="en-US" dirty="0">
                <a:solidFill>
                  <a:schemeClr val="dk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solidFill>
                  <a:schemeClr val="dk2"/>
                </a:solidFill>
              </a:rPr>
              <a:t>insulin deficiency). </a:t>
            </a:r>
            <a:endParaRPr lang="en-US" dirty="0">
              <a:solidFill>
                <a:schemeClr val="dk2"/>
              </a:solidFill>
              <a:sym typeface="Arial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B5F678-595F-4B36-B9B6-C87300E66315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701" y="1299544"/>
            <a:ext cx="4319521" cy="454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755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DA46C-7042-4829-A577-B80E097DB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Type 1 Diabetes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BB63D-BC62-46DE-B2A8-5C30A15B6A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5% to 10% of DM cases</a:t>
            </a:r>
          </a:p>
          <a:p>
            <a:r>
              <a:rPr lang="en-US" dirty="0"/>
              <a:t>The most common subtype diagnosed in children (&lt;20 age), but can present any age.</a:t>
            </a:r>
          </a:p>
          <a:p>
            <a:r>
              <a:rPr lang="en-US" b="1" dirty="0"/>
              <a:t>An autoimmune destruction to islets caused primarily by immune effector cells reacting against endogenous beta cell antigens.</a:t>
            </a:r>
          </a:p>
          <a:p>
            <a:r>
              <a:rPr lang="en-US" dirty="0"/>
              <a:t>Patients depend on exogenous insulin for survival</a:t>
            </a:r>
          </a:p>
          <a:p>
            <a:r>
              <a:rPr lang="en-US" dirty="0"/>
              <a:t>Classic manifestations of the disease occur late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after &gt; 90% of the beta cells have been destroyed.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814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2E3F7-6FD7-4458-93A0-9C3EDBF8F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Type 1 Diabetes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14CA4-8540-4797-AA1A-F66148BF6C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Pathogenesis involves genetic susceptibility &amp;  environmental factors ( viral infections)</a:t>
            </a:r>
          </a:p>
          <a:p>
            <a:r>
              <a:rPr lang="en-US" dirty="0"/>
              <a:t>Defective clonal deletion of self-reactive T cells in the thymus and abnormalities of regulatory T cells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production of </a:t>
            </a:r>
            <a:r>
              <a:rPr lang="en-US" b="1" dirty="0"/>
              <a:t>autoantibodies </a:t>
            </a:r>
            <a:r>
              <a:rPr lang="en-US" dirty="0"/>
              <a:t>against a variety of beta cell antigens (insulin &amp; the beta cell enzymes)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551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98957-21A6-4D1C-BE26-6B880629D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Type 2 Diabetes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32703-41AE-4446-B76A-16F5271279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heterogeneous &amp; multifactorial complex disease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involves interactions of genetics, environmental risk factors, &amp; inflammation.</a:t>
            </a:r>
          </a:p>
          <a:p>
            <a:r>
              <a:rPr lang="en-US" dirty="0"/>
              <a:t>~ 90% of DM, usually adult onset ?</a:t>
            </a:r>
          </a:p>
          <a:p>
            <a:r>
              <a:rPr lang="en-US" b="1" dirty="0"/>
              <a:t>MAIN two defects in type 2 DM:</a:t>
            </a:r>
          </a:p>
          <a:p>
            <a:pPr marL="171450" indent="0">
              <a:buNone/>
            </a:pPr>
            <a:r>
              <a:rPr lang="en-US" b="1" dirty="0"/>
              <a:t>(1) a decreased ability of peripheral tissues to respond to insulin (insulin resistance).</a:t>
            </a:r>
          </a:p>
          <a:p>
            <a:pPr marL="171450" indent="0">
              <a:buNone/>
            </a:pPr>
            <a:r>
              <a:rPr lang="en-US" b="1" dirty="0"/>
              <a:t>(2) beta cell dysfunction </a:t>
            </a:r>
            <a:r>
              <a:rPr lang="en-US" b="1" dirty="0">
                <a:sym typeface="Wingdings" pitchFamily="2" charset="2"/>
              </a:rPr>
              <a:t> </a:t>
            </a:r>
            <a:r>
              <a:rPr lang="en-US" b="1" dirty="0"/>
              <a:t>inadequate insulin secretion in the face of insulin resistance &amp; hyperglycemia.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83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FE61F-0B4A-4626-B11C-BCECA7AFC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" dirty="0"/>
              <a:t>Obesity and </a:t>
            </a:r>
            <a:r>
              <a:rPr lang="en-US" dirty="0">
                <a:sym typeface="Space Mono"/>
              </a:rPr>
              <a:t>insulin resistance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D7A91-E287-470C-9D99-C611AA4CC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184" y="1488613"/>
            <a:ext cx="8059631" cy="2260651"/>
          </a:xfrm>
        </p:spPr>
        <p:txBody>
          <a:bodyPr/>
          <a:lstStyle/>
          <a:p>
            <a:r>
              <a:rPr lang="en-US" dirty="0"/>
              <a:t>Obesity plays a major role in the development of insulin resistance.</a:t>
            </a:r>
          </a:p>
          <a:p>
            <a:r>
              <a:rPr lang="en-US" dirty="0"/>
              <a:t>Central obesity (visceral abdominal fat) is more likely to be ass/w DM than peripheral (gluteal/subcutaneous) obesity.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6E5E15-077C-4828-A7FD-29AA6F5363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587" y="3749264"/>
            <a:ext cx="5924823" cy="226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455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539F6-B5D1-462D-8742-95B3F127A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" dirty="0"/>
              <a:t>Obesity and </a:t>
            </a:r>
            <a:r>
              <a:rPr lang="en-US" dirty="0">
                <a:sym typeface="Space Mono"/>
              </a:rPr>
              <a:t>insulin resistance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95A64-3E69-4C71-8012-F36EBDA86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092" y="1488613"/>
            <a:ext cx="8601815" cy="471433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excess circulating FFAs (free fatty acids) taken up into organs (</a:t>
            </a:r>
            <a:r>
              <a:rPr lang="en-US" dirty="0" err="1"/>
              <a:t>muscle,liver</a:t>
            </a:r>
            <a:r>
              <a:rPr lang="en-US" dirty="0"/>
              <a:t>)↑↑ intracellular triglycerides  potent inhibitors of insulin signaling  acquired insulin resistance.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Adipokines (adipose cytokines): one important is adiponectin  decrease blood glucose by increasing the insulin sensitivity of peripheral tissues. Adiponectin levels are decreased in obesity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Proinflammatory cytokines that are secreted in response to excess nutrients such as FFAs results in both peripheral insulin resistance &amp; beta cell dysfunction</a:t>
            </a:r>
          </a:p>
        </p:txBody>
      </p:sp>
    </p:spTree>
    <p:extLst>
      <p:ext uri="{BB962C8B-B14F-4D97-AF65-F5344CB8AC3E}">
        <p14:creationId xmlns:p14="http://schemas.microsoft.com/office/powerpoint/2010/main" val="1012551934"/>
      </p:ext>
    </p:extLst>
  </p:cSld>
  <p:clrMapOvr>
    <a:masterClrMapping/>
  </p:clrMapOvr>
</p:sld>
</file>

<file path=ppt/theme/theme1.xml><?xml version="1.0" encoding="utf-8"?>
<a:theme xmlns:a="http://schemas.openxmlformats.org/drawingml/2006/main" name="لجنة الطب والجراحة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لجنة الطب والجراحة" id="{5518C936-716E-41F2-AB3B-EB9FE1EB20D3}" vid="{7F2AFCA8-DF42-48E0-85C0-2A25E625564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لجنة الطب والجراحة</Template>
  <TotalTime>31</TotalTime>
  <Words>1095</Words>
  <Application>Microsoft Office PowerPoint</Application>
  <PresentationFormat>On-screen Show (4:3)</PresentationFormat>
  <Paragraphs>87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Algerian</vt:lpstr>
      <vt:lpstr>Arial</vt:lpstr>
      <vt:lpstr>Courier New</vt:lpstr>
      <vt:lpstr>Space Mono</vt:lpstr>
      <vt:lpstr>Trebuchet MS</vt:lpstr>
      <vt:lpstr>Wingdings</vt:lpstr>
      <vt:lpstr>Wingdings 3</vt:lpstr>
      <vt:lpstr>لجنة الطب والجراحة</vt:lpstr>
      <vt:lpstr>Diabetes mellitus</vt:lpstr>
      <vt:lpstr>Insulin function</vt:lpstr>
      <vt:lpstr>PowerPoint Presentation</vt:lpstr>
      <vt:lpstr>Types of Diabetes Malitus</vt:lpstr>
      <vt:lpstr>Type 1 Diabetes</vt:lpstr>
      <vt:lpstr>Type 1 Diabetes</vt:lpstr>
      <vt:lpstr>Type 2 Diabetes</vt:lpstr>
      <vt:lpstr>Obesity and insulin resistance</vt:lpstr>
      <vt:lpstr>Obesity and insulin resistance</vt:lpstr>
      <vt:lpstr>Obesity and insulin resistance</vt:lpstr>
      <vt:lpstr>Beta Cell Dysfunction</vt:lpstr>
      <vt:lpstr>Beta Cell Dysfunction</vt:lpstr>
      <vt:lpstr>Morphology - Pancreas</vt:lpstr>
      <vt:lpstr>Morphology - Pancreas</vt:lpstr>
      <vt:lpstr>Clinical: Initial Presentation</vt:lpstr>
      <vt:lpstr>Clinical: Diabetic ketoacidosis</vt:lpstr>
      <vt:lpstr>Chronic Complications of Diabetes</vt:lpstr>
      <vt:lpstr>Chronic Complications of Diabetes</vt:lpstr>
      <vt:lpstr>Chronic Complications of Diabetes</vt:lpstr>
      <vt:lpstr>Chronic Complications of Diabetes</vt:lpstr>
      <vt:lpstr>Chronic Complications of Diabetes</vt:lpstr>
      <vt:lpstr>Chronic Complications of Diabetes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Diabetes mellitus</dc:title>
  <dc:creator>gts</dc:creator>
  <cp:lastModifiedBy>gts</cp:lastModifiedBy>
  <cp:revision>4</cp:revision>
  <dcterms:created xsi:type="dcterms:W3CDTF">2020-04-24T22:50:45Z</dcterms:created>
  <dcterms:modified xsi:type="dcterms:W3CDTF">2020-04-24T23:22:41Z</dcterms:modified>
</cp:coreProperties>
</file>