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3667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503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8105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8434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8463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939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5143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4119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204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6464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082DD-9C77-4A31-A104-0757DB06A6EF}" type="datetimeFigureOut">
              <a:rPr lang="ar-EG" smtClean="0">
                <a:solidFill>
                  <a:prstClr val="black">
                    <a:tint val="75000"/>
                  </a:prstClr>
                </a:solidFill>
              </a:rPr>
              <a:pPr/>
              <a:t>26/07/1441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5E4E8615-1BCD-4B59-BE85-622EC8EABFD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096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26082DD-9C77-4A31-A104-0757DB06A6EF}" type="datetimeFigureOut">
              <a:rPr lang="ar-EG" smtClean="0">
                <a:solidFill>
                  <a:prstClr val="black">
                    <a:tint val="75000"/>
                  </a:prstClr>
                </a:solidFill>
              </a:rPr>
              <a:pPr rtl="1"/>
              <a:t>26/07/1441</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5E4E8615-1BCD-4B59-BE85-622EC8EABFDA}" type="slidenum">
              <a:rPr lang="ar-EG" smtClean="0">
                <a:solidFill>
                  <a:prstClr val="black">
                    <a:tint val="75000"/>
                  </a:prstClr>
                </a:solidFill>
              </a:rPr>
              <a:pPr rtl="1"/>
              <a:t>‹#›</a:t>
            </a:fld>
            <a:endParaRPr lang="ar-EG">
              <a:solidFill>
                <a:prstClr val="black">
                  <a:tint val="75000"/>
                </a:prstClr>
              </a:solidFill>
            </a:endParaRPr>
          </a:p>
        </p:txBody>
      </p:sp>
    </p:spTree>
    <p:extLst>
      <p:ext uri="{BB962C8B-B14F-4D97-AF65-F5344CB8AC3E}">
        <p14:creationId xmlns:p14="http://schemas.microsoft.com/office/powerpoint/2010/main" val="316253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www.namrata.co/wp-content/uploads/2012/10/ff33.png" TargetMode="External"/><Relationship Id="rId1" Type="http://schemas.openxmlformats.org/officeDocument/2006/relationships/slideLayout" Target="../slideLayouts/slideLayout7.xml"/><Relationship Id="rId6" Type="http://schemas.openxmlformats.org/officeDocument/2006/relationships/hyperlink" Target="http://www.namrata.co/wp-content/uploads/2012/10/ff55.png" TargetMode="External"/><Relationship Id="rId5" Type="http://schemas.openxmlformats.org/officeDocument/2006/relationships/image" Target="../media/image24.png"/><Relationship Id="rId4" Type="http://schemas.openxmlformats.org/officeDocument/2006/relationships/hyperlink" Target="http://www.namrata.co/wp-content/uploads/2012/10/ff44.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895600"/>
            <a:ext cx="56149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160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110601"/>
            <a:ext cx="1893467" cy="461665"/>
          </a:xfrm>
          <a:prstGeom prst="rect">
            <a:avLst/>
          </a:prstGeom>
        </p:spPr>
        <p:txBody>
          <a:bodyPr wrap="none">
            <a:spAutoFit/>
          </a:bodyPr>
          <a:lstStyle/>
          <a:p>
            <a:pPr algn="ctr" fontAlgn="base">
              <a:spcBef>
                <a:spcPct val="0"/>
              </a:spcBef>
              <a:spcAft>
                <a:spcPct val="0"/>
              </a:spcAft>
            </a:pPr>
            <a:r>
              <a:rPr lang="en-US" sz="2400" b="1" dirty="0">
                <a:solidFill>
                  <a:prstClr val="black"/>
                </a:solidFill>
                <a:latin typeface="Times New Roman" pitchFamily="18" charset="0"/>
                <a:cs typeface="Times New Roman" pitchFamily="18" charset="0"/>
              </a:rPr>
              <a:t>β –</a:t>
            </a:r>
            <a:r>
              <a:rPr lang="en-US" sz="2400" b="1" u="sng" dirty="0">
                <a:solidFill>
                  <a:prstClr val="black"/>
                </a:solidFill>
                <a:latin typeface="Times New Roman" pitchFamily="18" charset="0"/>
                <a:cs typeface="Times New Roman" pitchFamily="18" charset="0"/>
              </a:rPr>
              <a:t>Oxidation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1" y="992088"/>
            <a:ext cx="9321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27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admin\Desktop\box-14AE1187BEE258F73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3176"/>
            <a:ext cx="85725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05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48228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6672"/>
            <a:ext cx="9144000" cy="2677656"/>
          </a:xfrm>
          <a:prstGeom prst="rect">
            <a:avLst/>
          </a:prstGeom>
        </p:spPr>
        <p:txBody>
          <a:bodyPr wrap="square">
            <a:spAutoFit/>
          </a:bodyPr>
          <a:lstStyle/>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Through energy production: ↑ATP → inhibit ETC → inhibit β-oxidation.</a:t>
            </a:r>
            <a:endParaRPr lang="en-US" sz="1200" dirty="0">
              <a:solidFill>
                <a:prstClr val="black"/>
              </a:solidFill>
              <a:latin typeface="Times New Roman" pitchFamily="18" charset="0"/>
              <a:cs typeface="Arial" pitchFamily="34" charset="0"/>
            </a:endParaRP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Importance of β-oxidation:</a:t>
            </a:r>
            <a:endParaRPr lang="en-US" sz="1200" dirty="0">
              <a:solidFill>
                <a:prstClr val="black"/>
              </a:solidFill>
              <a:latin typeface="Times New Roman" pitchFamily="18" charset="0"/>
              <a:cs typeface="Arial" pitchFamily="34" charset="0"/>
            </a:endParaRP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1- Energy production.</a:t>
            </a:r>
            <a:endParaRPr lang="en-US" sz="1200" dirty="0">
              <a:solidFill>
                <a:prstClr val="black"/>
              </a:solidFill>
              <a:latin typeface="Times New Roman" pitchFamily="18" charset="0"/>
              <a:cs typeface="Arial" pitchFamily="34" charset="0"/>
            </a:endParaRP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2- Production of acetyl CoA which enters in many pathways</a:t>
            </a:r>
            <a:endParaRPr lang="en-US" sz="1200" dirty="0">
              <a:solidFill>
                <a:prstClr val="black"/>
              </a:solidFill>
              <a:latin typeface="Times New Roman" pitchFamily="18" charset="0"/>
              <a:cs typeface="Arial" pitchFamily="34" charset="0"/>
            </a:endParaRP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3- Ketone body formation : </a:t>
            </a:r>
            <a:r>
              <a:rPr lang="en-US" sz="2400" dirty="0" err="1">
                <a:solidFill>
                  <a:prstClr val="black"/>
                </a:solidFill>
                <a:latin typeface="Times New Roman" pitchFamily="18" charset="0"/>
                <a:cs typeface="Times New Roman" pitchFamily="18" charset="0"/>
              </a:rPr>
              <a:t>Acetoacetyl</a:t>
            </a:r>
            <a:r>
              <a:rPr lang="en-US" sz="2400" dirty="0">
                <a:solidFill>
                  <a:prstClr val="black"/>
                </a:solidFill>
                <a:latin typeface="Times New Roman" pitchFamily="18" charset="0"/>
                <a:cs typeface="Times New Roman" pitchFamily="18" charset="0"/>
              </a:rPr>
              <a:t> CoA is the last 4 carbon atoms in the course of β-oxidation, it may be converted into acetoacetate; one of ketone bodies.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009866"/>
            <a:ext cx="75533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01008"/>
            <a:ext cx="9144000" cy="3046988"/>
          </a:xfrm>
          <a:prstGeom prst="rect">
            <a:avLst/>
          </a:prstGeom>
        </p:spPr>
        <p:txBody>
          <a:bodyPr wrap="square">
            <a:spAutoFit/>
          </a:bodyPr>
          <a:lstStyle/>
          <a:p>
            <a:pPr eaLnBrk="0" fontAlgn="base" hangingPunct="0">
              <a:spcBef>
                <a:spcPct val="0"/>
              </a:spcBef>
              <a:spcAft>
                <a:spcPct val="0"/>
              </a:spcAft>
              <a:tabLst>
                <a:tab pos="323850" algn="l"/>
              </a:tabLst>
            </a:pPr>
            <a:r>
              <a:rPr lang="en-US" sz="2400" b="1" dirty="0">
                <a:solidFill>
                  <a:prstClr val="black"/>
                </a:solidFill>
                <a:latin typeface="Times New Roman" pitchFamily="18" charset="0"/>
                <a:cs typeface="Times New Roman" pitchFamily="18" charset="0"/>
              </a:rPr>
              <a:t>1- </a:t>
            </a:r>
            <a:r>
              <a:rPr lang="en-US" sz="2400" b="1" u="sng" dirty="0" err="1">
                <a:solidFill>
                  <a:prstClr val="black"/>
                </a:solidFill>
                <a:latin typeface="Times New Roman" pitchFamily="18" charset="0"/>
                <a:cs typeface="Times New Roman" pitchFamily="18" charset="0"/>
              </a:rPr>
              <a:t>Carnitine</a:t>
            </a:r>
            <a:r>
              <a:rPr lang="en-US" sz="2400" b="1" u="sng" dirty="0">
                <a:solidFill>
                  <a:prstClr val="black"/>
                </a:solidFill>
                <a:latin typeface="Times New Roman" pitchFamily="18" charset="0"/>
                <a:cs typeface="Times New Roman" pitchFamily="18" charset="0"/>
              </a:rPr>
              <a:t> deficiency: </a:t>
            </a:r>
            <a:r>
              <a:rPr lang="en-US" sz="2400" dirty="0">
                <a:solidFill>
                  <a:prstClr val="black"/>
                </a:solidFill>
                <a:latin typeface="Times New Roman" pitchFamily="18" charset="0"/>
                <a:cs typeface="Times New Roman" pitchFamily="18" charset="0"/>
              </a:rPr>
              <a:t> It leads to accumulation of toxic amounts of   </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    free fatty acids and branched-chain acyl groups</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 It occurs in patients with: </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1- liver disease.                                                 </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2- malnutrition.</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3- In those with increased requirement of </a:t>
            </a:r>
            <a:r>
              <a:rPr lang="en-US" sz="2400" dirty="0" err="1">
                <a:solidFill>
                  <a:prstClr val="black"/>
                </a:solidFill>
                <a:latin typeface="Times New Roman" pitchFamily="18" charset="0"/>
                <a:cs typeface="Times New Roman" pitchFamily="18" charset="0"/>
              </a:rPr>
              <a:t>carnitine</a:t>
            </a:r>
            <a:r>
              <a:rPr lang="en-US" sz="2400" dirty="0">
                <a:solidFill>
                  <a:prstClr val="black"/>
                </a:solidFill>
                <a:latin typeface="Times New Roman" pitchFamily="18" charset="0"/>
                <a:cs typeface="Times New Roman" pitchFamily="18" charset="0"/>
              </a:rPr>
              <a:t> as sever infection and   </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    burns.</a:t>
            </a:r>
          </a:p>
          <a:p>
            <a:pPr eaLnBrk="0" fontAlgn="base" hangingPunct="0">
              <a:spcBef>
                <a:spcPct val="0"/>
              </a:spcBef>
              <a:spcAft>
                <a:spcPct val="0"/>
              </a:spcAft>
              <a:tabLst>
                <a:tab pos="323850" algn="l"/>
              </a:tabLst>
            </a:pPr>
            <a:r>
              <a:rPr lang="en-US" sz="2400" dirty="0">
                <a:solidFill>
                  <a:prstClr val="black"/>
                </a:solidFill>
                <a:latin typeface="Times New Roman" pitchFamily="18" charset="0"/>
                <a:cs typeface="Times New Roman" pitchFamily="18" charset="0"/>
              </a:rPr>
              <a:t>4- During hemodialysis which removes </a:t>
            </a:r>
            <a:r>
              <a:rPr lang="en-US" sz="2400" dirty="0" err="1">
                <a:solidFill>
                  <a:prstClr val="black"/>
                </a:solidFill>
                <a:latin typeface="Times New Roman" pitchFamily="18" charset="0"/>
                <a:cs typeface="Times New Roman" pitchFamily="18" charset="0"/>
              </a:rPr>
              <a:t>carnitine</a:t>
            </a:r>
            <a:r>
              <a:rPr lang="en-US" sz="2400" dirty="0">
                <a:solidFill>
                  <a:prstClr val="black"/>
                </a:solidFill>
                <a:latin typeface="Times New Roman" pitchFamily="18" charset="0"/>
                <a:cs typeface="Times New Roman" pitchFamily="18" charset="0"/>
              </a:rPr>
              <a:t> from blood.</a:t>
            </a:r>
            <a:r>
              <a:rPr lang="en-US" sz="1200" dirty="0">
                <a:solidFill>
                  <a:prstClr val="black"/>
                </a:solidFill>
                <a:latin typeface="Times New Roman" pitchFamily="18" charset="0"/>
                <a:cs typeface="Arial" pitchFamily="34" charset="0"/>
              </a:rPr>
              <a:t> </a:t>
            </a:r>
            <a:endParaRPr lang="en-US" sz="4000" dirty="0">
              <a:solidFill>
                <a:prstClr val="black"/>
              </a:solidFill>
              <a:latin typeface="Times New Roman" pitchFamily="18" charset="0"/>
              <a:cs typeface="Arial" pitchFamily="34" charset="0"/>
            </a:endParaRPr>
          </a:p>
        </p:txBody>
      </p:sp>
    </p:spTree>
    <p:extLst>
      <p:ext uri="{BB962C8B-B14F-4D97-AF65-F5344CB8AC3E}">
        <p14:creationId xmlns:p14="http://schemas.microsoft.com/office/powerpoint/2010/main" val="34832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98" y="0"/>
            <a:ext cx="9036496" cy="2677656"/>
          </a:xfrm>
          <a:prstGeom prst="rect">
            <a:avLst/>
          </a:prstGeom>
        </p:spPr>
        <p:txBody>
          <a:bodyPr wrap="square">
            <a:spAutoFit/>
          </a:bodyPr>
          <a:lstStyle/>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Symptoms include </a:t>
            </a:r>
            <a:r>
              <a:rPr lang="en-US" sz="2400" dirty="0">
                <a:solidFill>
                  <a:srgbClr val="FF0000"/>
                </a:solidFill>
                <a:latin typeface="Times New Roman" pitchFamily="18" charset="0"/>
                <a:cs typeface="Arial" pitchFamily="34" charset="0"/>
              </a:rPr>
              <a:t>muscle cramps </a:t>
            </a:r>
            <a:r>
              <a:rPr lang="en-US" sz="2400" dirty="0">
                <a:solidFill>
                  <a:prstClr val="black"/>
                </a:solidFill>
                <a:latin typeface="Times New Roman" pitchFamily="18" charset="0"/>
                <a:cs typeface="Arial" pitchFamily="34" charset="0"/>
              </a:rPr>
              <a:t>during exercise, severe weakness </a:t>
            </a:r>
          </a:p>
          <a:p>
            <a:pPr fontAlgn="base">
              <a:spcBef>
                <a:spcPct val="0"/>
              </a:spcBef>
              <a:spcAft>
                <a:spcPct val="0"/>
              </a:spcAft>
            </a:pPr>
            <a:r>
              <a:rPr lang="en-US" sz="2400" dirty="0">
                <a:solidFill>
                  <a:prstClr val="black"/>
                </a:solidFill>
                <a:latin typeface="Times New Roman" pitchFamily="18" charset="0"/>
                <a:cs typeface="Arial" pitchFamily="34" charset="0"/>
              </a:rPr>
              <a:t>  </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a:t>
            </a:r>
            <a:r>
              <a:rPr lang="en-US" sz="2400" dirty="0">
                <a:solidFill>
                  <a:srgbClr val="FF0000"/>
                </a:solidFill>
                <a:latin typeface="Times New Roman" pitchFamily="18" charset="0"/>
                <a:cs typeface="Arial" pitchFamily="34" charset="0"/>
              </a:rPr>
              <a:t>Muscle weakness </a:t>
            </a:r>
            <a:r>
              <a:rPr lang="en-US" sz="2400" dirty="0">
                <a:solidFill>
                  <a:prstClr val="black"/>
                </a:solidFill>
                <a:latin typeface="Times New Roman" pitchFamily="18" charset="0"/>
                <a:cs typeface="Arial" pitchFamily="34" charset="0"/>
              </a:rPr>
              <a:t>related to importance of fatty acids as long term </a:t>
            </a:r>
          </a:p>
          <a:p>
            <a:pPr fontAlgn="base">
              <a:spcBef>
                <a:spcPct val="0"/>
              </a:spcBef>
              <a:spcAft>
                <a:spcPct val="0"/>
              </a:spcAft>
            </a:pPr>
            <a:r>
              <a:rPr lang="en-US" sz="2400" dirty="0">
                <a:solidFill>
                  <a:prstClr val="black"/>
                </a:solidFill>
                <a:latin typeface="Times New Roman" pitchFamily="18" charset="0"/>
                <a:cs typeface="Arial" pitchFamily="34" charset="0"/>
              </a:rPr>
              <a:t>  energy source</a:t>
            </a:r>
          </a:p>
          <a:p>
            <a:pPr fontAlgn="base">
              <a:spcBef>
                <a:spcPct val="0"/>
              </a:spcBef>
              <a:spcAft>
                <a:spcPct val="0"/>
              </a:spcAft>
            </a:pPr>
            <a:r>
              <a:rPr lang="en-US" sz="2400" dirty="0">
                <a:solidFill>
                  <a:prstClr val="black"/>
                </a:solidFill>
                <a:latin typeface="Times New Roman" pitchFamily="18" charset="0"/>
                <a:cs typeface="Arial" pitchFamily="34" charset="0"/>
              </a:rPr>
              <a:t>- Hypoglycemia and </a:t>
            </a:r>
            <a:r>
              <a:rPr lang="en-US" sz="2400" dirty="0" err="1" smtClean="0">
                <a:solidFill>
                  <a:prstClr val="black"/>
                </a:solidFill>
                <a:latin typeface="Times New Roman" pitchFamily="18" charset="0"/>
                <a:cs typeface="Arial" pitchFamily="34" charset="0"/>
              </a:rPr>
              <a:t>hypoketosis</a:t>
            </a:r>
            <a:r>
              <a:rPr lang="en-US" sz="2400" dirty="0" smtClean="0">
                <a:solidFill>
                  <a:prstClr val="black"/>
                </a:solidFill>
                <a:latin typeface="Times New Roman" pitchFamily="18" charset="0"/>
                <a:cs typeface="Arial" pitchFamily="34" charset="0"/>
              </a:rPr>
              <a:t> </a:t>
            </a:r>
            <a:r>
              <a:rPr lang="en-US" sz="2400" dirty="0">
                <a:solidFill>
                  <a:prstClr val="black"/>
                </a:solidFill>
                <a:latin typeface="Times New Roman" pitchFamily="18" charset="0"/>
                <a:cs typeface="Arial" pitchFamily="34" charset="0"/>
              </a:rPr>
              <a:t>are common findings</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Diet containing medium chain fatty acids is recommended since they </a:t>
            </a:r>
          </a:p>
          <a:p>
            <a:pPr fontAlgn="base">
              <a:spcBef>
                <a:spcPct val="0"/>
              </a:spcBef>
              <a:spcAft>
                <a:spcPct val="0"/>
              </a:spcAft>
            </a:pPr>
            <a:r>
              <a:rPr lang="en-US" sz="2400" dirty="0">
                <a:solidFill>
                  <a:prstClr val="black"/>
                </a:solidFill>
                <a:latin typeface="Times New Roman" pitchFamily="18" charset="0"/>
                <a:cs typeface="Arial" pitchFamily="34" charset="0"/>
              </a:rPr>
              <a:t>  do not require </a:t>
            </a:r>
            <a:r>
              <a:rPr lang="en-US" sz="2400" dirty="0" err="1">
                <a:solidFill>
                  <a:prstClr val="black"/>
                </a:solidFill>
                <a:latin typeface="Times New Roman" pitchFamily="18" charset="0"/>
                <a:cs typeface="Arial" pitchFamily="34" charset="0"/>
              </a:rPr>
              <a:t>carnitine</a:t>
            </a:r>
            <a:r>
              <a:rPr lang="en-US" sz="2400" dirty="0">
                <a:solidFill>
                  <a:prstClr val="black"/>
                </a:solidFill>
                <a:latin typeface="Times New Roman" pitchFamily="18" charset="0"/>
                <a:cs typeface="Arial" pitchFamily="34" charset="0"/>
              </a:rPr>
              <a:t> shuttle to enter mitochondria.</a:t>
            </a:r>
          </a:p>
        </p:txBody>
      </p:sp>
    </p:spTree>
    <p:extLst>
      <p:ext uri="{BB962C8B-B14F-4D97-AF65-F5344CB8AC3E}">
        <p14:creationId xmlns:p14="http://schemas.microsoft.com/office/powerpoint/2010/main" val="958971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2" y="-99392"/>
            <a:ext cx="67183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66678"/>
            <a:ext cx="8941236" cy="1938992"/>
          </a:xfrm>
          <a:prstGeom prst="rect">
            <a:avLst/>
          </a:prstGeom>
        </p:spPr>
        <p:txBody>
          <a:bodyPr wrap="square">
            <a:spAutoFit/>
          </a:bodyPr>
          <a:lstStyle/>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Fatty acids with an odd number of carbon atoms are oxidized by the </a:t>
            </a:r>
          </a:p>
          <a:p>
            <a:pPr algn="just" fontAlgn="base">
              <a:spcBef>
                <a:spcPct val="0"/>
              </a:spcBef>
              <a:spcAft>
                <a:spcPct val="0"/>
              </a:spcAft>
            </a:pPr>
            <a:r>
              <a:rPr lang="en-US" sz="2400" dirty="0">
                <a:solidFill>
                  <a:prstClr val="black"/>
                </a:solidFill>
                <a:latin typeface="Times New Roman" pitchFamily="18" charset="0"/>
                <a:cs typeface="Arial" pitchFamily="34" charset="0"/>
              </a:rPr>
              <a:t>  pathway of β-oxidation, producing acetyl-CoA, until a three-carbon </a:t>
            </a:r>
          </a:p>
          <a:p>
            <a:pPr algn="just" fontAlgn="base">
              <a:spcBef>
                <a:spcPct val="0"/>
              </a:spcBef>
              <a:spcAft>
                <a:spcPct val="0"/>
              </a:spcAft>
            </a:pPr>
            <a:r>
              <a:rPr lang="en-US" sz="2400" dirty="0">
                <a:solidFill>
                  <a:prstClr val="black"/>
                </a:solidFill>
                <a:latin typeface="Times New Roman" pitchFamily="18" charset="0"/>
                <a:cs typeface="Arial" pitchFamily="34" charset="0"/>
              </a:rPr>
              <a:t>  (</a:t>
            </a:r>
            <a:r>
              <a:rPr lang="en-US" sz="2400" dirty="0" err="1">
                <a:solidFill>
                  <a:prstClr val="black"/>
                </a:solidFill>
                <a:latin typeface="Times New Roman" pitchFamily="18" charset="0"/>
                <a:cs typeface="Arial" pitchFamily="34" charset="0"/>
              </a:rPr>
              <a:t>propionyl</a:t>
            </a:r>
            <a:r>
              <a:rPr lang="en-US" sz="2400" dirty="0">
                <a:solidFill>
                  <a:prstClr val="black"/>
                </a:solidFill>
                <a:latin typeface="Times New Roman" pitchFamily="18" charset="0"/>
                <a:cs typeface="Arial" pitchFamily="34" charset="0"/>
              </a:rPr>
              <a:t> - CoA) residue remains. </a:t>
            </a:r>
          </a:p>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This compound is converted to </a:t>
            </a:r>
            <a:r>
              <a:rPr lang="en-US" sz="2400" dirty="0" err="1">
                <a:solidFill>
                  <a:prstClr val="black"/>
                </a:solidFill>
                <a:latin typeface="Times New Roman" pitchFamily="18" charset="0"/>
                <a:cs typeface="Arial" pitchFamily="34" charset="0"/>
              </a:rPr>
              <a:t>Succinyl</a:t>
            </a:r>
            <a:r>
              <a:rPr lang="en-US" sz="2400" dirty="0">
                <a:solidFill>
                  <a:prstClr val="black"/>
                </a:solidFill>
                <a:latin typeface="Times New Roman" pitchFamily="18" charset="0"/>
                <a:cs typeface="Arial" pitchFamily="34" charset="0"/>
              </a:rPr>
              <a:t>-CoA, a constituent of the citric acid cycle</a:t>
            </a:r>
          </a:p>
        </p:txBody>
      </p:sp>
      <p:pic>
        <p:nvPicPr>
          <p:cNvPr id="4" name="Picture 7" descr="C:\Documents and Settings\admin\Desktop\Fate-of-propionyl-co-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2296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395" y="5085184"/>
            <a:ext cx="9144000" cy="1200329"/>
          </a:xfrm>
          <a:prstGeom prst="rect">
            <a:avLst/>
          </a:prstGeom>
        </p:spPr>
        <p:txBody>
          <a:bodyPr wrap="square">
            <a:spAutoFit/>
          </a:bodyPr>
          <a:lstStyle/>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The </a:t>
            </a:r>
            <a:r>
              <a:rPr lang="en-US" sz="2400" dirty="0" err="1">
                <a:solidFill>
                  <a:prstClr val="black"/>
                </a:solidFill>
                <a:latin typeface="Times New Roman" pitchFamily="18" charset="0"/>
                <a:cs typeface="Arial" pitchFamily="34" charset="0"/>
              </a:rPr>
              <a:t>propionyl</a:t>
            </a:r>
            <a:r>
              <a:rPr lang="en-US" sz="2400" dirty="0">
                <a:solidFill>
                  <a:prstClr val="black"/>
                </a:solidFill>
                <a:latin typeface="Times New Roman" pitchFamily="18" charset="0"/>
                <a:cs typeface="Arial" pitchFamily="34" charset="0"/>
              </a:rPr>
              <a:t> residue from an odd-chain fatty acid is the only part of a </a:t>
            </a:r>
          </a:p>
          <a:p>
            <a:pPr fontAlgn="base">
              <a:spcBef>
                <a:spcPct val="0"/>
              </a:spcBef>
              <a:spcAft>
                <a:spcPct val="0"/>
              </a:spcAft>
            </a:pPr>
            <a:r>
              <a:rPr lang="en-US" sz="2400" dirty="0">
                <a:solidFill>
                  <a:prstClr val="black"/>
                </a:solidFill>
                <a:latin typeface="Times New Roman" pitchFamily="18" charset="0"/>
                <a:cs typeface="Arial" pitchFamily="34" charset="0"/>
              </a:rPr>
              <a:t>  fatty acid that is </a:t>
            </a:r>
            <a:r>
              <a:rPr lang="en-US" sz="2400" dirty="0" err="1">
                <a:solidFill>
                  <a:prstClr val="black"/>
                </a:solidFill>
                <a:latin typeface="Times New Roman" pitchFamily="18" charset="0"/>
                <a:cs typeface="Arial" pitchFamily="34" charset="0"/>
              </a:rPr>
              <a:t>glucogenic</a:t>
            </a:r>
            <a:r>
              <a:rPr lang="en-US" sz="2400" dirty="0">
                <a:solidFill>
                  <a:prstClr val="black"/>
                </a:solidFill>
                <a:latin typeface="Times New Roman" pitchFamily="18" charset="0"/>
                <a:cs typeface="Arial" pitchFamily="34" charset="0"/>
              </a:rPr>
              <a:t>. </a:t>
            </a:r>
          </a:p>
          <a:p>
            <a:pPr fontAlgn="base">
              <a:spcBef>
                <a:spcPct val="0"/>
              </a:spcBef>
              <a:spcAft>
                <a:spcPct val="0"/>
              </a:spcAft>
            </a:pPr>
            <a:endParaRPr lang="en-US" sz="2400" dirty="0">
              <a:solidFill>
                <a:prstClr val="black"/>
              </a:solidFill>
              <a:latin typeface="Times New Roman" pitchFamily="18" charset="0"/>
              <a:cs typeface="Arial" pitchFamily="34" charset="0"/>
            </a:endParaRPr>
          </a:p>
        </p:txBody>
      </p:sp>
    </p:spTree>
    <p:extLst>
      <p:ext uri="{BB962C8B-B14F-4D97-AF65-F5344CB8AC3E}">
        <p14:creationId xmlns:p14="http://schemas.microsoft.com/office/powerpoint/2010/main" val="70759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7490" y="0"/>
            <a:ext cx="2509020" cy="584775"/>
          </a:xfrm>
          <a:prstGeom prst="rect">
            <a:avLst/>
          </a:prstGeom>
        </p:spPr>
        <p:txBody>
          <a:bodyPr wrap="none">
            <a:spAutoFit/>
          </a:bodyPr>
          <a:lstStyle/>
          <a:p>
            <a:pPr eaLnBrk="0" fontAlgn="base" hangingPunct="0">
              <a:spcBef>
                <a:spcPct val="0"/>
              </a:spcBef>
              <a:spcAft>
                <a:spcPct val="0"/>
              </a:spcAft>
            </a:pPr>
            <a:r>
              <a:rPr lang="en-US" sz="3200" b="1" dirty="0">
                <a:solidFill>
                  <a:prstClr val="black"/>
                </a:solidFill>
                <a:latin typeface="Times New Roman" pitchFamily="18" charset="0"/>
                <a:cs typeface="Times New Roman" pitchFamily="18" charset="0"/>
              </a:rPr>
              <a:t>α </a:t>
            </a:r>
            <a:r>
              <a:rPr lang="en-US" sz="3200" dirty="0">
                <a:solidFill>
                  <a:prstClr val="black"/>
                </a:solidFill>
                <a:latin typeface="Times New Roman" pitchFamily="18" charset="0"/>
                <a:cs typeface="Times New Roman" pitchFamily="18" charset="0"/>
              </a:rPr>
              <a:t>-</a:t>
            </a:r>
            <a:r>
              <a:rPr lang="en-US" sz="3200" b="1" u="sng" dirty="0">
                <a:solidFill>
                  <a:prstClr val="black"/>
                </a:solidFill>
                <a:latin typeface="Times New Roman" pitchFamily="18" charset="0"/>
                <a:cs typeface="Times New Roman" pitchFamily="18" charset="0"/>
              </a:rPr>
              <a:t>Oxidation</a:t>
            </a:r>
            <a:r>
              <a:rPr lang="en-US" sz="3200" dirty="0">
                <a:solidFill>
                  <a:prstClr val="black"/>
                </a:solidFill>
                <a:latin typeface="Times New Roman" pitchFamily="18" charset="0"/>
                <a:cs typeface="Arial" pitchFamily="34" charset="0"/>
              </a:rPr>
              <a:t> </a:t>
            </a:r>
          </a:p>
        </p:txBody>
      </p:sp>
      <p:sp>
        <p:nvSpPr>
          <p:cNvPr id="3" name="Rectangle 2"/>
          <p:cNvSpPr/>
          <p:nvPr/>
        </p:nvSpPr>
        <p:spPr>
          <a:xfrm>
            <a:off x="107504" y="476672"/>
            <a:ext cx="9036496" cy="3046988"/>
          </a:xfrm>
          <a:prstGeom prst="rect">
            <a:avLst/>
          </a:prstGeom>
        </p:spPr>
        <p:txBody>
          <a:bodyPr wrap="square">
            <a:spAutoFit/>
          </a:bodyPr>
          <a:lstStyle/>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Takes place</a:t>
            </a:r>
            <a:r>
              <a:rPr lang="en-US" sz="2400" b="1" dirty="0">
                <a:solidFill>
                  <a:prstClr val="black"/>
                </a:solidFill>
                <a:latin typeface="Times New Roman" pitchFamily="18" charset="0"/>
                <a:cs typeface="Arial" pitchFamily="34" charset="0"/>
              </a:rPr>
              <a:t> </a:t>
            </a:r>
            <a:r>
              <a:rPr lang="en-US" sz="2400" dirty="0">
                <a:solidFill>
                  <a:prstClr val="black"/>
                </a:solidFill>
                <a:latin typeface="Times New Roman" pitchFamily="18" charset="0"/>
                <a:cs typeface="Arial" pitchFamily="34" charset="0"/>
              </a:rPr>
              <a:t>in the </a:t>
            </a:r>
            <a:r>
              <a:rPr lang="en-US" sz="2400" u="sng" dirty="0" err="1">
                <a:solidFill>
                  <a:srgbClr val="FF0000"/>
                </a:solidFill>
                <a:latin typeface="Times New Roman" pitchFamily="18" charset="0"/>
                <a:cs typeface="Arial" pitchFamily="34" charset="0"/>
              </a:rPr>
              <a:t>microsomes</a:t>
            </a:r>
            <a:r>
              <a:rPr lang="en-US" sz="2400" dirty="0">
                <a:solidFill>
                  <a:prstClr val="black"/>
                </a:solidFill>
                <a:latin typeface="Times New Roman" pitchFamily="18" charset="0"/>
                <a:cs typeface="Arial" pitchFamily="34" charset="0"/>
              </a:rPr>
              <a:t> of  brain and liver</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Involves </a:t>
            </a:r>
            <a:r>
              <a:rPr lang="en-US" sz="2400" dirty="0">
                <a:solidFill>
                  <a:srgbClr val="FF0000"/>
                </a:solidFill>
                <a:latin typeface="Times New Roman" pitchFamily="18" charset="0"/>
                <a:cs typeface="Arial" pitchFamily="34" charset="0"/>
              </a:rPr>
              <a:t>decarboxylation</a:t>
            </a:r>
            <a:r>
              <a:rPr lang="en-US" sz="2400" dirty="0">
                <a:solidFill>
                  <a:prstClr val="black"/>
                </a:solidFill>
                <a:latin typeface="Times New Roman" pitchFamily="18" charset="0"/>
                <a:cs typeface="Arial" pitchFamily="34" charset="0"/>
              </a:rPr>
              <a:t> process for the removal of single carbon atom at one time with the resultant production of an odd chain fatty acid that can be subsequently oxidized by beta oxidation for energy production. </a:t>
            </a:r>
          </a:p>
          <a:p>
            <a:pPr fontAlgn="base">
              <a:spcBef>
                <a:spcPct val="0"/>
              </a:spcBef>
              <a:spcAft>
                <a:spcPct val="0"/>
              </a:spcAft>
            </a:pPr>
            <a:r>
              <a:rPr lang="en-US" sz="2400" dirty="0">
                <a:solidFill>
                  <a:prstClr val="black"/>
                </a:solidFill>
                <a:latin typeface="Times New Roman" pitchFamily="18" charset="0"/>
                <a:cs typeface="Arial" pitchFamily="34" charset="0"/>
              </a:rPr>
              <a:t>- It is strictly an aerobic process. </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No prior activation of the fatty acid  is required. </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The process involves hydroxylation of the </a:t>
            </a:r>
            <a:r>
              <a:rPr lang="el-GR" sz="2400" dirty="0">
                <a:solidFill>
                  <a:prstClr val="black"/>
                </a:solidFill>
                <a:latin typeface="Times New Roman" pitchFamily="18" charset="0"/>
                <a:cs typeface="Arial" pitchFamily="34" charset="0"/>
              </a:rPr>
              <a:t>α</a:t>
            </a:r>
            <a:r>
              <a:rPr lang="en-US" sz="2400" dirty="0">
                <a:solidFill>
                  <a:prstClr val="black"/>
                </a:solidFill>
                <a:latin typeface="Times New Roman" pitchFamily="18" charset="0"/>
                <a:cs typeface="Arial" pitchFamily="34" charset="0"/>
              </a:rPr>
              <a:t>-carbon with a specific α-hydroxylase that requires Fe</a:t>
            </a:r>
            <a:r>
              <a:rPr lang="en-US" sz="2400" baseline="30000" dirty="0">
                <a:solidFill>
                  <a:prstClr val="black"/>
                </a:solidFill>
                <a:latin typeface="Times New Roman" pitchFamily="18" charset="0"/>
                <a:cs typeface="Arial" pitchFamily="34" charset="0"/>
              </a:rPr>
              <a:t>++ </a:t>
            </a:r>
            <a:r>
              <a:rPr lang="en-US" sz="2400" dirty="0">
                <a:solidFill>
                  <a:prstClr val="black"/>
                </a:solidFill>
                <a:latin typeface="Times New Roman" pitchFamily="18" charset="0"/>
                <a:cs typeface="Arial" pitchFamily="34" charset="0"/>
              </a:rPr>
              <a:t>and vitamin C/FH4 as   cofactors.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29" y="3439021"/>
            <a:ext cx="69802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313" y="4149080"/>
            <a:ext cx="9036496" cy="2308324"/>
          </a:xfrm>
          <a:prstGeom prst="rect">
            <a:avLst/>
          </a:prstGeom>
        </p:spPr>
        <p:txBody>
          <a:bodyPr wrap="square">
            <a:spAutoFit/>
          </a:bodyPr>
          <a:lstStyle/>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α- Oxidation is most suited for the oxidation of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produced </a:t>
            </a:r>
          </a:p>
          <a:p>
            <a:pPr algn="just" fontAlgn="base">
              <a:spcBef>
                <a:spcPct val="0"/>
              </a:spcBef>
              <a:spcAft>
                <a:spcPct val="0"/>
              </a:spcAft>
            </a:pPr>
            <a:r>
              <a:rPr lang="en-US" sz="2400" dirty="0">
                <a:solidFill>
                  <a:prstClr val="black"/>
                </a:solidFill>
                <a:latin typeface="Times New Roman" pitchFamily="18" charset="0"/>
                <a:cs typeface="Arial" pitchFamily="34" charset="0"/>
              </a:rPr>
              <a:t>  from dietary </a:t>
            </a:r>
            <a:r>
              <a:rPr lang="en-US" sz="2400" dirty="0" err="1">
                <a:solidFill>
                  <a:prstClr val="black"/>
                </a:solidFill>
                <a:latin typeface="Times New Roman" pitchFamily="18" charset="0"/>
                <a:cs typeface="Arial" pitchFamily="34" charset="0"/>
              </a:rPr>
              <a:t>phytol</a:t>
            </a:r>
            <a:r>
              <a:rPr lang="en-US" sz="2400" dirty="0">
                <a:solidFill>
                  <a:prstClr val="black"/>
                </a:solidFill>
                <a:latin typeface="Times New Roman" pitchFamily="18" charset="0"/>
                <a:cs typeface="Arial" pitchFamily="34" charset="0"/>
              </a:rPr>
              <a:t>, a constituent of chlorophyll of plants. </a:t>
            </a:r>
          </a:p>
          <a:p>
            <a:pPr algn="just" fontAlgn="base">
              <a:spcBef>
                <a:spcPct val="0"/>
              </a:spcBef>
              <a:spcAft>
                <a:spcPct val="0"/>
              </a:spcAft>
            </a:pPr>
            <a:r>
              <a:rPr lang="en-US" sz="2400" b="1" dirty="0">
                <a:solidFill>
                  <a:prstClr val="black"/>
                </a:solidFill>
                <a:latin typeface="Times New Roman" pitchFamily="18" charset="0"/>
                <a:cs typeface="Arial" pitchFamily="34" charset="0"/>
              </a:rPr>
              <a:t>- </a:t>
            </a:r>
            <a:r>
              <a:rPr lang="en-US" sz="2400" b="1" dirty="0" err="1">
                <a:solidFill>
                  <a:prstClr val="black"/>
                </a:solidFill>
                <a:latin typeface="Times New Roman" pitchFamily="18" charset="0"/>
                <a:cs typeface="Arial" pitchFamily="34" charset="0"/>
              </a:rPr>
              <a:t>Phytanic</a:t>
            </a:r>
            <a:r>
              <a:rPr lang="en-US" sz="2400" b="1" dirty="0">
                <a:solidFill>
                  <a:prstClr val="black"/>
                </a:solidFill>
                <a:latin typeface="Times New Roman" pitchFamily="18" charset="0"/>
                <a:cs typeface="Arial" pitchFamily="34" charset="0"/>
              </a:rPr>
              <a:t> acid </a:t>
            </a:r>
            <a:r>
              <a:rPr lang="en-US" sz="2400" dirty="0">
                <a:solidFill>
                  <a:prstClr val="black"/>
                </a:solidFill>
                <a:latin typeface="Times New Roman" pitchFamily="18" charset="0"/>
                <a:cs typeface="Arial" pitchFamily="34" charset="0"/>
              </a:rPr>
              <a:t>is a significant constituent of milk lipids and animal fats. </a:t>
            </a:r>
          </a:p>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 Normally it is metabolized by an initial </a:t>
            </a:r>
            <a:r>
              <a:rPr lang="en-US" sz="2400" b="1" dirty="0">
                <a:solidFill>
                  <a:prstClr val="black"/>
                </a:solidFill>
                <a:latin typeface="Times New Roman" pitchFamily="18" charset="0"/>
                <a:cs typeface="Arial" pitchFamily="34" charset="0"/>
              </a:rPr>
              <a:t>α- hydroxylation followed by </a:t>
            </a:r>
          </a:p>
          <a:p>
            <a:pPr algn="just" fontAlgn="base">
              <a:spcBef>
                <a:spcPct val="0"/>
              </a:spcBef>
              <a:spcAft>
                <a:spcPct val="0"/>
              </a:spcAft>
            </a:pPr>
            <a:r>
              <a:rPr lang="en-US" sz="2400" b="1" dirty="0">
                <a:solidFill>
                  <a:prstClr val="black"/>
                </a:solidFill>
                <a:latin typeface="Times New Roman" pitchFamily="18" charset="0"/>
                <a:cs typeface="Arial" pitchFamily="34" charset="0"/>
              </a:rPr>
              <a:t>  dehydrogenation and decarboxylation. </a:t>
            </a:r>
          </a:p>
        </p:txBody>
      </p:sp>
    </p:spTree>
    <p:extLst>
      <p:ext uri="{BB962C8B-B14F-4D97-AF65-F5344CB8AC3E}">
        <p14:creationId xmlns:p14="http://schemas.microsoft.com/office/powerpoint/2010/main" val="243675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0"/>
            <a:ext cx="75608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525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1569660"/>
          </a:xfrm>
          <a:prstGeom prst="rect">
            <a:avLst/>
          </a:prstGeom>
        </p:spPr>
        <p:txBody>
          <a:bodyPr wrap="square">
            <a:spAutoFit/>
          </a:bodyPr>
          <a:lstStyle/>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α-oxidation can not occur initially because of the presence of 3- methyl </a:t>
            </a:r>
          </a:p>
          <a:p>
            <a:pPr fontAlgn="base">
              <a:spcBef>
                <a:spcPct val="0"/>
              </a:spcBef>
              <a:spcAft>
                <a:spcPct val="0"/>
              </a:spcAft>
            </a:pPr>
            <a:r>
              <a:rPr lang="en-US" sz="2400" dirty="0">
                <a:solidFill>
                  <a:prstClr val="black"/>
                </a:solidFill>
                <a:latin typeface="Times New Roman" pitchFamily="18" charset="0"/>
                <a:cs typeface="Arial" pitchFamily="34" charset="0"/>
              </a:rPr>
              <a:t>  groups, but it can proceed after decarboxylation. </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The whole reaction produces three molecules of </a:t>
            </a:r>
            <a:r>
              <a:rPr lang="en-US" sz="2400" dirty="0" err="1">
                <a:solidFill>
                  <a:prstClr val="black"/>
                </a:solidFill>
                <a:latin typeface="Times New Roman" pitchFamily="18" charset="0"/>
                <a:cs typeface="Arial" pitchFamily="34" charset="0"/>
              </a:rPr>
              <a:t>propionyl</a:t>
            </a:r>
            <a:r>
              <a:rPr lang="en-US" sz="2400" dirty="0">
                <a:solidFill>
                  <a:prstClr val="black"/>
                </a:solidFill>
                <a:latin typeface="Times New Roman" pitchFamily="18" charset="0"/>
                <a:cs typeface="Arial" pitchFamily="34" charset="0"/>
              </a:rPr>
              <a:t> CoA, three </a:t>
            </a:r>
          </a:p>
          <a:p>
            <a:pPr fontAlgn="base">
              <a:spcBef>
                <a:spcPct val="0"/>
              </a:spcBef>
              <a:spcAft>
                <a:spcPct val="0"/>
              </a:spcAft>
            </a:pPr>
            <a:r>
              <a:rPr lang="en-US" sz="2400" dirty="0">
                <a:solidFill>
                  <a:prstClr val="black"/>
                </a:solidFill>
                <a:latin typeface="Times New Roman" pitchFamily="18" charset="0"/>
                <a:cs typeface="Arial" pitchFamily="34" charset="0"/>
              </a:rPr>
              <a:t>  molecules of Acetyl co A, and one molecule of </a:t>
            </a:r>
            <a:r>
              <a:rPr lang="en-US" sz="2400" dirty="0" err="1">
                <a:solidFill>
                  <a:prstClr val="black"/>
                </a:solidFill>
                <a:latin typeface="Times New Roman" pitchFamily="18" charset="0"/>
                <a:cs typeface="Arial" pitchFamily="34" charset="0"/>
              </a:rPr>
              <a:t>iso</a:t>
            </a:r>
            <a:r>
              <a:rPr lang="en-US" sz="2400" dirty="0">
                <a:solidFill>
                  <a:prstClr val="black"/>
                </a:solidFill>
                <a:latin typeface="Times New Roman" pitchFamily="18" charset="0"/>
                <a:cs typeface="Arial" pitchFamily="34" charset="0"/>
              </a:rPr>
              <a:t> </a:t>
            </a:r>
            <a:r>
              <a:rPr lang="en-US" sz="2400" dirty="0" err="1">
                <a:solidFill>
                  <a:prstClr val="black"/>
                </a:solidFill>
                <a:latin typeface="Times New Roman" pitchFamily="18" charset="0"/>
                <a:cs typeface="Arial" pitchFamily="34" charset="0"/>
              </a:rPr>
              <a:t>butyryl</a:t>
            </a:r>
            <a:r>
              <a:rPr lang="en-US" sz="2400" dirty="0">
                <a:solidFill>
                  <a:prstClr val="black"/>
                </a:solidFill>
                <a:latin typeface="Times New Roman" pitchFamily="18" charset="0"/>
                <a:cs typeface="Arial" pitchFamily="34" charset="0"/>
              </a:rPr>
              <a:t> Co A</a:t>
            </a:r>
            <a:r>
              <a:rPr lang="en-US" sz="2400" b="1" dirty="0">
                <a:solidFill>
                  <a:prstClr val="black"/>
                </a:solidFill>
                <a:latin typeface="Times New Roman" pitchFamily="18" charset="0"/>
                <a:cs typeface="Arial" pitchFamily="34" charset="0"/>
              </a:rPr>
              <a:t> </a:t>
            </a:r>
            <a:r>
              <a:rPr lang="en-US" sz="2400" dirty="0">
                <a:solidFill>
                  <a:prstClr val="black"/>
                </a:solidFill>
                <a:latin typeface="Times New Roman" pitchFamily="18" charset="0"/>
                <a:cs typeface="Arial" pitchFamily="34" charset="0"/>
              </a:rPr>
              <a:t>.</a:t>
            </a:r>
          </a:p>
        </p:txBody>
      </p:sp>
      <p:sp>
        <p:nvSpPr>
          <p:cNvPr id="3" name="Rectangle 2"/>
          <p:cNvSpPr/>
          <p:nvPr/>
        </p:nvSpPr>
        <p:spPr>
          <a:xfrm>
            <a:off x="13545" y="1628507"/>
            <a:ext cx="8928992" cy="830997"/>
          </a:xfrm>
          <a:prstGeom prst="rect">
            <a:avLst/>
          </a:prstGeom>
        </p:spPr>
        <p:txBody>
          <a:bodyPr wrap="square">
            <a:spAutoFit/>
          </a:bodyPr>
          <a:lstStyle/>
          <a:p>
            <a:pPr algn="just" fontAlgn="base">
              <a:spcBef>
                <a:spcPct val="0"/>
              </a:spcBef>
              <a:spcAft>
                <a:spcPct val="0"/>
              </a:spcAft>
              <a:buFontTx/>
              <a:buChar char="-"/>
            </a:pP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is oxidized by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α oxidase (α- hydroxylase enzyme) to yield CO2 and odd chain fatty acid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12" y="2459504"/>
            <a:ext cx="66262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211" y="3120940"/>
            <a:ext cx="8712968" cy="3416320"/>
          </a:xfrm>
          <a:prstGeom prst="rect">
            <a:avLst/>
          </a:prstGeom>
        </p:spPr>
        <p:txBody>
          <a:bodyPr wrap="square">
            <a:spAutoFit/>
          </a:bodyPr>
          <a:lstStyle/>
          <a:p>
            <a:pPr fontAlgn="base">
              <a:spcBef>
                <a:spcPct val="0"/>
              </a:spcBef>
              <a:spcAft>
                <a:spcPct val="0"/>
              </a:spcAft>
              <a:buFontTx/>
              <a:buChar char="-"/>
            </a:pPr>
            <a:r>
              <a:rPr lang="en-US" sz="2400" b="1" dirty="0" err="1">
                <a:solidFill>
                  <a:prstClr val="black"/>
                </a:solidFill>
                <a:latin typeface="Times New Roman" pitchFamily="18" charset="0"/>
                <a:cs typeface="Arial" pitchFamily="34" charset="0"/>
              </a:rPr>
              <a:t>Refsum's</a:t>
            </a:r>
            <a:r>
              <a:rPr lang="en-US" sz="2400" b="1" dirty="0">
                <a:solidFill>
                  <a:prstClr val="black"/>
                </a:solidFill>
                <a:latin typeface="Times New Roman" pitchFamily="18" charset="0"/>
                <a:cs typeface="Arial" pitchFamily="34" charset="0"/>
              </a:rPr>
              <a:t> disease (RD)-</a:t>
            </a:r>
            <a:r>
              <a:rPr lang="en-US" sz="2400" dirty="0">
                <a:solidFill>
                  <a:prstClr val="black"/>
                </a:solidFill>
                <a:latin typeface="Times New Roman" pitchFamily="18" charset="0"/>
                <a:cs typeface="Arial" pitchFamily="34" charset="0"/>
              </a:rPr>
              <a:t>is a </a:t>
            </a:r>
            <a:r>
              <a:rPr lang="en-US" sz="2400" dirty="0" err="1">
                <a:solidFill>
                  <a:prstClr val="black"/>
                </a:solidFill>
                <a:latin typeface="Times New Roman" pitchFamily="18" charset="0"/>
                <a:cs typeface="Arial" pitchFamily="34" charset="0"/>
              </a:rPr>
              <a:t>neurocutaneous</a:t>
            </a:r>
            <a:r>
              <a:rPr lang="en-US" sz="2400" dirty="0">
                <a:solidFill>
                  <a:prstClr val="black"/>
                </a:solidFill>
                <a:latin typeface="Times New Roman" pitchFamily="18" charset="0"/>
                <a:cs typeface="Arial" pitchFamily="34" charset="0"/>
              </a:rPr>
              <a:t> syndrome that is </a:t>
            </a:r>
          </a:p>
          <a:p>
            <a:pPr fontAlgn="base">
              <a:spcBef>
                <a:spcPct val="0"/>
              </a:spcBef>
              <a:spcAft>
                <a:spcPct val="0"/>
              </a:spcAft>
            </a:pPr>
            <a:r>
              <a:rPr lang="en-US" sz="2400" dirty="0">
                <a:solidFill>
                  <a:prstClr val="black"/>
                </a:solidFill>
                <a:latin typeface="Times New Roman" pitchFamily="18" charset="0"/>
                <a:cs typeface="Arial" pitchFamily="34" charset="0"/>
              </a:rPr>
              <a:t>  characterized biochemically by the accumulation of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in </a:t>
            </a:r>
          </a:p>
          <a:p>
            <a:pPr fontAlgn="base">
              <a:spcBef>
                <a:spcPct val="0"/>
              </a:spcBef>
              <a:spcAft>
                <a:spcPct val="0"/>
              </a:spcAft>
            </a:pPr>
            <a:r>
              <a:rPr lang="en-US" sz="2400" dirty="0">
                <a:solidFill>
                  <a:prstClr val="black"/>
                </a:solidFill>
                <a:latin typeface="Times New Roman" pitchFamily="18" charset="0"/>
                <a:cs typeface="Arial" pitchFamily="34" charset="0"/>
              </a:rPr>
              <a:t>  plasma and tissues. </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Patients with </a:t>
            </a:r>
            <a:r>
              <a:rPr lang="en-US" sz="2400" b="1" dirty="0" err="1">
                <a:solidFill>
                  <a:prstClr val="black"/>
                </a:solidFill>
                <a:latin typeface="Times New Roman" pitchFamily="18" charset="0"/>
                <a:cs typeface="Arial" pitchFamily="34" charset="0"/>
              </a:rPr>
              <a:t>Refsum's</a:t>
            </a:r>
            <a:r>
              <a:rPr lang="en-US" sz="2400" dirty="0">
                <a:solidFill>
                  <a:prstClr val="black"/>
                </a:solidFill>
                <a:latin typeface="Times New Roman" pitchFamily="18" charset="0"/>
                <a:cs typeface="Arial" pitchFamily="34" charset="0"/>
              </a:rPr>
              <a:t> disease are unable to degrade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a:t>
            </a:r>
          </a:p>
          <a:p>
            <a:pPr fontAlgn="base">
              <a:spcBef>
                <a:spcPct val="0"/>
              </a:spcBef>
              <a:spcAft>
                <a:spcPct val="0"/>
              </a:spcAft>
            </a:pPr>
            <a:r>
              <a:rPr lang="en-US" sz="2400" dirty="0">
                <a:solidFill>
                  <a:prstClr val="black"/>
                </a:solidFill>
                <a:latin typeface="Times New Roman" pitchFamily="18" charset="0"/>
                <a:cs typeface="Arial" pitchFamily="34" charset="0"/>
              </a:rPr>
              <a:t>  because of a deficient activity of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oxidase enzyme </a:t>
            </a:r>
          </a:p>
          <a:p>
            <a:pPr fontAlgn="base">
              <a:spcBef>
                <a:spcPct val="0"/>
              </a:spcBef>
              <a:spcAft>
                <a:spcPct val="0"/>
              </a:spcAft>
            </a:pPr>
            <a:r>
              <a:rPr lang="en-US" sz="2400" dirty="0">
                <a:solidFill>
                  <a:prstClr val="black"/>
                </a:solidFill>
                <a:latin typeface="Times New Roman" pitchFamily="18" charset="0"/>
                <a:cs typeface="Arial" pitchFamily="34" charset="0"/>
              </a:rPr>
              <a:t>  catalyzing the first step of </a:t>
            </a:r>
            <a:r>
              <a:rPr lang="en-US" sz="2400" dirty="0" err="1">
                <a:solidFill>
                  <a:prstClr val="black"/>
                </a:solidFill>
                <a:latin typeface="Times New Roman" pitchFamily="18" charset="0"/>
                <a:cs typeface="Arial" pitchFamily="34" charset="0"/>
              </a:rPr>
              <a:t>phytanic</a:t>
            </a:r>
            <a:r>
              <a:rPr lang="en-US" sz="2400" dirty="0">
                <a:solidFill>
                  <a:prstClr val="black"/>
                </a:solidFill>
                <a:latin typeface="Times New Roman" pitchFamily="18" charset="0"/>
                <a:cs typeface="Arial" pitchFamily="34" charset="0"/>
              </a:rPr>
              <a:t> acid </a:t>
            </a:r>
            <a:r>
              <a:rPr lang="el-GR" sz="2400" dirty="0">
                <a:solidFill>
                  <a:prstClr val="black"/>
                </a:solidFill>
                <a:latin typeface="Times New Roman" pitchFamily="18" charset="0"/>
                <a:cs typeface="Arial" pitchFamily="34" charset="0"/>
              </a:rPr>
              <a:t>α</a:t>
            </a:r>
            <a:r>
              <a:rPr lang="en-US" sz="2400" dirty="0">
                <a:solidFill>
                  <a:prstClr val="black"/>
                </a:solidFill>
                <a:latin typeface="Times New Roman" pitchFamily="18" charset="0"/>
                <a:cs typeface="Arial" pitchFamily="34" charset="0"/>
              </a:rPr>
              <a:t>-oxidation.</a:t>
            </a:r>
          </a:p>
          <a:p>
            <a:pPr fontAlgn="base">
              <a:spcBef>
                <a:spcPct val="0"/>
              </a:spcBef>
              <a:spcAft>
                <a:spcPct val="0"/>
              </a:spcAft>
              <a:buFontTx/>
              <a:buChar char="-"/>
            </a:pPr>
            <a:r>
              <a:rPr lang="en-US" sz="2400" b="1" dirty="0">
                <a:solidFill>
                  <a:prstClr val="black"/>
                </a:solidFill>
                <a:latin typeface="Times New Roman" pitchFamily="18" charset="0"/>
                <a:cs typeface="Arial" pitchFamily="34" charset="0"/>
              </a:rPr>
              <a:t> Peripheral polyneuropathy, cerebellar ataxia, retinitis </a:t>
            </a:r>
            <a:r>
              <a:rPr lang="en-US" sz="2400" b="1" dirty="0" err="1">
                <a:solidFill>
                  <a:prstClr val="black"/>
                </a:solidFill>
                <a:latin typeface="Times New Roman" pitchFamily="18" charset="0"/>
                <a:cs typeface="Arial" pitchFamily="34" charset="0"/>
              </a:rPr>
              <a:t>pigmentosa</a:t>
            </a:r>
            <a:r>
              <a:rPr lang="en-US" sz="2400" b="1" dirty="0">
                <a:solidFill>
                  <a:prstClr val="black"/>
                </a:solidFill>
                <a:latin typeface="Times New Roman" pitchFamily="18" charset="0"/>
                <a:cs typeface="Arial" pitchFamily="34" charset="0"/>
              </a:rPr>
              <a:t>,  and  </a:t>
            </a:r>
            <a:r>
              <a:rPr lang="en-US" sz="2400" b="1" dirty="0" err="1">
                <a:solidFill>
                  <a:prstClr val="black"/>
                </a:solidFill>
                <a:latin typeface="Times New Roman" pitchFamily="18" charset="0"/>
                <a:cs typeface="Arial" pitchFamily="34" charset="0"/>
              </a:rPr>
              <a:t>Ichthyosis</a:t>
            </a:r>
            <a:r>
              <a:rPr lang="en-US" sz="2400" b="1" dirty="0">
                <a:solidFill>
                  <a:prstClr val="black"/>
                </a:solidFill>
                <a:latin typeface="Times New Roman" pitchFamily="18" charset="0"/>
                <a:cs typeface="Arial" pitchFamily="34" charset="0"/>
              </a:rPr>
              <a:t> (rough, dry and scaly skin) are the major clinical components</a:t>
            </a:r>
            <a:r>
              <a:rPr lang="en-US" sz="2400" dirty="0">
                <a:solidFill>
                  <a:prstClr val="black"/>
                </a:solidFill>
                <a:latin typeface="Times New Roman" pitchFamily="18" charset="0"/>
                <a:cs typeface="Arial" pitchFamily="34" charset="0"/>
              </a:rPr>
              <a:t>. </a:t>
            </a:r>
          </a:p>
        </p:txBody>
      </p:sp>
    </p:spTree>
    <p:extLst>
      <p:ext uri="{BB962C8B-B14F-4D97-AF65-F5344CB8AC3E}">
        <p14:creationId xmlns:p14="http://schemas.microsoft.com/office/powerpoint/2010/main" val="3334855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7" y="3552"/>
            <a:ext cx="9252520" cy="1569660"/>
          </a:xfrm>
          <a:prstGeom prst="rect">
            <a:avLst/>
          </a:prstGeom>
        </p:spPr>
        <p:txBody>
          <a:bodyPr wrap="square">
            <a:spAutoFit/>
          </a:bodyPr>
          <a:lstStyle/>
          <a:p>
            <a:pPr fontAlgn="base">
              <a:spcBef>
                <a:spcPct val="0"/>
              </a:spcBef>
              <a:spcAft>
                <a:spcPct val="0"/>
              </a:spcAft>
            </a:pPr>
            <a:r>
              <a:rPr lang="en-US" sz="2400" b="1" dirty="0" err="1">
                <a:solidFill>
                  <a:srgbClr val="FF0000"/>
                </a:solidFill>
                <a:latin typeface="Times New Roman" pitchFamily="18" charset="0"/>
                <a:cs typeface="Times New Roman" pitchFamily="18" charset="0"/>
              </a:rPr>
              <a:t>Zellweger's</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cerebrohepatorenal</a:t>
            </a:r>
            <a:r>
              <a:rPr lang="en-US" sz="2400" b="1" dirty="0">
                <a:solidFill>
                  <a:srgbClr val="FF0000"/>
                </a:solidFill>
                <a:latin typeface="Times New Roman" pitchFamily="18" charset="0"/>
                <a:cs typeface="Times New Roman" pitchFamily="18" charset="0"/>
              </a:rPr>
              <a:t>) syndrome</a:t>
            </a:r>
            <a:r>
              <a:rPr lang="en-US" sz="2400" b="1"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 Due to rare inherited  </a:t>
            </a:r>
          </a:p>
          <a:p>
            <a:pPr fontAlgn="base">
              <a:spcBef>
                <a:spcPct val="0"/>
              </a:spcBef>
              <a:spcAft>
                <a:spcPct val="0"/>
              </a:spcAft>
            </a:pPr>
            <a:r>
              <a:rPr lang="en-US" sz="2400" dirty="0">
                <a:solidFill>
                  <a:prstClr val="black"/>
                </a:solidFill>
                <a:latin typeface="Times New Roman" pitchFamily="18" charset="0"/>
                <a:cs typeface="Times New Roman" pitchFamily="18" charset="0"/>
              </a:rPr>
              <a:t>  absence of peroxisomes in all tissues.  </a:t>
            </a:r>
          </a:p>
          <a:p>
            <a:pPr fontAlgn="base">
              <a:spcBef>
                <a:spcPct val="0"/>
              </a:spcBef>
              <a:spcAft>
                <a:spcPct val="0"/>
              </a:spcAft>
              <a:buFontTx/>
              <a:buChar char="-"/>
            </a:pPr>
            <a:r>
              <a:rPr lang="en-US" sz="2400" dirty="0">
                <a:solidFill>
                  <a:prstClr val="black"/>
                </a:solidFill>
                <a:latin typeface="Times New Roman" pitchFamily="18" charset="0"/>
                <a:cs typeface="Times New Roman" pitchFamily="18" charset="0"/>
              </a:rPr>
              <a:t>They accumulate C26-C38 </a:t>
            </a:r>
            <a:r>
              <a:rPr lang="en-US" sz="2400" dirty="0" err="1">
                <a:solidFill>
                  <a:prstClr val="black"/>
                </a:solidFill>
                <a:latin typeface="Times New Roman" pitchFamily="18" charset="0"/>
                <a:cs typeface="Times New Roman" pitchFamily="18" charset="0"/>
              </a:rPr>
              <a:t>polynoic</a:t>
            </a:r>
            <a:r>
              <a:rPr lang="en-US" sz="2400" dirty="0">
                <a:solidFill>
                  <a:prstClr val="black"/>
                </a:solidFill>
                <a:latin typeface="Times New Roman" pitchFamily="18" charset="0"/>
                <a:cs typeface="Times New Roman" pitchFamily="18" charset="0"/>
              </a:rPr>
              <a:t> acids in brain tissue owing to </a:t>
            </a:r>
          </a:p>
          <a:p>
            <a:pPr fontAlgn="base">
              <a:spcBef>
                <a:spcPct val="0"/>
              </a:spcBef>
              <a:spcAft>
                <a:spcPct val="0"/>
              </a:spcAft>
            </a:pPr>
            <a:r>
              <a:rPr lang="en-US" sz="2400" dirty="0">
                <a:solidFill>
                  <a:prstClr val="black"/>
                </a:solidFill>
                <a:latin typeface="Times New Roman" pitchFamily="18" charset="0"/>
                <a:cs typeface="Times New Roman" pitchFamily="18" charset="0"/>
              </a:rPr>
              <a:t>  inability to oxidize long-chain fatty acids in peroxisomes.</a:t>
            </a:r>
          </a:p>
        </p:txBody>
      </p:sp>
      <p:sp>
        <p:nvSpPr>
          <p:cNvPr id="3" name="Rectangle 2"/>
          <p:cNvSpPr/>
          <p:nvPr/>
        </p:nvSpPr>
        <p:spPr>
          <a:xfrm>
            <a:off x="0" y="1555327"/>
            <a:ext cx="9144000" cy="5016758"/>
          </a:xfrm>
          <a:prstGeom prst="rect">
            <a:avLst/>
          </a:prstGeom>
        </p:spPr>
        <p:txBody>
          <a:bodyPr wrap="square">
            <a:spAutoFit/>
          </a:bodyPr>
          <a:lstStyle/>
          <a:p>
            <a:pPr eaLnBrk="0" fontAlgn="base" hangingPunct="0">
              <a:spcBef>
                <a:spcPct val="0"/>
              </a:spcBef>
              <a:spcAft>
                <a:spcPct val="0"/>
              </a:spcAft>
            </a:pPr>
            <a:r>
              <a:rPr lang="en-US" sz="3200" b="1" u="sng" dirty="0">
                <a:solidFill>
                  <a:prstClr val="black"/>
                </a:solidFill>
                <a:latin typeface="Times New Roman" pitchFamily="18" charset="0"/>
                <a:cs typeface="Times New Roman" pitchFamily="18" charset="0"/>
              </a:rPr>
              <a:t>ω  -Oxidation</a:t>
            </a:r>
            <a:endParaRPr lang="en-US" sz="3200" b="1" u="sng" dirty="0">
              <a:solidFill>
                <a:prstClr val="black"/>
              </a:solidFill>
              <a:latin typeface="Times New Roman" pitchFamily="18" charset="0"/>
              <a:cs typeface="Arial" pitchFamily="34" charset="0"/>
            </a:endParaRPr>
          </a:p>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 Involves </a:t>
            </a:r>
            <a:r>
              <a:rPr lang="en-US" sz="2400" b="1" dirty="0">
                <a:solidFill>
                  <a:prstClr val="black"/>
                </a:solidFill>
                <a:latin typeface="Times New Roman" pitchFamily="18" charset="0"/>
                <a:cs typeface="Arial" pitchFamily="34" charset="0"/>
              </a:rPr>
              <a:t>hydroxylation </a:t>
            </a:r>
            <a:r>
              <a:rPr lang="en-US" sz="2400" dirty="0">
                <a:solidFill>
                  <a:prstClr val="black"/>
                </a:solidFill>
                <a:latin typeface="Times New Roman" pitchFamily="18" charset="0"/>
                <a:cs typeface="Arial" pitchFamily="34" charset="0"/>
              </a:rPr>
              <a:t>and occurs in </a:t>
            </a:r>
            <a:r>
              <a:rPr lang="en-US" sz="2400" u="sng" dirty="0">
                <a:solidFill>
                  <a:srgbClr val="FF0000"/>
                </a:solidFill>
                <a:latin typeface="Times New Roman" pitchFamily="18" charset="0"/>
                <a:cs typeface="Arial" pitchFamily="34" charset="0"/>
              </a:rPr>
              <a:t>the endoplasmic reticulum </a:t>
            </a:r>
            <a:r>
              <a:rPr lang="en-US" sz="2400" dirty="0">
                <a:solidFill>
                  <a:prstClr val="black"/>
                </a:solidFill>
                <a:latin typeface="Times New Roman" pitchFamily="18" charset="0"/>
                <a:cs typeface="Arial" pitchFamily="34" charset="0"/>
              </a:rPr>
              <a:t>of </a:t>
            </a:r>
          </a:p>
          <a:p>
            <a:pPr algn="just" fontAlgn="base">
              <a:spcBef>
                <a:spcPct val="0"/>
              </a:spcBef>
              <a:spcAft>
                <a:spcPct val="0"/>
              </a:spcAft>
            </a:pPr>
            <a:r>
              <a:rPr lang="en-US" sz="2400" dirty="0">
                <a:solidFill>
                  <a:prstClr val="black"/>
                </a:solidFill>
                <a:latin typeface="Times New Roman" pitchFamily="18" charset="0"/>
                <a:cs typeface="Arial" pitchFamily="34" charset="0"/>
              </a:rPr>
              <a:t>  many tissues. </a:t>
            </a:r>
          </a:p>
          <a:p>
            <a:pPr algn="just" fontAlgn="base">
              <a:spcBef>
                <a:spcPct val="0"/>
              </a:spcBef>
              <a:spcAft>
                <a:spcPct val="0"/>
              </a:spcAft>
              <a:buFontTx/>
              <a:buChar char="-"/>
            </a:pPr>
            <a:r>
              <a:rPr lang="en-US" sz="2400" b="1" dirty="0">
                <a:solidFill>
                  <a:prstClr val="black"/>
                </a:solidFill>
                <a:latin typeface="Times New Roman" pitchFamily="18" charset="0"/>
                <a:cs typeface="Arial" pitchFamily="34" charset="0"/>
              </a:rPr>
              <a:t> Hydroxylation takes place on </a:t>
            </a:r>
            <a:r>
              <a:rPr lang="en-US" sz="2400" b="1" u="sng" dirty="0">
                <a:solidFill>
                  <a:prstClr val="black"/>
                </a:solidFill>
                <a:latin typeface="Times New Roman" pitchFamily="18" charset="0"/>
                <a:cs typeface="Arial" pitchFamily="34" charset="0"/>
              </a:rPr>
              <a:t>the methyl carbon </a:t>
            </a:r>
            <a:r>
              <a:rPr lang="en-US" sz="2400" dirty="0">
                <a:solidFill>
                  <a:prstClr val="black"/>
                </a:solidFill>
                <a:latin typeface="Times New Roman" pitchFamily="18" charset="0"/>
                <a:cs typeface="Arial" pitchFamily="34" charset="0"/>
              </a:rPr>
              <a:t>at the other end of </a:t>
            </a:r>
          </a:p>
          <a:p>
            <a:pPr algn="just" fontAlgn="base">
              <a:spcBef>
                <a:spcPct val="0"/>
              </a:spcBef>
              <a:spcAft>
                <a:spcPct val="0"/>
              </a:spcAft>
            </a:pPr>
            <a:r>
              <a:rPr lang="en-US" sz="2400" dirty="0">
                <a:solidFill>
                  <a:prstClr val="black"/>
                </a:solidFill>
                <a:latin typeface="Times New Roman" pitchFamily="18" charset="0"/>
                <a:cs typeface="Arial" pitchFamily="34" charset="0"/>
              </a:rPr>
              <a:t>  the molecule from the carboxyl group or on the carbon next to the </a:t>
            </a:r>
          </a:p>
          <a:p>
            <a:pPr algn="just" fontAlgn="base">
              <a:spcBef>
                <a:spcPct val="0"/>
              </a:spcBef>
              <a:spcAft>
                <a:spcPct val="0"/>
              </a:spcAft>
            </a:pPr>
            <a:r>
              <a:rPr lang="en-US" sz="2400" dirty="0">
                <a:solidFill>
                  <a:prstClr val="black"/>
                </a:solidFill>
                <a:latin typeface="Times New Roman" pitchFamily="18" charset="0"/>
                <a:cs typeface="Arial" pitchFamily="34" charset="0"/>
              </a:rPr>
              <a:t>  methyl end.</a:t>
            </a:r>
          </a:p>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 It uses </a:t>
            </a:r>
            <a:r>
              <a:rPr lang="en-US" sz="2400" b="1" dirty="0">
                <a:solidFill>
                  <a:prstClr val="black"/>
                </a:solidFill>
                <a:latin typeface="Times New Roman" pitchFamily="18" charset="0"/>
                <a:cs typeface="Arial" pitchFamily="34" charset="0"/>
              </a:rPr>
              <a:t>the “mixed function oxidase” type of reaction requiring </a:t>
            </a:r>
          </a:p>
          <a:p>
            <a:pPr algn="just" fontAlgn="base">
              <a:spcBef>
                <a:spcPct val="0"/>
              </a:spcBef>
              <a:spcAft>
                <a:spcPct val="0"/>
              </a:spcAft>
            </a:pPr>
            <a:r>
              <a:rPr lang="en-US" sz="2400" b="1" dirty="0">
                <a:solidFill>
                  <a:prstClr val="black"/>
                </a:solidFill>
                <a:latin typeface="Times New Roman" pitchFamily="18" charset="0"/>
                <a:cs typeface="Arial" pitchFamily="34" charset="0"/>
              </a:rPr>
              <a:t>  Cytochrome P450, O2 and NADPH, </a:t>
            </a:r>
            <a:r>
              <a:rPr lang="en-US" sz="2400" dirty="0">
                <a:solidFill>
                  <a:prstClr val="black"/>
                </a:solidFill>
                <a:latin typeface="Times New Roman" pitchFamily="18" charset="0"/>
                <a:cs typeface="Arial" pitchFamily="34" charset="0"/>
              </a:rPr>
              <a:t>as well as the necessary </a:t>
            </a:r>
          </a:p>
          <a:p>
            <a:pPr algn="just" fontAlgn="base">
              <a:spcBef>
                <a:spcPct val="0"/>
              </a:spcBef>
              <a:spcAft>
                <a:spcPct val="0"/>
              </a:spcAft>
            </a:pPr>
            <a:r>
              <a:rPr lang="en-US" sz="2400" dirty="0">
                <a:solidFill>
                  <a:prstClr val="black"/>
                </a:solidFill>
                <a:latin typeface="Times New Roman" pitchFamily="18" charset="0"/>
                <a:cs typeface="Arial" pitchFamily="34" charset="0"/>
              </a:rPr>
              <a:t>  enzymes.</a:t>
            </a:r>
          </a:p>
          <a:p>
            <a:pPr algn="just" fontAlgn="base">
              <a:spcBef>
                <a:spcPct val="0"/>
              </a:spcBef>
              <a:spcAft>
                <a:spcPct val="0"/>
              </a:spcAft>
              <a:buFontTx/>
              <a:buChar char="-"/>
            </a:pPr>
            <a:r>
              <a:rPr lang="en-US" sz="2400" dirty="0">
                <a:solidFill>
                  <a:prstClr val="black"/>
                </a:solidFill>
                <a:latin typeface="Times New Roman" pitchFamily="18" charset="0"/>
                <a:cs typeface="Arial" pitchFamily="34" charset="0"/>
              </a:rPr>
              <a:t> </a:t>
            </a:r>
            <a:r>
              <a:rPr lang="en-US" sz="2400" dirty="0" err="1">
                <a:solidFill>
                  <a:prstClr val="black"/>
                </a:solidFill>
                <a:latin typeface="Times New Roman" pitchFamily="18" charset="0"/>
                <a:cs typeface="Arial" pitchFamily="34" charset="0"/>
              </a:rPr>
              <a:t>Hydroxy</a:t>
            </a:r>
            <a:r>
              <a:rPr lang="en-US" sz="2400" dirty="0">
                <a:solidFill>
                  <a:prstClr val="black"/>
                </a:solidFill>
                <a:latin typeface="Times New Roman" pitchFamily="18" charset="0"/>
                <a:cs typeface="Arial" pitchFamily="34" charset="0"/>
              </a:rPr>
              <a:t> fatty acids can be further oxidized to a </a:t>
            </a:r>
            <a:r>
              <a:rPr lang="en-US" sz="2400" dirty="0" err="1">
                <a:solidFill>
                  <a:prstClr val="black"/>
                </a:solidFill>
                <a:latin typeface="Times New Roman" pitchFamily="18" charset="0"/>
                <a:cs typeface="Arial" pitchFamily="34" charset="0"/>
              </a:rPr>
              <a:t>dicarboxylic</a:t>
            </a:r>
            <a:r>
              <a:rPr lang="en-US" sz="2400" dirty="0">
                <a:solidFill>
                  <a:prstClr val="black"/>
                </a:solidFill>
                <a:latin typeface="Times New Roman" pitchFamily="18" charset="0"/>
                <a:cs typeface="Arial" pitchFamily="34" charset="0"/>
              </a:rPr>
              <a:t> acid via </a:t>
            </a:r>
          </a:p>
          <a:p>
            <a:pPr algn="just" fontAlgn="base">
              <a:spcBef>
                <a:spcPct val="0"/>
              </a:spcBef>
              <a:spcAft>
                <a:spcPct val="0"/>
              </a:spcAft>
            </a:pPr>
            <a:r>
              <a:rPr lang="en-US" sz="2400" b="1" dirty="0">
                <a:solidFill>
                  <a:prstClr val="black"/>
                </a:solidFill>
                <a:latin typeface="Times New Roman" pitchFamily="18" charset="0"/>
                <a:cs typeface="Arial" pitchFamily="34" charset="0"/>
              </a:rPr>
              <a:t>  sequential reactions of Alcohol dehydrogenase and aldehyde </a:t>
            </a:r>
          </a:p>
          <a:p>
            <a:pPr algn="just" fontAlgn="base">
              <a:spcBef>
                <a:spcPct val="0"/>
              </a:spcBef>
              <a:spcAft>
                <a:spcPct val="0"/>
              </a:spcAft>
            </a:pPr>
            <a:r>
              <a:rPr lang="en-US" sz="2400" b="1" dirty="0">
                <a:solidFill>
                  <a:prstClr val="black"/>
                </a:solidFill>
                <a:latin typeface="Times New Roman" pitchFamily="18" charset="0"/>
                <a:cs typeface="Arial" pitchFamily="34" charset="0"/>
              </a:rPr>
              <a:t>  dehydrogenases. </a:t>
            </a:r>
          </a:p>
          <a:p>
            <a:pPr algn="just" fontAlgn="base">
              <a:spcBef>
                <a:spcPct val="0"/>
              </a:spcBef>
              <a:spcAft>
                <a:spcPct val="0"/>
              </a:spcAft>
            </a:pPr>
            <a:r>
              <a:rPr lang="en-US" sz="2400" dirty="0">
                <a:solidFill>
                  <a:prstClr val="black"/>
                </a:solidFill>
                <a:latin typeface="Times New Roman" pitchFamily="18" charset="0"/>
                <a:cs typeface="Arial" pitchFamily="34" charset="0"/>
              </a:rPr>
              <a:t>- The process occurs </a:t>
            </a:r>
            <a:r>
              <a:rPr lang="en-US" sz="2400" b="1" dirty="0">
                <a:solidFill>
                  <a:prstClr val="black"/>
                </a:solidFill>
                <a:latin typeface="Times New Roman" pitchFamily="18" charset="0"/>
                <a:cs typeface="Arial" pitchFamily="34" charset="0"/>
              </a:rPr>
              <a:t>primarily with </a:t>
            </a:r>
            <a:r>
              <a:rPr lang="en-US" sz="2400" b="1" dirty="0">
                <a:solidFill>
                  <a:srgbClr val="FF0000"/>
                </a:solidFill>
                <a:latin typeface="Times New Roman" pitchFamily="18" charset="0"/>
                <a:cs typeface="Arial" pitchFamily="34" charset="0"/>
              </a:rPr>
              <a:t>medium chain fatty acids.</a:t>
            </a:r>
          </a:p>
        </p:txBody>
      </p:sp>
    </p:spTree>
    <p:extLst>
      <p:ext uri="{BB962C8B-B14F-4D97-AF65-F5344CB8AC3E}">
        <p14:creationId xmlns:p14="http://schemas.microsoft.com/office/powerpoint/2010/main" val="271381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98" y="0"/>
            <a:ext cx="9144000" cy="3416320"/>
          </a:xfrm>
          <a:prstGeom prst="rect">
            <a:avLst/>
          </a:prstGeom>
        </p:spPr>
        <p:txBody>
          <a:bodyPr wrap="square">
            <a:spAutoFit/>
          </a:bodyPr>
          <a:lstStyle/>
          <a:p>
            <a:pPr fontAlgn="base">
              <a:spcBef>
                <a:spcPct val="0"/>
              </a:spcBef>
              <a:spcAft>
                <a:spcPct val="0"/>
              </a:spcAft>
              <a:buFontTx/>
              <a:buChar char="-"/>
            </a:pPr>
            <a:r>
              <a:rPr lang="en-US" sz="2400" dirty="0" err="1">
                <a:solidFill>
                  <a:prstClr val="black"/>
                </a:solidFill>
                <a:latin typeface="Times New Roman" pitchFamily="18" charset="0"/>
                <a:cs typeface="Arial" pitchFamily="34" charset="0"/>
              </a:rPr>
              <a:t>Dicarboxylic</a:t>
            </a:r>
            <a:r>
              <a:rPr lang="en-US" sz="2400" dirty="0">
                <a:solidFill>
                  <a:prstClr val="black"/>
                </a:solidFill>
                <a:latin typeface="Times New Roman" pitchFamily="18" charset="0"/>
                <a:cs typeface="Arial" pitchFamily="34" charset="0"/>
              </a:rPr>
              <a:t> acids so formed can undergo </a:t>
            </a:r>
            <a:r>
              <a:rPr lang="el-GR" sz="2400" dirty="0">
                <a:solidFill>
                  <a:prstClr val="black"/>
                </a:solidFill>
                <a:latin typeface="Times New Roman" pitchFamily="18" charset="0"/>
                <a:cs typeface="Arial" pitchFamily="34" charset="0"/>
              </a:rPr>
              <a:t>β</a:t>
            </a:r>
            <a:r>
              <a:rPr lang="en-US" sz="2400" dirty="0">
                <a:solidFill>
                  <a:prstClr val="black"/>
                </a:solidFill>
                <a:latin typeface="Times New Roman" pitchFamily="18" charset="0"/>
                <a:cs typeface="Arial" pitchFamily="34" charset="0"/>
              </a:rPr>
              <a:t>- oxidation to produce </a:t>
            </a:r>
          </a:p>
          <a:p>
            <a:pPr fontAlgn="base">
              <a:spcBef>
                <a:spcPct val="0"/>
              </a:spcBef>
              <a:spcAft>
                <a:spcPct val="0"/>
              </a:spcAft>
            </a:pPr>
            <a:r>
              <a:rPr lang="en-US" sz="2400" dirty="0">
                <a:solidFill>
                  <a:prstClr val="black"/>
                </a:solidFill>
                <a:latin typeface="Times New Roman" pitchFamily="18" charset="0"/>
                <a:cs typeface="Arial" pitchFamily="34" charset="0"/>
              </a:rPr>
              <a:t>  shorter chain </a:t>
            </a:r>
            <a:r>
              <a:rPr lang="en-US" sz="2400" dirty="0" err="1">
                <a:solidFill>
                  <a:prstClr val="black"/>
                </a:solidFill>
                <a:latin typeface="Times New Roman" pitchFamily="18" charset="0"/>
                <a:cs typeface="Arial" pitchFamily="34" charset="0"/>
              </a:rPr>
              <a:t>dicarboxylic</a:t>
            </a:r>
            <a:r>
              <a:rPr lang="en-US" sz="2400" dirty="0">
                <a:solidFill>
                  <a:prstClr val="black"/>
                </a:solidFill>
                <a:latin typeface="Times New Roman" pitchFamily="18" charset="0"/>
                <a:cs typeface="Arial" pitchFamily="34" charset="0"/>
              </a:rPr>
              <a:t> acids such as </a:t>
            </a:r>
            <a:r>
              <a:rPr lang="en-US" sz="2400" dirty="0" err="1">
                <a:solidFill>
                  <a:prstClr val="black"/>
                </a:solidFill>
                <a:latin typeface="Times New Roman" pitchFamily="18" charset="0"/>
                <a:cs typeface="Arial" pitchFamily="34" charset="0"/>
              </a:rPr>
              <a:t>adipic</a:t>
            </a:r>
            <a:r>
              <a:rPr lang="en-US" sz="2400" dirty="0">
                <a:solidFill>
                  <a:prstClr val="black"/>
                </a:solidFill>
                <a:latin typeface="Times New Roman" pitchFamily="18" charset="0"/>
                <a:cs typeface="Arial" pitchFamily="34" charset="0"/>
              </a:rPr>
              <a:t> acids (C6) and succinic </a:t>
            </a:r>
          </a:p>
          <a:p>
            <a:pPr fontAlgn="base">
              <a:spcBef>
                <a:spcPct val="0"/>
              </a:spcBef>
              <a:spcAft>
                <a:spcPct val="0"/>
              </a:spcAft>
            </a:pPr>
            <a:r>
              <a:rPr lang="en-US" sz="2400" dirty="0">
                <a:solidFill>
                  <a:prstClr val="black"/>
                </a:solidFill>
                <a:latin typeface="Times New Roman" pitchFamily="18" charset="0"/>
                <a:cs typeface="Arial" pitchFamily="34" charset="0"/>
              </a:rPr>
              <a:t>  acid (C4).</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The microsomal (endoplasmic reticulum, ER) pathway of fatty acid ω-</a:t>
            </a:r>
          </a:p>
          <a:p>
            <a:pPr fontAlgn="base">
              <a:spcBef>
                <a:spcPct val="0"/>
              </a:spcBef>
              <a:spcAft>
                <a:spcPct val="0"/>
              </a:spcAft>
            </a:pPr>
            <a:r>
              <a:rPr lang="en-US" sz="2400" dirty="0">
                <a:solidFill>
                  <a:prstClr val="black"/>
                </a:solidFill>
                <a:latin typeface="Times New Roman" pitchFamily="18" charset="0"/>
                <a:cs typeface="Arial" pitchFamily="34" charset="0"/>
              </a:rPr>
              <a:t>   oxidation represents a minor pathway of overall fatty acid oxidation.</a:t>
            </a:r>
          </a:p>
          <a:p>
            <a:pPr fontAlgn="base">
              <a:spcBef>
                <a:spcPct val="0"/>
              </a:spcBef>
              <a:spcAft>
                <a:spcPct val="0"/>
              </a:spcAft>
              <a:buFontTx/>
              <a:buChar char="-"/>
            </a:pPr>
            <a:r>
              <a:rPr lang="en-US" sz="2400" dirty="0">
                <a:solidFill>
                  <a:prstClr val="black"/>
                </a:solidFill>
                <a:latin typeface="Times New Roman" pitchFamily="18" charset="0"/>
                <a:cs typeface="Arial" pitchFamily="34" charset="0"/>
              </a:rPr>
              <a:t> However, in certain pathophysiological states, such as </a:t>
            </a:r>
            <a:r>
              <a:rPr lang="en-US" sz="2400" b="1" dirty="0">
                <a:solidFill>
                  <a:prstClr val="black"/>
                </a:solidFill>
                <a:latin typeface="Times New Roman" pitchFamily="18" charset="0"/>
                <a:cs typeface="Arial" pitchFamily="34" charset="0"/>
              </a:rPr>
              <a:t>diabetes,  </a:t>
            </a:r>
          </a:p>
          <a:p>
            <a:pPr fontAlgn="base">
              <a:spcBef>
                <a:spcPct val="0"/>
              </a:spcBef>
              <a:spcAft>
                <a:spcPct val="0"/>
              </a:spcAft>
            </a:pPr>
            <a:r>
              <a:rPr lang="en-US" sz="2400" b="1" dirty="0">
                <a:solidFill>
                  <a:prstClr val="black"/>
                </a:solidFill>
                <a:latin typeface="Times New Roman" pitchFamily="18" charset="0"/>
                <a:cs typeface="Arial" pitchFamily="34" charset="0"/>
              </a:rPr>
              <a:t>  chronic alcohol consumption, and starvation, </a:t>
            </a:r>
            <a:r>
              <a:rPr lang="en-US" sz="2400" dirty="0">
                <a:solidFill>
                  <a:prstClr val="black"/>
                </a:solidFill>
                <a:latin typeface="Times New Roman" pitchFamily="18" charset="0"/>
                <a:cs typeface="Arial" pitchFamily="34" charset="0"/>
              </a:rPr>
              <a:t>the ω-oxidation </a:t>
            </a:r>
          </a:p>
          <a:p>
            <a:pPr fontAlgn="base">
              <a:spcBef>
                <a:spcPct val="0"/>
              </a:spcBef>
              <a:spcAft>
                <a:spcPct val="0"/>
              </a:spcAft>
            </a:pPr>
            <a:r>
              <a:rPr lang="en-US" sz="2400" dirty="0">
                <a:solidFill>
                  <a:prstClr val="black"/>
                </a:solidFill>
                <a:latin typeface="Times New Roman" pitchFamily="18" charset="0"/>
                <a:cs typeface="Arial" pitchFamily="34" charset="0"/>
              </a:rPr>
              <a:t>  pathway may provide an effective means for the elimination of toxic </a:t>
            </a:r>
          </a:p>
          <a:p>
            <a:pPr fontAlgn="base">
              <a:spcBef>
                <a:spcPct val="0"/>
              </a:spcBef>
              <a:spcAft>
                <a:spcPct val="0"/>
              </a:spcAft>
            </a:pPr>
            <a:r>
              <a:rPr lang="en-US" sz="2400" dirty="0">
                <a:solidFill>
                  <a:prstClr val="black"/>
                </a:solidFill>
                <a:latin typeface="Times New Roman" pitchFamily="18" charset="0"/>
                <a:cs typeface="Arial" pitchFamily="34" charset="0"/>
              </a:rPr>
              <a:t>  levels of free fatty acids. </a:t>
            </a:r>
          </a:p>
        </p:txBody>
      </p:sp>
      <p:pic>
        <p:nvPicPr>
          <p:cNvPr id="3" name="Picture 2" descr="http://www.namrata.co/wp-content/uploads/2012/10/ff3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579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www.namrata.co/wp-content/uploads/2012/10/ff44.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276725"/>
            <a:ext cx="5562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namrata.co/wp-content/uploads/2012/10/ff55.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43525"/>
            <a:ext cx="5638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7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00" y="76674"/>
            <a:ext cx="9002795" cy="2277547"/>
          </a:xfrm>
          <a:prstGeom prst="rect">
            <a:avLst/>
          </a:prstGeom>
        </p:spPr>
        <p:txBody>
          <a:bodyPr wrap="square">
            <a:spAutoFit/>
          </a:bodyPr>
          <a:lstStyle/>
          <a:p>
            <a:r>
              <a:rPr lang="en-US" sz="2400" b="1" dirty="0">
                <a:solidFill>
                  <a:srgbClr val="3A3A3A"/>
                </a:solidFill>
              </a:rPr>
              <a:t>Synthesis Of Unsaturat</a:t>
            </a:r>
            <a:r>
              <a:rPr lang="en-US" sz="2400" b="1" dirty="0">
                <a:solidFill>
                  <a:srgbClr val="626262"/>
                </a:solidFill>
              </a:rPr>
              <a:t>ed </a:t>
            </a:r>
            <a:r>
              <a:rPr lang="en-US" sz="2400" b="1" dirty="0">
                <a:solidFill>
                  <a:srgbClr val="3A3A3A"/>
                </a:solidFill>
              </a:rPr>
              <a:t>Fatty </a:t>
            </a:r>
            <a:r>
              <a:rPr lang="en-US" sz="2400" b="1" dirty="0">
                <a:solidFill>
                  <a:srgbClr val="4C4C4C"/>
                </a:solidFill>
              </a:rPr>
              <a:t>Acids:</a:t>
            </a:r>
            <a:r>
              <a:rPr lang="en-US" sz="2400" dirty="0">
                <a:solidFill>
                  <a:srgbClr val="4C4C4C"/>
                </a:solidFill>
              </a:rPr>
              <a:t/>
            </a:r>
            <a:br>
              <a:rPr lang="en-US" sz="2400" dirty="0">
                <a:solidFill>
                  <a:srgbClr val="4C4C4C"/>
                </a:solidFill>
              </a:rPr>
            </a:br>
            <a:r>
              <a:rPr lang="en-US" sz="2000" dirty="0">
                <a:solidFill>
                  <a:srgbClr val="FF0000"/>
                </a:solidFill>
              </a:rPr>
              <a:t>A. Nonessential </a:t>
            </a:r>
            <a:r>
              <a:rPr lang="en-US" sz="2000" dirty="0" smtClean="0">
                <a:solidFill>
                  <a:srgbClr val="FF0000"/>
                </a:solidFill>
              </a:rPr>
              <a:t>unsaturated </a:t>
            </a:r>
            <a:r>
              <a:rPr lang="en-US" sz="2000" dirty="0">
                <a:solidFill>
                  <a:srgbClr val="FF0000"/>
                </a:solidFill>
              </a:rPr>
              <a:t>fatty acids:</a:t>
            </a:r>
            <a:br>
              <a:rPr lang="en-US" sz="2000" dirty="0">
                <a:solidFill>
                  <a:srgbClr val="FF0000"/>
                </a:solidFill>
              </a:rPr>
            </a:br>
            <a:r>
              <a:rPr lang="en-US" sz="2000" dirty="0">
                <a:solidFill>
                  <a:srgbClr val="4C4C4C"/>
                </a:solidFill>
              </a:rPr>
              <a:t>1. </a:t>
            </a:r>
            <a:r>
              <a:rPr lang="en-US" sz="2000" b="1" dirty="0">
                <a:solidFill>
                  <a:srgbClr val="626262"/>
                </a:solidFill>
              </a:rPr>
              <a:t>These are </a:t>
            </a:r>
            <a:r>
              <a:rPr lang="en-US" sz="2000" b="1" dirty="0">
                <a:solidFill>
                  <a:srgbClr val="4C4C4C"/>
                </a:solidFill>
              </a:rPr>
              <a:t>f</a:t>
            </a:r>
            <a:r>
              <a:rPr lang="en-US" sz="2000" b="1" dirty="0">
                <a:solidFill>
                  <a:srgbClr val="737373"/>
                </a:solidFill>
              </a:rPr>
              <a:t>atty acids </a:t>
            </a:r>
            <a:r>
              <a:rPr lang="en-US" sz="2000" b="1" dirty="0">
                <a:solidFill>
                  <a:srgbClr val="626262"/>
                </a:solidFill>
              </a:rPr>
              <a:t>which </a:t>
            </a:r>
            <a:r>
              <a:rPr lang="en-US" sz="2000" b="1" dirty="0">
                <a:solidFill>
                  <a:srgbClr val="737373"/>
                </a:solidFill>
              </a:rPr>
              <a:t>contain </a:t>
            </a:r>
            <a:r>
              <a:rPr lang="en-US" sz="2000" b="1" dirty="0">
                <a:solidFill>
                  <a:srgbClr val="858585"/>
                </a:solidFill>
              </a:rPr>
              <a:t>one </a:t>
            </a:r>
            <a:r>
              <a:rPr lang="en-US" sz="2000" b="1" dirty="0">
                <a:solidFill>
                  <a:srgbClr val="737373"/>
                </a:solidFill>
              </a:rPr>
              <a:t>double bond </a:t>
            </a:r>
            <a:r>
              <a:rPr lang="en-US" sz="2000" b="1" dirty="0">
                <a:solidFill>
                  <a:srgbClr val="858585"/>
                </a:solidFill>
              </a:rPr>
              <a:t>e.g. </a:t>
            </a:r>
            <a:r>
              <a:rPr lang="en-US" sz="2000" b="1" dirty="0" err="1">
                <a:solidFill>
                  <a:srgbClr val="737373"/>
                </a:solidFill>
              </a:rPr>
              <a:t>palmitoleic</a:t>
            </a:r>
            <a:r>
              <a:rPr lang="en-US" sz="2000" b="1" dirty="0">
                <a:solidFill>
                  <a:srgbClr val="737373"/>
                </a:solidFill>
              </a:rPr>
              <a:t> </a:t>
            </a:r>
            <a:r>
              <a:rPr lang="en-US" sz="2000" b="1" dirty="0">
                <a:solidFill>
                  <a:srgbClr val="858585"/>
                </a:solidFill>
              </a:rPr>
              <a:t>acid </a:t>
            </a:r>
            <a:r>
              <a:rPr lang="en-US" sz="2000" b="1" dirty="0">
                <a:solidFill>
                  <a:srgbClr val="737373"/>
                </a:solidFill>
              </a:rPr>
              <a:t>(16: </a:t>
            </a:r>
            <a:r>
              <a:rPr lang="en-US" sz="2000" b="1" dirty="0">
                <a:solidFill>
                  <a:srgbClr val="626262"/>
                </a:solidFill>
              </a:rPr>
              <a:t>1</a:t>
            </a:r>
            <a:r>
              <a:rPr lang="en-US" sz="2000" b="1" dirty="0">
                <a:solidFill>
                  <a:srgbClr val="858585"/>
                </a:solidFill>
              </a:rPr>
              <a:t>) and oleic acid (18:1)</a:t>
            </a:r>
            <a:r>
              <a:rPr lang="en-US" sz="2000" b="1" dirty="0">
                <a:solidFill>
                  <a:srgbClr val="B2B2B2"/>
                </a:solidFill>
              </a:rPr>
              <a:t>.</a:t>
            </a:r>
            <a:br>
              <a:rPr lang="en-US" sz="2000" b="1" dirty="0">
                <a:solidFill>
                  <a:srgbClr val="B2B2B2"/>
                </a:solidFill>
              </a:rPr>
            </a:br>
            <a:r>
              <a:rPr lang="en-US" sz="2000" b="1" dirty="0">
                <a:solidFill>
                  <a:srgbClr val="626262"/>
                </a:solidFill>
              </a:rPr>
              <a:t>2. </a:t>
            </a:r>
            <a:r>
              <a:rPr lang="en-US" sz="2000" b="1" dirty="0">
                <a:solidFill>
                  <a:srgbClr val="4C4C4C"/>
                </a:solidFill>
              </a:rPr>
              <a:t>Synthesi</a:t>
            </a:r>
            <a:r>
              <a:rPr lang="en-US" sz="2000" b="1" dirty="0">
                <a:solidFill>
                  <a:srgbClr val="737373"/>
                </a:solidFill>
              </a:rPr>
              <a:t>s </a:t>
            </a:r>
            <a:r>
              <a:rPr lang="en-US" sz="2000" b="1" dirty="0">
                <a:solidFill>
                  <a:srgbClr val="626262"/>
                </a:solidFill>
              </a:rPr>
              <a:t>of oleic acid (</a:t>
            </a:r>
            <a:r>
              <a:rPr lang="en-US" sz="2000" b="1" dirty="0" err="1">
                <a:solidFill>
                  <a:srgbClr val="626262"/>
                </a:solidFill>
              </a:rPr>
              <a:t>oleyl</a:t>
            </a:r>
            <a:r>
              <a:rPr lang="en-US" sz="2000" b="1" dirty="0">
                <a:solidFill>
                  <a:srgbClr val="626262"/>
                </a:solidFill>
              </a:rPr>
              <a:t> CoA) </a:t>
            </a:r>
            <a:r>
              <a:rPr lang="en-US" sz="2000" b="1" dirty="0">
                <a:solidFill>
                  <a:srgbClr val="858585"/>
                </a:solidFill>
              </a:rPr>
              <a:t>: </a:t>
            </a:r>
            <a:r>
              <a:rPr lang="en-US" b="1" dirty="0">
                <a:solidFill>
                  <a:srgbClr val="626262"/>
                </a:solidFill>
              </a:rPr>
              <a:t>It </a:t>
            </a:r>
            <a:r>
              <a:rPr lang="en-US" sz="2000" b="1" dirty="0">
                <a:solidFill>
                  <a:srgbClr val="858585"/>
                </a:solidFill>
              </a:rPr>
              <a:t>is synthesized - in </a:t>
            </a:r>
            <a:r>
              <a:rPr lang="en-US" sz="2000" b="1" dirty="0">
                <a:solidFill>
                  <a:srgbClr val="737373"/>
                </a:solidFill>
              </a:rPr>
              <a:t>the </a:t>
            </a:r>
            <a:r>
              <a:rPr lang="en-US" sz="2000" b="1" dirty="0" err="1">
                <a:solidFill>
                  <a:srgbClr val="858585"/>
                </a:solidFill>
              </a:rPr>
              <a:t>microsomes</a:t>
            </a:r>
            <a:r>
              <a:rPr lang="en-US" sz="2000" b="1" dirty="0">
                <a:solidFill>
                  <a:srgbClr val="858585"/>
                </a:solidFill>
              </a:rPr>
              <a:t> - </a:t>
            </a:r>
            <a:r>
              <a:rPr lang="en-US" sz="2000" b="1" dirty="0">
                <a:solidFill>
                  <a:srgbClr val="737373"/>
                </a:solidFill>
              </a:rPr>
              <a:t>from </a:t>
            </a:r>
            <a:r>
              <a:rPr lang="en-US" sz="2000" b="1" dirty="0" err="1">
                <a:solidFill>
                  <a:srgbClr val="858585"/>
                </a:solidFill>
              </a:rPr>
              <a:t>stearyl</a:t>
            </a:r>
            <a:r>
              <a:rPr lang="en-US" sz="2000" b="1" dirty="0">
                <a:solidFill>
                  <a:srgbClr val="858585"/>
                </a:solidFill>
              </a:rPr>
              <a:t> </a:t>
            </a:r>
            <a:r>
              <a:rPr lang="en-US" sz="2000" b="1" dirty="0">
                <a:solidFill>
                  <a:srgbClr val="737373"/>
                </a:solidFill>
              </a:rPr>
              <a:t>CoA </a:t>
            </a:r>
            <a:r>
              <a:rPr lang="en-US" sz="2000" b="1" dirty="0">
                <a:solidFill>
                  <a:srgbClr val="858585"/>
                </a:solidFill>
              </a:rPr>
              <a:t>(active </a:t>
            </a:r>
            <a:r>
              <a:rPr lang="en-US" sz="2000" b="1" dirty="0">
                <a:solidFill>
                  <a:srgbClr val="737373"/>
                </a:solidFill>
              </a:rPr>
              <a:t>stearic </a:t>
            </a:r>
            <a:r>
              <a:rPr lang="en-US" sz="2000" b="1" dirty="0">
                <a:solidFill>
                  <a:srgbClr val="858585"/>
                </a:solidFill>
              </a:rPr>
              <a:t>acid)</a:t>
            </a:r>
            <a:r>
              <a:rPr lang="en-US" sz="2000" b="1" dirty="0">
                <a:solidFill>
                  <a:srgbClr val="737373"/>
                </a:solidFill>
              </a:rPr>
              <a:t/>
            </a:r>
            <a:br>
              <a:rPr lang="en-US" sz="2000" b="1" dirty="0">
                <a:solidFill>
                  <a:srgbClr val="737373"/>
                </a:solidFill>
              </a:rPr>
            </a:br>
            <a:endParaRPr lang="ar-EG" b="1" dirty="0">
              <a:solidFill>
                <a:prstClr val="black"/>
              </a:solidFill>
            </a:endParaRPr>
          </a:p>
        </p:txBody>
      </p:sp>
      <p:sp>
        <p:nvSpPr>
          <p:cNvPr id="3" name="Rectangle 2"/>
          <p:cNvSpPr/>
          <p:nvPr/>
        </p:nvSpPr>
        <p:spPr>
          <a:xfrm>
            <a:off x="107505" y="2060848"/>
            <a:ext cx="8928990" cy="4370427"/>
          </a:xfrm>
          <a:prstGeom prst="rect">
            <a:avLst/>
          </a:prstGeom>
        </p:spPr>
        <p:txBody>
          <a:bodyPr wrap="square">
            <a:spAutoFit/>
          </a:bodyPr>
          <a:lstStyle/>
          <a:p>
            <a:r>
              <a:rPr lang="en-US" sz="2000" b="1" dirty="0">
                <a:solidFill>
                  <a:srgbClr val="FF0000"/>
                </a:solidFill>
              </a:rPr>
              <a:t>B. Essential fatty acid: </a:t>
            </a:r>
          </a:p>
          <a:p>
            <a:pPr algn="just"/>
            <a:r>
              <a:rPr lang="en-US" sz="2000" b="1" dirty="0">
                <a:solidFill>
                  <a:prstClr val="black"/>
                </a:solidFill>
              </a:rPr>
              <a:t>These are unsaturated fatty acids which contain more than one double bond.</a:t>
            </a:r>
          </a:p>
          <a:p>
            <a:pPr algn="just"/>
            <a:r>
              <a:rPr lang="en-US" sz="2000" b="1" dirty="0">
                <a:solidFill>
                  <a:prstClr val="black"/>
                </a:solidFill>
              </a:rPr>
              <a:t>1. They are essential because they cannot be formed in the body and should be taken in the diet</a:t>
            </a:r>
          </a:p>
          <a:p>
            <a:r>
              <a:rPr lang="en-US" sz="2000" b="1" dirty="0">
                <a:solidFill>
                  <a:prstClr val="black"/>
                </a:solidFill>
              </a:rPr>
              <a:t>2. Examples: linoleic acid (18:2) </a:t>
            </a:r>
            <a:r>
              <a:rPr lang="en-US" sz="2000" b="1" dirty="0" err="1">
                <a:solidFill>
                  <a:prstClr val="black"/>
                </a:solidFill>
              </a:rPr>
              <a:t>linolenic</a:t>
            </a:r>
            <a:r>
              <a:rPr lang="en-US" sz="2000" b="1" dirty="0">
                <a:solidFill>
                  <a:prstClr val="black"/>
                </a:solidFill>
              </a:rPr>
              <a:t> (18:3) and </a:t>
            </a:r>
            <a:r>
              <a:rPr lang="en-US" sz="2000" b="1" dirty="0" err="1">
                <a:solidFill>
                  <a:prstClr val="black"/>
                </a:solidFill>
              </a:rPr>
              <a:t>arachidonic</a:t>
            </a:r>
            <a:r>
              <a:rPr lang="en-US" sz="2000" b="1" dirty="0">
                <a:solidFill>
                  <a:prstClr val="black"/>
                </a:solidFill>
              </a:rPr>
              <a:t> acid (20:4).</a:t>
            </a:r>
          </a:p>
          <a:p>
            <a:r>
              <a:rPr lang="en-US" sz="2000" b="1" dirty="0">
                <a:solidFill>
                  <a:prstClr val="black"/>
                </a:solidFill>
              </a:rPr>
              <a:t>3. Sources: Vegetable oils as corn oil and cotton seed oil.</a:t>
            </a:r>
          </a:p>
          <a:p>
            <a:r>
              <a:rPr lang="en-US" sz="2000" b="1" dirty="0">
                <a:solidFill>
                  <a:prstClr val="black"/>
                </a:solidFill>
              </a:rPr>
              <a:t>4. </a:t>
            </a:r>
            <a:r>
              <a:rPr lang="en-US" sz="2000" b="1" u="sng" dirty="0">
                <a:solidFill>
                  <a:prstClr val="black"/>
                </a:solidFill>
              </a:rPr>
              <a:t>Functions:</a:t>
            </a:r>
          </a:p>
          <a:p>
            <a:r>
              <a:rPr lang="en-US" sz="2000" b="1" dirty="0">
                <a:solidFill>
                  <a:prstClr val="black"/>
                </a:solidFill>
              </a:rPr>
              <a:t>a- They are Important for normal growth.</a:t>
            </a:r>
          </a:p>
          <a:p>
            <a:r>
              <a:rPr lang="en-US" sz="2000" b="1" dirty="0">
                <a:solidFill>
                  <a:prstClr val="black"/>
                </a:solidFill>
              </a:rPr>
              <a:t>b- Synthesis of phospholipids:</a:t>
            </a:r>
          </a:p>
          <a:p>
            <a:pPr algn="just"/>
            <a:r>
              <a:rPr lang="en-US" sz="2000" b="1" dirty="0">
                <a:solidFill>
                  <a:prstClr val="black"/>
                </a:solidFill>
              </a:rPr>
              <a:t>c- Prevention of atherosclerosis: Essential fatty acids combine with cholesterol forming esters which are rapidly metabolized by the liver. This prevents precipitation of free cholesterol along the endothelium of blood vessels ~ prevents atherosclerosis.</a:t>
            </a:r>
          </a:p>
          <a:p>
            <a:pPr algn="just"/>
            <a:r>
              <a:rPr lang="en-US" sz="2000" b="1" dirty="0">
                <a:solidFill>
                  <a:prstClr val="black"/>
                </a:solidFill>
              </a:rPr>
              <a:t>d· Synthesis of eicosanoid.</a:t>
            </a:r>
            <a:endParaRPr lang="ar-EG" sz="2000" b="1" dirty="0">
              <a:solidFill>
                <a:prstClr val="black"/>
              </a:solidFill>
            </a:endParaRPr>
          </a:p>
        </p:txBody>
      </p:sp>
    </p:spTree>
    <p:extLst>
      <p:ext uri="{BB962C8B-B14F-4D97-AF65-F5344CB8AC3E}">
        <p14:creationId xmlns:p14="http://schemas.microsoft.com/office/powerpoint/2010/main" val="1345310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0" y="0"/>
            <a:ext cx="86455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1086"/>
            <a:ext cx="7042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0" y="1027805"/>
            <a:ext cx="9009796"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068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75"/>
            <a:ext cx="9297988"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gly-d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91000"/>
            <a:ext cx="762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5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4" y="0"/>
            <a:ext cx="925252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untitled"/>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467544" y="4104456"/>
            <a:ext cx="7920880" cy="26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7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 y="0"/>
            <a:ext cx="9186863"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2771800" y="2276872"/>
            <a:ext cx="108012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508104" y="2276872"/>
            <a:ext cx="108012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533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5632311"/>
          </a:xfrm>
          <a:prstGeom prst="rect">
            <a:avLst/>
          </a:prstGeom>
        </p:spPr>
        <p:txBody>
          <a:bodyPr wrap="square">
            <a:spAutoFit/>
          </a:bodyPr>
          <a:lstStyle/>
          <a:p>
            <a:r>
              <a:rPr lang="en-US" sz="2400" b="1" dirty="0">
                <a:solidFill>
                  <a:prstClr val="black"/>
                </a:solidFill>
              </a:rPr>
              <a:t>Regulation of lipolysis</a:t>
            </a:r>
          </a:p>
          <a:p>
            <a:pPr algn="just"/>
            <a:r>
              <a:rPr lang="en-US" sz="2400" dirty="0">
                <a:solidFill>
                  <a:prstClr val="black"/>
                </a:solidFill>
              </a:rPr>
              <a:t>The key enzyme controlling lipolysis is </a:t>
            </a:r>
            <a:r>
              <a:rPr lang="en-US" sz="2400" b="1" u="sng" dirty="0">
                <a:solidFill>
                  <a:prstClr val="black"/>
                </a:solidFill>
              </a:rPr>
              <a:t>Hormone sensitive triacylglycerol lipase (HSL):</a:t>
            </a:r>
          </a:p>
          <a:p>
            <a:pPr marL="342900" indent="-342900" algn="just">
              <a:buFont typeface="Arial" pitchFamily="34" charset="0"/>
              <a:buChar char="•"/>
            </a:pPr>
            <a:r>
              <a:rPr lang="en-US" sz="2400" dirty="0">
                <a:solidFill>
                  <a:prstClr val="black"/>
                </a:solidFill>
              </a:rPr>
              <a:t>This enzyme is </a:t>
            </a:r>
            <a:r>
              <a:rPr lang="en-US" sz="2400" b="1" dirty="0">
                <a:solidFill>
                  <a:srgbClr val="FF0000"/>
                </a:solidFill>
              </a:rPr>
              <a:t>activated when phosphorylated </a:t>
            </a:r>
            <a:r>
              <a:rPr lang="en-US" sz="2400" dirty="0">
                <a:solidFill>
                  <a:prstClr val="black"/>
                </a:solidFill>
              </a:rPr>
              <a:t>by 3′ 5′-cyclic AMP- dependent protein kinase.  </a:t>
            </a:r>
          </a:p>
          <a:p>
            <a:pPr marL="342900" indent="-342900" algn="just">
              <a:buFont typeface="Arial" pitchFamily="34" charset="0"/>
              <a:buChar char="•"/>
            </a:pPr>
            <a:r>
              <a:rPr lang="en-US" sz="2400" dirty="0">
                <a:solidFill>
                  <a:prstClr val="black"/>
                </a:solidFill>
              </a:rPr>
              <a:t>3′ 5′-cyclic AMP is produced  in adipocyte when one of several   hormones (mainly epinephrine) binds to receptors on cell membrane  and activates </a:t>
            </a:r>
            <a:r>
              <a:rPr lang="en-US" sz="2400" dirty="0" err="1">
                <a:solidFill>
                  <a:prstClr val="black"/>
                </a:solidFill>
              </a:rPr>
              <a:t>adenylate</a:t>
            </a:r>
            <a:r>
              <a:rPr lang="en-US" sz="2400" dirty="0">
                <a:solidFill>
                  <a:prstClr val="black"/>
                </a:solidFill>
              </a:rPr>
              <a:t> </a:t>
            </a:r>
            <a:r>
              <a:rPr lang="en-US" sz="2400" dirty="0" err="1">
                <a:solidFill>
                  <a:prstClr val="black"/>
                </a:solidFill>
              </a:rPr>
              <a:t>cyclase</a:t>
            </a:r>
            <a:r>
              <a:rPr lang="en-US" sz="2400" dirty="0">
                <a:solidFill>
                  <a:prstClr val="black"/>
                </a:solidFill>
              </a:rPr>
              <a:t>. In the presence of high plasma level on insulin and glucose, HSL is  dephosphorylated, and become inactive. </a:t>
            </a:r>
            <a:r>
              <a:rPr lang="en-US" sz="2400" b="1" dirty="0">
                <a:solidFill>
                  <a:srgbClr val="FF0000"/>
                </a:solidFill>
              </a:rPr>
              <a:t>So during fasting </a:t>
            </a:r>
            <a:r>
              <a:rPr lang="en-US" sz="2400" dirty="0">
                <a:solidFill>
                  <a:prstClr val="black"/>
                </a:solidFill>
              </a:rPr>
              <a:t>→ stimulation of lipolysis. </a:t>
            </a:r>
          </a:p>
          <a:p>
            <a:pPr marL="342900" indent="-342900" algn="just">
              <a:buFont typeface="Arial" pitchFamily="34" charset="0"/>
              <a:buChar char="•"/>
            </a:pPr>
            <a:r>
              <a:rPr lang="en-US" sz="2400" dirty="0">
                <a:solidFill>
                  <a:prstClr val="black"/>
                </a:solidFill>
              </a:rPr>
              <a:t>Coffee contains caffeine and tea contains theophylline.  Both inhibit </a:t>
            </a:r>
            <a:r>
              <a:rPr lang="en-US" sz="2400" dirty="0" err="1">
                <a:solidFill>
                  <a:prstClr val="black"/>
                </a:solidFill>
              </a:rPr>
              <a:t>phosphodiesterase</a:t>
            </a:r>
            <a:r>
              <a:rPr lang="en-US" sz="2400" dirty="0">
                <a:solidFill>
                  <a:prstClr val="black"/>
                </a:solidFill>
              </a:rPr>
              <a:t> enzyme → stimulation of lipolysis.</a:t>
            </a:r>
          </a:p>
          <a:p>
            <a:r>
              <a:rPr lang="en-US" sz="2400" b="1" u="sng" dirty="0">
                <a:solidFill>
                  <a:prstClr val="black"/>
                </a:solidFill>
              </a:rPr>
              <a:t>Causes of excessive lipolysis</a:t>
            </a:r>
            <a:r>
              <a:rPr lang="en-US" sz="2400" b="1" dirty="0">
                <a:solidFill>
                  <a:prstClr val="black"/>
                </a:solidFill>
              </a:rPr>
              <a:t>: where there is a need for energy;</a:t>
            </a:r>
          </a:p>
          <a:p>
            <a:r>
              <a:rPr lang="en-US" sz="2400" dirty="0">
                <a:solidFill>
                  <a:prstClr val="black"/>
                </a:solidFill>
              </a:rPr>
              <a:t>starvation, diabetes mellitus, low carbohydrate diet, and in certain infectious disease as in tuberculosis ( due to high catabolic state).</a:t>
            </a:r>
          </a:p>
        </p:txBody>
      </p:sp>
    </p:spTree>
    <p:extLst>
      <p:ext uri="{BB962C8B-B14F-4D97-AF65-F5344CB8AC3E}">
        <p14:creationId xmlns:p14="http://schemas.microsoft.com/office/powerpoint/2010/main" val="399357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548681"/>
            <a:ext cx="925252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240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20"/>
            <a:ext cx="38465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0209" y="3824630"/>
            <a:ext cx="8964488" cy="2169825"/>
          </a:xfrm>
          <a:prstGeom prst="rect">
            <a:avLst/>
          </a:prstGeom>
        </p:spPr>
        <p:txBody>
          <a:bodyPr wrap="square">
            <a:spAutoFit/>
          </a:bodyPr>
          <a:lstStyle/>
          <a:p>
            <a:pPr lvl="1" rtl="1" eaLnBrk="0" fontAlgn="base" hangingPunct="0">
              <a:spcBef>
                <a:spcPct val="0"/>
              </a:spcBef>
              <a:spcAft>
                <a:spcPct val="0"/>
              </a:spcAft>
            </a:pPr>
            <a:r>
              <a:rPr lang="en-US" sz="2700" dirty="0">
                <a:solidFill>
                  <a:prstClr val="black"/>
                </a:solidFill>
                <a:latin typeface="Times New Roman" pitchFamily="18" charset="0"/>
                <a:cs typeface="Arial" pitchFamily="34" charset="0"/>
              </a:rPr>
              <a:t>- Fatty acids results from TAG hydrolysis in adipose tissue   are taken up by most tissues and must be activated in the        cytoplasm before being oxidized in the mitochondria.</a:t>
            </a:r>
          </a:p>
          <a:p>
            <a:pPr lvl="1" rtl="1" eaLnBrk="0" fontAlgn="base" hangingPunct="0">
              <a:spcBef>
                <a:spcPct val="0"/>
              </a:spcBef>
              <a:spcAft>
                <a:spcPct val="0"/>
              </a:spcAft>
            </a:pPr>
            <a:r>
              <a:rPr lang="en-US" sz="2700" dirty="0">
                <a:solidFill>
                  <a:prstClr val="black"/>
                </a:solidFill>
                <a:latin typeface="Times New Roman" pitchFamily="18" charset="0"/>
                <a:cs typeface="Arial" pitchFamily="34" charset="0"/>
              </a:rPr>
              <a:t>- Activation is catalyzed by </a:t>
            </a:r>
            <a:r>
              <a:rPr lang="en-US" sz="2700" dirty="0">
                <a:solidFill>
                  <a:srgbClr val="FF0000"/>
                </a:solidFill>
                <a:latin typeface="Times New Roman" pitchFamily="18" charset="0"/>
                <a:cs typeface="Arial" pitchFamily="34" charset="0"/>
              </a:rPr>
              <a:t>fatty acyl-CoA </a:t>
            </a:r>
            <a:r>
              <a:rPr lang="en-US" sz="2700" dirty="0" err="1">
                <a:solidFill>
                  <a:srgbClr val="FF0000"/>
                </a:solidFill>
                <a:latin typeface="Times New Roman" pitchFamily="18" charset="0"/>
                <a:cs typeface="Arial" pitchFamily="34" charset="0"/>
              </a:rPr>
              <a:t>synthetase</a:t>
            </a:r>
            <a:r>
              <a:rPr lang="en-US" sz="2700" dirty="0">
                <a:solidFill>
                  <a:srgbClr val="FF0000"/>
                </a:solidFill>
                <a:latin typeface="Times New Roman" pitchFamily="18" charset="0"/>
                <a:cs typeface="Arial" pitchFamily="34" charset="0"/>
              </a:rPr>
              <a:t> </a:t>
            </a:r>
            <a:r>
              <a:rPr lang="en-US" sz="2700" dirty="0">
                <a:solidFill>
                  <a:prstClr val="black"/>
                </a:solidFill>
                <a:latin typeface="Times New Roman" pitchFamily="18" charset="0"/>
                <a:cs typeface="Arial" pitchFamily="34" charset="0"/>
              </a:rPr>
              <a:t>or    (</a:t>
            </a:r>
            <a:r>
              <a:rPr lang="en-US" sz="2700" dirty="0" err="1">
                <a:solidFill>
                  <a:prstClr val="black"/>
                </a:solidFill>
                <a:latin typeface="Times New Roman" pitchFamily="18" charset="0"/>
                <a:cs typeface="Arial" pitchFamily="34" charset="0"/>
              </a:rPr>
              <a:t>t</a:t>
            </a:r>
            <a:r>
              <a:rPr lang="en-US" sz="2700" dirty="0" err="1">
                <a:solidFill>
                  <a:srgbClr val="FF0000"/>
                </a:solidFill>
                <a:latin typeface="Times New Roman" pitchFamily="18" charset="0"/>
                <a:cs typeface="Arial" pitchFamily="34" charset="0"/>
              </a:rPr>
              <a:t>hiokinase</a:t>
            </a:r>
            <a:r>
              <a:rPr lang="en-US" sz="2700" dirty="0">
                <a:solidFill>
                  <a:prstClr val="black"/>
                </a:solidFill>
                <a:latin typeface="Times New Roman" pitchFamily="18" charset="0"/>
                <a:cs typeface="Arial" pitchFamily="34" charset="0"/>
              </a:rPr>
              <a:t>).                           </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 y="3232376"/>
            <a:ext cx="848677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4"/>
          <p:cNvCxnSpPr>
            <a:cxnSpLocks noChangeShapeType="1"/>
          </p:cNvCxnSpPr>
          <p:nvPr/>
        </p:nvCxnSpPr>
        <p:spPr bwMode="auto">
          <a:xfrm>
            <a:off x="3832353" y="3590453"/>
            <a:ext cx="1600200" cy="1588"/>
          </a:xfrm>
          <a:prstGeom prst="straightConnector1">
            <a:avLst/>
          </a:prstGeom>
          <a:noFill/>
          <a:ln w="38100"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
        <p:nvSpPr>
          <p:cNvPr id="3" name="Rectangle 2"/>
          <p:cNvSpPr/>
          <p:nvPr/>
        </p:nvSpPr>
        <p:spPr>
          <a:xfrm>
            <a:off x="3917013" y="3184964"/>
            <a:ext cx="1284326" cy="369332"/>
          </a:xfrm>
          <a:prstGeom prst="rect">
            <a:avLst/>
          </a:prstGeom>
        </p:spPr>
        <p:txBody>
          <a:bodyPr wrap="none">
            <a:spAutoFit/>
          </a:bodyPr>
          <a:lstStyle/>
          <a:p>
            <a:pPr algn="r" rtl="1"/>
            <a:r>
              <a:rPr lang="en-US" dirty="0">
                <a:solidFill>
                  <a:prstClr val="black"/>
                </a:solidFill>
              </a:rPr>
              <a:t> </a:t>
            </a:r>
            <a:r>
              <a:rPr lang="en-US" b="1" dirty="0" err="1">
                <a:solidFill>
                  <a:prstClr val="black"/>
                </a:solidFill>
              </a:rPr>
              <a:t>thiokinase</a:t>
            </a:r>
            <a:r>
              <a:rPr lang="en-US" dirty="0">
                <a:solidFill>
                  <a:prstClr val="black"/>
                </a:solidFill>
              </a:rPr>
              <a:t> </a:t>
            </a:r>
            <a:endParaRPr lang="ar-EG" dirty="0">
              <a:solidFill>
                <a:prstClr val="black"/>
              </a:solidFill>
            </a:endParaRPr>
          </a:p>
        </p:txBody>
      </p:sp>
      <p:sp>
        <p:nvSpPr>
          <p:cNvPr id="4" name="Rectangle 3"/>
          <p:cNvSpPr/>
          <p:nvPr/>
        </p:nvSpPr>
        <p:spPr>
          <a:xfrm>
            <a:off x="-20051" y="599641"/>
            <a:ext cx="9144000" cy="2585323"/>
          </a:xfrm>
          <a:prstGeom prst="rect">
            <a:avLst/>
          </a:prstGeom>
        </p:spPr>
        <p:txBody>
          <a:bodyPr wrap="square">
            <a:spAutoFit/>
          </a:bodyPr>
          <a:lstStyle/>
          <a:p>
            <a:pPr marL="0" lvl="1" rtl="1" eaLnBrk="0" fontAlgn="base" hangingPunct="0">
              <a:spcBef>
                <a:spcPct val="0"/>
              </a:spcBef>
              <a:spcAft>
                <a:spcPct val="0"/>
              </a:spcAft>
              <a:defRPr/>
            </a:pPr>
            <a:r>
              <a:rPr lang="en-US" sz="2700" kern="0" dirty="0">
                <a:solidFill>
                  <a:prstClr val="black"/>
                </a:solidFill>
                <a:latin typeface="Times New Roman" pitchFamily="18" charset="0"/>
                <a:cs typeface="Arial" pitchFamily="34" charset="0"/>
              </a:rPr>
              <a:t>Oxidation of fatty acids occurs in </a:t>
            </a:r>
            <a:r>
              <a:rPr lang="en-US" sz="2700" kern="0" dirty="0">
                <a:solidFill>
                  <a:srgbClr val="FF0000"/>
                </a:solidFill>
                <a:latin typeface="Times New Roman" pitchFamily="18" charset="0"/>
                <a:cs typeface="Arial" pitchFamily="34" charset="0"/>
              </a:rPr>
              <a:t>the mitochondria</a:t>
            </a:r>
            <a:r>
              <a:rPr lang="en-US" sz="2700" kern="0" dirty="0">
                <a:solidFill>
                  <a:prstClr val="black"/>
                </a:solidFill>
                <a:latin typeface="Times New Roman" pitchFamily="18" charset="0"/>
                <a:cs typeface="Arial" pitchFamily="34" charset="0"/>
              </a:rPr>
              <a:t>. </a:t>
            </a:r>
          </a:p>
          <a:p>
            <a:pPr marL="0" lvl="1" rtl="1" eaLnBrk="0" fontAlgn="base" hangingPunct="0">
              <a:spcBef>
                <a:spcPct val="0"/>
              </a:spcBef>
              <a:spcAft>
                <a:spcPct val="0"/>
              </a:spcAft>
              <a:defRPr/>
            </a:pPr>
            <a:r>
              <a:rPr lang="en-US" sz="2700" kern="0" dirty="0">
                <a:solidFill>
                  <a:prstClr val="black"/>
                </a:solidFill>
                <a:latin typeface="Times New Roman" pitchFamily="18" charset="0"/>
                <a:cs typeface="Arial" pitchFamily="34" charset="0"/>
              </a:rPr>
              <a:t>-The CoA derivatives of long chain F.A. can not penetrate        the inner mitochondrial membrane (short chain F.A.s &amp;          their  acyl CoA can penetrate).    </a:t>
            </a:r>
          </a:p>
          <a:p>
            <a:pPr marL="0" lvl="1" rtl="1" eaLnBrk="0" fontAlgn="base" hangingPunct="0">
              <a:spcBef>
                <a:spcPct val="0"/>
              </a:spcBef>
              <a:spcAft>
                <a:spcPct val="0"/>
              </a:spcAft>
              <a:defRPr/>
            </a:pPr>
            <a:r>
              <a:rPr lang="en-US" sz="2700" kern="0" dirty="0">
                <a:solidFill>
                  <a:prstClr val="black"/>
                </a:solidFill>
                <a:latin typeface="Times New Roman" pitchFamily="18" charset="0"/>
                <a:cs typeface="Arial" pitchFamily="34" charset="0"/>
              </a:rPr>
              <a:t>- The transport of fatty acyl-CoA into the mitochondria is         accomplished via an acyl – </a:t>
            </a:r>
            <a:r>
              <a:rPr lang="en-US" sz="2700" kern="0" dirty="0" err="1">
                <a:solidFill>
                  <a:prstClr val="black"/>
                </a:solidFill>
                <a:latin typeface="Times New Roman" pitchFamily="18" charset="0"/>
                <a:cs typeface="Arial" pitchFamily="34" charset="0"/>
              </a:rPr>
              <a:t>carnitine</a:t>
            </a:r>
            <a:r>
              <a:rPr lang="en-US" sz="2700" kern="0" dirty="0">
                <a:solidFill>
                  <a:prstClr val="black"/>
                </a:solidFill>
                <a:latin typeface="Times New Roman" pitchFamily="18" charset="0"/>
                <a:cs typeface="Arial" pitchFamily="34" charset="0"/>
              </a:rPr>
              <a:t> intermediate</a:t>
            </a:r>
            <a:endParaRPr lang="ar-EG" kern="0" dirty="0">
              <a:solidFill>
                <a:sysClr val="windowText" lastClr="000000"/>
              </a:solidFill>
            </a:endParaRPr>
          </a:p>
        </p:txBody>
      </p:sp>
    </p:spTree>
    <p:extLst>
      <p:ext uri="{BB962C8B-B14F-4D97-AF65-F5344CB8AC3E}">
        <p14:creationId xmlns:p14="http://schemas.microsoft.com/office/powerpoint/2010/main" val="107480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465" y="0"/>
            <a:ext cx="3723070" cy="461665"/>
          </a:xfrm>
          <a:prstGeom prst="rect">
            <a:avLst/>
          </a:prstGeom>
        </p:spPr>
        <p:txBody>
          <a:bodyPr wrap="none">
            <a:spAutoFit/>
          </a:bodyPr>
          <a:lstStyle/>
          <a:p>
            <a:pPr algn="ctr" fontAlgn="base">
              <a:spcBef>
                <a:spcPct val="0"/>
              </a:spcBef>
              <a:spcAft>
                <a:spcPct val="0"/>
              </a:spcAft>
            </a:pPr>
            <a:r>
              <a:rPr lang="en-US" sz="2400" b="1" u="sng" dirty="0">
                <a:solidFill>
                  <a:prstClr val="black"/>
                </a:solidFill>
                <a:latin typeface="Times New Roman" pitchFamily="18" charset="0"/>
                <a:cs typeface="Times New Roman" pitchFamily="18" charset="0"/>
              </a:rPr>
              <a:t>Long chain F.A.s transport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9" y="116632"/>
            <a:ext cx="6681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9" y="836712"/>
            <a:ext cx="90709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https://josephinewidya.files.wordpress.com/2012/05/carnit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288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04" y="2081242"/>
            <a:ext cx="4572000" cy="4524315"/>
          </a:xfrm>
          <a:prstGeom prst="rect">
            <a:avLst/>
          </a:prstGeom>
        </p:spPr>
        <p:txBody>
          <a:bodyPr>
            <a:spAutoFit/>
          </a:bodyPr>
          <a:lstStyle/>
          <a:p>
            <a:pPr fontAlgn="base">
              <a:spcBef>
                <a:spcPct val="0"/>
              </a:spcBef>
              <a:spcAft>
                <a:spcPct val="0"/>
              </a:spcAft>
              <a:buFontTx/>
              <a:buChar char="-"/>
            </a:pPr>
            <a:r>
              <a:rPr lang="en-US" sz="2400" dirty="0">
                <a:solidFill>
                  <a:prstClr val="black"/>
                </a:solidFill>
                <a:latin typeface="Times New Roman" pitchFamily="18" charset="0"/>
                <a:cs typeface="Times New Roman" pitchFamily="18" charset="0"/>
              </a:rPr>
              <a:t> It can cross the inner mitochondrial membrane in exchange with </a:t>
            </a:r>
            <a:r>
              <a:rPr lang="en-US" sz="2400" dirty="0" err="1">
                <a:solidFill>
                  <a:prstClr val="black"/>
                </a:solidFill>
                <a:latin typeface="Times New Roman" pitchFamily="18" charset="0"/>
                <a:cs typeface="Times New Roman" pitchFamily="18" charset="0"/>
              </a:rPr>
              <a:t>carnitine</a:t>
            </a:r>
            <a:r>
              <a:rPr lang="en-US" sz="2400" dirty="0">
                <a:solidFill>
                  <a:prstClr val="black"/>
                </a:solidFill>
                <a:latin typeface="Times New Roman" pitchFamily="18" charset="0"/>
                <a:cs typeface="Times New Roman" pitchFamily="18" charset="0"/>
              </a:rPr>
              <a:t>.</a:t>
            </a:r>
          </a:p>
          <a:p>
            <a:pPr fontAlgn="base">
              <a:spcBef>
                <a:spcPct val="0"/>
              </a:spcBef>
              <a:spcAft>
                <a:spcPct val="0"/>
              </a:spcAft>
              <a:buFontTx/>
              <a:buChar char="-"/>
            </a:pPr>
            <a:r>
              <a:rPr lang="en-US" sz="2400" dirty="0">
                <a:solidFill>
                  <a:prstClr val="black"/>
                </a:solidFill>
                <a:latin typeface="Times New Roman" pitchFamily="18" charset="0"/>
                <a:cs typeface="Times New Roman" pitchFamily="18" charset="0"/>
              </a:rPr>
              <a:t> Acyl </a:t>
            </a:r>
            <a:r>
              <a:rPr lang="en-US" sz="2400" dirty="0" err="1">
                <a:solidFill>
                  <a:prstClr val="black"/>
                </a:solidFill>
                <a:latin typeface="Times New Roman" pitchFamily="18" charset="0"/>
                <a:cs typeface="Times New Roman" pitchFamily="18" charset="0"/>
              </a:rPr>
              <a:t>carnitine</a:t>
            </a:r>
            <a:r>
              <a:rPr lang="en-US" sz="2400" dirty="0">
                <a:solidFill>
                  <a:prstClr val="black"/>
                </a:solidFill>
                <a:latin typeface="Times New Roman" pitchFamily="18" charset="0"/>
                <a:cs typeface="Times New Roman" pitchFamily="18" charset="0"/>
              </a:rPr>
              <a:t> transported to </a:t>
            </a:r>
          </a:p>
          <a:p>
            <a:pPr fontAlgn="base">
              <a:spcBef>
                <a:spcPct val="0"/>
              </a:spcBef>
              <a:spcAft>
                <a:spcPct val="0"/>
              </a:spcAft>
            </a:pPr>
            <a:r>
              <a:rPr lang="en-US" sz="2400" dirty="0">
                <a:solidFill>
                  <a:prstClr val="black"/>
                </a:solidFill>
                <a:latin typeface="Times New Roman" pitchFamily="18" charset="0"/>
                <a:cs typeface="Times New Roman" pitchFamily="18" charset="0"/>
              </a:rPr>
              <a:t>  the inner mitochondrial membrane </a:t>
            </a:r>
          </a:p>
          <a:p>
            <a:pPr fontAlgn="base">
              <a:spcBef>
                <a:spcPct val="0"/>
              </a:spcBef>
              <a:spcAft>
                <a:spcPct val="0"/>
              </a:spcAft>
            </a:pPr>
            <a:r>
              <a:rPr lang="en-US" sz="2400" dirty="0">
                <a:solidFill>
                  <a:prstClr val="black"/>
                </a:solidFill>
                <a:latin typeface="Times New Roman" pitchFamily="18" charset="0"/>
                <a:cs typeface="Times New Roman" pitchFamily="18" charset="0"/>
              </a:rPr>
              <a:t>  is accomplished by </a:t>
            </a:r>
            <a:r>
              <a:rPr lang="en-US" sz="2400" dirty="0" err="1">
                <a:solidFill>
                  <a:srgbClr val="FF0000"/>
                </a:solidFill>
                <a:latin typeface="Times New Roman" pitchFamily="18" charset="0"/>
                <a:cs typeface="Times New Roman" pitchFamily="18" charset="0"/>
              </a:rPr>
              <a:t>carnitine</a:t>
            </a:r>
            <a:r>
              <a:rPr lang="en-US" sz="2400" dirty="0">
                <a:solidFill>
                  <a:srgbClr val="FF0000"/>
                </a:solidFill>
                <a:latin typeface="Times New Roman" pitchFamily="18" charset="0"/>
                <a:cs typeface="Times New Roman" pitchFamily="18" charset="0"/>
              </a:rPr>
              <a:t>  acyl-</a:t>
            </a:r>
            <a:r>
              <a:rPr lang="en-US" sz="2400" dirty="0" err="1">
                <a:solidFill>
                  <a:srgbClr val="FF0000"/>
                </a:solidFill>
                <a:latin typeface="Times New Roman" pitchFamily="18" charset="0"/>
                <a:cs typeface="Times New Roman" pitchFamily="18" charset="0"/>
              </a:rPr>
              <a:t>carnitine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translocase</a:t>
            </a:r>
            <a:r>
              <a:rPr lang="en-US" sz="2400" dirty="0">
                <a:solidFill>
                  <a:prstClr val="black"/>
                </a:solidFill>
                <a:latin typeface="Times New Roman" pitchFamily="18" charset="0"/>
                <a:cs typeface="Times New Roman" pitchFamily="18" charset="0"/>
              </a:rPr>
              <a:t>.</a:t>
            </a:r>
          </a:p>
          <a:p>
            <a:pPr fontAlgn="base">
              <a:spcBef>
                <a:spcPct val="0"/>
              </a:spcBef>
              <a:spcAft>
                <a:spcPct val="0"/>
              </a:spcAft>
              <a:buFontTx/>
              <a:buChar char="-"/>
            </a:pPr>
            <a:r>
              <a:rPr lang="en-US" sz="2400" dirty="0">
                <a:solidFill>
                  <a:prstClr val="black"/>
                </a:solidFill>
                <a:latin typeface="Times New Roman" pitchFamily="18" charset="0"/>
                <a:cs typeface="Times New Roman" pitchFamily="18" charset="0"/>
              </a:rPr>
              <a:t> In mitochondria </a:t>
            </a:r>
            <a:r>
              <a:rPr lang="en-US" sz="2400" dirty="0" err="1">
                <a:solidFill>
                  <a:prstClr val="black"/>
                </a:solidFill>
                <a:latin typeface="Times New Roman" pitchFamily="18" charset="0"/>
                <a:cs typeface="Times New Roman" pitchFamily="18" charset="0"/>
              </a:rPr>
              <a:t>carnitine</a:t>
            </a:r>
            <a:r>
              <a:rPr lang="en-US" sz="2400" dirty="0">
                <a:solidFill>
                  <a:prstClr val="black"/>
                </a:solidFill>
                <a:latin typeface="Times New Roman" pitchFamily="18" charset="0"/>
                <a:cs typeface="Times New Roman" pitchFamily="18" charset="0"/>
              </a:rPr>
              <a:t> is </a:t>
            </a:r>
          </a:p>
          <a:p>
            <a:pPr fontAlgn="base">
              <a:spcBef>
                <a:spcPct val="0"/>
              </a:spcBef>
              <a:spcAft>
                <a:spcPct val="0"/>
              </a:spcAft>
            </a:pPr>
            <a:r>
              <a:rPr lang="en-US" sz="2400" dirty="0">
                <a:solidFill>
                  <a:prstClr val="black"/>
                </a:solidFill>
                <a:latin typeface="Times New Roman" pitchFamily="18" charset="0"/>
                <a:cs typeface="Times New Roman" pitchFamily="18" charset="0"/>
              </a:rPr>
              <a:t>  regenerated by </a:t>
            </a:r>
            <a:r>
              <a:rPr lang="en-US" sz="2400" dirty="0" err="1">
                <a:solidFill>
                  <a:srgbClr val="FF0000"/>
                </a:solidFill>
                <a:latin typeface="Times New Roman" pitchFamily="18" charset="0"/>
                <a:cs typeface="Times New Roman" pitchFamily="18" charset="0"/>
              </a:rPr>
              <a:t>carnitine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palmitoyl</a:t>
            </a:r>
            <a:r>
              <a:rPr lang="en-US" sz="2400" dirty="0">
                <a:solidFill>
                  <a:srgbClr val="FF0000"/>
                </a:solidFill>
                <a:latin typeface="Times New Roman" pitchFamily="18" charset="0"/>
                <a:cs typeface="Times New Roman" pitchFamily="18" charset="0"/>
              </a:rPr>
              <a:t> </a:t>
            </a:r>
          </a:p>
          <a:p>
            <a:pPr fontAlgn="base">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transferase</a:t>
            </a:r>
            <a:r>
              <a:rPr lang="en-US" sz="2400" dirty="0">
                <a:solidFill>
                  <a:srgbClr val="FF0000"/>
                </a:solidFill>
                <a:latin typeface="Times New Roman" pitchFamily="18" charset="0"/>
                <a:cs typeface="Times New Roman" pitchFamily="18" charset="0"/>
              </a:rPr>
              <a:t> II enzyme</a:t>
            </a:r>
            <a:r>
              <a:rPr lang="en-US" sz="2400" dirty="0">
                <a:solidFill>
                  <a:prstClr val="black"/>
                </a:solidFill>
                <a:latin typeface="Times New Roman" pitchFamily="18" charset="0"/>
                <a:cs typeface="Times New Roman" pitchFamily="18" charset="0"/>
              </a:rPr>
              <a:t>, and the </a:t>
            </a:r>
          </a:p>
          <a:p>
            <a:pPr fontAlgn="base">
              <a:spcBef>
                <a:spcPct val="0"/>
              </a:spcBef>
              <a:spcAft>
                <a:spcPct val="0"/>
              </a:spcAft>
            </a:pPr>
            <a:r>
              <a:rPr lang="en-US" sz="2400" dirty="0">
                <a:solidFill>
                  <a:prstClr val="black"/>
                </a:solidFill>
                <a:latin typeface="Times New Roman" pitchFamily="18" charset="0"/>
                <a:cs typeface="Times New Roman" pitchFamily="18" charset="0"/>
              </a:rPr>
              <a:t>  active acyl CoA is now ready for </a:t>
            </a:r>
          </a:p>
          <a:p>
            <a:pPr fontAlgn="base">
              <a:spcBef>
                <a:spcPct val="0"/>
              </a:spcBef>
              <a:spcAft>
                <a:spcPct val="0"/>
              </a:spcAft>
            </a:pPr>
            <a:r>
              <a:rPr lang="en-US" sz="2400" dirty="0">
                <a:solidFill>
                  <a:prstClr val="black"/>
                </a:solidFill>
                <a:latin typeface="Times New Roman" pitchFamily="18" charset="0"/>
                <a:cs typeface="Times New Roman" pitchFamily="18" charset="0"/>
              </a:rPr>
              <a:t>  oxidation and energy production.</a:t>
            </a:r>
          </a:p>
        </p:txBody>
      </p:sp>
      <p:sp>
        <p:nvSpPr>
          <p:cNvPr id="7" name="Rectangle 3"/>
          <p:cNvSpPr>
            <a:spLocks noChangeArrowheads="1"/>
          </p:cNvSpPr>
          <p:nvPr/>
        </p:nvSpPr>
        <p:spPr bwMode="auto">
          <a:xfrm>
            <a:off x="5868144" y="1379847"/>
            <a:ext cx="246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defRPr/>
            </a:pPr>
            <a:r>
              <a:rPr lang="en-US" b="1" u="sng" kern="0" dirty="0" err="1">
                <a:solidFill>
                  <a:sysClr val="windowText" lastClr="000000"/>
                </a:solidFill>
              </a:rPr>
              <a:t>Carnitine</a:t>
            </a:r>
            <a:r>
              <a:rPr lang="en-US" b="1" u="sng" kern="0" dirty="0">
                <a:solidFill>
                  <a:sysClr val="windowText" lastClr="000000"/>
                </a:solidFill>
              </a:rPr>
              <a:t> Shuttle</a:t>
            </a:r>
            <a:endParaRPr lang="en-US" kern="0" dirty="0">
              <a:solidFill>
                <a:sysClr val="windowText" lastClr="000000"/>
              </a:solidFill>
            </a:endParaRPr>
          </a:p>
        </p:txBody>
      </p:sp>
    </p:spTree>
    <p:extLst>
      <p:ext uri="{BB962C8B-B14F-4D97-AF65-F5344CB8AC3E}">
        <p14:creationId xmlns:p14="http://schemas.microsoft.com/office/powerpoint/2010/main" val="25223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1138</Words>
  <Application>Microsoft Office PowerPoint</Application>
  <PresentationFormat>عرض على الشاشة (3:4)‏</PresentationFormat>
  <Paragraphs>111</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MCC</dc:creator>
  <cp:lastModifiedBy>MCC</cp:lastModifiedBy>
  <cp:revision>7</cp:revision>
  <dcterms:created xsi:type="dcterms:W3CDTF">2020-03-19T20:48:14Z</dcterms:created>
  <dcterms:modified xsi:type="dcterms:W3CDTF">2020-03-20T21:06:20Z</dcterms:modified>
</cp:coreProperties>
</file>