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305" r:id="rId4"/>
    <p:sldId id="306" r:id="rId5"/>
    <p:sldId id="258" r:id="rId6"/>
    <p:sldId id="307" r:id="rId7"/>
    <p:sldId id="311" r:id="rId8"/>
    <p:sldId id="312" r:id="rId9"/>
    <p:sldId id="291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292" r:id="rId20"/>
    <p:sldId id="322" r:id="rId21"/>
    <p:sldId id="286" r:id="rId22"/>
    <p:sldId id="260" r:id="rId23"/>
    <p:sldId id="323" r:id="rId24"/>
    <p:sldId id="267" r:id="rId25"/>
    <p:sldId id="297" r:id="rId26"/>
    <p:sldId id="298" r:id="rId27"/>
    <p:sldId id="324" r:id="rId28"/>
    <p:sldId id="300" r:id="rId29"/>
    <p:sldId id="301" r:id="rId30"/>
    <p:sldId id="302" r:id="rId31"/>
    <p:sldId id="303" r:id="rId32"/>
    <p:sldId id="309" r:id="rId33"/>
    <p:sldId id="30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presProps" Target="pres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E66C9-4788-4817-B845-3911684307A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3B99C5-B41C-4E35-9354-ACA057A856F2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rgbClr val="002060"/>
              </a:solidFill>
            </a:rPr>
            <a:t>Hypothyroid Goiter</a:t>
          </a:r>
        </a:p>
      </dgm:t>
    </dgm:pt>
    <dgm:pt modelId="{0D1FC63E-D9A6-4054-ABC1-C0F67E80F111}" type="parTrans" cxnId="{BE4177BA-F521-4869-BB66-13F8F98CE0D9}">
      <dgm:prSet/>
      <dgm:spPr/>
      <dgm:t>
        <a:bodyPr/>
        <a:lstStyle/>
        <a:p>
          <a:endParaRPr lang="en-US"/>
        </a:p>
      </dgm:t>
    </dgm:pt>
    <dgm:pt modelId="{6259800F-B5CF-43B7-B291-A64134F98B2C}" type="sibTrans" cxnId="{BE4177BA-F521-4869-BB66-13F8F98CE0D9}">
      <dgm:prSet/>
      <dgm:spPr/>
      <dgm:t>
        <a:bodyPr/>
        <a:lstStyle/>
        <a:p>
          <a:endParaRPr lang="en-US"/>
        </a:p>
      </dgm:t>
    </dgm:pt>
    <dgm:pt modelId="{9C6C3C4E-A08C-49CA-9830-DDF97E49191A}">
      <dgm:prSet phldrT="[Text]"/>
      <dgm:spPr/>
      <dgm:t>
        <a:bodyPr/>
        <a:lstStyle/>
        <a:p>
          <a:r>
            <a:rPr lang="en-US" b="1" dirty="0"/>
            <a:t>Endemic Goiter: due to iodine deficiency</a:t>
          </a:r>
        </a:p>
      </dgm:t>
    </dgm:pt>
    <dgm:pt modelId="{6AB08EAA-AB63-4941-9779-6C695AE6A5A6}" type="parTrans" cxnId="{4379C4B0-5181-4E94-92B4-4D80A2E1AE8C}">
      <dgm:prSet/>
      <dgm:spPr/>
      <dgm:t>
        <a:bodyPr/>
        <a:lstStyle/>
        <a:p>
          <a:endParaRPr lang="en-US"/>
        </a:p>
      </dgm:t>
    </dgm:pt>
    <dgm:pt modelId="{44977E27-5F87-4E26-80EC-EC63F14A7E3D}" type="sibTrans" cxnId="{4379C4B0-5181-4E94-92B4-4D80A2E1AE8C}">
      <dgm:prSet/>
      <dgm:spPr/>
      <dgm:t>
        <a:bodyPr/>
        <a:lstStyle/>
        <a:p>
          <a:endParaRPr lang="en-US"/>
        </a:p>
      </dgm:t>
    </dgm:pt>
    <dgm:pt modelId="{E36FEB56-C560-43AE-9C09-4C35A8580E9B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>
              <a:solidFill>
                <a:srgbClr val="002060"/>
              </a:solidFill>
            </a:rPr>
            <a:t>Euthyroid Goiter</a:t>
          </a:r>
        </a:p>
      </dgm:t>
    </dgm:pt>
    <dgm:pt modelId="{D51E8F06-369E-4A1E-A244-D31BA7AC946C}" type="parTrans" cxnId="{F57D9385-1D24-46D4-80B1-81BAA56B3A59}">
      <dgm:prSet/>
      <dgm:spPr/>
      <dgm:t>
        <a:bodyPr/>
        <a:lstStyle/>
        <a:p>
          <a:endParaRPr lang="en-US"/>
        </a:p>
      </dgm:t>
    </dgm:pt>
    <dgm:pt modelId="{A4A094DD-A879-4894-B6E1-9BA1522229A1}" type="sibTrans" cxnId="{F57D9385-1D24-46D4-80B1-81BAA56B3A59}">
      <dgm:prSet/>
      <dgm:spPr/>
      <dgm:t>
        <a:bodyPr/>
        <a:lstStyle/>
        <a:p>
          <a:endParaRPr lang="en-US"/>
        </a:p>
      </dgm:t>
    </dgm:pt>
    <dgm:pt modelId="{B5C0D362-2250-4A52-8173-AFC98A59B187}">
      <dgm:prSet phldrT="[Text]"/>
      <dgm:spPr/>
      <dgm:t>
        <a:bodyPr/>
        <a:lstStyle/>
        <a:p>
          <a:r>
            <a:rPr lang="en-US" b="1" dirty="0"/>
            <a:t>Euthyroid Diffuse Goiters</a:t>
          </a:r>
        </a:p>
      </dgm:t>
    </dgm:pt>
    <dgm:pt modelId="{1FE1B039-2485-40DB-9FD0-A5821FD73CA1}" type="parTrans" cxnId="{7E4CB837-CE4A-4A56-A1EC-CE868331EA4B}">
      <dgm:prSet/>
      <dgm:spPr/>
      <dgm:t>
        <a:bodyPr/>
        <a:lstStyle/>
        <a:p>
          <a:endParaRPr lang="en-US"/>
        </a:p>
      </dgm:t>
    </dgm:pt>
    <dgm:pt modelId="{F80959B1-9A89-4A3E-9701-52B72328A854}" type="sibTrans" cxnId="{7E4CB837-CE4A-4A56-A1EC-CE868331EA4B}">
      <dgm:prSet/>
      <dgm:spPr/>
      <dgm:t>
        <a:bodyPr/>
        <a:lstStyle/>
        <a:p>
          <a:endParaRPr lang="en-US"/>
        </a:p>
      </dgm:t>
    </dgm:pt>
    <dgm:pt modelId="{2B83FC3D-77FF-40BA-B23F-6887144F14C8}">
      <dgm:prSet phldrT="[Text]"/>
      <dgm:spPr>
        <a:solidFill>
          <a:srgbClr val="FF0000"/>
        </a:solidFill>
      </dgm:spPr>
      <dgm:t>
        <a:bodyPr/>
        <a:lstStyle/>
        <a:p>
          <a:r>
            <a:rPr lang="en-US" b="1" dirty="0"/>
            <a:t>Thyrotoxic Goiters</a:t>
          </a:r>
        </a:p>
      </dgm:t>
    </dgm:pt>
    <dgm:pt modelId="{FAA22879-1734-4BEC-B7C5-315F0F59B24B}" type="parTrans" cxnId="{77DB706E-6794-4736-A46C-940D05336477}">
      <dgm:prSet/>
      <dgm:spPr/>
      <dgm:t>
        <a:bodyPr/>
        <a:lstStyle/>
        <a:p>
          <a:endParaRPr lang="en-US"/>
        </a:p>
      </dgm:t>
    </dgm:pt>
    <dgm:pt modelId="{A03501D1-BEE2-44C5-9C35-31DE4F39A040}" type="sibTrans" cxnId="{77DB706E-6794-4736-A46C-940D05336477}">
      <dgm:prSet/>
      <dgm:spPr/>
      <dgm:t>
        <a:bodyPr/>
        <a:lstStyle/>
        <a:p>
          <a:endParaRPr lang="en-US"/>
        </a:p>
      </dgm:t>
    </dgm:pt>
    <dgm:pt modelId="{551FB758-06CB-4CAD-8085-6C51CBD4CD39}">
      <dgm:prSet phldrT="[Text]"/>
      <dgm:spPr/>
      <dgm:t>
        <a:bodyPr/>
        <a:lstStyle/>
        <a:p>
          <a:r>
            <a:rPr lang="en-US" b="1" dirty="0"/>
            <a:t>Graves’ Disease</a:t>
          </a:r>
        </a:p>
      </dgm:t>
    </dgm:pt>
    <dgm:pt modelId="{D530691C-9CF2-44BD-928B-687F4FE325E5}" type="parTrans" cxnId="{73C4C3EE-0D92-474E-B1E1-34A8DCC08604}">
      <dgm:prSet/>
      <dgm:spPr/>
      <dgm:t>
        <a:bodyPr/>
        <a:lstStyle/>
        <a:p>
          <a:endParaRPr lang="en-US"/>
        </a:p>
      </dgm:t>
    </dgm:pt>
    <dgm:pt modelId="{89CAF126-6AA9-4E4C-8E10-B4FCCDFE4307}" type="sibTrans" cxnId="{73C4C3EE-0D92-474E-B1E1-34A8DCC08604}">
      <dgm:prSet/>
      <dgm:spPr/>
      <dgm:t>
        <a:bodyPr/>
        <a:lstStyle/>
        <a:p>
          <a:endParaRPr lang="en-US"/>
        </a:p>
      </dgm:t>
    </dgm:pt>
    <dgm:pt modelId="{F7874DD3-8136-49BC-8BB7-2A00997D51C9}">
      <dgm:prSet phldrT="[Text]"/>
      <dgm:spPr/>
      <dgm:t>
        <a:bodyPr/>
        <a:lstStyle/>
        <a:p>
          <a:r>
            <a:rPr lang="en-US" b="1" dirty="0"/>
            <a:t>Toxic Multinodular Goiter (TMNG)</a:t>
          </a:r>
        </a:p>
      </dgm:t>
    </dgm:pt>
    <dgm:pt modelId="{E410388C-87E8-459C-A659-2617AF887E16}" type="parTrans" cxnId="{1A0FB5C1-E206-4858-9F3B-151FD87DA490}">
      <dgm:prSet/>
      <dgm:spPr/>
      <dgm:t>
        <a:bodyPr/>
        <a:lstStyle/>
        <a:p>
          <a:endParaRPr lang="en-US"/>
        </a:p>
      </dgm:t>
    </dgm:pt>
    <dgm:pt modelId="{00A29FBC-7EF9-4BD8-A403-01EB43BE9293}" type="sibTrans" cxnId="{1A0FB5C1-E206-4858-9F3B-151FD87DA490}">
      <dgm:prSet/>
      <dgm:spPr/>
      <dgm:t>
        <a:bodyPr/>
        <a:lstStyle/>
        <a:p>
          <a:endParaRPr lang="en-US"/>
        </a:p>
      </dgm:t>
    </dgm:pt>
    <dgm:pt modelId="{E24F5543-8A6E-4D41-99C2-AFB95F3CCD63}">
      <dgm:prSet/>
      <dgm:spPr/>
      <dgm:t>
        <a:bodyPr/>
        <a:lstStyle/>
        <a:p>
          <a:r>
            <a:rPr lang="en-US" b="1" dirty="0"/>
            <a:t>Hashimoto’s Thyroiditis</a:t>
          </a:r>
        </a:p>
      </dgm:t>
    </dgm:pt>
    <dgm:pt modelId="{C15393C7-7E70-45AB-AF24-9796F8ADC46F}" type="parTrans" cxnId="{E2B9F28C-9661-41EA-BDB4-5401C33FECC1}">
      <dgm:prSet/>
      <dgm:spPr/>
      <dgm:t>
        <a:bodyPr/>
        <a:lstStyle/>
        <a:p>
          <a:endParaRPr lang="en-US"/>
        </a:p>
      </dgm:t>
    </dgm:pt>
    <dgm:pt modelId="{475E98D7-F9A8-44DF-8CF0-1214F2DA9ED0}" type="sibTrans" cxnId="{E2B9F28C-9661-41EA-BDB4-5401C33FECC1}">
      <dgm:prSet/>
      <dgm:spPr/>
      <dgm:t>
        <a:bodyPr/>
        <a:lstStyle/>
        <a:p>
          <a:endParaRPr lang="en-US"/>
        </a:p>
      </dgm:t>
    </dgm:pt>
    <dgm:pt modelId="{826E5F32-ACFA-48E7-8A0E-257091DF7C47}">
      <dgm:prSet phldrT="[Text]"/>
      <dgm:spPr/>
      <dgm:t>
        <a:bodyPr/>
        <a:lstStyle/>
        <a:p>
          <a:r>
            <a:rPr lang="en-US" b="1" dirty="0"/>
            <a:t>Euthyroid Multinodular Goiters</a:t>
          </a:r>
        </a:p>
      </dgm:t>
    </dgm:pt>
    <dgm:pt modelId="{90BCC0FF-611E-4301-83EE-F1CBB3200171}" type="parTrans" cxnId="{298F404B-AA9C-43C9-9F31-01CFBB68CE3C}">
      <dgm:prSet/>
      <dgm:spPr/>
      <dgm:t>
        <a:bodyPr/>
        <a:lstStyle/>
        <a:p>
          <a:endParaRPr lang="en-US"/>
        </a:p>
      </dgm:t>
    </dgm:pt>
    <dgm:pt modelId="{B7FA51B9-3203-4924-803E-9790F7CA26C4}" type="sibTrans" cxnId="{298F404B-AA9C-43C9-9F31-01CFBB68CE3C}">
      <dgm:prSet/>
      <dgm:spPr/>
      <dgm:t>
        <a:bodyPr/>
        <a:lstStyle/>
        <a:p>
          <a:endParaRPr lang="en-US"/>
        </a:p>
      </dgm:t>
    </dgm:pt>
    <dgm:pt modelId="{2E26F14A-82F4-41AF-96F2-899E778F8423}" type="pres">
      <dgm:prSet presAssocID="{C16E66C9-4788-4817-B845-3911684307AC}" presName="Name0" presStyleCnt="0">
        <dgm:presLayoutVars>
          <dgm:dir/>
          <dgm:animLvl val="lvl"/>
          <dgm:resizeHandles val="exact"/>
        </dgm:presLayoutVars>
      </dgm:prSet>
      <dgm:spPr/>
    </dgm:pt>
    <dgm:pt modelId="{7E66F622-EDF6-4D0D-99DB-5EEEE5B3A637}" type="pres">
      <dgm:prSet presAssocID="{F63B99C5-B41C-4E35-9354-ACA057A856F2}" presName="composite" presStyleCnt="0"/>
      <dgm:spPr/>
    </dgm:pt>
    <dgm:pt modelId="{FC4E926F-68F4-4220-95DC-3F45D0455E98}" type="pres">
      <dgm:prSet presAssocID="{F63B99C5-B41C-4E35-9354-ACA057A856F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B09D1B5-5132-414D-AB5F-449C32A0FB5D}" type="pres">
      <dgm:prSet presAssocID="{F63B99C5-B41C-4E35-9354-ACA057A856F2}" presName="desTx" presStyleLbl="alignAccFollowNode1" presStyleIdx="0" presStyleCnt="3">
        <dgm:presLayoutVars>
          <dgm:bulletEnabled val="1"/>
        </dgm:presLayoutVars>
      </dgm:prSet>
      <dgm:spPr/>
    </dgm:pt>
    <dgm:pt modelId="{4A8FE5B8-2DED-4971-9672-CB4F49A2C61D}" type="pres">
      <dgm:prSet presAssocID="{6259800F-B5CF-43B7-B291-A64134F98B2C}" presName="space" presStyleCnt="0"/>
      <dgm:spPr/>
    </dgm:pt>
    <dgm:pt modelId="{14421728-941E-42F7-BF9D-8A1B86F9E6A0}" type="pres">
      <dgm:prSet presAssocID="{E36FEB56-C560-43AE-9C09-4C35A8580E9B}" presName="composite" presStyleCnt="0"/>
      <dgm:spPr/>
    </dgm:pt>
    <dgm:pt modelId="{39D25A63-FDFD-4E73-B20C-776A47AB8D9B}" type="pres">
      <dgm:prSet presAssocID="{E36FEB56-C560-43AE-9C09-4C35A8580E9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05C9859-6FA0-45DC-A08A-94533E8BD22A}" type="pres">
      <dgm:prSet presAssocID="{E36FEB56-C560-43AE-9C09-4C35A8580E9B}" presName="desTx" presStyleLbl="alignAccFollowNode1" presStyleIdx="1" presStyleCnt="3">
        <dgm:presLayoutVars>
          <dgm:bulletEnabled val="1"/>
        </dgm:presLayoutVars>
      </dgm:prSet>
      <dgm:spPr/>
    </dgm:pt>
    <dgm:pt modelId="{C58017C5-873D-414E-919A-23FE8B94DB02}" type="pres">
      <dgm:prSet presAssocID="{A4A094DD-A879-4894-B6E1-9BA1522229A1}" presName="space" presStyleCnt="0"/>
      <dgm:spPr/>
    </dgm:pt>
    <dgm:pt modelId="{978B2D5F-D5EE-4C6B-A9BB-2F127452C339}" type="pres">
      <dgm:prSet presAssocID="{2B83FC3D-77FF-40BA-B23F-6887144F14C8}" presName="composite" presStyleCnt="0"/>
      <dgm:spPr/>
    </dgm:pt>
    <dgm:pt modelId="{CF407B30-8649-4132-85FD-763EFF6E09A5}" type="pres">
      <dgm:prSet presAssocID="{2B83FC3D-77FF-40BA-B23F-6887144F14C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80EFACA-661D-4152-9EA8-2427034E5D7B}" type="pres">
      <dgm:prSet presAssocID="{2B83FC3D-77FF-40BA-B23F-6887144F14C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2571324-20C7-41DA-A641-18B122FDE6F8}" type="presOf" srcId="{E36FEB56-C560-43AE-9C09-4C35A8580E9B}" destId="{39D25A63-FDFD-4E73-B20C-776A47AB8D9B}" srcOrd="0" destOrd="0" presId="urn:microsoft.com/office/officeart/2005/8/layout/hList1"/>
    <dgm:cxn modelId="{7E4CB837-CE4A-4A56-A1EC-CE868331EA4B}" srcId="{E36FEB56-C560-43AE-9C09-4C35A8580E9B}" destId="{B5C0D362-2250-4A52-8173-AFC98A59B187}" srcOrd="0" destOrd="0" parTransId="{1FE1B039-2485-40DB-9FD0-A5821FD73CA1}" sibTransId="{F80959B1-9A89-4A3E-9701-52B72328A854}"/>
    <dgm:cxn modelId="{5789B639-FCEB-45D9-B7F4-1E60B3B6AFB9}" type="presOf" srcId="{F63B99C5-B41C-4E35-9354-ACA057A856F2}" destId="{FC4E926F-68F4-4220-95DC-3F45D0455E98}" srcOrd="0" destOrd="0" presId="urn:microsoft.com/office/officeart/2005/8/layout/hList1"/>
    <dgm:cxn modelId="{125CBC47-5CAC-422B-AEEE-A6450722B3F0}" type="presOf" srcId="{E24F5543-8A6E-4D41-99C2-AFB95F3CCD63}" destId="{4B09D1B5-5132-414D-AB5F-449C32A0FB5D}" srcOrd="0" destOrd="1" presId="urn:microsoft.com/office/officeart/2005/8/layout/hList1"/>
    <dgm:cxn modelId="{298F404B-AA9C-43C9-9F31-01CFBB68CE3C}" srcId="{E36FEB56-C560-43AE-9C09-4C35A8580E9B}" destId="{826E5F32-ACFA-48E7-8A0E-257091DF7C47}" srcOrd="1" destOrd="0" parTransId="{90BCC0FF-611E-4301-83EE-F1CBB3200171}" sibTransId="{B7FA51B9-3203-4924-803E-9790F7CA26C4}"/>
    <dgm:cxn modelId="{77DB706E-6794-4736-A46C-940D05336477}" srcId="{C16E66C9-4788-4817-B845-3911684307AC}" destId="{2B83FC3D-77FF-40BA-B23F-6887144F14C8}" srcOrd="2" destOrd="0" parTransId="{FAA22879-1734-4BEC-B7C5-315F0F59B24B}" sibTransId="{A03501D1-BEE2-44C5-9C35-31DE4F39A040}"/>
    <dgm:cxn modelId="{07BBAB70-9C9C-475D-88A9-E3CEE9FE26BB}" type="presOf" srcId="{551FB758-06CB-4CAD-8085-6C51CBD4CD39}" destId="{380EFACA-661D-4152-9EA8-2427034E5D7B}" srcOrd="0" destOrd="0" presId="urn:microsoft.com/office/officeart/2005/8/layout/hList1"/>
    <dgm:cxn modelId="{7F4A2654-07D5-466A-AC9C-9FBAC95537BB}" type="presOf" srcId="{826E5F32-ACFA-48E7-8A0E-257091DF7C47}" destId="{905C9859-6FA0-45DC-A08A-94533E8BD22A}" srcOrd="0" destOrd="1" presId="urn:microsoft.com/office/officeart/2005/8/layout/hList1"/>
    <dgm:cxn modelId="{3E87FC74-6505-4D4C-BD68-340625AA8065}" type="presOf" srcId="{B5C0D362-2250-4A52-8173-AFC98A59B187}" destId="{905C9859-6FA0-45DC-A08A-94533E8BD22A}" srcOrd="0" destOrd="0" presId="urn:microsoft.com/office/officeart/2005/8/layout/hList1"/>
    <dgm:cxn modelId="{297AA480-DEBB-459A-9B4F-CDECA63E1180}" type="presOf" srcId="{9C6C3C4E-A08C-49CA-9830-DDF97E49191A}" destId="{4B09D1B5-5132-414D-AB5F-449C32A0FB5D}" srcOrd="0" destOrd="0" presId="urn:microsoft.com/office/officeart/2005/8/layout/hList1"/>
    <dgm:cxn modelId="{F57D9385-1D24-46D4-80B1-81BAA56B3A59}" srcId="{C16E66C9-4788-4817-B845-3911684307AC}" destId="{E36FEB56-C560-43AE-9C09-4C35A8580E9B}" srcOrd="1" destOrd="0" parTransId="{D51E8F06-369E-4A1E-A244-D31BA7AC946C}" sibTransId="{A4A094DD-A879-4894-B6E1-9BA1522229A1}"/>
    <dgm:cxn modelId="{E2B9F28C-9661-41EA-BDB4-5401C33FECC1}" srcId="{F63B99C5-B41C-4E35-9354-ACA057A856F2}" destId="{E24F5543-8A6E-4D41-99C2-AFB95F3CCD63}" srcOrd="1" destOrd="0" parTransId="{C15393C7-7E70-45AB-AF24-9796F8ADC46F}" sibTransId="{475E98D7-F9A8-44DF-8CF0-1214F2DA9ED0}"/>
    <dgm:cxn modelId="{B0D7A993-FF66-4B15-9369-D1FC6A52D657}" type="presOf" srcId="{2B83FC3D-77FF-40BA-B23F-6887144F14C8}" destId="{CF407B30-8649-4132-85FD-763EFF6E09A5}" srcOrd="0" destOrd="0" presId="urn:microsoft.com/office/officeart/2005/8/layout/hList1"/>
    <dgm:cxn modelId="{4379C4B0-5181-4E94-92B4-4D80A2E1AE8C}" srcId="{F63B99C5-B41C-4E35-9354-ACA057A856F2}" destId="{9C6C3C4E-A08C-49CA-9830-DDF97E49191A}" srcOrd="0" destOrd="0" parTransId="{6AB08EAA-AB63-4941-9779-6C695AE6A5A6}" sibTransId="{44977E27-5F87-4E26-80EC-EC63F14A7E3D}"/>
    <dgm:cxn modelId="{BE4177BA-F521-4869-BB66-13F8F98CE0D9}" srcId="{C16E66C9-4788-4817-B845-3911684307AC}" destId="{F63B99C5-B41C-4E35-9354-ACA057A856F2}" srcOrd="0" destOrd="0" parTransId="{0D1FC63E-D9A6-4054-ABC1-C0F67E80F111}" sibTransId="{6259800F-B5CF-43B7-B291-A64134F98B2C}"/>
    <dgm:cxn modelId="{1A0FB5C1-E206-4858-9F3B-151FD87DA490}" srcId="{2B83FC3D-77FF-40BA-B23F-6887144F14C8}" destId="{F7874DD3-8136-49BC-8BB7-2A00997D51C9}" srcOrd="1" destOrd="0" parTransId="{E410388C-87E8-459C-A659-2617AF887E16}" sibTransId="{00A29FBC-7EF9-4BD8-A403-01EB43BE9293}"/>
    <dgm:cxn modelId="{FE0555CB-E220-451B-93E6-87E8D9B15A37}" type="presOf" srcId="{F7874DD3-8136-49BC-8BB7-2A00997D51C9}" destId="{380EFACA-661D-4152-9EA8-2427034E5D7B}" srcOrd="0" destOrd="1" presId="urn:microsoft.com/office/officeart/2005/8/layout/hList1"/>
    <dgm:cxn modelId="{3D8974E3-E1CC-4B64-A82D-96900C64EB61}" type="presOf" srcId="{C16E66C9-4788-4817-B845-3911684307AC}" destId="{2E26F14A-82F4-41AF-96F2-899E778F8423}" srcOrd="0" destOrd="0" presId="urn:microsoft.com/office/officeart/2005/8/layout/hList1"/>
    <dgm:cxn modelId="{73C4C3EE-0D92-474E-B1E1-34A8DCC08604}" srcId="{2B83FC3D-77FF-40BA-B23F-6887144F14C8}" destId="{551FB758-06CB-4CAD-8085-6C51CBD4CD39}" srcOrd="0" destOrd="0" parTransId="{D530691C-9CF2-44BD-928B-687F4FE325E5}" sibTransId="{89CAF126-6AA9-4E4C-8E10-B4FCCDFE4307}"/>
    <dgm:cxn modelId="{3769A3D7-579E-49B7-BD3F-0F3C39701C93}" type="presParOf" srcId="{2E26F14A-82F4-41AF-96F2-899E778F8423}" destId="{7E66F622-EDF6-4D0D-99DB-5EEEE5B3A637}" srcOrd="0" destOrd="0" presId="urn:microsoft.com/office/officeart/2005/8/layout/hList1"/>
    <dgm:cxn modelId="{1004E6B1-5C40-438B-81A0-48167A8D6254}" type="presParOf" srcId="{7E66F622-EDF6-4D0D-99DB-5EEEE5B3A637}" destId="{FC4E926F-68F4-4220-95DC-3F45D0455E98}" srcOrd="0" destOrd="0" presId="urn:microsoft.com/office/officeart/2005/8/layout/hList1"/>
    <dgm:cxn modelId="{3D6E128C-E134-42BB-B8D0-A8B75F9D6498}" type="presParOf" srcId="{7E66F622-EDF6-4D0D-99DB-5EEEE5B3A637}" destId="{4B09D1B5-5132-414D-AB5F-449C32A0FB5D}" srcOrd="1" destOrd="0" presId="urn:microsoft.com/office/officeart/2005/8/layout/hList1"/>
    <dgm:cxn modelId="{3DD2C47E-9917-46C4-969D-3EAF023ED408}" type="presParOf" srcId="{2E26F14A-82F4-41AF-96F2-899E778F8423}" destId="{4A8FE5B8-2DED-4971-9672-CB4F49A2C61D}" srcOrd="1" destOrd="0" presId="urn:microsoft.com/office/officeart/2005/8/layout/hList1"/>
    <dgm:cxn modelId="{5380427A-46BE-4062-942F-24F81EDEBB83}" type="presParOf" srcId="{2E26F14A-82F4-41AF-96F2-899E778F8423}" destId="{14421728-941E-42F7-BF9D-8A1B86F9E6A0}" srcOrd="2" destOrd="0" presId="urn:microsoft.com/office/officeart/2005/8/layout/hList1"/>
    <dgm:cxn modelId="{4259AB89-3807-4E7A-ADAD-93CCC5AA6664}" type="presParOf" srcId="{14421728-941E-42F7-BF9D-8A1B86F9E6A0}" destId="{39D25A63-FDFD-4E73-B20C-776A47AB8D9B}" srcOrd="0" destOrd="0" presId="urn:microsoft.com/office/officeart/2005/8/layout/hList1"/>
    <dgm:cxn modelId="{45C19AD9-9F3D-4762-9D66-4875DFF33E01}" type="presParOf" srcId="{14421728-941E-42F7-BF9D-8A1B86F9E6A0}" destId="{905C9859-6FA0-45DC-A08A-94533E8BD22A}" srcOrd="1" destOrd="0" presId="urn:microsoft.com/office/officeart/2005/8/layout/hList1"/>
    <dgm:cxn modelId="{F11C1F81-7FF5-4916-B9D0-F82766C34CFA}" type="presParOf" srcId="{2E26F14A-82F4-41AF-96F2-899E778F8423}" destId="{C58017C5-873D-414E-919A-23FE8B94DB02}" srcOrd="3" destOrd="0" presId="urn:microsoft.com/office/officeart/2005/8/layout/hList1"/>
    <dgm:cxn modelId="{C084D205-44F1-4977-97FA-D0BBE155C496}" type="presParOf" srcId="{2E26F14A-82F4-41AF-96F2-899E778F8423}" destId="{978B2D5F-D5EE-4C6B-A9BB-2F127452C339}" srcOrd="4" destOrd="0" presId="urn:microsoft.com/office/officeart/2005/8/layout/hList1"/>
    <dgm:cxn modelId="{84A49EE8-729A-41D2-8D01-1007A2A3BB14}" type="presParOf" srcId="{978B2D5F-D5EE-4C6B-A9BB-2F127452C339}" destId="{CF407B30-8649-4132-85FD-763EFF6E09A5}" srcOrd="0" destOrd="0" presId="urn:microsoft.com/office/officeart/2005/8/layout/hList1"/>
    <dgm:cxn modelId="{3BCC59D2-5079-4087-886C-069DD9C00AAA}" type="presParOf" srcId="{978B2D5F-D5EE-4C6B-A9BB-2F127452C339}" destId="{380EFACA-661D-4152-9EA8-2427034E5D7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5713C0-630A-471C-93D5-438B980A87F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8283C9-B298-40E3-9B25-F2E118570744}">
      <dgm:prSet phldrT="[Text]"/>
      <dgm:spPr/>
      <dgm:t>
        <a:bodyPr/>
        <a:lstStyle/>
        <a:p>
          <a:r>
            <a:rPr lang="en-US" b="1" dirty="0"/>
            <a:t>Neck Mass</a:t>
          </a:r>
        </a:p>
      </dgm:t>
    </dgm:pt>
    <dgm:pt modelId="{CEED7B7F-28F6-4D18-8597-74EF561AC82F}" type="parTrans" cxnId="{6DAC8EDC-A144-4445-AFA0-6B056825B64B}">
      <dgm:prSet/>
      <dgm:spPr/>
      <dgm:t>
        <a:bodyPr/>
        <a:lstStyle/>
        <a:p>
          <a:endParaRPr lang="en-US"/>
        </a:p>
      </dgm:t>
    </dgm:pt>
    <dgm:pt modelId="{3CE18EDC-6FED-4B91-8291-1D5D89803506}" type="sibTrans" cxnId="{6DAC8EDC-A144-4445-AFA0-6B056825B64B}">
      <dgm:prSet/>
      <dgm:spPr/>
      <dgm:t>
        <a:bodyPr/>
        <a:lstStyle/>
        <a:p>
          <a:endParaRPr lang="en-US"/>
        </a:p>
      </dgm:t>
    </dgm:pt>
    <dgm:pt modelId="{4B231BEC-D381-421F-999C-24EAF865D01C}">
      <dgm:prSet phldrT="[Text]"/>
      <dgm:spPr/>
      <dgm:t>
        <a:bodyPr/>
        <a:lstStyle/>
        <a:p>
          <a:r>
            <a:rPr lang="en-US" b="1" dirty="0"/>
            <a:t>Obstructive symptoms (dysphagia, dyspnea, dysphonia )</a:t>
          </a:r>
        </a:p>
      </dgm:t>
    </dgm:pt>
    <dgm:pt modelId="{D383B182-7A78-460B-9103-DC1FEED173B3}" type="parTrans" cxnId="{59E38702-E5CB-4DE9-A2A1-D88EBEBFE4BD}">
      <dgm:prSet/>
      <dgm:spPr/>
      <dgm:t>
        <a:bodyPr/>
        <a:lstStyle/>
        <a:p>
          <a:endParaRPr lang="en-US"/>
        </a:p>
      </dgm:t>
    </dgm:pt>
    <dgm:pt modelId="{FE4561E8-4570-43C4-8BF9-FBF34EC7C088}" type="sibTrans" cxnId="{59E38702-E5CB-4DE9-A2A1-D88EBEBFE4BD}">
      <dgm:prSet/>
      <dgm:spPr/>
      <dgm:t>
        <a:bodyPr/>
        <a:lstStyle/>
        <a:p>
          <a:endParaRPr lang="en-US"/>
        </a:p>
      </dgm:t>
    </dgm:pt>
    <dgm:pt modelId="{08F7D921-F834-49BA-B280-B91D7EC29361}">
      <dgm:prSet phldrT="[Text]"/>
      <dgm:spPr/>
      <dgm:t>
        <a:bodyPr/>
        <a:lstStyle/>
        <a:p>
          <a:r>
            <a:rPr lang="en-US" b="1" dirty="0"/>
            <a:t>Disfiguring</a:t>
          </a:r>
        </a:p>
      </dgm:t>
    </dgm:pt>
    <dgm:pt modelId="{14B8A49B-C36D-4EAC-8BDE-B9194FFFB918}" type="parTrans" cxnId="{FC80415F-26CC-4C40-ABBD-A049808392FE}">
      <dgm:prSet/>
      <dgm:spPr/>
      <dgm:t>
        <a:bodyPr/>
        <a:lstStyle/>
        <a:p>
          <a:endParaRPr lang="en-US"/>
        </a:p>
      </dgm:t>
    </dgm:pt>
    <dgm:pt modelId="{A0D3C763-EB1B-4DE3-AB90-D5228D374D91}" type="sibTrans" cxnId="{FC80415F-26CC-4C40-ABBD-A049808392FE}">
      <dgm:prSet/>
      <dgm:spPr/>
      <dgm:t>
        <a:bodyPr/>
        <a:lstStyle/>
        <a:p>
          <a:endParaRPr lang="en-US"/>
        </a:p>
      </dgm:t>
    </dgm:pt>
    <dgm:pt modelId="{E9ABD485-29F8-40CB-9EFF-ECCFD42A9B8F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/>
            <a:t>Hypothyroidism</a:t>
          </a:r>
        </a:p>
      </dgm:t>
    </dgm:pt>
    <dgm:pt modelId="{DFC3CA56-8C4C-4226-A495-87256451CC70}" type="parTrans" cxnId="{888393A2-5C42-4EA8-ACBC-3308B15BA645}">
      <dgm:prSet/>
      <dgm:spPr/>
      <dgm:t>
        <a:bodyPr/>
        <a:lstStyle/>
        <a:p>
          <a:endParaRPr lang="en-US"/>
        </a:p>
      </dgm:t>
    </dgm:pt>
    <dgm:pt modelId="{4592A7EF-4BD4-4C91-9D55-1D815941ECDD}" type="sibTrans" cxnId="{888393A2-5C42-4EA8-ACBC-3308B15BA645}">
      <dgm:prSet/>
      <dgm:spPr/>
      <dgm:t>
        <a:bodyPr/>
        <a:lstStyle/>
        <a:p>
          <a:endParaRPr lang="en-US"/>
        </a:p>
      </dgm:t>
    </dgm:pt>
    <dgm:pt modelId="{F1C6892F-B777-4CDE-A6F5-E52DEB08BB6B}">
      <dgm:prSet phldrT="[Text]"/>
      <dgm:spPr/>
      <dgm:t>
        <a:bodyPr/>
        <a:lstStyle/>
        <a:p>
          <a:r>
            <a:rPr lang="en-US" b="1" dirty="0"/>
            <a:t>Slow speech and action</a:t>
          </a:r>
        </a:p>
      </dgm:t>
    </dgm:pt>
    <dgm:pt modelId="{4B3AED91-082E-4A42-B8CB-C5DA91F3A3C9}" type="parTrans" cxnId="{D6A3DAB0-E7BA-49DA-B8D3-685CC9199942}">
      <dgm:prSet/>
      <dgm:spPr/>
      <dgm:t>
        <a:bodyPr/>
        <a:lstStyle/>
        <a:p>
          <a:endParaRPr lang="en-US"/>
        </a:p>
      </dgm:t>
    </dgm:pt>
    <dgm:pt modelId="{65C77264-D17B-40AE-BCB1-3A549DF2F61B}" type="sibTrans" cxnId="{D6A3DAB0-E7BA-49DA-B8D3-685CC9199942}">
      <dgm:prSet/>
      <dgm:spPr/>
      <dgm:t>
        <a:bodyPr/>
        <a:lstStyle/>
        <a:p>
          <a:endParaRPr lang="en-US"/>
        </a:p>
      </dgm:t>
    </dgm:pt>
    <dgm:pt modelId="{EE4CFD98-220C-48B3-84F8-C5E4CF7D2D2D}">
      <dgm:prSet phldrT="[Text]"/>
      <dgm:spPr/>
      <dgm:t>
        <a:bodyPr/>
        <a:lstStyle/>
        <a:p>
          <a:r>
            <a:rPr lang="en-US" b="1" dirty="0"/>
            <a:t>Fatigue</a:t>
          </a:r>
        </a:p>
      </dgm:t>
    </dgm:pt>
    <dgm:pt modelId="{3DEEF7DC-6508-4E88-A588-5C37D86B09A2}" type="parTrans" cxnId="{EBA325FE-2440-48BC-B8EB-687D02281C41}">
      <dgm:prSet/>
      <dgm:spPr/>
      <dgm:t>
        <a:bodyPr/>
        <a:lstStyle/>
        <a:p>
          <a:endParaRPr lang="en-US"/>
        </a:p>
      </dgm:t>
    </dgm:pt>
    <dgm:pt modelId="{B6A084D6-6191-464B-AEF4-49BDBA1827B1}" type="sibTrans" cxnId="{EBA325FE-2440-48BC-B8EB-687D02281C41}">
      <dgm:prSet/>
      <dgm:spPr/>
      <dgm:t>
        <a:bodyPr/>
        <a:lstStyle/>
        <a:p>
          <a:endParaRPr lang="en-US"/>
        </a:p>
      </dgm:t>
    </dgm:pt>
    <dgm:pt modelId="{A2E7A204-12A3-4885-81CD-AC73E6A618F6}">
      <dgm:prSet phldrT="[Text]"/>
      <dgm:spPr>
        <a:solidFill>
          <a:srgbClr val="FF0000"/>
        </a:solidFill>
      </dgm:spPr>
      <dgm:t>
        <a:bodyPr/>
        <a:lstStyle/>
        <a:p>
          <a:r>
            <a:rPr lang="en-US" b="1" dirty="0"/>
            <a:t>Hyperthyroidism</a:t>
          </a:r>
        </a:p>
      </dgm:t>
    </dgm:pt>
    <dgm:pt modelId="{6319992E-A449-4174-B4EF-B2C2B17195FC}" type="parTrans" cxnId="{AB1BE9EF-E8B1-4F12-982B-2216961D56E9}">
      <dgm:prSet/>
      <dgm:spPr/>
      <dgm:t>
        <a:bodyPr/>
        <a:lstStyle/>
        <a:p>
          <a:endParaRPr lang="en-US"/>
        </a:p>
      </dgm:t>
    </dgm:pt>
    <dgm:pt modelId="{FC9A0B28-1D10-4411-99EF-C34F860904F9}" type="sibTrans" cxnId="{AB1BE9EF-E8B1-4F12-982B-2216961D56E9}">
      <dgm:prSet/>
      <dgm:spPr/>
      <dgm:t>
        <a:bodyPr/>
        <a:lstStyle/>
        <a:p>
          <a:endParaRPr lang="en-US"/>
        </a:p>
      </dgm:t>
    </dgm:pt>
    <dgm:pt modelId="{1A349E0D-F4EC-43D5-B434-9F512663D600}">
      <dgm:prSet phldrT="[Text]"/>
      <dgm:spPr/>
      <dgm:t>
        <a:bodyPr/>
        <a:lstStyle/>
        <a:p>
          <a:r>
            <a:rPr lang="en-US" b="1" dirty="0"/>
            <a:t>Irritability</a:t>
          </a:r>
        </a:p>
      </dgm:t>
    </dgm:pt>
    <dgm:pt modelId="{062057F4-85F8-49EF-BD3B-18AF630BBDBD}" type="parTrans" cxnId="{C908E56A-D818-4499-836E-7077E703BB78}">
      <dgm:prSet/>
      <dgm:spPr/>
      <dgm:t>
        <a:bodyPr/>
        <a:lstStyle/>
        <a:p>
          <a:endParaRPr lang="en-US"/>
        </a:p>
      </dgm:t>
    </dgm:pt>
    <dgm:pt modelId="{3F866D9B-FA8B-4A6A-8C4E-CFCCD37E1B58}" type="sibTrans" cxnId="{C908E56A-D818-4499-836E-7077E703BB78}">
      <dgm:prSet/>
      <dgm:spPr/>
      <dgm:t>
        <a:bodyPr/>
        <a:lstStyle/>
        <a:p>
          <a:endParaRPr lang="en-US"/>
        </a:p>
      </dgm:t>
    </dgm:pt>
    <dgm:pt modelId="{B87FC5A8-679A-4B3E-838F-FD5F60105E7A}">
      <dgm:prSet phldrT="[Text]"/>
      <dgm:spPr/>
      <dgm:t>
        <a:bodyPr/>
        <a:lstStyle/>
        <a:p>
          <a:r>
            <a:rPr lang="en-US" b="1" dirty="0"/>
            <a:t>Insomnia</a:t>
          </a:r>
        </a:p>
      </dgm:t>
    </dgm:pt>
    <dgm:pt modelId="{E22189C2-8D00-4C76-826B-C745FF0CD86C}" type="parTrans" cxnId="{2DA3E374-433E-40DA-BC4E-869838CCC556}">
      <dgm:prSet/>
      <dgm:spPr/>
      <dgm:t>
        <a:bodyPr/>
        <a:lstStyle/>
        <a:p>
          <a:endParaRPr lang="en-US"/>
        </a:p>
      </dgm:t>
    </dgm:pt>
    <dgm:pt modelId="{00042931-B7E1-499A-8C83-71AE9EB6D790}" type="sibTrans" cxnId="{2DA3E374-433E-40DA-BC4E-869838CCC556}">
      <dgm:prSet/>
      <dgm:spPr/>
      <dgm:t>
        <a:bodyPr/>
        <a:lstStyle/>
        <a:p>
          <a:endParaRPr lang="en-US"/>
        </a:p>
      </dgm:t>
    </dgm:pt>
    <dgm:pt modelId="{14B994AE-0F85-4F78-BDAE-D3D7A917D9A2}">
      <dgm:prSet phldrT="[Text]"/>
      <dgm:spPr/>
      <dgm:t>
        <a:bodyPr/>
        <a:lstStyle/>
        <a:p>
          <a:r>
            <a:rPr lang="en-US" b="1" dirty="0"/>
            <a:t>Palpitations</a:t>
          </a:r>
        </a:p>
      </dgm:t>
    </dgm:pt>
    <dgm:pt modelId="{3F4F9060-B07F-42D1-ADD4-4BDAAA7EB568}" type="parTrans" cxnId="{645C45BB-4C39-4C9D-81FC-047D7414B5EF}">
      <dgm:prSet/>
      <dgm:spPr/>
      <dgm:t>
        <a:bodyPr/>
        <a:lstStyle/>
        <a:p>
          <a:endParaRPr lang="en-US"/>
        </a:p>
      </dgm:t>
    </dgm:pt>
    <dgm:pt modelId="{F5FC8664-7262-421B-8240-D986156C7680}" type="sibTrans" cxnId="{645C45BB-4C39-4C9D-81FC-047D7414B5EF}">
      <dgm:prSet/>
      <dgm:spPr/>
      <dgm:t>
        <a:bodyPr/>
        <a:lstStyle/>
        <a:p>
          <a:endParaRPr lang="en-US"/>
        </a:p>
      </dgm:t>
    </dgm:pt>
    <dgm:pt modelId="{9B2FA852-3EF9-44D5-9DF6-BCB9D66E7866}">
      <dgm:prSet phldrT="[Text]"/>
      <dgm:spPr/>
      <dgm:t>
        <a:bodyPr/>
        <a:lstStyle/>
        <a:p>
          <a:r>
            <a:rPr lang="en-US" b="1" dirty="0"/>
            <a:t>Heat intolerance</a:t>
          </a:r>
        </a:p>
      </dgm:t>
    </dgm:pt>
    <dgm:pt modelId="{8E2E8A4C-1FC6-42C0-9A5C-0DAA23E78A64}" type="parTrans" cxnId="{96BCC56F-120D-47DF-90D8-8498E642975E}">
      <dgm:prSet/>
      <dgm:spPr/>
      <dgm:t>
        <a:bodyPr/>
        <a:lstStyle/>
        <a:p>
          <a:endParaRPr lang="en-US"/>
        </a:p>
      </dgm:t>
    </dgm:pt>
    <dgm:pt modelId="{CBC3C043-B6C8-4E8E-BFF4-031330856F64}" type="sibTrans" cxnId="{96BCC56F-120D-47DF-90D8-8498E642975E}">
      <dgm:prSet/>
      <dgm:spPr/>
      <dgm:t>
        <a:bodyPr/>
        <a:lstStyle/>
        <a:p>
          <a:endParaRPr lang="en-US"/>
        </a:p>
      </dgm:t>
    </dgm:pt>
    <dgm:pt modelId="{5E8D7620-7E8A-455D-A57B-5719FD7879C6}">
      <dgm:prSet phldrT="[Text]"/>
      <dgm:spPr/>
      <dgm:t>
        <a:bodyPr/>
        <a:lstStyle/>
        <a:p>
          <a:r>
            <a:rPr lang="en-US" b="1" dirty="0"/>
            <a:t>Diarrhea</a:t>
          </a:r>
        </a:p>
      </dgm:t>
    </dgm:pt>
    <dgm:pt modelId="{2D66D473-6D9E-48ED-BBC5-19BD0EB0669B}" type="parTrans" cxnId="{AB49F1AA-1EBD-44AB-9558-7AB1EC702488}">
      <dgm:prSet/>
      <dgm:spPr/>
      <dgm:t>
        <a:bodyPr/>
        <a:lstStyle/>
        <a:p>
          <a:endParaRPr lang="en-US"/>
        </a:p>
      </dgm:t>
    </dgm:pt>
    <dgm:pt modelId="{06C48006-C6D8-4AE6-848C-39B4EB8DEB6C}" type="sibTrans" cxnId="{AB49F1AA-1EBD-44AB-9558-7AB1EC702488}">
      <dgm:prSet/>
      <dgm:spPr/>
      <dgm:t>
        <a:bodyPr/>
        <a:lstStyle/>
        <a:p>
          <a:endParaRPr lang="en-US"/>
        </a:p>
      </dgm:t>
    </dgm:pt>
    <dgm:pt modelId="{B8909901-6E62-4C49-A0BC-C2B9F8152C6C}">
      <dgm:prSet phldrT="[Text]"/>
      <dgm:spPr/>
      <dgm:t>
        <a:bodyPr/>
        <a:lstStyle/>
        <a:p>
          <a:r>
            <a:rPr lang="en-US" b="1" dirty="0"/>
            <a:t>Cold intolerance</a:t>
          </a:r>
        </a:p>
      </dgm:t>
    </dgm:pt>
    <dgm:pt modelId="{0CFC3224-4E05-4F49-9625-FCC8DE97FB0A}" type="parTrans" cxnId="{56F984F3-E2F0-4B71-8937-EF8119F75A66}">
      <dgm:prSet/>
      <dgm:spPr/>
      <dgm:t>
        <a:bodyPr/>
        <a:lstStyle/>
        <a:p>
          <a:endParaRPr lang="en-US"/>
        </a:p>
      </dgm:t>
    </dgm:pt>
    <dgm:pt modelId="{A9C8F6B4-670A-4E31-B810-4A941D47E0AB}" type="sibTrans" cxnId="{56F984F3-E2F0-4B71-8937-EF8119F75A66}">
      <dgm:prSet/>
      <dgm:spPr/>
      <dgm:t>
        <a:bodyPr/>
        <a:lstStyle/>
        <a:p>
          <a:endParaRPr lang="en-US"/>
        </a:p>
      </dgm:t>
    </dgm:pt>
    <dgm:pt modelId="{59CC6B6F-A474-443E-9262-332C968329B0}">
      <dgm:prSet phldrT="[Text]"/>
      <dgm:spPr/>
      <dgm:t>
        <a:bodyPr/>
        <a:lstStyle/>
        <a:p>
          <a:r>
            <a:rPr lang="en-US" b="1" dirty="0"/>
            <a:t>Constipation</a:t>
          </a:r>
        </a:p>
      </dgm:t>
    </dgm:pt>
    <dgm:pt modelId="{3D40727B-37AA-4ACB-A43B-D23A5331E8EC}" type="parTrans" cxnId="{346504E1-41DB-4F73-BF3C-CE18DA043E28}">
      <dgm:prSet/>
      <dgm:spPr/>
      <dgm:t>
        <a:bodyPr/>
        <a:lstStyle/>
        <a:p>
          <a:endParaRPr lang="en-US"/>
        </a:p>
      </dgm:t>
    </dgm:pt>
    <dgm:pt modelId="{7EBD92C6-5F79-4AA4-A72F-2448E1EE7339}" type="sibTrans" cxnId="{346504E1-41DB-4F73-BF3C-CE18DA043E28}">
      <dgm:prSet/>
      <dgm:spPr/>
      <dgm:t>
        <a:bodyPr/>
        <a:lstStyle/>
        <a:p>
          <a:endParaRPr lang="en-US"/>
        </a:p>
      </dgm:t>
    </dgm:pt>
    <dgm:pt modelId="{662001FB-FCE7-41F4-9627-44CF5F169EC7}">
      <dgm:prSet phldrT="[Text]"/>
      <dgm:spPr/>
      <dgm:t>
        <a:bodyPr/>
        <a:lstStyle/>
        <a:p>
          <a:r>
            <a:rPr lang="en-US" b="1" dirty="0"/>
            <a:t>Eye symptoms</a:t>
          </a:r>
        </a:p>
      </dgm:t>
    </dgm:pt>
    <dgm:pt modelId="{CF314423-01C7-46EC-B88E-E8178283A8C7}" type="parTrans" cxnId="{DD7E10AA-049B-43D6-BEF1-B0575E28D137}">
      <dgm:prSet/>
      <dgm:spPr/>
      <dgm:t>
        <a:bodyPr/>
        <a:lstStyle/>
        <a:p>
          <a:endParaRPr lang="en-US"/>
        </a:p>
      </dgm:t>
    </dgm:pt>
    <dgm:pt modelId="{2F467D8E-7A47-4828-AB81-2C25FF09B52A}" type="sibTrans" cxnId="{DD7E10AA-049B-43D6-BEF1-B0575E28D137}">
      <dgm:prSet/>
      <dgm:spPr/>
      <dgm:t>
        <a:bodyPr/>
        <a:lstStyle/>
        <a:p>
          <a:endParaRPr lang="en-US"/>
        </a:p>
      </dgm:t>
    </dgm:pt>
    <dgm:pt modelId="{1B3915A2-EF2F-4068-93CF-E6BDC6ED0EBE}" type="pres">
      <dgm:prSet presAssocID="{A35713C0-630A-471C-93D5-438B980A87FF}" presName="Name0" presStyleCnt="0">
        <dgm:presLayoutVars>
          <dgm:dir/>
          <dgm:animLvl val="lvl"/>
          <dgm:resizeHandles val="exact"/>
        </dgm:presLayoutVars>
      </dgm:prSet>
      <dgm:spPr/>
    </dgm:pt>
    <dgm:pt modelId="{EEE5FB54-E947-44B8-A5B0-5A567E6970E8}" type="pres">
      <dgm:prSet presAssocID="{898283C9-B298-40E3-9B25-F2E118570744}" presName="composite" presStyleCnt="0"/>
      <dgm:spPr/>
    </dgm:pt>
    <dgm:pt modelId="{83013C6A-C506-4BE7-B894-05129FA57E93}" type="pres">
      <dgm:prSet presAssocID="{898283C9-B298-40E3-9B25-F2E11857074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5FF5715-F61F-44E8-B1D5-8105B0A993B0}" type="pres">
      <dgm:prSet presAssocID="{898283C9-B298-40E3-9B25-F2E118570744}" presName="desTx" presStyleLbl="alignAccFollowNode1" presStyleIdx="0" presStyleCnt="3">
        <dgm:presLayoutVars>
          <dgm:bulletEnabled val="1"/>
        </dgm:presLayoutVars>
      </dgm:prSet>
      <dgm:spPr/>
    </dgm:pt>
    <dgm:pt modelId="{218E7DCD-5F03-4689-85A5-064D6B0A62B9}" type="pres">
      <dgm:prSet presAssocID="{3CE18EDC-6FED-4B91-8291-1D5D89803506}" presName="space" presStyleCnt="0"/>
      <dgm:spPr/>
    </dgm:pt>
    <dgm:pt modelId="{ECAB545E-3063-4376-AE6D-347152F61166}" type="pres">
      <dgm:prSet presAssocID="{E9ABD485-29F8-40CB-9EFF-ECCFD42A9B8F}" presName="composite" presStyleCnt="0"/>
      <dgm:spPr/>
    </dgm:pt>
    <dgm:pt modelId="{43D23C2A-B4C2-4096-AEA2-CFDE0DF0D3D8}" type="pres">
      <dgm:prSet presAssocID="{E9ABD485-29F8-40CB-9EFF-ECCFD42A9B8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4A025CE-013D-4092-AFBA-F01D05873BD7}" type="pres">
      <dgm:prSet presAssocID="{E9ABD485-29F8-40CB-9EFF-ECCFD42A9B8F}" presName="desTx" presStyleLbl="alignAccFollowNode1" presStyleIdx="1" presStyleCnt="3">
        <dgm:presLayoutVars>
          <dgm:bulletEnabled val="1"/>
        </dgm:presLayoutVars>
      </dgm:prSet>
      <dgm:spPr/>
    </dgm:pt>
    <dgm:pt modelId="{BD04E6C7-13D8-4142-8711-0895AF7845F7}" type="pres">
      <dgm:prSet presAssocID="{4592A7EF-4BD4-4C91-9D55-1D815941ECDD}" presName="space" presStyleCnt="0"/>
      <dgm:spPr/>
    </dgm:pt>
    <dgm:pt modelId="{52B7AD2E-8A64-4CD9-B1BC-7C9E6E827FFA}" type="pres">
      <dgm:prSet presAssocID="{A2E7A204-12A3-4885-81CD-AC73E6A618F6}" presName="composite" presStyleCnt="0"/>
      <dgm:spPr/>
    </dgm:pt>
    <dgm:pt modelId="{54309806-A115-4830-93FB-810213A02C43}" type="pres">
      <dgm:prSet presAssocID="{A2E7A204-12A3-4885-81CD-AC73E6A618F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21E6D3A-9788-4E51-A78A-42E41B05DA68}" type="pres">
      <dgm:prSet presAssocID="{A2E7A204-12A3-4885-81CD-AC73E6A618F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9E38702-E5CB-4DE9-A2A1-D88EBEBFE4BD}" srcId="{898283C9-B298-40E3-9B25-F2E118570744}" destId="{4B231BEC-D381-421F-999C-24EAF865D01C}" srcOrd="0" destOrd="0" parTransId="{D383B182-7A78-460B-9103-DC1FEED173B3}" sibTransId="{FE4561E8-4570-43C4-8BF9-FBF34EC7C088}"/>
    <dgm:cxn modelId="{957ADD05-8133-4068-A5D6-4F0E20F78F55}" type="presOf" srcId="{A2E7A204-12A3-4885-81CD-AC73E6A618F6}" destId="{54309806-A115-4830-93FB-810213A02C43}" srcOrd="0" destOrd="0" presId="urn:microsoft.com/office/officeart/2005/8/layout/hList1"/>
    <dgm:cxn modelId="{A05D7411-9A72-45BD-81C5-51587F52D46E}" type="presOf" srcId="{08F7D921-F834-49BA-B280-B91D7EC29361}" destId="{95FF5715-F61F-44E8-B1D5-8105B0A993B0}" srcOrd="0" destOrd="1" presId="urn:microsoft.com/office/officeart/2005/8/layout/hList1"/>
    <dgm:cxn modelId="{10EDCC20-6890-454A-8796-208C410F7E05}" type="presOf" srcId="{F1C6892F-B777-4CDE-A6F5-E52DEB08BB6B}" destId="{74A025CE-013D-4092-AFBA-F01D05873BD7}" srcOrd="0" destOrd="0" presId="urn:microsoft.com/office/officeart/2005/8/layout/hList1"/>
    <dgm:cxn modelId="{D12CAF25-988E-4D47-AF35-09ACDF395266}" type="presOf" srcId="{14B994AE-0F85-4F78-BDAE-D3D7A917D9A2}" destId="{021E6D3A-9788-4E51-A78A-42E41B05DA68}" srcOrd="0" destOrd="2" presId="urn:microsoft.com/office/officeart/2005/8/layout/hList1"/>
    <dgm:cxn modelId="{7443BA34-0FDB-4467-BFFE-5F038DC78840}" type="presOf" srcId="{EE4CFD98-220C-48B3-84F8-C5E4CF7D2D2D}" destId="{74A025CE-013D-4092-AFBA-F01D05873BD7}" srcOrd="0" destOrd="1" presId="urn:microsoft.com/office/officeart/2005/8/layout/hList1"/>
    <dgm:cxn modelId="{41C4C83F-6CAC-447F-8522-9274DE9C50E2}" type="presOf" srcId="{E9ABD485-29F8-40CB-9EFF-ECCFD42A9B8F}" destId="{43D23C2A-B4C2-4096-AEA2-CFDE0DF0D3D8}" srcOrd="0" destOrd="0" presId="urn:microsoft.com/office/officeart/2005/8/layout/hList1"/>
    <dgm:cxn modelId="{FC80415F-26CC-4C40-ABBD-A049808392FE}" srcId="{898283C9-B298-40E3-9B25-F2E118570744}" destId="{08F7D921-F834-49BA-B280-B91D7EC29361}" srcOrd="1" destOrd="0" parTransId="{14B8A49B-C36D-4EAC-8BDE-B9194FFFB918}" sibTransId="{A0D3C763-EB1B-4DE3-AB90-D5228D374D91}"/>
    <dgm:cxn modelId="{C908E56A-D818-4499-836E-7077E703BB78}" srcId="{A2E7A204-12A3-4885-81CD-AC73E6A618F6}" destId="{1A349E0D-F4EC-43D5-B434-9F512663D600}" srcOrd="0" destOrd="0" parTransId="{062057F4-85F8-49EF-BD3B-18AF630BBDBD}" sibTransId="{3F866D9B-FA8B-4A6A-8C4E-CFCCD37E1B58}"/>
    <dgm:cxn modelId="{96BCC56F-120D-47DF-90D8-8498E642975E}" srcId="{A2E7A204-12A3-4885-81CD-AC73E6A618F6}" destId="{9B2FA852-3EF9-44D5-9DF6-BCB9D66E7866}" srcOrd="3" destOrd="0" parTransId="{8E2E8A4C-1FC6-42C0-9A5C-0DAA23E78A64}" sibTransId="{CBC3C043-B6C8-4E8E-BFF4-031330856F64}"/>
    <dgm:cxn modelId="{11506B70-280C-49B3-841B-F20A04181DD6}" type="presOf" srcId="{B8909901-6E62-4C49-A0BC-C2B9F8152C6C}" destId="{74A025CE-013D-4092-AFBA-F01D05873BD7}" srcOrd="0" destOrd="2" presId="urn:microsoft.com/office/officeart/2005/8/layout/hList1"/>
    <dgm:cxn modelId="{2DA3E374-433E-40DA-BC4E-869838CCC556}" srcId="{A2E7A204-12A3-4885-81CD-AC73E6A618F6}" destId="{B87FC5A8-679A-4B3E-838F-FD5F60105E7A}" srcOrd="1" destOrd="0" parTransId="{E22189C2-8D00-4C76-826B-C745FF0CD86C}" sibTransId="{00042931-B7E1-499A-8C83-71AE9EB6D790}"/>
    <dgm:cxn modelId="{4874FB75-22D0-4032-BC36-8C37C2FBD9A3}" type="presOf" srcId="{1A349E0D-F4EC-43D5-B434-9F512663D600}" destId="{021E6D3A-9788-4E51-A78A-42E41B05DA68}" srcOrd="0" destOrd="0" presId="urn:microsoft.com/office/officeart/2005/8/layout/hList1"/>
    <dgm:cxn modelId="{14D6397F-E6DA-45CE-95CA-0EF8C9612647}" type="presOf" srcId="{9B2FA852-3EF9-44D5-9DF6-BCB9D66E7866}" destId="{021E6D3A-9788-4E51-A78A-42E41B05DA68}" srcOrd="0" destOrd="3" presId="urn:microsoft.com/office/officeart/2005/8/layout/hList1"/>
    <dgm:cxn modelId="{E9FB5B91-C596-4428-BB82-9724206C53A6}" type="presOf" srcId="{59CC6B6F-A474-443E-9262-332C968329B0}" destId="{74A025CE-013D-4092-AFBA-F01D05873BD7}" srcOrd="0" destOrd="3" presId="urn:microsoft.com/office/officeart/2005/8/layout/hList1"/>
    <dgm:cxn modelId="{888393A2-5C42-4EA8-ACBC-3308B15BA645}" srcId="{A35713C0-630A-471C-93D5-438B980A87FF}" destId="{E9ABD485-29F8-40CB-9EFF-ECCFD42A9B8F}" srcOrd="1" destOrd="0" parTransId="{DFC3CA56-8C4C-4226-A495-87256451CC70}" sibTransId="{4592A7EF-4BD4-4C91-9D55-1D815941ECDD}"/>
    <dgm:cxn modelId="{6319D5A2-46FD-4601-872E-82BE44AEB0EC}" type="presOf" srcId="{B87FC5A8-679A-4B3E-838F-FD5F60105E7A}" destId="{021E6D3A-9788-4E51-A78A-42E41B05DA68}" srcOrd="0" destOrd="1" presId="urn:microsoft.com/office/officeart/2005/8/layout/hList1"/>
    <dgm:cxn modelId="{DD7E10AA-049B-43D6-BEF1-B0575E28D137}" srcId="{898283C9-B298-40E3-9B25-F2E118570744}" destId="{662001FB-FCE7-41F4-9627-44CF5F169EC7}" srcOrd="2" destOrd="0" parTransId="{CF314423-01C7-46EC-B88E-E8178283A8C7}" sibTransId="{2F467D8E-7A47-4828-AB81-2C25FF09B52A}"/>
    <dgm:cxn modelId="{AB49F1AA-1EBD-44AB-9558-7AB1EC702488}" srcId="{A2E7A204-12A3-4885-81CD-AC73E6A618F6}" destId="{5E8D7620-7E8A-455D-A57B-5719FD7879C6}" srcOrd="4" destOrd="0" parTransId="{2D66D473-6D9E-48ED-BBC5-19BD0EB0669B}" sibTransId="{06C48006-C6D8-4AE6-848C-39B4EB8DEB6C}"/>
    <dgm:cxn modelId="{D6A3DAB0-E7BA-49DA-B8D3-685CC9199942}" srcId="{E9ABD485-29F8-40CB-9EFF-ECCFD42A9B8F}" destId="{F1C6892F-B777-4CDE-A6F5-E52DEB08BB6B}" srcOrd="0" destOrd="0" parTransId="{4B3AED91-082E-4A42-B8CB-C5DA91F3A3C9}" sibTransId="{65C77264-D17B-40AE-BCB1-3A549DF2F61B}"/>
    <dgm:cxn modelId="{B44910BB-88D1-49C7-929C-CA4C1AC51512}" type="presOf" srcId="{4B231BEC-D381-421F-999C-24EAF865D01C}" destId="{95FF5715-F61F-44E8-B1D5-8105B0A993B0}" srcOrd="0" destOrd="0" presId="urn:microsoft.com/office/officeart/2005/8/layout/hList1"/>
    <dgm:cxn modelId="{645C45BB-4C39-4C9D-81FC-047D7414B5EF}" srcId="{A2E7A204-12A3-4885-81CD-AC73E6A618F6}" destId="{14B994AE-0F85-4F78-BDAE-D3D7A917D9A2}" srcOrd="2" destOrd="0" parTransId="{3F4F9060-B07F-42D1-ADD4-4BDAAA7EB568}" sibTransId="{F5FC8664-7262-421B-8240-D986156C7680}"/>
    <dgm:cxn modelId="{6DAC8EDC-A144-4445-AFA0-6B056825B64B}" srcId="{A35713C0-630A-471C-93D5-438B980A87FF}" destId="{898283C9-B298-40E3-9B25-F2E118570744}" srcOrd="0" destOrd="0" parTransId="{CEED7B7F-28F6-4D18-8597-74EF561AC82F}" sibTransId="{3CE18EDC-6FED-4B91-8291-1D5D89803506}"/>
    <dgm:cxn modelId="{346504E1-41DB-4F73-BF3C-CE18DA043E28}" srcId="{E9ABD485-29F8-40CB-9EFF-ECCFD42A9B8F}" destId="{59CC6B6F-A474-443E-9262-332C968329B0}" srcOrd="3" destOrd="0" parTransId="{3D40727B-37AA-4ACB-A43B-D23A5331E8EC}" sibTransId="{7EBD92C6-5F79-4AA4-A72F-2448E1EE7339}"/>
    <dgm:cxn modelId="{96307EE2-343C-4422-8455-D18B0E66E9C0}" type="presOf" srcId="{898283C9-B298-40E3-9B25-F2E118570744}" destId="{83013C6A-C506-4BE7-B894-05129FA57E93}" srcOrd="0" destOrd="0" presId="urn:microsoft.com/office/officeart/2005/8/layout/hList1"/>
    <dgm:cxn modelId="{AB1BE9EF-E8B1-4F12-982B-2216961D56E9}" srcId="{A35713C0-630A-471C-93D5-438B980A87FF}" destId="{A2E7A204-12A3-4885-81CD-AC73E6A618F6}" srcOrd="2" destOrd="0" parTransId="{6319992E-A449-4174-B4EF-B2C2B17195FC}" sibTransId="{FC9A0B28-1D10-4411-99EF-C34F860904F9}"/>
    <dgm:cxn modelId="{7E2434F1-379F-46C7-91B8-7B16D457E30F}" type="presOf" srcId="{A35713C0-630A-471C-93D5-438B980A87FF}" destId="{1B3915A2-EF2F-4068-93CF-E6BDC6ED0EBE}" srcOrd="0" destOrd="0" presId="urn:microsoft.com/office/officeart/2005/8/layout/hList1"/>
    <dgm:cxn modelId="{56F984F3-E2F0-4B71-8937-EF8119F75A66}" srcId="{E9ABD485-29F8-40CB-9EFF-ECCFD42A9B8F}" destId="{B8909901-6E62-4C49-A0BC-C2B9F8152C6C}" srcOrd="2" destOrd="0" parTransId="{0CFC3224-4E05-4F49-9625-FCC8DE97FB0A}" sibTransId="{A9C8F6B4-670A-4E31-B810-4A941D47E0AB}"/>
    <dgm:cxn modelId="{CF7176F4-F2A7-4C6C-A367-D8DFBE1E4B5F}" type="presOf" srcId="{662001FB-FCE7-41F4-9627-44CF5F169EC7}" destId="{95FF5715-F61F-44E8-B1D5-8105B0A993B0}" srcOrd="0" destOrd="2" presId="urn:microsoft.com/office/officeart/2005/8/layout/hList1"/>
    <dgm:cxn modelId="{C595D6F8-E27D-43D9-A042-EC5763FD13C6}" type="presOf" srcId="{5E8D7620-7E8A-455D-A57B-5719FD7879C6}" destId="{021E6D3A-9788-4E51-A78A-42E41B05DA68}" srcOrd="0" destOrd="4" presId="urn:microsoft.com/office/officeart/2005/8/layout/hList1"/>
    <dgm:cxn modelId="{EBA325FE-2440-48BC-B8EB-687D02281C41}" srcId="{E9ABD485-29F8-40CB-9EFF-ECCFD42A9B8F}" destId="{EE4CFD98-220C-48B3-84F8-C5E4CF7D2D2D}" srcOrd="1" destOrd="0" parTransId="{3DEEF7DC-6508-4E88-A588-5C37D86B09A2}" sibTransId="{B6A084D6-6191-464B-AEF4-49BDBA1827B1}"/>
    <dgm:cxn modelId="{AEC71C70-5943-49A9-A078-CF6A16F89236}" type="presParOf" srcId="{1B3915A2-EF2F-4068-93CF-E6BDC6ED0EBE}" destId="{EEE5FB54-E947-44B8-A5B0-5A567E6970E8}" srcOrd="0" destOrd="0" presId="urn:microsoft.com/office/officeart/2005/8/layout/hList1"/>
    <dgm:cxn modelId="{5E6CB90F-0AB1-4566-A4A0-8BD604857639}" type="presParOf" srcId="{EEE5FB54-E947-44B8-A5B0-5A567E6970E8}" destId="{83013C6A-C506-4BE7-B894-05129FA57E93}" srcOrd="0" destOrd="0" presId="urn:microsoft.com/office/officeart/2005/8/layout/hList1"/>
    <dgm:cxn modelId="{57218D47-CE5F-421A-AB19-B11548C16E71}" type="presParOf" srcId="{EEE5FB54-E947-44B8-A5B0-5A567E6970E8}" destId="{95FF5715-F61F-44E8-B1D5-8105B0A993B0}" srcOrd="1" destOrd="0" presId="urn:microsoft.com/office/officeart/2005/8/layout/hList1"/>
    <dgm:cxn modelId="{F4065DDC-908C-433F-A23C-94538659F2A7}" type="presParOf" srcId="{1B3915A2-EF2F-4068-93CF-E6BDC6ED0EBE}" destId="{218E7DCD-5F03-4689-85A5-064D6B0A62B9}" srcOrd="1" destOrd="0" presId="urn:microsoft.com/office/officeart/2005/8/layout/hList1"/>
    <dgm:cxn modelId="{F86D9FA2-E01C-44A5-B58B-D3AFEB516E8B}" type="presParOf" srcId="{1B3915A2-EF2F-4068-93CF-E6BDC6ED0EBE}" destId="{ECAB545E-3063-4376-AE6D-347152F61166}" srcOrd="2" destOrd="0" presId="urn:microsoft.com/office/officeart/2005/8/layout/hList1"/>
    <dgm:cxn modelId="{20C81041-F20D-452D-8959-973BEFFCCF64}" type="presParOf" srcId="{ECAB545E-3063-4376-AE6D-347152F61166}" destId="{43D23C2A-B4C2-4096-AEA2-CFDE0DF0D3D8}" srcOrd="0" destOrd="0" presId="urn:microsoft.com/office/officeart/2005/8/layout/hList1"/>
    <dgm:cxn modelId="{3A1317FC-4171-481A-9874-0304C482E071}" type="presParOf" srcId="{ECAB545E-3063-4376-AE6D-347152F61166}" destId="{74A025CE-013D-4092-AFBA-F01D05873BD7}" srcOrd="1" destOrd="0" presId="urn:microsoft.com/office/officeart/2005/8/layout/hList1"/>
    <dgm:cxn modelId="{6AAADB04-3262-4E0E-A24E-8910E7C618D5}" type="presParOf" srcId="{1B3915A2-EF2F-4068-93CF-E6BDC6ED0EBE}" destId="{BD04E6C7-13D8-4142-8711-0895AF7845F7}" srcOrd="3" destOrd="0" presId="urn:microsoft.com/office/officeart/2005/8/layout/hList1"/>
    <dgm:cxn modelId="{599E37BE-2903-49AE-BC33-83E0F631BF53}" type="presParOf" srcId="{1B3915A2-EF2F-4068-93CF-E6BDC6ED0EBE}" destId="{52B7AD2E-8A64-4CD9-B1BC-7C9E6E827FFA}" srcOrd="4" destOrd="0" presId="urn:microsoft.com/office/officeart/2005/8/layout/hList1"/>
    <dgm:cxn modelId="{DE819394-72D1-4025-91BF-78D26D1A8A9A}" type="presParOf" srcId="{52B7AD2E-8A64-4CD9-B1BC-7C9E6E827FFA}" destId="{54309806-A115-4830-93FB-810213A02C43}" srcOrd="0" destOrd="0" presId="urn:microsoft.com/office/officeart/2005/8/layout/hList1"/>
    <dgm:cxn modelId="{45B34962-1047-423D-8BAB-5030936DE210}" type="presParOf" srcId="{52B7AD2E-8A64-4CD9-B1BC-7C9E6E827FFA}" destId="{021E6D3A-9788-4E51-A78A-42E41B05DA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E926F-68F4-4220-95DC-3F45D0455E98}">
      <dsp:nvSpPr>
        <dsp:cNvPr id="0" name=""/>
        <dsp:cNvSpPr/>
      </dsp:nvSpPr>
      <dsp:spPr>
        <a:xfrm>
          <a:off x="3286" y="39589"/>
          <a:ext cx="3203971" cy="1123643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002060"/>
              </a:solidFill>
            </a:rPr>
            <a:t>Hypothyroid Goiter</a:t>
          </a:r>
        </a:p>
      </dsp:txBody>
      <dsp:txXfrm>
        <a:off x="3286" y="39589"/>
        <a:ext cx="3203971" cy="1123643"/>
      </dsp:txXfrm>
    </dsp:sp>
    <dsp:sp modelId="{4B09D1B5-5132-414D-AB5F-449C32A0FB5D}">
      <dsp:nvSpPr>
        <dsp:cNvPr id="0" name=""/>
        <dsp:cNvSpPr/>
      </dsp:nvSpPr>
      <dsp:spPr>
        <a:xfrm>
          <a:off x="3286" y="1163233"/>
          <a:ext cx="3203971" cy="31485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 dirty="0"/>
            <a:t>Endemic Goiter: due to iodine deficiency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 dirty="0"/>
            <a:t>Hashimoto’s Thyroiditis</a:t>
          </a:r>
        </a:p>
      </dsp:txBody>
      <dsp:txXfrm>
        <a:off x="3286" y="1163233"/>
        <a:ext cx="3203971" cy="3148515"/>
      </dsp:txXfrm>
    </dsp:sp>
    <dsp:sp modelId="{39D25A63-FDFD-4E73-B20C-776A47AB8D9B}">
      <dsp:nvSpPr>
        <dsp:cNvPr id="0" name=""/>
        <dsp:cNvSpPr/>
      </dsp:nvSpPr>
      <dsp:spPr>
        <a:xfrm>
          <a:off x="3655814" y="39589"/>
          <a:ext cx="3203971" cy="1123643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002060"/>
              </a:solidFill>
            </a:rPr>
            <a:t>Euthyroid Goiter</a:t>
          </a:r>
        </a:p>
      </dsp:txBody>
      <dsp:txXfrm>
        <a:off x="3655814" y="39589"/>
        <a:ext cx="3203971" cy="1123643"/>
      </dsp:txXfrm>
    </dsp:sp>
    <dsp:sp modelId="{905C9859-6FA0-45DC-A08A-94533E8BD22A}">
      <dsp:nvSpPr>
        <dsp:cNvPr id="0" name=""/>
        <dsp:cNvSpPr/>
      </dsp:nvSpPr>
      <dsp:spPr>
        <a:xfrm>
          <a:off x="3655814" y="1163233"/>
          <a:ext cx="3203971" cy="31485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 dirty="0"/>
            <a:t>Euthyroid Diffuse Goiters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 dirty="0"/>
            <a:t>Euthyroid Multinodular Goiters</a:t>
          </a:r>
        </a:p>
      </dsp:txBody>
      <dsp:txXfrm>
        <a:off x="3655814" y="1163233"/>
        <a:ext cx="3203971" cy="3148515"/>
      </dsp:txXfrm>
    </dsp:sp>
    <dsp:sp modelId="{CF407B30-8649-4132-85FD-763EFF6E09A5}">
      <dsp:nvSpPr>
        <dsp:cNvPr id="0" name=""/>
        <dsp:cNvSpPr/>
      </dsp:nvSpPr>
      <dsp:spPr>
        <a:xfrm>
          <a:off x="7308342" y="39589"/>
          <a:ext cx="3203971" cy="112364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Thyrotoxic Goiters</a:t>
          </a:r>
        </a:p>
      </dsp:txBody>
      <dsp:txXfrm>
        <a:off x="7308342" y="39589"/>
        <a:ext cx="3203971" cy="1123643"/>
      </dsp:txXfrm>
    </dsp:sp>
    <dsp:sp modelId="{380EFACA-661D-4152-9EA8-2427034E5D7B}">
      <dsp:nvSpPr>
        <dsp:cNvPr id="0" name=""/>
        <dsp:cNvSpPr/>
      </dsp:nvSpPr>
      <dsp:spPr>
        <a:xfrm>
          <a:off x="7308342" y="1163233"/>
          <a:ext cx="3203971" cy="31485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 dirty="0"/>
            <a:t>Graves’ Disease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 dirty="0"/>
            <a:t>Toxic Multinodular Goiter (TMNG)</a:t>
          </a:r>
        </a:p>
      </dsp:txBody>
      <dsp:txXfrm>
        <a:off x="7308342" y="1163233"/>
        <a:ext cx="3203971" cy="3148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013C6A-C506-4BE7-B894-05129FA57E93}">
      <dsp:nvSpPr>
        <dsp:cNvPr id="0" name=""/>
        <dsp:cNvSpPr/>
      </dsp:nvSpPr>
      <dsp:spPr>
        <a:xfrm>
          <a:off x="3286" y="46561"/>
          <a:ext cx="3203971" cy="835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Neck Mass</a:t>
          </a:r>
        </a:p>
      </dsp:txBody>
      <dsp:txXfrm>
        <a:off x="3286" y="46561"/>
        <a:ext cx="3203971" cy="835200"/>
      </dsp:txXfrm>
    </dsp:sp>
    <dsp:sp modelId="{95FF5715-F61F-44E8-B1D5-8105B0A993B0}">
      <dsp:nvSpPr>
        <dsp:cNvPr id="0" name=""/>
        <dsp:cNvSpPr/>
      </dsp:nvSpPr>
      <dsp:spPr>
        <a:xfrm>
          <a:off x="3286" y="881761"/>
          <a:ext cx="3203971" cy="34230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Obstructive symptoms (dysphagia, dyspnea, dysphonia )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Disfiguring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Eye symptoms</a:t>
          </a:r>
        </a:p>
      </dsp:txBody>
      <dsp:txXfrm>
        <a:off x="3286" y="881761"/>
        <a:ext cx="3203971" cy="3423015"/>
      </dsp:txXfrm>
    </dsp:sp>
    <dsp:sp modelId="{43D23C2A-B4C2-4096-AEA2-CFDE0DF0D3D8}">
      <dsp:nvSpPr>
        <dsp:cNvPr id="0" name=""/>
        <dsp:cNvSpPr/>
      </dsp:nvSpPr>
      <dsp:spPr>
        <a:xfrm>
          <a:off x="3655814" y="46561"/>
          <a:ext cx="3203971" cy="835200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Hypothyroidism</a:t>
          </a:r>
        </a:p>
      </dsp:txBody>
      <dsp:txXfrm>
        <a:off x="3655814" y="46561"/>
        <a:ext cx="3203971" cy="835200"/>
      </dsp:txXfrm>
    </dsp:sp>
    <dsp:sp modelId="{74A025CE-013D-4092-AFBA-F01D05873BD7}">
      <dsp:nvSpPr>
        <dsp:cNvPr id="0" name=""/>
        <dsp:cNvSpPr/>
      </dsp:nvSpPr>
      <dsp:spPr>
        <a:xfrm>
          <a:off x="3655814" y="881761"/>
          <a:ext cx="3203971" cy="34230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Slow speech and action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Fatigue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Cold intolerance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Constipation</a:t>
          </a:r>
        </a:p>
      </dsp:txBody>
      <dsp:txXfrm>
        <a:off x="3655814" y="881761"/>
        <a:ext cx="3203971" cy="3423015"/>
      </dsp:txXfrm>
    </dsp:sp>
    <dsp:sp modelId="{54309806-A115-4830-93FB-810213A02C43}">
      <dsp:nvSpPr>
        <dsp:cNvPr id="0" name=""/>
        <dsp:cNvSpPr/>
      </dsp:nvSpPr>
      <dsp:spPr>
        <a:xfrm>
          <a:off x="7308342" y="46561"/>
          <a:ext cx="3203971" cy="835200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Hyperthyroidism</a:t>
          </a:r>
        </a:p>
      </dsp:txBody>
      <dsp:txXfrm>
        <a:off x="7308342" y="46561"/>
        <a:ext cx="3203971" cy="835200"/>
      </dsp:txXfrm>
    </dsp:sp>
    <dsp:sp modelId="{021E6D3A-9788-4E51-A78A-42E41B05DA68}">
      <dsp:nvSpPr>
        <dsp:cNvPr id="0" name=""/>
        <dsp:cNvSpPr/>
      </dsp:nvSpPr>
      <dsp:spPr>
        <a:xfrm>
          <a:off x="7308342" y="881761"/>
          <a:ext cx="3203971" cy="34230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Irritability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Insomnia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Palpitations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Heat intolerance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/>
            <a:t>Diarrhea</a:t>
          </a:r>
        </a:p>
      </dsp:txBody>
      <dsp:txXfrm>
        <a:off x="7308342" y="881761"/>
        <a:ext cx="3203971" cy="3423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4109-B81F-4FBC-A0B1-3815F782C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A485DD-3B13-4876-A0E0-FA6F6E5AC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F2843-7CE5-42F9-9651-0AEAB784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A7622-66DC-48AA-AA1F-A999526B3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02279-483E-46B2-8EDE-D19B1018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44E2-27D9-439A-AD57-1C26CBED3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AC25F-D018-425A-84D1-F8369FFC5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D6C7C-B18A-41D9-AAC2-68975A935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11C78-995A-4E68-8300-E21F409F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D075F-9B5A-4E14-82E8-3751D238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7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93226B-1FBD-4123-AB4C-0636BC91D6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C42BF-3B3C-4C0F-8367-8B236D106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C3D4C-D4E2-424F-81E5-683050AC9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DA33C-7B9F-47E9-8A83-AB19C5672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20889-DA94-4C27-93D9-B78BCAA1F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5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64C32-7427-432F-B9F4-AC9A704E8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9E4B6-0F5C-413C-9F2F-DF1B656BC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E2C53-ACCD-4FED-8D0B-7455241E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9DB72-5E97-44AB-9AB0-547C8A5E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FD293-A351-4325-9C4E-C30E24D3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4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69245-E2DF-4C4A-969F-484B1A3D6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67AC2-2706-405C-ABD1-CF299A596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F70F0-E03E-440A-AB62-F01581A0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08E42-1539-4EE1-994B-5078F0FF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46960-02D4-4EBC-B422-A580129F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1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F8F7-621B-4EDF-B68B-5FE06270B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30954-DF25-4CB6-8BE3-0ACCC3A78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E27D1-AB0C-439C-94A8-A7151436B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ABD68-5969-448A-9E7B-614F036E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9CC70-4F92-480D-95BF-E6BF8C00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E1537-32C9-45D3-BFCB-9084B00D3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0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FC54-AEDF-4FD9-BE09-F6F52B0C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B5C4F-5954-4353-BFD0-B83734C65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B08F7-B501-4621-9309-15B4F92FA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7B6088-0A03-4933-B78B-483ACAEC3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B0848-EBB3-421C-9EF1-B3AC7641C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8D4B4-15A2-45A1-B797-94480BFB0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561608-C724-49AE-A435-FB374CF8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FBECC8-6FD9-4058-BD49-FA3912E4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936D4-58EB-425C-AA7E-B3ABEB77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DC3AC-A2CE-425F-89C6-8AC6C1D1A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38B9-E083-4D10-85A4-F9258FB71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0BA7D-B069-43A4-917D-EA1CD330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82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2AD77-F5DF-4345-AB0F-012D2644D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960BF-EA2A-49F2-9C76-242012C7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696B3-D416-4A1A-BB4B-4C1D6C61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5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81C78-71C3-4C67-8D31-796223A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FFE0D-C63E-4762-9B56-8F474CECA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746DF-9D35-4FB2-84F5-BF6032926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FBB25-C5BD-477B-9693-0EC8996C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8F06E-44E9-4FEE-ABB3-825726BB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5690D-FAEB-4A62-B991-E5DAA4DD8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3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2C72-A910-41A8-98F0-7ADB131DE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9DC98D-7DF6-4E1A-8BFB-070AD3310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08725-78E6-497E-AB75-615CCF134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156B8-2B5D-4AB5-8F0D-BFADE6D8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FAF74-F4D7-4B8B-99AA-8EC1DDE86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D8765-AE48-45CF-90A7-05CD7505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8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5BFDCB-DA79-4C05-A0FB-88E32B719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65D7F-F889-4CCD-832E-C77F2DF76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4D48D-CF0C-4610-8C1B-6C985243F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886BA-A952-4558-B68D-49E7A28F9EA3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40196-ACAB-428F-8D20-39F17591A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D466-D0BD-45F6-A02A-28F4AF10F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F3705-7359-4A5B-A19A-42C4C1E9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emf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17.emf" /><Relationship Id="rId4" Type="http://schemas.openxmlformats.org/officeDocument/2006/relationships/image" Target="../media/image16.emf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4.png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9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 /><Relationship Id="rId2" Type="http://schemas.openxmlformats.org/officeDocument/2006/relationships/image" Target="../media/image1.emf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emf" /><Relationship Id="rId1" Type="http://schemas.openxmlformats.org/officeDocument/2006/relationships/slideLayout" Target="../slideLayouts/slideLayout5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emf" /><Relationship Id="rId1" Type="http://schemas.openxmlformats.org/officeDocument/2006/relationships/slideLayout" Target="../slideLayouts/slideLayout5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5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emf" /><Relationship Id="rId1" Type="http://schemas.openxmlformats.org/officeDocument/2006/relationships/slideLayout" Target="../slideLayouts/slideLayout4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4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 /><Relationship Id="rId1" Type="http://schemas.openxmlformats.org/officeDocument/2006/relationships/slideLayout" Target="../slideLayouts/slideLayout4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 /><Relationship Id="rId2" Type="http://schemas.openxmlformats.org/officeDocument/2006/relationships/image" Target="../media/image3.emf" /><Relationship Id="rId1" Type="http://schemas.openxmlformats.org/officeDocument/2006/relationships/slideLayout" Target="../slideLayouts/slideLayout5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 /><Relationship Id="rId1" Type="http://schemas.openxmlformats.org/officeDocument/2006/relationships/slideLayout" Target="../slideLayouts/slideLayout4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 /><Relationship Id="rId1" Type="http://schemas.openxmlformats.org/officeDocument/2006/relationships/slideLayout" Target="../slideLayouts/slideLayout4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 /><Relationship Id="rId2" Type="http://schemas.openxmlformats.org/officeDocument/2006/relationships/image" Target="../media/image47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49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 /><Relationship Id="rId2" Type="http://schemas.openxmlformats.org/officeDocument/2006/relationships/image" Target="../media/image5.emf" /><Relationship Id="rId1" Type="http://schemas.openxmlformats.org/officeDocument/2006/relationships/slideLayout" Target="../slideLayouts/slideLayout5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5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emf" /><Relationship Id="rId1" Type="http://schemas.openxmlformats.org/officeDocument/2006/relationships/slideLayout" Target="../slideLayouts/slideLayout5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emf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F9427-4211-4456-A62F-785D6145C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en-US" sz="7200" b="1" dirty="0">
                <a:solidFill>
                  <a:srgbClr val="002060"/>
                </a:solidFill>
              </a:rPr>
              <a:t>Surgical Aspects in Thyroid Diseases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2C990-006F-4AB9-9009-A4FE9BA1F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Autofit/>
          </a:bodyPr>
          <a:lstStyle/>
          <a:p>
            <a:r>
              <a:rPr lang="en-US" sz="3200" b="1" dirty="0"/>
              <a:t>Dr. Ali Jad Abdelwahab</a:t>
            </a:r>
          </a:p>
          <a:p>
            <a:r>
              <a:rPr lang="en-US" sz="3200" b="1" dirty="0"/>
              <a:t>Consultant General Surgeon and Surgical Oncologist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987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2B39F5-99D1-4C8C-AB84-883C281C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highlight>
                  <a:srgbClr val="FF0000"/>
                </a:highlight>
              </a:rPr>
              <a:t>Inflammatory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09B34-BE89-42E3-B35E-0D4D3D1BD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Thyroiditis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5F826-D0D2-4464-8460-57C1BF550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en-US" sz="2000" b="1" dirty="0"/>
              <a:t>Hashimoto’s thyroiditis (autoimmune)</a:t>
            </a:r>
          </a:p>
          <a:p>
            <a:r>
              <a:rPr lang="en-US" sz="2000" b="1" dirty="0"/>
              <a:t>Subacute thyroiditis (de Quervain’s thyroiditis, viral)</a:t>
            </a:r>
          </a:p>
          <a:p>
            <a:r>
              <a:rPr lang="en-US" sz="2000" b="1" dirty="0"/>
              <a:t>Acute suppurative thyroiditis (bacterial)</a:t>
            </a:r>
          </a:p>
          <a:p>
            <a:r>
              <a:rPr lang="en-US" sz="2000" b="1" dirty="0"/>
              <a:t>Riedel’s thyroiditis (scar)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862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5861AFF-3522-4704-9245-9C78B6945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465147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01EEC0-6349-4A61-914E-952541A8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2" y="873940"/>
            <a:ext cx="3951525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Goiter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194BE-9909-4A63-8D73-2326445AC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5030" y="2524721"/>
            <a:ext cx="3943993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 dirty="0"/>
              <a:t>Enlargement of the thyroid gland</a:t>
            </a:r>
          </a:p>
          <a:p>
            <a:r>
              <a:rPr lang="en-US" sz="1800" b="1" dirty="0"/>
              <a:t>Diffuse goiter: the entire gland is symmetrically enlarged</a:t>
            </a:r>
          </a:p>
          <a:p>
            <a:r>
              <a:rPr lang="en-US" sz="1800" b="1" dirty="0"/>
              <a:t>Nodular goiter: are one or more distinct lumps can be distinguished from the rest of the gland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909CAE-F41A-4061-A316-864DC2A71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27222" y="650055"/>
            <a:ext cx="5526578" cy="5634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708FBD-43E0-4548-8C13-2EABAE355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5932"/>
            <a:ext cx="1599140" cy="1424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51C949-98AE-4A89-9A54-73340E875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259" y="985937"/>
            <a:ext cx="1393795" cy="1722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B75F4F-9F48-484C-95BB-D5B58B101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828" y="985931"/>
            <a:ext cx="1599141" cy="1389254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E06068C-A905-496A-B989-A141EAA414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764442" y="2816738"/>
            <a:ext cx="3714087" cy="3226615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046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51861-6005-4D31-BDA6-925D2D13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Types of Goiter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8696E5-48E8-4AE1-9644-4C634FECC5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8018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6424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C12E-2F01-4207-BC7E-0717E4C69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 Thyroid Hormone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9C9AB-6257-492F-943F-6271739FF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Hypothyroidism:</a:t>
            </a:r>
            <a:r>
              <a:rPr lang="en-US" dirty="0"/>
              <a:t> Failure of the thyroid gland to produce  sufficient  thyroid  hormone  to  meet  the  metabolic  demands   of   the   body.</a:t>
            </a:r>
          </a:p>
          <a:p>
            <a:r>
              <a:rPr lang="en-US" b="1" dirty="0">
                <a:solidFill>
                  <a:srgbClr val="FF0000"/>
                </a:solidFill>
              </a:rPr>
              <a:t>Hyperthyroidism: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Hyperactivity in the entire or part of the thyroid that results in synthesis and release of thyroid hormones in excess of that required by the body to maintain euthyroidism.</a:t>
            </a:r>
          </a:p>
          <a:p>
            <a:r>
              <a:rPr lang="en-US" b="1" dirty="0">
                <a:solidFill>
                  <a:srgbClr val="FF0000"/>
                </a:solidFill>
              </a:rPr>
              <a:t>Thyrotoxicosis: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The clinical condition that covers symptoms following high concentrations of the thyroid hormones without regard to the origin of these elevated hormone concentrations.</a:t>
            </a:r>
          </a:p>
          <a:p>
            <a:r>
              <a:rPr lang="en-US" b="1" dirty="0">
                <a:solidFill>
                  <a:srgbClr val="FF0000"/>
                </a:solidFill>
              </a:rPr>
              <a:t>Hyperthyroidism is the main cause of thyrotoxicosis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2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83209-62C2-4C60-AEB2-BA4A3A7F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Thyroid Nodule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826EC-BC84-46B3-B813-34B81051C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en-US" sz="1800" b="1" dirty="0"/>
              <a:t>Not a disease in itself</a:t>
            </a:r>
          </a:p>
          <a:p>
            <a:r>
              <a:rPr lang="en-US" sz="1800" b="1" dirty="0"/>
              <a:t>Part of other diseases</a:t>
            </a:r>
          </a:p>
          <a:p>
            <a:r>
              <a:rPr lang="en-US" sz="1800" b="1" dirty="0"/>
              <a:t>Mostly it is a dominant part of a multinodular goiter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7319D-E157-416A-AB7D-340EA9595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7" r="12300" b="2"/>
          <a:stretch/>
        </p:blipFill>
        <p:spPr>
          <a:xfrm>
            <a:off x="6788383" y="613147"/>
            <a:ext cx="4565417" cy="55934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511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51C92-9AC8-4D68-8D9B-36608E16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Thyroid Neoplasms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96B20-A518-4EE8-812D-709CF9DD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en-US" sz="1800" b="1"/>
              <a:t>Benign</a:t>
            </a:r>
          </a:p>
          <a:p>
            <a:r>
              <a:rPr lang="en-US" sz="1800" b="1"/>
              <a:t>Malignant ( cancer): </a:t>
            </a:r>
          </a:p>
          <a:p>
            <a:r>
              <a:rPr lang="en-US" sz="1800" b="1"/>
              <a:t>Thyroid cancer is a general term referring to a group of different types of cancer with different treatments and outcomes.</a:t>
            </a:r>
          </a:p>
          <a:p>
            <a:endParaRPr lang="en-US" sz="18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5A507-4493-42A0-B36F-0F86B9957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" r="13388" b="-2"/>
          <a:stretch/>
        </p:blipFill>
        <p:spPr>
          <a:xfrm>
            <a:off x="6788383" y="613147"/>
            <a:ext cx="4565417" cy="5593443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153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5CF54-2083-420A-ADD5-70C2B85E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en-US" sz="5200" b="1" dirty="0">
                <a:solidFill>
                  <a:srgbClr val="002060"/>
                </a:solidFill>
              </a:rPr>
              <a:t>Diagnosis of Thyroid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5CD37-B89B-42E4-B6E8-26E24651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History (symptoms)</a:t>
            </a:r>
          </a:p>
          <a:p>
            <a:r>
              <a:rPr lang="en-US" sz="2000" b="1" dirty="0"/>
              <a:t>Physical examination (signs)</a:t>
            </a:r>
          </a:p>
          <a:p>
            <a:r>
              <a:rPr lang="en-US" sz="2000" b="1" dirty="0"/>
              <a:t>Investigations</a:t>
            </a:r>
          </a:p>
        </p:txBody>
      </p:sp>
    </p:spTree>
    <p:extLst>
      <p:ext uri="{BB962C8B-B14F-4D97-AF65-F5344CB8AC3E}">
        <p14:creationId xmlns:p14="http://schemas.microsoft.com/office/powerpoint/2010/main" val="359019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619E-C95A-4000-88F9-D7D44FA8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History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1B3E41-7011-4E96-A1AB-F411663E0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25592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7927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76C51-2FC9-4DAA-B7BC-EE833CCA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Physical Examination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4551D3-ACB7-4624-82C9-B34246C27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453" y="1458345"/>
            <a:ext cx="2822693" cy="2780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F2FC99-8F91-4F70-859A-8706946A3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480" y="4040767"/>
            <a:ext cx="3310415" cy="2737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51106-AB51-46C5-B367-0B10DE7E3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752" y="4089539"/>
            <a:ext cx="3042168" cy="2688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AC332-18EB-45D7-A7B5-ACCC316E0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688" y="0"/>
            <a:ext cx="5072312" cy="3804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5F062B-DEF2-4328-85A9-6D645968F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415" y="4274418"/>
            <a:ext cx="187773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97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FB0D5-15D2-4359-A2FE-0E86A5DF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Physical Examination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59F3A2-6712-4218-B8C7-ABD343FF5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307" y="1771577"/>
            <a:ext cx="3718882" cy="2566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E0552E-D4E0-40C4-AA33-943E8019E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221" y="1771577"/>
            <a:ext cx="5024999" cy="2477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BEDE2C-D672-4AA6-A183-4A42F7140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311" y="4715209"/>
            <a:ext cx="798645" cy="10851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389C4-9FED-4634-9C50-2E1775876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425" y="4715209"/>
            <a:ext cx="798645" cy="1176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76C396-AEAD-4F4A-A6B0-9420C02EE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387" y="4419104"/>
            <a:ext cx="2834886" cy="21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66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14437-F16B-49BF-A962-353A364E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Thyroid Surgical Anatomy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9CC72A-948F-4239-85E3-99B3D92E6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7565" y="1825625"/>
            <a:ext cx="5696869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AAEFD3-E5DE-4779-ABD7-1A62537FD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893" y="1690688"/>
            <a:ext cx="1077362" cy="12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99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1D2D18-70D3-4067-9C33-6B8E78A2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Physical Examination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A87A7F6-E545-404E-A58F-960C86BD7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15327"/>
            <a:ext cx="5163760" cy="352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60008E-29E6-499E-BE7C-0352DB18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042" y="1815328"/>
            <a:ext cx="4758937" cy="35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94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2E91D-DCBF-4D87-AF92-8B4D450B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Physical Examination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EF564-21C8-455E-B687-EC09CD3EA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Supraclavicular LNs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6FD10B-2BF5-4045-AF7C-5443AFD3B1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598907"/>
            <a:ext cx="5157787" cy="349692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B604C-6E47-49BF-9605-7D33611A3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1154802"/>
          </a:xfrm>
        </p:spPr>
        <p:txBody>
          <a:bodyPr/>
          <a:lstStyle/>
          <a:p>
            <a:r>
              <a:rPr lang="en-US" dirty="0"/>
              <a:t>Pemberton’s sign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92BE99-01AC-40BE-9C82-4020300894B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5474" y="2505075"/>
            <a:ext cx="4916639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31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CF1E4-D2DE-4BF6-A176-5DA20F518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1C7B6-5061-47DD-9ECD-CC19F21EE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Graves’ disease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0ADF44-76D1-4388-9144-ADAAF287CA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92336" y="2505075"/>
            <a:ext cx="2252691" cy="36845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9E315-0696-49E0-9FE1-B6934B929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Pretibial myxedema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509CF1-69AE-4A91-A83E-1B46D9BEC19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829746" y="2505075"/>
            <a:ext cx="1868096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67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40210-A064-4360-B1C9-3EA88ED9D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010EC-1398-4D7D-B364-A29459C87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Exophthalmos/ Lid retraction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3480B1-5EAD-4B7B-9AB4-FD0DEE37D0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5574" y="3076243"/>
            <a:ext cx="5066215" cy="254225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09BAC5-F9DA-4420-B6CE-37B119518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Proptosis/chemosis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B45D43-45E6-4491-8CD5-DC909E0B400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47536" y="3185980"/>
            <a:ext cx="2432515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73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B0B678-CD10-4371-96E5-2706F4579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5810E-D058-44A8-BB18-5FF335C42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75" y="847827"/>
            <a:ext cx="5408813" cy="1169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Investigations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891D62-3F3B-4DFD-9017-5CBA85C2CB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21658" y="774285"/>
            <a:ext cx="3374606" cy="25811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57331" y="2188548"/>
            <a:ext cx="5041025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DEE31-EA38-48B8-AA6F-9CB4F7202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235" y="3575074"/>
            <a:ext cx="3597452" cy="25811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D0F73-6838-48BE-A973-68E765434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786" y="2508105"/>
            <a:ext cx="5408813" cy="36324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/>
              <a:t>Hormones measurement : TSH is the most sensitive</a:t>
            </a:r>
          </a:p>
          <a:p>
            <a:r>
              <a:rPr lang="en-US" sz="2000" b="1" dirty="0"/>
              <a:t>Imaging</a:t>
            </a:r>
          </a:p>
          <a:p>
            <a:r>
              <a:rPr lang="en-US" sz="2000" b="1" dirty="0"/>
              <a:t>Thyroid scan </a:t>
            </a:r>
          </a:p>
          <a:p>
            <a:r>
              <a:rPr lang="en-US" sz="2000" b="1" dirty="0"/>
              <a:t>Biopsy</a:t>
            </a:r>
          </a:p>
        </p:txBody>
      </p:sp>
    </p:spTree>
    <p:extLst>
      <p:ext uri="{BB962C8B-B14F-4D97-AF65-F5344CB8AC3E}">
        <p14:creationId xmlns:p14="http://schemas.microsoft.com/office/powerpoint/2010/main" val="599295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89A0C-67CD-4C54-8DC8-23BCD689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Thyroidectomy Indications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61FC54-2984-4E60-86BB-04F1A17B5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US" sz="2400" b="1"/>
              <a:t>Malignancy or suspected malignancy</a:t>
            </a:r>
          </a:p>
          <a:p>
            <a:r>
              <a:rPr lang="en-US" sz="2400" b="1"/>
              <a:t>Thyrotoxicosis</a:t>
            </a:r>
          </a:p>
          <a:p>
            <a:r>
              <a:rPr lang="en-US" sz="2400" b="1"/>
              <a:t>Cosmetic effect</a:t>
            </a:r>
          </a:p>
          <a:p>
            <a:r>
              <a:rPr lang="en-US" sz="2400" b="1"/>
              <a:t>Obstructive symptoms (e.g., compression of the trachea or esophagus).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526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41D43-CA09-4B73-AE13-FDFE4D44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Types of Thyroidectomy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15428-D215-483D-A94C-1A523D749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en-US" sz="2200" b="1" dirty="0"/>
              <a:t>Lumpectomy</a:t>
            </a:r>
          </a:p>
          <a:p>
            <a:r>
              <a:rPr lang="en-US" sz="2200" b="1" dirty="0"/>
              <a:t>Hemithyroidectomy</a:t>
            </a:r>
          </a:p>
          <a:p>
            <a:r>
              <a:rPr lang="en-US" sz="2200" b="1" dirty="0"/>
              <a:t>Subtotal thyroidectomy</a:t>
            </a:r>
          </a:p>
          <a:p>
            <a:r>
              <a:rPr lang="en-US" sz="2200" b="1" dirty="0"/>
              <a:t>Near-total thyroidectomy</a:t>
            </a:r>
          </a:p>
          <a:p>
            <a:r>
              <a:rPr lang="en-US" sz="2200" b="1" dirty="0"/>
              <a:t>Total thyroidectomy 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9569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41D43-CA09-4B73-AE13-FDFE4D44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Lumpectomy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15428-D215-483D-A94C-1A523D749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Excision of a nodule with a small cuff of surrounding thyroid tissue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E8142-D4F7-4E22-BB15-B22DA02A17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2492" y="1136783"/>
            <a:ext cx="5536001" cy="452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4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DDFA5-CE2E-49ED-AB9D-0D5EC70B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Hemithyroidectomy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6D3F6-50D0-4018-8FCC-E88CFCEF3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Excision of one lobe of thyroid plus the isthmus</a:t>
            </a:r>
          </a:p>
        </p:txBody>
      </p:sp>
      <p:grpSp>
        <p:nvGrpSpPr>
          <p:cNvPr id="32" name="Group 2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BA9727-DAFD-4FC3-AA3B-F21A710F6A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06327" y="666728"/>
            <a:ext cx="516833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55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573B8-C485-4ACB-9C2B-E4ABC72E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Subtotal Thyroidectomy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AD53A-B58F-40E4-86C7-7DE9B3783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Excision of more then one-half of the thyroid gland on each side plus the isthmus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68376E-44B5-418D-977A-5DE512E8B1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2492" y="1198013"/>
            <a:ext cx="5536001" cy="440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2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FD92-C2CD-4C3D-B879-867D598FA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Thyroid Surgical Anatomy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84803-4E1F-48BD-A35C-8ED9563E1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 platysmal flap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5C81D4-42FA-4510-B718-A9197B9F18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3744" y="2505075"/>
            <a:ext cx="5009874" cy="36845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72F7A-B30E-4462-8F1D-1A205BFCE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Strap muscles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D1720B-3995-42F9-A9DA-AA9FE001C8B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573182"/>
            <a:ext cx="5183188" cy="3548374"/>
          </a:xfrm>
        </p:spPr>
      </p:pic>
    </p:spTree>
    <p:extLst>
      <p:ext uri="{BB962C8B-B14F-4D97-AF65-F5344CB8AC3E}">
        <p14:creationId xmlns:p14="http://schemas.microsoft.com/office/powerpoint/2010/main" val="4041518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DC8F3-B6DC-426E-9529-653B55C7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Near-total Thyroidectomy</a:t>
            </a:r>
            <a:br>
              <a:rPr lang="en-US" sz="3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endParaRPr lang="en-US" sz="38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29606-FB95-4CC3-AF36-6A31C5959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Complete excision of one lobe, the isthmus and &gt;90% of the other side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D6EB0A-AC0F-4BAD-8BFB-CFE09E5F89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2492" y="935684"/>
            <a:ext cx="5536001" cy="492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91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59D7A-03D6-4E14-BD36-764DDBFE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Total Thyroidectomy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FF655-948B-46F4-AEC1-1F7D8197BD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Excision of both lobes and the isthmus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3236DE-0AC5-45D5-A8AF-B5C63ADD0F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2492" y="831720"/>
            <a:ext cx="5536001" cy="51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01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1B72A-48B5-4594-8281-1658B59B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294" y="486184"/>
            <a:ext cx="539723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Complications of Thyroid Surgery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A09EC-03DE-4EE7-A77F-1E1C578AD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0" r="2450" b="3"/>
          <a:stretch/>
        </p:blipFill>
        <p:spPr>
          <a:xfrm>
            <a:off x="698353" y="598677"/>
            <a:ext cx="3077366" cy="2733294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28" name="Freeform: Shape 18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6A1F1-750E-4D2E-9D28-23CCE77B6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27" r="5" b="5"/>
          <a:stretch/>
        </p:blipFill>
        <p:spPr>
          <a:xfrm>
            <a:off x="698353" y="3526029"/>
            <a:ext cx="3077342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9F840-6D3D-43BC-A8A8-FDB3405F6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/>
          </a:bodyPr>
          <a:lstStyle/>
          <a:p>
            <a:r>
              <a:rPr lang="en-US" b="1"/>
              <a:t>Hemorrhage</a:t>
            </a:r>
          </a:p>
          <a:p>
            <a:r>
              <a:rPr lang="en-US" b="1"/>
              <a:t>Infection</a:t>
            </a:r>
          </a:p>
          <a:p>
            <a:r>
              <a:rPr lang="en-US" b="1"/>
              <a:t>Recurrent laryngeal nerve injury: Unilateral (hoarseness), bilateral (airway obstruction)</a:t>
            </a:r>
          </a:p>
          <a:p>
            <a:r>
              <a:rPr lang="en-US" b="1"/>
              <a:t>Parathyroid gland injury ( hypocalcemia)</a:t>
            </a:r>
          </a:p>
        </p:txBody>
      </p:sp>
      <p:sp>
        <p:nvSpPr>
          <p:cNvPr id="30" name="Arc 20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494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11B97A-2FB0-4625-8C2E-CDCB1AF68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0D7DA-E693-435B-B2D8-5FE1B670F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32" y="3801738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002060"/>
                </a:solidFill>
              </a:rPr>
              <a:t>Have A Nice Day !</a:t>
            </a:r>
          </a:p>
        </p:txBody>
      </p:sp>
      <p:pic>
        <p:nvPicPr>
          <p:cNvPr id="7" name="Content Placeholder 6" descr="A picture containing tree, painting, art, plant&#10;&#10;Description automatically generated">
            <a:extLst>
              <a:ext uri="{FF2B5EF4-FFF2-40B4-BE49-F238E27FC236}">
                <a16:creationId xmlns:a16="http://schemas.microsoft.com/office/drawing/2014/main" id="{6D6AA959-B71E-4CC9-A822-794E88E3FA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65" y="772621"/>
            <a:ext cx="2180844" cy="27432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215679-8AA9-4BE8-98A0-111CEDA4A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293" y="914211"/>
            <a:ext cx="3292790" cy="246002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15A6D3E-1B39-4F9C-B9E7-C9EE4E4A2B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015984" y="930004"/>
            <a:ext cx="3292790" cy="24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29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B1A9-A262-49FE-B4A2-AB880CB6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Thyroid Surgical Anatomy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AEBCD-769C-450C-9667-DF7639B33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Superior thyroid artery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A75BCF-6958-4BC1-B991-165368391E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3685" y="2505075"/>
            <a:ext cx="5069992" cy="36845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C2AF5-D388-4CC8-8355-2C3463944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Parathyroid glands and RLN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14DCCA-8506-4C72-BAA3-EAB58BBE67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7063" y="2505075"/>
            <a:ext cx="5173462" cy="3684588"/>
          </a:xfrm>
        </p:spPr>
      </p:pic>
    </p:spTree>
    <p:extLst>
      <p:ext uri="{BB962C8B-B14F-4D97-AF65-F5344CB8AC3E}">
        <p14:creationId xmlns:p14="http://schemas.microsoft.com/office/powerpoint/2010/main" val="16559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52661-CDF0-4FFF-AB5B-D46E3FFC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Thyroid Surgical Anatomy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D7D822-D24B-4165-A4E2-D4EC37B20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Relationship of the parathyroids to the recurrent laryngeal nerve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320073B-AA2D-42FA-B568-1DCCFF6FBB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1077" y="2505075"/>
            <a:ext cx="5035208" cy="368458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EABC32-2DCA-4117-8FE1-1579DFC61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Surgery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34CD986-8035-4C7F-8000-F846BE6E97A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89196" y="2603762"/>
            <a:ext cx="4749196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0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2AE6-DC2C-4A8F-B5A8-D9CEB3D6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Thyroid Surgical Anatomy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889E8-251B-4259-98D0-23CED1F91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Berry ligament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A89ED1-2B05-4FA9-BB15-5FF82D8B13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47179" y="2505075"/>
            <a:ext cx="4543004" cy="36845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96E3E-9E13-474B-A6B7-4C2F214A0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The trachea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929CC10-7F87-4EE1-9DC5-6AD46D33E7F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91567" y="2872009"/>
            <a:ext cx="3944454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D16B0-DC22-411B-965F-A7A9960E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Thyroid Surgical Anatomy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26E9FE-E577-4D64-8EF5-AF6C4CCEE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2599" y="640080"/>
            <a:ext cx="6938010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09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6012ED-1B42-4E99-970F-1F2975DB6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Surgical Diseases of the Thyroid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D2188-B3F4-49FA-B825-4F169CB5D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Congenital</a:t>
            </a:r>
          </a:p>
          <a:p>
            <a:r>
              <a:rPr lang="en-US" sz="2400" b="1" dirty="0"/>
              <a:t>Inflammatory</a:t>
            </a:r>
          </a:p>
          <a:p>
            <a:r>
              <a:rPr lang="en-US" sz="2400" b="1" dirty="0"/>
              <a:t>Goiter</a:t>
            </a:r>
          </a:p>
          <a:p>
            <a:r>
              <a:rPr lang="en-US" sz="2400" b="1" dirty="0"/>
              <a:t>Thyroid hormones disorders</a:t>
            </a:r>
          </a:p>
          <a:p>
            <a:r>
              <a:rPr lang="en-US" sz="2400" b="1" dirty="0"/>
              <a:t>Thyroid nodule</a:t>
            </a:r>
          </a:p>
          <a:p>
            <a:r>
              <a:rPr lang="en-US" sz="2400" b="1" dirty="0"/>
              <a:t>Neoplastic</a:t>
            </a:r>
          </a:p>
        </p:txBody>
      </p:sp>
    </p:spTree>
    <p:extLst>
      <p:ext uri="{BB962C8B-B14F-4D97-AF65-F5344CB8AC3E}">
        <p14:creationId xmlns:p14="http://schemas.microsoft.com/office/powerpoint/2010/main" val="101363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E2F397B-4BB1-48C6-9EE0-C8B339968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F83E6-CE4B-43E1-BF0D-D9C5C559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09" y="2814150"/>
            <a:ext cx="5095797" cy="26055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200" b="1" dirty="0">
                <a:solidFill>
                  <a:srgbClr val="002060"/>
                </a:solidFill>
              </a:rPr>
              <a:t>Congenital</a:t>
            </a:r>
            <a:br>
              <a:rPr lang="en-US" sz="6200" b="1" dirty="0">
                <a:solidFill>
                  <a:srgbClr val="002060"/>
                </a:solidFill>
              </a:rPr>
            </a:br>
            <a:endParaRPr lang="en-US" sz="62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A172C-7A6D-417A-B69C-72B7213B1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1170" y="2585888"/>
            <a:ext cx="5095796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300" b="1" dirty="0"/>
              <a:t>Thyroglossal cyst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9661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856C990-1500-4B50-B148-B7E1943FE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5" y="268076"/>
            <a:ext cx="4479729" cy="2826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75213A-F8B3-4D4F-8667-54DC58BE2D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67583" y="535227"/>
            <a:ext cx="2601054" cy="22900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6" y="3308462"/>
            <a:ext cx="4479729" cy="2826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EC247-E2DF-4631-9564-DDE9ABD7A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881" y="3583797"/>
            <a:ext cx="2660458" cy="22870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16753" y="6353865"/>
            <a:ext cx="4478419" cy="469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2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529</Words>
  <Application>Microsoft Office PowerPoint</Application>
  <PresentationFormat>Widescreen</PresentationFormat>
  <Paragraphs>123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Surgical Aspects in Thyroid Diseases</vt:lpstr>
      <vt:lpstr>Thyroid Surgical Anatomy</vt:lpstr>
      <vt:lpstr>Thyroid Surgical Anatomy</vt:lpstr>
      <vt:lpstr>Thyroid Surgical Anatomy</vt:lpstr>
      <vt:lpstr>Thyroid Surgical Anatomy</vt:lpstr>
      <vt:lpstr>Thyroid Surgical Anatomy</vt:lpstr>
      <vt:lpstr>Thyroid Surgical Anatomy</vt:lpstr>
      <vt:lpstr>Surgical Diseases of the Thyroid</vt:lpstr>
      <vt:lpstr>Congenital </vt:lpstr>
      <vt:lpstr>Inflammatory</vt:lpstr>
      <vt:lpstr>Goiter</vt:lpstr>
      <vt:lpstr>Types of Goiter</vt:lpstr>
      <vt:lpstr> Thyroid Hormone Disorders</vt:lpstr>
      <vt:lpstr>Thyroid Nodule</vt:lpstr>
      <vt:lpstr>Thyroid Neoplasms</vt:lpstr>
      <vt:lpstr>Diagnosis of Thyroid Disease</vt:lpstr>
      <vt:lpstr>History</vt:lpstr>
      <vt:lpstr>Physical Examination</vt:lpstr>
      <vt:lpstr>Physical Examination</vt:lpstr>
      <vt:lpstr>Physical Examination</vt:lpstr>
      <vt:lpstr>Physical Examination</vt:lpstr>
      <vt:lpstr>Examples</vt:lpstr>
      <vt:lpstr>Examples</vt:lpstr>
      <vt:lpstr>Investigations</vt:lpstr>
      <vt:lpstr>Thyroidectomy Indications</vt:lpstr>
      <vt:lpstr>Types of Thyroidectomy</vt:lpstr>
      <vt:lpstr> Lumpectomy</vt:lpstr>
      <vt:lpstr>Hemithyroidectomy</vt:lpstr>
      <vt:lpstr>Subtotal Thyroidectomy</vt:lpstr>
      <vt:lpstr> Near-total Thyroidectomy </vt:lpstr>
      <vt:lpstr>Total Thyroidectomy </vt:lpstr>
      <vt:lpstr>Complications of Thyroid Surgery</vt:lpstr>
      <vt:lpstr>Have A Nice Day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Aspects in Thyroid Diseases</dc:title>
  <dc:creator>Ali Abdel Wahab</dc:creator>
  <cp:lastModifiedBy>بيان محمود سالم قطاوي</cp:lastModifiedBy>
  <cp:revision>4</cp:revision>
  <dcterms:created xsi:type="dcterms:W3CDTF">2023-05-20T15:35:58Z</dcterms:created>
  <dcterms:modified xsi:type="dcterms:W3CDTF">2023-05-21T08:52:06Z</dcterms:modified>
</cp:coreProperties>
</file>