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4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DA810-2031-489A-A509-23B363454A81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2C2D9-D5A0-48BF-9422-DB036F7A7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25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 13 March 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Aiman Al Maathidy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37D73-3689-43B0-A22A-F2736ECEC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83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 13 March 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Aiman Al Maathidy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37D73-3689-43B0-A22A-F2736ECEC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86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 13 March 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Aiman Al Maathidy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37D73-3689-43B0-A22A-F2736ECEC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33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 13 March 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Aiman Al Maathidy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37D73-3689-43B0-A22A-F2736ECEC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77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 13 March 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Aiman Al Maathidy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37D73-3689-43B0-A22A-F2736ECEC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09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 13 March 2023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Aiman Al Maathidy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37D73-3689-43B0-A22A-F2736ECEC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11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 13 March 2023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Aiman Al Maathidy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37D73-3689-43B0-A22A-F2736ECEC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34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 13 March 2023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Aiman Al Maathidy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37D73-3689-43B0-A22A-F2736ECEC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8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 13 March 2023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Aiman Al Maathidy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37D73-3689-43B0-A22A-F2736ECEC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979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 13 March 2023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Aiman Al Maathidy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37D73-3689-43B0-A22A-F2736ECEC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668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 13 March 2023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Aiman Al Maathidy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37D73-3689-43B0-A22A-F2736ECEC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6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Monday 13 March 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Dr. Aiman Al Maathidy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37D73-3689-43B0-A22A-F2736ECEC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21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5690" y="403284"/>
            <a:ext cx="8698345" cy="55092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i="1" dirty="0">
                <a:solidFill>
                  <a:srgbClr val="FF0000"/>
                </a:solidFill>
                <a:latin typeface="Candara" pitchFamily="34" charset="0"/>
              </a:rPr>
              <a:t>PERIPHERAL NERVOUS  SYSTEM </a:t>
            </a:r>
          </a:p>
          <a:p>
            <a:pPr algn="ctr"/>
            <a:endParaRPr lang="en-US" sz="3200" b="1" i="1" dirty="0">
              <a:solidFill>
                <a:srgbClr val="FF0000"/>
              </a:solidFill>
              <a:latin typeface="Candara" pitchFamily="34" charset="0"/>
            </a:endParaRPr>
          </a:p>
          <a:p>
            <a:pPr algn="ctr"/>
            <a:r>
              <a:rPr lang="en-US" sz="3200" b="1" i="1" dirty="0">
                <a:solidFill>
                  <a:srgbClr val="0033CC"/>
                </a:solidFill>
                <a:latin typeface="Candara" pitchFamily="34" charset="0"/>
              </a:rPr>
              <a:t>CN IX , X , XI ,XII</a:t>
            </a:r>
          </a:p>
          <a:p>
            <a:pPr algn="ctr"/>
            <a:endParaRPr lang="en-US" sz="3200" b="1" i="1" dirty="0">
              <a:solidFill>
                <a:schemeClr val="tx2">
                  <a:lumMod val="60000"/>
                  <a:lumOff val="40000"/>
                </a:schemeClr>
              </a:solidFill>
              <a:latin typeface="Candara" pitchFamily="34" charset="0"/>
            </a:endParaRPr>
          </a:p>
          <a:p>
            <a:pPr algn="ctr"/>
            <a:r>
              <a:rPr lang="en-US" sz="3200" b="1" i="1" dirty="0">
                <a:solidFill>
                  <a:srgbClr val="FF0000"/>
                </a:solidFill>
                <a:latin typeface="Candara" pitchFamily="34" charset="0"/>
              </a:rPr>
              <a:t>Dr. Aiman Qais Afar</a:t>
            </a:r>
          </a:p>
          <a:p>
            <a:pPr algn="ctr"/>
            <a:r>
              <a:rPr lang="en-US" sz="3200" b="1" i="1" dirty="0">
                <a:solidFill>
                  <a:srgbClr val="00FF00"/>
                </a:solidFill>
                <a:latin typeface="Candara" pitchFamily="34" charset="0"/>
              </a:rPr>
              <a:t>Surgical Anatomist</a:t>
            </a:r>
          </a:p>
          <a:p>
            <a:pPr algn="ctr"/>
            <a:endParaRPr lang="en-US" sz="3200" b="1" i="1" dirty="0">
              <a:solidFill>
                <a:srgbClr val="FF0000"/>
              </a:solidFill>
              <a:latin typeface="Candara" pitchFamily="34" charset="0"/>
            </a:endParaRPr>
          </a:p>
          <a:p>
            <a:pPr algn="ctr"/>
            <a:r>
              <a:rPr lang="en-US" sz="3200" b="1" i="1" dirty="0">
                <a:solidFill>
                  <a:srgbClr val="0033CC"/>
                </a:solidFill>
                <a:latin typeface="Candara" pitchFamily="34" charset="0"/>
              </a:rPr>
              <a:t>College of Medicine / University of  </a:t>
            </a:r>
            <a:r>
              <a:rPr lang="en-US" sz="3200" b="1" i="1" dirty="0" smtClean="0">
                <a:solidFill>
                  <a:srgbClr val="0033CC"/>
                </a:solidFill>
                <a:latin typeface="Candara" pitchFamily="34" charset="0"/>
              </a:rPr>
              <a:t>Mutah</a:t>
            </a:r>
          </a:p>
          <a:p>
            <a:pPr algn="ctr"/>
            <a:r>
              <a:rPr lang="en-US" sz="3200" b="1" i="1" dirty="0" smtClean="0">
                <a:solidFill>
                  <a:srgbClr val="0033CC"/>
                </a:solidFill>
                <a:latin typeface="Candara" pitchFamily="34" charset="0"/>
              </a:rPr>
              <a:t>2022-2023</a:t>
            </a:r>
          </a:p>
          <a:p>
            <a:pPr algn="ctr"/>
            <a:r>
              <a:rPr lang="en-US" sz="3200" b="1" i="1" dirty="0" smtClean="0">
                <a:solidFill>
                  <a:srgbClr val="00FF00"/>
                </a:solidFill>
                <a:latin typeface="Candara" pitchFamily="34" charset="0"/>
              </a:rPr>
              <a:t>Monday 13 March </a:t>
            </a:r>
            <a:r>
              <a:rPr lang="en-US" sz="3200" b="1" i="1" dirty="0" smtClean="0">
                <a:solidFill>
                  <a:srgbClr val="00FF00"/>
                </a:solidFill>
                <a:latin typeface="Candara" pitchFamily="34" charset="0"/>
              </a:rPr>
              <a:t>2023</a:t>
            </a:r>
            <a:endParaRPr lang="en-US" sz="3200" b="1" i="1" dirty="0">
              <a:solidFill>
                <a:srgbClr val="00FF00"/>
              </a:solidFill>
              <a:latin typeface="Candara" pitchFamily="34" charset="0"/>
            </a:endParaRPr>
          </a:p>
          <a:p>
            <a:pPr algn="ctr"/>
            <a:endParaRPr lang="en-US" sz="3200" b="1" i="1" dirty="0">
              <a:solidFill>
                <a:srgbClr val="0033CC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46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610600" y="373082"/>
            <a:ext cx="27432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Monday 13 March 2023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345219" y="129020"/>
            <a:ext cx="41148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Dr. Aiman Al Maathidy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37D73-3689-43B0-A22A-F2736ECEC82D}" type="slidenum">
              <a:rPr lang="en-US" b="1" smtClean="0">
                <a:solidFill>
                  <a:srgbClr val="FF0000"/>
                </a:solidFill>
              </a:rPr>
              <a:t>10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65A748-92A9-42AC-986B-71145E3019C1}"/>
              </a:ext>
            </a:extLst>
          </p:cNvPr>
          <p:cNvSpPr txBox="1"/>
          <p:nvPr/>
        </p:nvSpPr>
        <p:spPr>
          <a:xfrm>
            <a:off x="76200" y="1218483"/>
            <a:ext cx="1203267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The carotid sinus nerve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to the carotid sinus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, a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baro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-(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presso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-) receptor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sensitive to changes in blood pressure,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and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the carotid body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, a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chemoreceptor sensitive to blood gas (oxygen and carbon dioxide levels).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A111B7-6605-460B-BA75-CAB811A94465}"/>
              </a:ext>
            </a:extLst>
          </p:cNvPr>
          <p:cNvSpPr/>
          <p:nvPr/>
        </p:nvSpPr>
        <p:spPr>
          <a:xfrm>
            <a:off x="76200" y="76200"/>
            <a:ext cx="5531066" cy="584775"/>
          </a:xfrm>
          <a:prstGeom prst="rect">
            <a:avLst/>
          </a:prstGeom>
          <a:ln w="57150">
            <a:solidFill>
              <a:srgbClr val="0033CC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Glossopharyngeal Nerve  CN IX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CEC974-9B97-4B1B-8FB8-0BB76D2FBD32}"/>
              </a:ext>
            </a:extLst>
          </p:cNvPr>
          <p:cNvSpPr txBox="1"/>
          <p:nvPr/>
        </p:nvSpPr>
        <p:spPr>
          <a:xfrm>
            <a:off x="76200" y="695263"/>
            <a:ext cx="33901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i="1" dirty="0">
                <a:solidFill>
                  <a:srgbClr val="FF0000"/>
                </a:solidFill>
                <a:latin typeface="Candara" panose="020E0502030303020204" pitchFamily="34" charset="0"/>
              </a:rPr>
              <a:t>Visceral Sensory</a:t>
            </a:r>
          </a:p>
        </p:txBody>
      </p:sp>
      <p:pic>
        <p:nvPicPr>
          <p:cNvPr id="8" name="Picture 2" descr="http://legacy.owensboro.kctcs.edu/gcaplan/anat/images/Image469.gif">
            <a:extLst>
              <a:ext uri="{FF2B5EF4-FFF2-40B4-BE49-F238E27FC236}">
                <a16:creationId xmlns:a16="http://schemas.microsoft.com/office/drawing/2014/main" id="{F00A4699-D427-48BC-8C05-7C86DBF74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4690" y="3079954"/>
            <a:ext cx="4562765" cy="3610822"/>
          </a:xfrm>
          <a:prstGeom prst="rect">
            <a:avLst/>
          </a:prstGeom>
          <a:noFill/>
          <a:ln w="76200">
            <a:solidFill>
              <a:srgbClr val="00FF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D88F95-20D5-4B35-ADC4-3D033F307F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250" t="54444" r="50000" b="24815"/>
          <a:stretch/>
        </p:blipFill>
        <p:spPr>
          <a:xfrm>
            <a:off x="6622473" y="3079954"/>
            <a:ext cx="4287983" cy="3638289"/>
          </a:xfrm>
          <a:prstGeom prst="rect">
            <a:avLst/>
          </a:prstGeom>
          <a:ln w="76200"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179953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Monday 13 March 2023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385619" y="6173787"/>
            <a:ext cx="4114800" cy="36512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Dr. Aiman Al Maathidy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37D73-3689-43B0-A22A-F2736ECEC82D}" type="slidenum">
              <a:rPr lang="en-US" b="1" smtClean="0">
                <a:solidFill>
                  <a:srgbClr val="FF0000"/>
                </a:solidFill>
              </a:rPr>
              <a:t>11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704601"/>
            <a:ext cx="119957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Special Sensory (Taste)</a:t>
            </a:r>
          </a:p>
          <a:p>
            <a:r>
              <a:rPr lang="en-GB" sz="2800" b="1" dirty="0">
                <a:latin typeface="Candara" pitchFamily="34" charset="0"/>
              </a:rPr>
              <a:t>Taste fibers are conveyed from </a:t>
            </a:r>
            <a:r>
              <a:rPr lang="en-GB" sz="2800" b="1" dirty="0">
                <a:solidFill>
                  <a:srgbClr val="0033CC"/>
                </a:solidFill>
                <a:latin typeface="Candara" pitchFamily="34" charset="0"/>
              </a:rPr>
              <a:t>the posterior third of the tongue </a:t>
            </a:r>
            <a:r>
              <a:rPr lang="en-GB" sz="2800" b="1" dirty="0">
                <a:latin typeface="Candara" pitchFamily="34" charset="0"/>
              </a:rPr>
              <a:t>to the sensory ganglia, the superior and inferior ganglia of </a:t>
            </a:r>
            <a:r>
              <a:rPr lang="en-GB" sz="2800" b="1" dirty="0">
                <a:solidFill>
                  <a:srgbClr val="0033CC"/>
                </a:solidFill>
                <a:latin typeface="Candara" pitchFamily="34" charset="0"/>
              </a:rPr>
              <a:t>CN IX</a:t>
            </a:r>
          </a:p>
        </p:txBody>
      </p:sp>
      <p:pic>
        <p:nvPicPr>
          <p:cNvPr id="6" name="Picture 2" descr="http://img.tfd.com/MosbyMD/thumb/glossopharyngeal-ner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6291" y="2122183"/>
            <a:ext cx="4323334" cy="4599291"/>
          </a:xfrm>
          <a:prstGeom prst="rect">
            <a:avLst/>
          </a:prstGeom>
          <a:noFill/>
          <a:ln w="76200">
            <a:solidFill>
              <a:srgbClr val="00FF0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76200" y="76200"/>
            <a:ext cx="5531066" cy="584775"/>
          </a:xfrm>
          <a:prstGeom prst="rect">
            <a:avLst/>
          </a:prstGeom>
          <a:ln w="57150">
            <a:solidFill>
              <a:srgbClr val="0033CC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Glossopharyngeal Nerve  CN IX </a:t>
            </a:r>
          </a:p>
        </p:txBody>
      </p:sp>
    </p:spTree>
    <p:extLst>
      <p:ext uri="{BB962C8B-B14F-4D97-AF65-F5344CB8AC3E}">
        <p14:creationId xmlns:p14="http://schemas.microsoft.com/office/powerpoint/2010/main" val="942295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Monday 13 March 2023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385618" y="6143480"/>
            <a:ext cx="41148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Dr. Aiman Al Maathidy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980692" y="6569220"/>
            <a:ext cx="2743200" cy="365125"/>
          </a:xfrm>
        </p:spPr>
        <p:txBody>
          <a:bodyPr/>
          <a:lstStyle/>
          <a:p>
            <a:fld id="{ACC37D73-3689-43B0-A22A-F2736ECEC82D}" type="slidenum">
              <a:rPr lang="en-US" b="1" smtClean="0">
                <a:solidFill>
                  <a:srgbClr val="FF0000"/>
                </a:solidFill>
              </a:rPr>
              <a:t>12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5455" y="103419"/>
            <a:ext cx="3294107" cy="584775"/>
          </a:xfrm>
          <a:prstGeom prst="rect">
            <a:avLst/>
          </a:prstGeom>
          <a:ln w="57150">
            <a:solidFill>
              <a:srgbClr val="0033CC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Vagus Nerve CN X </a:t>
            </a:r>
          </a:p>
        </p:txBody>
      </p:sp>
      <p:sp>
        <p:nvSpPr>
          <p:cNvPr id="6" name="Rectangle 5"/>
          <p:cNvSpPr/>
          <p:nvPr/>
        </p:nvSpPr>
        <p:spPr>
          <a:xfrm>
            <a:off x="73888" y="1028839"/>
            <a:ext cx="638752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800" b="1" dirty="0">
                <a:latin typeface="Candara" pitchFamily="34" charset="0"/>
              </a:rPr>
              <a:t>The vagus nerve is composed of </a:t>
            </a:r>
            <a:r>
              <a:rPr lang="en-GB" sz="2800" b="1" dirty="0">
                <a:solidFill>
                  <a:srgbClr val="0033CC"/>
                </a:solidFill>
                <a:latin typeface="Candara" pitchFamily="34" charset="0"/>
              </a:rPr>
              <a:t>motor</a:t>
            </a:r>
            <a:r>
              <a:rPr lang="en-GB" sz="2800" b="1" dirty="0">
                <a:latin typeface="Candara" pitchFamily="34" charset="0"/>
              </a:rPr>
              <a:t> and </a:t>
            </a:r>
            <a:r>
              <a:rPr lang="en-GB" sz="2800" b="1" dirty="0">
                <a:solidFill>
                  <a:srgbClr val="0033CC"/>
                </a:solidFill>
                <a:latin typeface="Candara" pitchFamily="34" charset="0"/>
              </a:rPr>
              <a:t>sensory fibers </a:t>
            </a:r>
          </a:p>
          <a:p>
            <a:pPr>
              <a:buFont typeface="Wingdings" pitchFamily="2" charset="2"/>
              <a:buChar char="v"/>
            </a:pPr>
            <a:endParaRPr lang="en-GB" sz="2800" b="1" dirty="0">
              <a:latin typeface="Candara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800" b="1" dirty="0">
                <a:latin typeface="Candara" pitchFamily="34" charset="0"/>
              </a:rPr>
              <a:t>It emerges from the anterior surface of the medulla oblongata </a:t>
            </a:r>
            <a:r>
              <a:rPr lang="en-GB" sz="2800" b="1" dirty="0">
                <a:solidFill>
                  <a:srgbClr val="7030A0"/>
                </a:solidFill>
                <a:latin typeface="Candara" pitchFamily="34" charset="0"/>
              </a:rPr>
              <a:t>between the olive and the inferior cerebellar peduncle</a:t>
            </a:r>
            <a:r>
              <a:rPr lang="en-GB" sz="2800" b="1" dirty="0">
                <a:latin typeface="Candara" pitchFamily="34" charset="0"/>
              </a:rPr>
              <a:t>. </a:t>
            </a:r>
          </a:p>
          <a:p>
            <a:pPr>
              <a:buFont typeface="Wingdings" pitchFamily="2" charset="2"/>
              <a:buChar char="v"/>
            </a:pPr>
            <a:endParaRPr lang="en-GB" sz="2800" b="1" dirty="0">
              <a:latin typeface="Candara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800" b="1" dirty="0">
                <a:latin typeface="Candara" pitchFamily="34" charset="0"/>
              </a:rPr>
              <a:t>The nerve passes laterally through </a:t>
            </a:r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the posterior cranial fossa</a:t>
            </a:r>
            <a:r>
              <a:rPr lang="en-GB" sz="2800" b="1" dirty="0">
                <a:latin typeface="Candara" pitchFamily="34" charset="0"/>
              </a:rPr>
              <a:t> and leaves the skull </a:t>
            </a:r>
            <a:r>
              <a:rPr lang="en-GB" sz="2800" b="1" dirty="0">
                <a:solidFill>
                  <a:srgbClr val="0033CC"/>
                </a:solidFill>
                <a:latin typeface="Candara" pitchFamily="34" charset="0"/>
              </a:rPr>
              <a:t>through the jugular foramen.</a:t>
            </a:r>
          </a:p>
        </p:txBody>
      </p:sp>
      <p:pic>
        <p:nvPicPr>
          <p:cNvPr id="7" name="Picture 2" descr="https://lh6.googleusercontent.com/ofWjeA8SmlPZF9SDevutvGIt0ij1MCmCuKznpGEWbS8rqQvOnGVwSdJXCHFtctbrJ95dQpjjW_QCJ4YUIh14lCh3PitAeLhsQ8sahh6m_eGxBsjyrE9espdxW9GQ93V-A2Dt6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1410" y="381200"/>
            <a:ext cx="5485825" cy="6340276"/>
          </a:xfrm>
          <a:prstGeom prst="rect">
            <a:avLst/>
          </a:prstGeom>
          <a:noFill/>
          <a:ln w="76200">
            <a:solidFill>
              <a:srgbClr val="00CC00"/>
            </a:solidFill>
          </a:ln>
        </p:spPr>
      </p:pic>
    </p:spTree>
    <p:extLst>
      <p:ext uri="{BB962C8B-B14F-4D97-AF65-F5344CB8AC3E}">
        <p14:creationId xmlns:p14="http://schemas.microsoft.com/office/powerpoint/2010/main" val="41218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Monday 13 March 2023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Dr. Aiman Al Maathidy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37D73-3689-43B0-A22A-F2736ECEC82D}" type="slidenum">
              <a:rPr lang="en-US" b="1" smtClean="0">
                <a:solidFill>
                  <a:srgbClr val="FF0000"/>
                </a:solidFill>
              </a:rPr>
              <a:t>13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094509"/>
            <a:ext cx="552796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i="1" dirty="0">
                <a:latin typeface="Candara" pitchFamily="34" charset="0"/>
              </a:rPr>
              <a:t>The vagus nerve has both </a:t>
            </a:r>
            <a:r>
              <a:rPr lang="en-GB" sz="2800" b="1" i="1" dirty="0">
                <a:solidFill>
                  <a:srgbClr val="0033CC"/>
                </a:solidFill>
                <a:latin typeface="Candara" pitchFamily="34" charset="0"/>
              </a:rPr>
              <a:t>superior and inferior sensory ganglia. </a:t>
            </a:r>
            <a:endParaRPr lang="en-GB" sz="2800" b="1" i="1" dirty="0" smtClean="0">
              <a:solidFill>
                <a:srgbClr val="0033CC"/>
              </a:solidFill>
              <a:latin typeface="Candara" pitchFamily="34" charset="0"/>
            </a:endParaRPr>
          </a:p>
          <a:p>
            <a:endParaRPr lang="en-GB" sz="2800" b="1" i="1" dirty="0">
              <a:latin typeface="Candar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2800" b="1" i="1" dirty="0">
                <a:latin typeface="Candara" pitchFamily="34" charset="0"/>
              </a:rPr>
              <a:t>Below the inferior ganglion</a:t>
            </a:r>
            <a:r>
              <a:rPr lang="en-GB" sz="2800" b="1" i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, </a:t>
            </a:r>
            <a:r>
              <a:rPr lang="en-GB" sz="2800" b="1" i="1" dirty="0">
                <a:solidFill>
                  <a:srgbClr val="C00000"/>
                </a:solidFill>
                <a:latin typeface="Candara" pitchFamily="34" charset="0"/>
              </a:rPr>
              <a:t>the cranial root of the accessory nerve </a:t>
            </a:r>
            <a:r>
              <a:rPr lang="en-GB" sz="2800" b="1" i="1" dirty="0">
                <a:solidFill>
                  <a:srgbClr val="0033CC"/>
                </a:solidFill>
                <a:latin typeface="Candara" pitchFamily="34" charset="0"/>
              </a:rPr>
              <a:t>joins the </a:t>
            </a:r>
            <a:r>
              <a:rPr lang="en-GB" sz="2800" b="1" i="1" dirty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vagus nerve </a:t>
            </a:r>
            <a:r>
              <a:rPr lang="en-GB" sz="2800" b="1" i="1" dirty="0">
                <a:solidFill>
                  <a:srgbClr val="0033CC"/>
                </a:solidFill>
                <a:latin typeface="Candara" pitchFamily="34" charset="0"/>
              </a:rPr>
              <a:t>and is distributed mainly in its </a:t>
            </a:r>
            <a:r>
              <a:rPr lang="en-GB" sz="2800" b="1" i="1" dirty="0">
                <a:solidFill>
                  <a:srgbClr val="C00000"/>
                </a:solidFill>
                <a:latin typeface="Candara" pitchFamily="34" charset="0"/>
              </a:rPr>
              <a:t>pharyngeal and recurrent laryngeal branches</a:t>
            </a:r>
            <a:r>
              <a:rPr lang="en-GB" sz="2800" b="1" i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101025"/>
            <a:ext cx="3384453" cy="584775"/>
          </a:xfrm>
          <a:prstGeom prst="rect">
            <a:avLst/>
          </a:prstGeom>
          <a:ln w="57150">
            <a:solidFill>
              <a:srgbClr val="0033CC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andara" panose="020E0502030303020204" pitchFamily="34" charset="0"/>
              </a:rPr>
              <a:t>Vagus Nerve CN X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10E02D-93BF-403E-AB7E-11E04D7605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00" t="36666" r="51667" b="12963"/>
          <a:stretch/>
        </p:blipFill>
        <p:spPr>
          <a:xfrm>
            <a:off x="5997954" y="286327"/>
            <a:ext cx="6070023" cy="6070023"/>
          </a:xfrm>
          <a:prstGeom prst="rect">
            <a:avLst/>
          </a:prstGeom>
          <a:ln w="57150"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88585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rgbClr val="C00000"/>
                </a:solidFill>
              </a:rPr>
              <a:t>Monday 13 March 2023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C00000"/>
                </a:solidFill>
              </a:rPr>
              <a:t>Dr. Aiman Al Maathidy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37D73-3689-43B0-A22A-F2736ECEC82D}" type="slidenum">
              <a:rPr lang="en-US" b="1" smtClean="0">
                <a:solidFill>
                  <a:srgbClr val="C00000"/>
                </a:solidFill>
              </a:rPr>
              <a:t>14</a:t>
            </a:fld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5108" y="1088149"/>
            <a:ext cx="645558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GB" sz="2800" b="1" i="1" dirty="0">
                <a:latin typeface="Candara" pitchFamily="34" charset="0"/>
              </a:rPr>
              <a:t>The vagus nerve descends through the neck alongside </a:t>
            </a:r>
            <a:r>
              <a:rPr lang="en-GB" sz="2800" b="1" i="1" dirty="0">
                <a:solidFill>
                  <a:srgbClr val="FF0000"/>
                </a:solidFill>
                <a:latin typeface="Candara" pitchFamily="34" charset="0"/>
              </a:rPr>
              <a:t>the carotid arteries </a:t>
            </a:r>
            <a:r>
              <a:rPr lang="en-GB" sz="2800" b="1" i="1" dirty="0">
                <a:latin typeface="Candara" pitchFamily="34" charset="0"/>
              </a:rPr>
              <a:t>and </a:t>
            </a:r>
            <a:r>
              <a:rPr lang="en-GB" sz="2800" b="1" i="1" dirty="0">
                <a:solidFill>
                  <a:srgbClr val="0033CC"/>
                </a:solidFill>
                <a:latin typeface="Candara" pitchFamily="34" charset="0"/>
              </a:rPr>
              <a:t>internal jugular vein </a:t>
            </a:r>
            <a:r>
              <a:rPr lang="en-GB" sz="2800" b="1" i="1" dirty="0">
                <a:latin typeface="Candara" pitchFamily="34" charset="0"/>
              </a:rPr>
              <a:t>within </a:t>
            </a:r>
            <a:r>
              <a:rPr lang="en-GB" sz="2800" b="1" i="1" dirty="0">
                <a:solidFill>
                  <a:srgbClr val="00CC00"/>
                </a:solidFill>
                <a:latin typeface="Candara" pitchFamily="34" charset="0"/>
              </a:rPr>
              <a:t>the carotid sheath </a:t>
            </a:r>
            <a:endParaRPr lang="en-GB" sz="2800" b="1" i="1" dirty="0">
              <a:latin typeface="Candar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2800" b="1" i="1" dirty="0">
                <a:latin typeface="Candara" pitchFamily="34" charset="0"/>
              </a:rPr>
              <a:t>It passes through the mediastinum of the thorax passing behind the root of the lung, and enters the abdomen through the </a:t>
            </a:r>
            <a:r>
              <a:rPr lang="en-GB" sz="2800" b="1" i="1" dirty="0">
                <a:solidFill>
                  <a:srgbClr val="0033CC"/>
                </a:solidFill>
                <a:latin typeface="Candara" pitchFamily="34" charset="0"/>
              </a:rPr>
              <a:t>esophageal opening </a:t>
            </a:r>
            <a:r>
              <a:rPr lang="en-GB" sz="2800" b="1" i="1" dirty="0">
                <a:latin typeface="Candara" pitchFamily="34" charset="0"/>
              </a:rPr>
              <a:t>in the diaphragm</a:t>
            </a:r>
          </a:p>
        </p:txBody>
      </p:sp>
      <p:pic>
        <p:nvPicPr>
          <p:cNvPr id="6" name="Picture 4" descr="http://med.uc.edu/labmanuals/ga/BLOOD%20CARDIOVASCULAR/CRP_files%5Cimage0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0691" y="858982"/>
            <a:ext cx="5472147" cy="5414241"/>
          </a:xfrm>
          <a:prstGeom prst="rect">
            <a:avLst/>
          </a:prstGeom>
          <a:noFill/>
          <a:ln w="76200">
            <a:solidFill>
              <a:srgbClr val="00FF0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152400" y="101025"/>
            <a:ext cx="3384453" cy="584775"/>
          </a:xfrm>
          <a:prstGeom prst="rect">
            <a:avLst/>
          </a:prstGeom>
          <a:ln w="57150">
            <a:solidFill>
              <a:srgbClr val="0033CC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andara" panose="020E0502030303020204" pitchFamily="34" charset="0"/>
              </a:rPr>
              <a:t>Vagus Nerve CN X </a:t>
            </a:r>
          </a:p>
        </p:txBody>
      </p:sp>
    </p:spTree>
    <p:extLst>
      <p:ext uri="{BB962C8B-B14F-4D97-AF65-F5344CB8AC3E}">
        <p14:creationId xmlns:p14="http://schemas.microsoft.com/office/powerpoint/2010/main" val="211301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550306"/>
            <a:ext cx="2743200" cy="365125"/>
          </a:xfrm>
        </p:spPr>
        <p:txBody>
          <a:bodyPr/>
          <a:lstStyle/>
          <a:p>
            <a:r>
              <a:rPr lang="en-US" b="1" smtClean="0">
                <a:solidFill>
                  <a:srgbClr val="C00000"/>
                </a:solidFill>
              </a:rPr>
              <a:t>Monday 13 March 2023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550306"/>
            <a:ext cx="4114800" cy="365125"/>
          </a:xfrm>
        </p:spPr>
        <p:txBody>
          <a:bodyPr/>
          <a:lstStyle/>
          <a:p>
            <a:r>
              <a:rPr lang="en-US" b="1" smtClean="0">
                <a:solidFill>
                  <a:srgbClr val="C00000"/>
                </a:solidFill>
              </a:rPr>
              <a:t>Dr. Aiman Al Maathidy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550306"/>
            <a:ext cx="2743200" cy="365125"/>
          </a:xfrm>
        </p:spPr>
        <p:txBody>
          <a:bodyPr/>
          <a:lstStyle/>
          <a:p>
            <a:fld id="{ACC37D73-3689-43B0-A22A-F2736ECEC82D}" type="slidenum">
              <a:rPr lang="en-US" b="1" smtClean="0">
                <a:solidFill>
                  <a:srgbClr val="C00000"/>
                </a:solidFill>
              </a:rPr>
              <a:t>15</a:t>
            </a:fld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1637" y="940495"/>
            <a:ext cx="653472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■■ </a:t>
            </a:r>
            <a:r>
              <a:rPr lang="en-GB" sz="2800" b="1" i="1" dirty="0">
                <a:solidFill>
                  <a:srgbClr val="C00000"/>
                </a:solidFill>
                <a:latin typeface="Candara" pitchFamily="34" charset="0"/>
              </a:rPr>
              <a:t>Meningeal and auricular branches</a:t>
            </a:r>
          </a:p>
          <a:p>
            <a:r>
              <a:rPr lang="en-GB" sz="2800" b="1" i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■■ </a:t>
            </a:r>
            <a:r>
              <a:rPr lang="en-GB" sz="2800" b="1" i="1" dirty="0">
                <a:solidFill>
                  <a:srgbClr val="C00000"/>
                </a:solidFill>
                <a:latin typeface="Candara" pitchFamily="34" charset="0"/>
              </a:rPr>
              <a:t>Pharyngeal branch </a:t>
            </a:r>
            <a:r>
              <a:rPr lang="en-GB" sz="2800" b="1" i="1" dirty="0">
                <a:latin typeface="Candara" pitchFamily="34" charset="0"/>
              </a:rPr>
              <a:t>contains nerve fibers from </a:t>
            </a:r>
            <a:r>
              <a:rPr lang="en-GB" sz="2800" b="1" i="1" dirty="0">
                <a:solidFill>
                  <a:srgbClr val="0033CC"/>
                </a:solidFill>
                <a:latin typeface="Candara" pitchFamily="34" charset="0"/>
              </a:rPr>
              <a:t>the cranial part of the accessory nerve. </a:t>
            </a:r>
            <a:endParaRPr lang="en-GB" sz="2800" b="1" i="1" dirty="0">
              <a:latin typeface="Candara" pitchFamily="34" charset="0"/>
            </a:endParaRPr>
          </a:p>
          <a:p>
            <a:r>
              <a:rPr lang="en-GB" sz="2800" b="1" i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■■ </a:t>
            </a:r>
            <a:r>
              <a:rPr lang="en-GB" sz="2800" b="1" i="1" dirty="0">
                <a:solidFill>
                  <a:srgbClr val="C00000"/>
                </a:solidFill>
                <a:latin typeface="Candara" pitchFamily="34" charset="0"/>
              </a:rPr>
              <a:t>Superior laryngeal nerve </a:t>
            </a:r>
            <a:r>
              <a:rPr lang="en-GB" sz="2800" b="1" i="1" dirty="0">
                <a:latin typeface="Candara" pitchFamily="34" charset="0"/>
              </a:rPr>
              <a:t>divides into the internal and the external laryngeal nerves. </a:t>
            </a:r>
          </a:p>
          <a:p>
            <a:endParaRPr lang="en-GB" sz="2800" b="1" i="1" dirty="0">
              <a:latin typeface="Candar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41982"/>
            <a:ext cx="8982364" cy="584775"/>
          </a:xfrm>
          <a:prstGeom prst="rect">
            <a:avLst/>
          </a:prstGeom>
          <a:ln w="762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3200" b="1" i="1" dirty="0">
                <a:solidFill>
                  <a:srgbClr val="FF0000"/>
                </a:solidFill>
                <a:latin typeface="Candara" panose="020E0502030303020204" pitchFamily="34" charset="0"/>
              </a:rPr>
              <a:t>Important Branches of the Vagus Nerve in the Neck </a:t>
            </a:r>
          </a:p>
        </p:txBody>
      </p:sp>
      <p:pic>
        <p:nvPicPr>
          <p:cNvPr id="8" name="Picture 2" descr="http://api.ning.com/files/Y6hyo7XZ0eG7tOADJ8MNMOie8U3NSPXnEbGpjiou7If2tNjbt2*4Fy4g3Fn0hnhEn54hJ3iu-e6Lk4764vRBwNzK5RZGoeca/VagusNerv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3451" y="914400"/>
            <a:ext cx="5762625" cy="4191000"/>
          </a:xfrm>
          <a:prstGeom prst="rect">
            <a:avLst/>
          </a:prstGeom>
          <a:noFill/>
          <a:ln w="76200">
            <a:solidFill>
              <a:srgbClr val="00CC0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-1" y="5105400"/>
            <a:ext cx="119518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800" b="1" i="1" dirty="0">
                <a:solidFill>
                  <a:srgbClr val="C00000"/>
                </a:solidFill>
                <a:latin typeface="Candara" pitchFamily="34" charset="0"/>
              </a:rPr>
              <a:t>The internal laryngeal nerve </a:t>
            </a:r>
            <a:r>
              <a:rPr lang="en-GB" sz="2800" b="1" i="1" dirty="0">
                <a:latin typeface="Candara" pitchFamily="34" charset="0"/>
              </a:rPr>
              <a:t>is </a:t>
            </a:r>
            <a:r>
              <a:rPr lang="en-GB" sz="2800" b="1" i="1" dirty="0">
                <a:solidFill>
                  <a:srgbClr val="0033CC"/>
                </a:solidFill>
                <a:latin typeface="Candara" pitchFamily="34" charset="0"/>
              </a:rPr>
              <a:t>sensory</a:t>
            </a:r>
            <a:r>
              <a:rPr lang="en-GB" sz="2800" b="1" i="1" dirty="0">
                <a:latin typeface="Candara" pitchFamily="34" charset="0"/>
              </a:rPr>
              <a:t> to the piriform fossa and the larynx down as far as </a:t>
            </a:r>
            <a:r>
              <a:rPr lang="en-GB" sz="2800" b="1" i="1" dirty="0">
                <a:solidFill>
                  <a:srgbClr val="00CC00"/>
                </a:solidFill>
                <a:latin typeface="Candara" pitchFamily="34" charset="0"/>
              </a:rPr>
              <a:t>the vocal cords</a:t>
            </a:r>
            <a:r>
              <a:rPr lang="en-GB" sz="2800" b="1" i="1" dirty="0">
                <a:solidFill>
                  <a:srgbClr val="00FF00"/>
                </a:solidFill>
                <a:latin typeface="Candara" pitchFamily="34" charset="0"/>
              </a:rPr>
              <a:t>.</a:t>
            </a:r>
            <a:endParaRPr lang="en-GB" sz="2800" b="1" i="1" dirty="0">
              <a:latin typeface="Candar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GB" sz="2800" b="1" i="1" dirty="0">
                <a:solidFill>
                  <a:srgbClr val="C00000"/>
                </a:solidFill>
                <a:latin typeface="Candara" pitchFamily="34" charset="0"/>
              </a:rPr>
              <a:t>The external laryngeal nerve</a:t>
            </a:r>
            <a:r>
              <a:rPr lang="en-GB" sz="2800" b="1" i="1" dirty="0">
                <a:latin typeface="Candara" pitchFamily="34" charset="0"/>
              </a:rPr>
              <a:t> is </a:t>
            </a:r>
            <a:r>
              <a:rPr lang="en-GB" sz="2800" b="1" i="1" dirty="0">
                <a:solidFill>
                  <a:srgbClr val="0033CC"/>
                </a:solidFill>
                <a:latin typeface="Candara" pitchFamily="34" charset="0"/>
              </a:rPr>
              <a:t>motor </a:t>
            </a:r>
            <a:r>
              <a:rPr lang="en-GB" sz="2800" b="1" i="1" dirty="0">
                <a:latin typeface="Candara" pitchFamily="34" charset="0"/>
              </a:rPr>
              <a:t>and it supplies </a:t>
            </a:r>
            <a:r>
              <a:rPr lang="en-GB" sz="2800" b="1" i="1" dirty="0">
                <a:solidFill>
                  <a:srgbClr val="00CC00"/>
                </a:solidFill>
                <a:latin typeface="Candara" pitchFamily="34" charset="0"/>
              </a:rPr>
              <a:t>the cricothyroid muscle. </a:t>
            </a:r>
          </a:p>
        </p:txBody>
      </p:sp>
    </p:spTree>
    <p:extLst>
      <p:ext uri="{BB962C8B-B14F-4D97-AF65-F5344CB8AC3E}">
        <p14:creationId xmlns:p14="http://schemas.microsoft.com/office/powerpoint/2010/main" val="349493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963728" y="414883"/>
            <a:ext cx="1729508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Monday 13 March 2023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793017" y="211410"/>
            <a:ext cx="4024745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Dr. Aiman Al Maathidy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75618" y="253230"/>
            <a:ext cx="2743200" cy="365125"/>
          </a:xfrm>
        </p:spPr>
        <p:txBody>
          <a:bodyPr/>
          <a:lstStyle/>
          <a:p>
            <a:fld id="{ACC37D73-3689-43B0-A22A-F2736ECEC82D}" type="slidenum">
              <a:rPr lang="en-US" b="1" smtClean="0">
                <a:solidFill>
                  <a:srgbClr val="FF0000"/>
                </a:solidFill>
              </a:rPr>
              <a:t>16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5250" y="779768"/>
            <a:ext cx="120015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chemeClr val="accent2"/>
                </a:solidFill>
                <a:latin typeface="Candara" panose="020E0502030303020204" pitchFamily="34" charset="0"/>
              </a:rPr>
              <a:t>■ Recurrent laryngeal nerve</a:t>
            </a:r>
          </a:p>
          <a:p>
            <a:r>
              <a:rPr lang="en-GB" sz="2800" b="1" i="1" dirty="0">
                <a:latin typeface="Candara" panose="020E0502030303020204" pitchFamily="34" charset="0"/>
              </a:rPr>
              <a:t> On the right side, the nerve hooks around the first part of </a:t>
            </a:r>
            <a:r>
              <a:rPr lang="en-GB" sz="2800" b="1" i="1" dirty="0">
                <a:solidFill>
                  <a:srgbClr val="FF0000"/>
                </a:solidFill>
                <a:latin typeface="Candara" panose="020E0502030303020204" pitchFamily="34" charset="0"/>
              </a:rPr>
              <a:t>the subclavian artery </a:t>
            </a:r>
          </a:p>
          <a:p>
            <a:r>
              <a:rPr lang="en-GB" sz="2800" b="1" i="1" dirty="0">
                <a:latin typeface="Candara" panose="020E0502030303020204" pitchFamily="34" charset="0"/>
              </a:rPr>
              <a:t>On the left side, the nerve hooks around the </a:t>
            </a:r>
            <a:r>
              <a:rPr lang="en-GB" sz="2800" b="1" i="1" dirty="0">
                <a:solidFill>
                  <a:srgbClr val="FF0000"/>
                </a:solidFill>
                <a:latin typeface="Candara" pitchFamily="34" charset="0"/>
              </a:rPr>
              <a:t>arch of the aorta </a:t>
            </a:r>
          </a:p>
        </p:txBody>
      </p:sp>
      <p:sp>
        <p:nvSpPr>
          <p:cNvPr id="6" name="Rectangle 5"/>
          <p:cNvSpPr/>
          <p:nvPr/>
        </p:nvSpPr>
        <p:spPr>
          <a:xfrm>
            <a:off x="95250" y="125582"/>
            <a:ext cx="8953500" cy="584775"/>
          </a:xfrm>
          <a:prstGeom prst="rect">
            <a:avLst/>
          </a:prstGeom>
          <a:ln w="57150"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r>
              <a:rPr lang="en-GB" sz="3200" b="1" i="1" dirty="0">
                <a:solidFill>
                  <a:srgbClr val="FF0000"/>
                </a:solidFill>
                <a:latin typeface="Candara" panose="020E0502030303020204" pitchFamily="34" charset="0"/>
              </a:rPr>
              <a:t>Important Branches of the Vagus Nerve in the Neck </a:t>
            </a:r>
          </a:p>
        </p:txBody>
      </p:sp>
      <p:pic>
        <p:nvPicPr>
          <p:cNvPr id="7" name="Picture 2" descr="http://www.ghorayeb.com/files/Anatomy_Recurrent_Laryngeal_2G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8183" y="2181231"/>
            <a:ext cx="4860636" cy="4468518"/>
          </a:xfrm>
          <a:prstGeom prst="rect">
            <a:avLst/>
          </a:prstGeom>
          <a:noFill/>
          <a:ln w="76200">
            <a:solidFill>
              <a:srgbClr val="00CC0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116031" y="2181231"/>
            <a:ext cx="690360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rgbClr val="0033CC"/>
                </a:solidFill>
                <a:latin typeface="Candara" panose="020E0502030303020204" pitchFamily="34" charset="0"/>
              </a:rPr>
              <a:t>The nerve is closely related to </a:t>
            </a:r>
            <a:r>
              <a:rPr lang="en-GB" sz="2800" b="1" i="1" dirty="0">
                <a:solidFill>
                  <a:srgbClr val="FF0000"/>
                </a:solidFill>
                <a:latin typeface="Candara" panose="020E0502030303020204" pitchFamily="34" charset="0"/>
              </a:rPr>
              <a:t>the inferior thyroid artery, </a:t>
            </a:r>
            <a:r>
              <a:rPr lang="en-GB" sz="2800" b="1" i="1" dirty="0">
                <a:solidFill>
                  <a:srgbClr val="0033CC"/>
                </a:solidFill>
                <a:latin typeface="Candara" panose="020E0502030303020204" pitchFamily="34" charset="0"/>
              </a:rPr>
              <a:t>and </a:t>
            </a:r>
            <a:r>
              <a:rPr lang="en-GB" sz="2800" b="1" i="1" dirty="0">
                <a:solidFill>
                  <a:srgbClr val="C00000"/>
                </a:solidFill>
                <a:latin typeface="Candara" panose="020E0502030303020204" pitchFamily="34" charset="0"/>
              </a:rPr>
              <a:t>it supplies all the muscles of the larynx</a:t>
            </a:r>
            <a:r>
              <a:rPr lang="en-GB" sz="2800" b="1" i="1" dirty="0">
                <a:solidFill>
                  <a:srgbClr val="0033CC"/>
                </a:solidFill>
                <a:latin typeface="Candara" panose="020E0502030303020204" pitchFamily="34" charset="0"/>
              </a:rPr>
              <a:t>, </a:t>
            </a:r>
            <a:r>
              <a:rPr lang="en-GB" sz="2800" b="1" i="1" dirty="0">
                <a:latin typeface="Candara" panose="020E0502030303020204" pitchFamily="34" charset="0"/>
              </a:rPr>
              <a:t>except the cricothyroid muscle</a:t>
            </a:r>
            <a:r>
              <a:rPr lang="en-GB" sz="2800" b="1" i="1" dirty="0">
                <a:solidFill>
                  <a:srgbClr val="0033CC"/>
                </a:solidFill>
                <a:latin typeface="Candara" panose="020E0502030303020204" pitchFamily="34" charset="0"/>
              </a:rPr>
              <a:t>, </a:t>
            </a:r>
            <a:r>
              <a:rPr lang="en-GB" sz="2800" b="1" i="1" dirty="0">
                <a:solidFill>
                  <a:schemeClr val="accent2"/>
                </a:solidFill>
                <a:latin typeface="Candara" panose="020E0502030303020204" pitchFamily="34" charset="0"/>
              </a:rPr>
              <a:t>the mucous membrane of the larynx below the vocal cords</a:t>
            </a:r>
            <a:r>
              <a:rPr lang="en-GB" sz="2800" b="1" i="1" dirty="0">
                <a:solidFill>
                  <a:srgbClr val="C00000"/>
                </a:solidFill>
                <a:latin typeface="Candara" panose="020E0502030303020204" pitchFamily="34" charset="0"/>
              </a:rPr>
              <a:t>, </a:t>
            </a:r>
            <a:r>
              <a:rPr lang="en-GB" sz="2800" b="1" i="1" dirty="0">
                <a:solidFill>
                  <a:srgbClr val="0033CC"/>
                </a:solidFill>
                <a:latin typeface="Candara" panose="020E0502030303020204" pitchFamily="34" charset="0"/>
              </a:rPr>
              <a:t>and the mucous membrane of the upper part of the trachea.</a:t>
            </a:r>
          </a:p>
          <a:p>
            <a:endParaRPr lang="en-GB" sz="2800" b="1" i="1" dirty="0">
              <a:latin typeface="Candara" pitchFamily="34" charset="0"/>
            </a:endParaRPr>
          </a:p>
          <a:p>
            <a:r>
              <a:rPr lang="en-GB" sz="2800" b="1" i="1" dirty="0">
                <a:latin typeface="Candara" pitchFamily="34" charset="0"/>
              </a:rPr>
              <a:t> </a:t>
            </a:r>
            <a:r>
              <a:rPr lang="en-GB" sz="2800" b="1" i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■■ Cardiac branches </a:t>
            </a:r>
            <a:r>
              <a:rPr lang="en-GB" sz="2800" b="1" i="1" dirty="0">
                <a:latin typeface="Candara" panose="020E0502030303020204" pitchFamily="34" charset="0"/>
              </a:rPr>
              <a:t>(two or three) arise in the neck, descend into the thorax, and end in </a:t>
            </a:r>
            <a:r>
              <a:rPr lang="en-GB" sz="2800" b="1" i="1" dirty="0">
                <a:solidFill>
                  <a:srgbClr val="0033CC"/>
                </a:solidFill>
                <a:latin typeface="Candara" panose="020E0502030303020204" pitchFamily="34" charset="0"/>
              </a:rPr>
              <a:t>the cardiac plexus</a:t>
            </a:r>
          </a:p>
        </p:txBody>
      </p:sp>
    </p:spTree>
    <p:extLst>
      <p:ext uri="{BB962C8B-B14F-4D97-AF65-F5344CB8AC3E}">
        <p14:creationId xmlns:p14="http://schemas.microsoft.com/office/powerpoint/2010/main" val="371255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750464" y="6356350"/>
            <a:ext cx="2743200" cy="365125"/>
          </a:xfrm>
        </p:spPr>
        <p:txBody>
          <a:bodyPr/>
          <a:lstStyle/>
          <a:p>
            <a:r>
              <a:rPr lang="en-US" b="1" smtClean="0">
                <a:solidFill>
                  <a:srgbClr val="7030A0"/>
                </a:solidFill>
              </a:rPr>
              <a:t>Monday 13 March 2023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7030A0"/>
                </a:solidFill>
              </a:rPr>
              <a:t>Dr. Aiman Al Maathidy</a:t>
            </a:r>
            <a:endParaRPr lang="en-US" b="1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37D73-3689-43B0-A22A-F2736ECEC82D}" type="slidenum">
              <a:rPr lang="en-US" b="1" smtClean="0">
                <a:solidFill>
                  <a:srgbClr val="7030A0"/>
                </a:solidFill>
              </a:rPr>
              <a:t>17</a:t>
            </a:fld>
            <a:endParaRPr lang="en-US" b="1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56" y="87937"/>
            <a:ext cx="3294107" cy="584775"/>
          </a:xfrm>
          <a:prstGeom prst="rect">
            <a:avLst/>
          </a:prstGeom>
          <a:ln w="57150">
            <a:solidFill>
              <a:srgbClr val="0033CC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rgbClr val="FF0000"/>
                </a:solidFill>
                <a:latin typeface="Candara" panose="020E0502030303020204" pitchFamily="34" charset="0"/>
              </a:rPr>
              <a:t>Vagus Nerve CN X </a:t>
            </a:r>
          </a:p>
        </p:txBody>
      </p:sp>
      <p:sp>
        <p:nvSpPr>
          <p:cNvPr id="6" name="Rectangle 5"/>
          <p:cNvSpPr/>
          <p:nvPr/>
        </p:nvSpPr>
        <p:spPr>
          <a:xfrm>
            <a:off x="93518" y="781387"/>
            <a:ext cx="624681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latin typeface="Candara" pitchFamily="34" charset="0"/>
              </a:rPr>
              <a:t>The vagus nerve thus innervates:</a:t>
            </a:r>
          </a:p>
          <a:p>
            <a:pPr>
              <a:buFont typeface="Wingdings" pitchFamily="2" charset="2"/>
              <a:buChar char="ü"/>
            </a:pPr>
            <a:r>
              <a:rPr lang="en-GB" sz="2400" b="1" i="1" dirty="0">
                <a:solidFill>
                  <a:srgbClr val="FF0000"/>
                </a:solidFill>
                <a:latin typeface="Candara" pitchFamily="34" charset="0"/>
              </a:rPr>
              <a:t>The heart </a:t>
            </a:r>
            <a:r>
              <a:rPr lang="en-GB" sz="2400" b="1" i="1" dirty="0">
                <a:latin typeface="Candara" pitchFamily="34" charset="0"/>
              </a:rPr>
              <a:t>and </a:t>
            </a:r>
            <a:r>
              <a:rPr lang="en-GB" sz="2400" b="1" i="1" dirty="0">
                <a:solidFill>
                  <a:srgbClr val="FF0000"/>
                </a:solidFill>
                <a:latin typeface="Candara" pitchFamily="34" charset="0"/>
              </a:rPr>
              <a:t>great vessels </a:t>
            </a:r>
            <a:r>
              <a:rPr lang="en-GB" sz="2400" b="1" i="1" dirty="0">
                <a:latin typeface="Candara" pitchFamily="34" charset="0"/>
              </a:rPr>
              <a:t>within the thorax</a:t>
            </a:r>
          </a:p>
          <a:p>
            <a:pPr>
              <a:buFont typeface="Wingdings" pitchFamily="2" charset="2"/>
              <a:buChar char="ü"/>
            </a:pPr>
            <a:endParaRPr lang="en-GB" sz="2400" b="1" i="1" dirty="0">
              <a:latin typeface="Candar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GB" sz="2400" b="1" i="1" dirty="0">
                <a:solidFill>
                  <a:srgbClr val="0033CC"/>
                </a:solidFill>
                <a:latin typeface="Candara" pitchFamily="34" charset="0"/>
              </a:rPr>
              <a:t>The larynx</a:t>
            </a:r>
            <a:r>
              <a:rPr lang="en-GB" sz="2400" b="1" i="1" dirty="0">
                <a:latin typeface="Candara" pitchFamily="34" charset="0"/>
              </a:rPr>
              <a:t>, </a:t>
            </a:r>
            <a:r>
              <a:rPr lang="en-GB" sz="2400" b="1" i="1" dirty="0">
                <a:solidFill>
                  <a:srgbClr val="0033CC"/>
                </a:solidFill>
                <a:latin typeface="Candara" pitchFamily="34" charset="0"/>
              </a:rPr>
              <a:t>trachea</a:t>
            </a:r>
            <a:r>
              <a:rPr lang="en-GB" sz="2400" b="1" i="1" dirty="0">
                <a:latin typeface="Candara" pitchFamily="34" charset="0"/>
              </a:rPr>
              <a:t>, </a:t>
            </a:r>
            <a:r>
              <a:rPr lang="en-GB" sz="2400" b="1" i="1" dirty="0">
                <a:solidFill>
                  <a:srgbClr val="0033CC"/>
                </a:solidFill>
                <a:latin typeface="Candara" pitchFamily="34" charset="0"/>
              </a:rPr>
              <a:t>bronchi</a:t>
            </a:r>
            <a:r>
              <a:rPr lang="en-GB" sz="2400" b="1" i="1" dirty="0">
                <a:latin typeface="Candara" pitchFamily="34" charset="0"/>
              </a:rPr>
              <a:t>, and </a:t>
            </a:r>
            <a:r>
              <a:rPr lang="en-GB" sz="2400" b="1" i="1" dirty="0">
                <a:solidFill>
                  <a:srgbClr val="0033CC"/>
                </a:solidFill>
                <a:latin typeface="Candara" pitchFamily="34" charset="0"/>
              </a:rPr>
              <a:t>lungs</a:t>
            </a:r>
            <a:endParaRPr lang="en-GB" sz="2400" b="1" i="1" dirty="0">
              <a:latin typeface="Candar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GB" sz="2400" b="1" i="1" dirty="0">
                <a:latin typeface="Candara" pitchFamily="34" charset="0"/>
              </a:rPr>
              <a:t> Much of the alimentary tract </a:t>
            </a:r>
            <a:r>
              <a:rPr lang="en-GB" sz="2400" b="1" i="1" dirty="0">
                <a:solidFill>
                  <a:srgbClr val="00CC00"/>
                </a:solidFill>
                <a:latin typeface="Candara" pitchFamily="34" charset="0"/>
              </a:rPr>
              <a:t>from the pharynx to the splenic flexure of the colon.</a:t>
            </a:r>
          </a:p>
          <a:p>
            <a:endParaRPr lang="en-GB" sz="2400" b="1" i="1" dirty="0">
              <a:latin typeface="Candar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GB" sz="2400" b="1" i="1" dirty="0">
                <a:latin typeface="Candara" pitchFamily="34" charset="0"/>
              </a:rPr>
              <a:t>It also supplies glands associated with the alimentary tract, such as </a:t>
            </a:r>
            <a:r>
              <a:rPr lang="en-GB" sz="2400" b="1" i="1" dirty="0">
                <a:solidFill>
                  <a:srgbClr val="7030A0"/>
                </a:solidFill>
                <a:latin typeface="Candara" pitchFamily="34" charset="0"/>
              </a:rPr>
              <a:t>the liver </a:t>
            </a:r>
            <a:r>
              <a:rPr lang="en-GB" sz="2400" b="1" i="1" dirty="0">
                <a:latin typeface="Candara" pitchFamily="34" charset="0"/>
              </a:rPr>
              <a:t>and </a:t>
            </a:r>
            <a:r>
              <a:rPr lang="en-GB" sz="2400" b="1" i="1" dirty="0">
                <a:solidFill>
                  <a:srgbClr val="7030A0"/>
                </a:solidFill>
                <a:latin typeface="Candara" pitchFamily="34" charset="0"/>
              </a:rPr>
              <a:t>pancreas.</a:t>
            </a:r>
          </a:p>
          <a:p>
            <a:pPr>
              <a:buFont typeface="Wingdings" pitchFamily="2" charset="2"/>
              <a:buChar char="ü"/>
            </a:pPr>
            <a:endParaRPr lang="en-GB" sz="2400" b="1" i="1" dirty="0">
              <a:latin typeface="Candar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GB" sz="2800" b="1" i="1" dirty="0">
                <a:solidFill>
                  <a:schemeClr val="accent2"/>
                </a:solidFill>
                <a:latin typeface="Candara" pitchFamily="34" charset="0"/>
              </a:rPr>
              <a:t>The vagus nerve </a:t>
            </a:r>
            <a:r>
              <a:rPr lang="en-GB" sz="2800" b="1" i="1" dirty="0">
                <a:solidFill>
                  <a:srgbClr val="FF0000"/>
                </a:solidFill>
                <a:latin typeface="Candara" pitchFamily="34" charset="0"/>
              </a:rPr>
              <a:t>has the most extensive distribution of all the cranial nerves and supplies the </a:t>
            </a:r>
            <a:r>
              <a:rPr lang="en-GB" sz="2800" b="1" i="1" dirty="0" err="1">
                <a:solidFill>
                  <a:srgbClr val="FF0000"/>
                </a:solidFill>
                <a:latin typeface="Candara" pitchFamily="34" charset="0"/>
              </a:rPr>
              <a:t>forementioned</a:t>
            </a:r>
            <a:r>
              <a:rPr lang="en-GB" sz="2800" b="1" i="1" dirty="0">
                <a:solidFill>
                  <a:srgbClr val="FF0000"/>
                </a:solidFill>
                <a:latin typeface="Candara" pitchFamily="34" charset="0"/>
              </a:rPr>
              <a:t> structures with afferent and efferent fibers</a:t>
            </a:r>
            <a:r>
              <a:rPr lang="en-GB" sz="2400" b="1" i="1" dirty="0">
                <a:latin typeface="Candara" pitchFamily="34" charset="0"/>
              </a:rPr>
              <a:t>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AE0532-D0B4-487E-89F6-268AA3A23B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66" t="18889" r="25000" b="8518"/>
          <a:stretch/>
        </p:blipFill>
        <p:spPr>
          <a:xfrm>
            <a:off x="6446982" y="145258"/>
            <a:ext cx="5350164" cy="6096699"/>
          </a:xfrm>
          <a:prstGeom prst="rect">
            <a:avLst/>
          </a:prstGeom>
          <a:ln w="57150"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413879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Monday 13 March 2023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52255" y="6356349"/>
            <a:ext cx="41148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Dr. Aiman Al Maathidy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2672" y="6356350"/>
            <a:ext cx="2743200" cy="365125"/>
          </a:xfrm>
        </p:spPr>
        <p:txBody>
          <a:bodyPr/>
          <a:lstStyle/>
          <a:p>
            <a:fld id="{ACC37D73-3689-43B0-A22A-F2736ECEC82D}" type="slidenum">
              <a:rPr lang="en-US" b="1" smtClean="0">
                <a:solidFill>
                  <a:srgbClr val="FF0000"/>
                </a:solidFill>
              </a:rPr>
              <a:t>18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8618" y="2595265"/>
            <a:ext cx="532014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i="1" dirty="0">
                <a:latin typeface="Candara" pitchFamily="34" charset="0"/>
              </a:rPr>
              <a:t>Emerges from the anterior surface of the medulla oblongata </a:t>
            </a:r>
            <a:r>
              <a:rPr lang="en-GB" sz="2800" b="1" i="1" dirty="0">
                <a:solidFill>
                  <a:srgbClr val="7030A0"/>
                </a:solidFill>
                <a:latin typeface="Candara" pitchFamily="34" charset="0"/>
              </a:rPr>
              <a:t>between the olive and the inferior cerebellar peduncle </a:t>
            </a:r>
            <a:endParaRPr lang="en-GB" sz="2800" b="1" i="1" dirty="0" smtClean="0">
              <a:solidFill>
                <a:srgbClr val="7030A0"/>
              </a:solidFill>
              <a:latin typeface="Candara" pitchFamily="34" charset="0"/>
            </a:endParaRPr>
          </a:p>
          <a:p>
            <a:endParaRPr lang="en-GB" sz="2800" b="1" i="1" dirty="0">
              <a:solidFill>
                <a:srgbClr val="7030A0"/>
              </a:solidFill>
              <a:latin typeface="Candara" pitchFamily="34" charset="0"/>
            </a:endParaRPr>
          </a:p>
          <a:p>
            <a:r>
              <a:rPr lang="en-GB" sz="2800" b="1" i="1" dirty="0">
                <a:solidFill>
                  <a:srgbClr val="7030A0"/>
                </a:solidFill>
                <a:latin typeface="Candara" pitchFamily="34" charset="0"/>
              </a:rPr>
              <a:t>The nerve runs laterally </a:t>
            </a:r>
            <a:r>
              <a:rPr lang="en-GB" sz="2800" b="1" i="1" dirty="0">
                <a:latin typeface="Candara" pitchFamily="34" charset="0"/>
              </a:rPr>
              <a:t>in </a:t>
            </a:r>
            <a:r>
              <a:rPr lang="en-GB" sz="2800" b="1" i="1" dirty="0">
                <a:solidFill>
                  <a:srgbClr val="FF0000"/>
                </a:solidFill>
                <a:latin typeface="Candara" pitchFamily="34" charset="0"/>
              </a:rPr>
              <a:t>the posterior cranial fossa </a:t>
            </a:r>
            <a:r>
              <a:rPr lang="en-GB" sz="2800" b="1" i="1" dirty="0">
                <a:latin typeface="Candara" pitchFamily="34" charset="0"/>
              </a:rPr>
              <a:t>and </a:t>
            </a:r>
            <a:r>
              <a:rPr lang="en-GB" sz="2800" b="1" i="1" dirty="0">
                <a:solidFill>
                  <a:srgbClr val="7030A0"/>
                </a:solidFill>
                <a:latin typeface="Candara" pitchFamily="34" charset="0"/>
              </a:rPr>
              <a:t>joins the spinal root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101025"/>
            <a:ext cx="4092787" cy="584775"/>
          </a:xfrm>
          <a:prstGeom prst="rect">
            <a:avLst/>
          </a:prstGeom>
          <a:ln w="38100">
            <a:solidFill>
              <a:srgbClr val="0033CC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rgbClr val="FF0000"/>
                </a:solidFill>
                <a:latin typeface="Candara" panose="020E0502030303020204" pitchFamily="34" charset="0"/>
              </a:rPr>
              <a:t>Accessory Nerve CN XI </a:t>
            </a:r>
          </a:p>
        </p:txBody>
      </p:sp>
      <p:sp>
        <p:nvSpPr>
          <p:cNvPr id="7" name="Rectangle 6"/>
          <p:cNvSpPr/>
          <p:nvPr/>
        </p:nvSpPr>
        <p:spPr>
          <a:xfrm>
            <a:off x="72408" y="715755"/>
            <a:ext cx="96981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GB" sz="2800" b="1" i="1" dirty="0">
                <a:latin typeface="Candara" pitchFamily="34" charset="0"/>
              </a:rPr>
              <a:t>The accessory nerve is a motor nerve.</a:t>
            </a:r>
          </a:p>
          <a:p>
            <a:pPr>
              <a:buFont typeface="Wingdings" pitchFamily="2" charset="2"/>
              <a:buChar char="q"/>
            </a:pPr>
            <a:r>
              <a:rPr lang="en-GB" sz="2800" b="1" i="1" dirty="0">
                <a:latin typeface="Candara" pitchFamily="34" charset="0"/>
              </a:rPr>
              <a:t> It consists of a cranial root (part) and a spinal root (part)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4911" y="1779176"/>
            <a:ext cx="2007537" cy="523220"/>
          </a:xfrm>
          <a:prstGeom prst="rect">
            <a:avLst/>
          </a:prstGeom>
          <a:ln w="38100">
            <a:solidFill>
              <a:srgbClr val="00CC00"/>
            </a:solidFill>
          </a:ln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7030A0"/>
                </a:solidFill>
              </a:rPr>
              <a:t>Cranial Root</a:t>
            </a:r>
          </a:p>
        </p:txBody>
      </p:sp>
      <p:pic>
        <p:nvPicPr>
          <p:cNvPr id="11" name="Picture 2" descr="https://epsomtissuetech.files.wordpress.com/2013/06/accessory-ner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5709" y="1779176"/>
            <a:ext cx="5493217" cy="4942298"/>
          </a:xfrm>
          <a:prstGeom prst="rect">
            <a:avLst/>
          </a:prstGeom>
          <a:noFill/>
          <a:ln w="76200"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497525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Monday 13 March 2023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Dr. Aiman Al Maathidy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37D73-3689-43B0-A22A-F2736ECEC82D}" type="slidenum">
              <a:rPr lang="en-US" b="1" smtClean="0">
                <a:solidFill>
                  <a:srgbClr val="FF0000"/>
                </a:solidFill>
              </a:rPr>
              <a:t>19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0855" y="1662947"/>
            <a:ext cx="625071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800" b="1" i="1" dirty="0">
                <a:latin typeface="Candara" pitchFamily="34" charset="0"/>
              </a:rPr>
              <a:t>Arises from nerve cells in the anterior gray column (horn) of </a:t>
            </a:r>
            <a:r>
              <a:rPr lang="en-GB" sz="2800" b="1" i="1" dirty="0">
                <a:solidFill>
                  <a:schemeClr val="accent2"/>
                </a:solidFill>
                <a:latin typeface="Candara" pitchFamily="34" charset="0"/>
              </a:rPr>
              <a:t>the upper five segments of the cervical part of the spinal cord </a:t>
            </a:r>
            <a:endParaRPr lang="en-GB" sz="2800" b="1" i="1" dirty="0" smtClean="0">
              <a:solidFill>
                <a:schemeClr val="accent2"/>
              </a:solidFill>
              <a:latin typeface="Candara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GB" sz="2800" b="1" i="1" dirty="0">
              <a:solidFill>
                <a:schemeClr val="accent2"/>
              </a:solidFill>
              <a:latin typeface="Candar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GB" sz="2800" b="1" i="1" dirty="0">
                <a:latin typeface="Candara" pitchFamily="34" charset="0"/>
              </a:rPr>
              <a:t>The nerve ascends alongside </a:t>
            </a:r>
            <a:r>
              <a:rPr lang="en-GB" sz="2800" b="1" i="1" dirty="0">
                <a:solidFill>
                  <a:srgbClr val="C00000"/>
                </a:solidFill>
                <a:latin typeface="Candara" pitchFamily="34" charset="0"/>
              </a:rPr>
              <a:t>the spinal cord </a:t>
            </a:r>
            <a:r>
              <a:rPr lang="en-GB" sz="2800" b="1" i="1" dirty="0">
                <a:latin typeface="Candara" pitchFamily="34" charset="0"/>
              </a:rPr>
              <a:t>and enters the skull through </a:t>
            </a:r>
            <a:r>
              <a:rPr lang="en-GB" sz="2800" b="1" i="1" dirty="0">
                <a:solidFill>
                  <a:srgbClr val="0033CC"/>
                </a:solidFill>
                <a:latin typeface="Candara" pitchFamily="34" charset="0"/>
              </a:rPr>
              <a:t>the foramen magnum.</a:t>
            </a:r>
            <a:r>
              <a:rPr lang="en-GB" sz="2800" b="1" i="1" dirty="0">
                <a:latin typeface="Candara" pitchFamily="34" charset="0"/>
              </a:rPr>
              <a:t> It then turns laterally to </a:t>
            </a:r>
            <a:r>
              <a:rPr lang="en-GB" sz="2800" b="1" i="1" dirty="0">
                <a:solidFill>
                  <a:srgbClr val="00CC00"/>
                </a:solidFill>
                <a:latin typeface="Candara" pitchFamily="34" charset="0"/>
              </a:rPr>
              <a:t>join the cranial root</a:t>
            </a:r>
          </a:p>
        </p:txBody>
      </p:sp>
      <p:sp>
        <p:nvSpPr>
          <p:cNvPr id="6" name="Rectangle 5"/>
          <p:cNvSpPr/>
          <p:nvPr/>
        </p:nvSpPr>
        <p:spPr>
          <a:xfrm>
            <a:off x="236268" y="912763"/>
            <a:ext cx="2029723" cy="523220"/>
          </a:xfrm>
          <a:prstGeom prst="rect">
            <a:avLst/>
          </a:prstGeom>
          <a:ln w="38100">
            <a:solidFill>
              <a:srgbClr val="00CC00"/>
            </a:solidFill>
          </a:ln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7030A0"/>
                </a:solidFill>
                <a:latin typeface="Candara" panose="020E0502030303020204" pitchFamily="34" charset="0"/>
              </a:rPr>
              <a:t>Spinal Root 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0" y="101025"/>
            <a:ext cx="4532010" cy="646331"/>
          </a:xfrm>
          <a:prstGeom prst="rect">
            <a:avLst/>
          </a:prstGeom>
          <a:ln w="38100">
            <a:solidFill>
              <a:srgbClr val="0033CC"/>
            </a:solidFill>
          </a:ln>
        </p:spPr>
        <p:txBody>
          <a:bodyPr wrap="none">
            <a:spAutoFit/>
          </a:bodyPr>
          <a:lstStyle/>
          <a:p>
            <a:r>
              <a:rPr lang="en-GB" sz="3600" b="1" i="1" dirty="0">
                <a:solidFill>
                  <a:srgbClr val="FF0000"/>
                </a:solidFill>
                <a:latin typeface="Candara" panose="020E0502030303020204" pitchFamily="34" charset="0"/>
              </a:rPr>
              <a:t>Accessory Nerve CN XI </a:t>
            </a:r>
          </a:p>
        </p:txBody>
      </p:sp>
      <p:pic>
        <p:nvPicPr>
          <p:cNvPr id="10" name="Picture 2" descr="https://epsomtissuetech.files.wordpress.com/2013/06/accessory-ner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5709" y="1174373"/>
            <a:ext cx="5493217" cy="4942298"/>
          </a:xfrm>
          <a:prstGeom prst="rect">
            <a:avLst/>
          </a:prstGeom>
          <a:noFill/>
          <a:ln w="76200"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810503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77225"/>
            <a:ext cx="5494196" cy="584775"/>
          </a:xfrm>
          <a:prstGeom prst="rect">
            <a:avLst/>
          </a:prstGeom>
          <a:ln w="57150">
            <a:solidFill>
              <a:srgbClr val="0033CC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rgbClr val="FF0000"/>
                </a:solidFill>
                <a:latin typeface="Candara" panose="020E0502030303020204" pitchFamily="34" charset="0"/>
              </a:rPr>
              <a:t>Glossopharyngeal Nerve  CN IX </a:t>
            </a:r>
          </a:p>
        </p:txBody>
      </p:sp>
      <p:sp>
        <p:nvSpPr>
          <p:cNvPr id="3" name="Rectangle 2"/>
          <p:cNvSpPr/>
          <p:nvPr/>
        </p:nvSpPr>
        <p:spPr>
          <a:xfrm>
            <a:off x="45626" y="1124956"/>
            <a:ext cx="56716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800" b="1" i="1" dirty="0">
                <a:latin typeface="Candara" pitchFamily="34" charset="0"/>
              </a:rPr>
              <a:t>The glossopharyngeal nerve is a </a:t>
            </a:r>
            <a:r>
              <a:rPr lang="en-GB" sz="2800" b="1" i="1" dirty="0">
                <a:solidFill>
                  <a:srgbClr val="0033CC"/>
                </a:solidFill>
                <a:latin typeface="Candara" pitchFamily="34" charset="0"/>
              </a:rPr>
              <a:t>motor </a:t>
            </a:r>
            <a:r>
              <a:rPr lang="en-GB" sz="2800" b="1" i="1" dirty="0">
                <a:latin typeface="Candara" pitchFamily="34" charset="0"/>
              </a:rPr>
              <a:t>and </a:t>
            </a:r>
            <a:r>
              <a:rPr lang="en-GB" sz="2800" b="1" i="1" dirty="0">
                <a:solidFill>
                  <a:srgbClr val="0033CC"/>
                </a:solidFill>
                <a:latin typeface="Candara" pitchFamily="34" charset="0"/>
              </a:rPr>
              <a:t>sensory nerve </a:t>
            </a:r>
          </a:p>
          <a:p>
            <a:pPr>
              <a:buFont typeface="Wingdings" pitchFamily="2" charset="2"/>
              <a:buChar char="v"/>
            </a:pPr>
            <a:endParaRPr lang="en-GB" sz="2800" b="1" i="1" dirty="0">
              <a:latin typeface="Candara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800" b="1" i="1" dirty="0">
                <a:latin typeface="Candara" pitchFamily="34" charset="0"/>
              </a:rPr>
              <a:t>It emerges from the anterior surface of the medulla oblongata </a:t>
            </a:r>
            <a:r>
              <a:rPr lang="en-GB" sz="2800" b="1" i="1" dirty="0">
                <a:solidFill>
                  <a:srgbClr val="7030A0"/>
                </a:solidFill>
                <a:latin typeface="Candara" pitchFamily="34" charset="0"/>
              </a:rPr>
              <a:t>between the olive and the inferior cerebellar peduncle.</a:t>
            </a:r>
          </a:p>
          <a:p>
            <a:endParaRPr lang="en-GB" sz="2800" b="1" i="1" dirty="0">
              <a:latin typeface="Candara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800" b="1" i="1" dirty="0">
                <a:latin typeface="Candara" pitchFamily="34" charset="0"/>
              </a:rPr>
              <a:t> It passes laterally in </a:t>
            </a:r>
            <a:r>
              <a:rPr lang="en-GB" sz="2800" b="1" i="1" dirty="0">
                <a:solidFill>
                  <a:srgbClr val="FF0000"/>
                </a:solidFill>
                <a:latin typeface="Candara" pitchFamily="34" charset="0"/>
              </a:rPr>
              <a:t>the posterior cranial fossa</a:t>
            </a:r>
            <a:r>
              <a:rPr lang="en-GB" sz="2800" b="1" i="1" dirty="0">
                <a:latin typeface="Candara" pitchFamily="34" charset="0"/>
              </a:rPr>
              <a:t> and leaves the skull by passing </a:t>
            </a:r>
            <a:r>
              <a:rPr lang="en-GB" sz="2800" b="1" i="1" dirty="0">
                <a:solidFill>
                  <a:srgbClr val="0033CC"/>
                </a:solidFill>
                <a:latin typeface="Candara" pitchFamily="34" charset="0"/>
              </a:rPr>
              <a:t>through the jugular foramen. </a:t>
            </a:r>
          </a:p>
        </p:txBody>
      </p:sp>
      <p:pic>
        <p:nvPicPr>
          <p:cNvPr id="4" name="Picture 2" descr="http://www.bebiviral.com/sites/default/files/viral-articles/889/glossopharyngeal.jpg"/>
          <p:cNvPicPr>
            <a:picLocks noChangeAspect="1" noChangeArrowheads="1"/>
          </p:cNvPicPr>
          <p:nvPr/>
        </p:nvPicPr>
        <p:blipFill>
          <a:blip r:embed="rId2" cstate="print"/>
          <a:srcRect l="8828" t="11111" r="6207"/>
          <a:stretch>
            <a:fillRect/>
          </a:stretch>
        </p:blipFill>
        <p:spPr bwMode="auto">
          <a:xfrm>
            <a:off x="5717310" y="1421139"/>
            <a:ext cx="6310990" cy="4753733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Monday 13 March 2023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Dr. Aiman Al Maathidy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37D73-3689-43B0-A22A-F2736ECEC82D}" type="slidenum">
              <a:rPr lang="en-US" b="1" smtClean="0">
                <a:solidFill>
                  <a:srgbClr val="FF0000"/>
                </a:solidFill>
              </a:rPr>
              <a:t>2</a:t>
            </a:fld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49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559542"/>
            <a:ext cx="2743200" cy="365125"/>
          </a:xfrm>
        </p:spPr>
        <p:txBody>
          <a:bodyPr/>
          <a:lstStyle/>
          <a:p>
            <a:r>
              <a:rPr lang="en-US" b="1" smtClean="0">
                <a:solidFill>
                  <a:srgbClr val="C00000"/>
                </a:solidFill>
              </a:rPr>
              <a:t>Monday 13 March 2023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559542"/>
            <a:ext cx="4114800" cy="365125"/>
          </a:xfrm>
        </p:spPr>
        <p:txBody>
          <a:bodyPr/>
          <a:lstStyle/>
          <a:p>
            <a:r>
              <a:rPr lang="en-US" b="1" smtClean="0">
                <a:solidFill>
                  <a:srgbClr val="C00000"/>
                </a:solidFill>
              </a:rPr>
              <a:t>Dr. Aiman Al Maathidy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559542"/>
            <a:ext cx="2743200" cy="365125"/>
          </a:xfrm>
        </p:spPr>
        <p:txBody>
          <a:bodyPr/>
          <a:lstStyle/>
          <a:p>
            <a:fld id="{ACC37D73-3689-43B0-A22A-F2736ECEC82D}" type="slidenum">
              <a:rPr lang="en-US" b="1" smtClean="0">
                <a:solidFill>
                  <a:srgbClr val="C00000"/>
                </a:solidFill>
              </a:rPr>
              <a:t>20</a:t>
            </a:fld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01025"/>
            <a:ext cx="4092787" cy="584775"/>
          </a:xfrm>
          <a:prstGeom prst="rect">
            <a:avLst/>
          </a:prstGeom>
          <a:ln w="38100">
            <a:solidFill>
              <a:srgbClr val="0033CC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rgbClr val="FF0000"/>
                </a:solidFill>
                <a:latin typeface="Candara" panose="020E0502030303020204" pitchFamily="34" charset="0"/>
              </a:rPr>
              <a:t>Accessory Nerve CN XI </a:t>
            </a:r>
          </a:p>
        </p:txBody>
      </p:sp>
      <p:sp>
        <p:nvSpPr>
          <p:cNvPr id="9" name="Rectangle 8"/>
          <p:cNvSpPr/>
          <p:nvPr/>
        </p:nvSpPr>
        <p:spPr>
          <a:xfrm>
            <a:off x="91751" y="809886"/>
            <a:ext cx="54593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800" b="1" i="1" dirty="0">
                <a:latin typeface="Candara" pitchFamily="34" charset="0"/>
              </a:rPr>
              <a:t>The two roots unite and leave the skull through </a:t>
            </a:r>
            <a:r>
              <a:rPr lang="en-GB" sz="2800" b="1" i="1" dirty="0">
                <a:solidFill>
                  <a:srgbClr val="0033CC"/>
                </a:solidFill>
                <a:latin typeface="Candara" pitchFamily="34" charset="0"/>
              </a:rPr>
              <a:t>the jugular foramen</a:t>
            </a:r>
            <a:r>
              <a:rPr lang="en-GB" sz="2800" b="1" i="1" dirty="0">
                <a:latin typeface="Candara" pitchFamily="34" charset="0"/>
              </a:rPr>
              <a:t>.</a:t>
            </a:r>
          </a:p>
          <a:p>
            <a:r>
              <a:rPr lang="en-GB" sz="2800" b="1" i="1" dirty="0">
                <a:latin typeface="Candara" pitchFamily="34" charset="0"/>
              </a:rPr>
              <a:t> The roots then separate: </a:t>
            </a:r>
          </a:p>
          <a:p>
            <a:endParaRPr lang="en-GB" sz="2800" b="1" i="1" dirty="0">
              <a:latin typeface="Candara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BE65866-BF2D-4D99-896D-2D0B1BC7FE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333" t="24814" r="10000" b="10000"/>
          <a:stretch/>
        </p:blipFill>
        <p:spPr>
          <a:xfrm>
            <a:off x="5215094" y="184728"/>
            <a:ext cx="6759358" cy="4796964"/>
          </a:xfrm>
          <a:prstGeom prst="rect">
            <a:avLst/>
          </a:prstGeom>
          <a:ln w="57150">
            <a:solidFill>
              <a:srgbClr val="00FF00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3138E12-65C2-4D13-B60F-7F768E540569}"/>
              </a:ext>
            </a:extLst>
          </p:cNvPr>
          <p:cNvSpPr txBox="1"/>
          <p:nvPr/>
        </p:nvSpPr>
        <p:spPr>
          <a:xfrm>
            <a:off x="152399" y="5105777"/>
            <a:ext cx="1190105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The cranial root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 joins 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the vagus nerves 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and is distributed in its branches to the muscles of the soft palate and pharynx 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(via the pharyngeal plexus) 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and to the muscles of the larynx 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(except the cricothyroid muscle). </a:t>
            </a:r>
          </a:p>
        </p:txBody>
      </p:sp>
    </p:spTree>
    <p:extLst>
      <p:ext uri="{BB962C8B-B14F-4D97-AF65-F5344CB8AC3E}">
        <p14:creationId xmlns:p14="http://schemas.microsoft.com/office/powerpoint/2010/main" val="105244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541070"/>
            <a:ext cx="2743200" cy="365125"/>
          </a:xfrm>
        </p:spPr>
        <p:txBody>
          <a:bodyPr/>
          <a:lstStyle/>
          <a:p>
            <a:r>
              <a:rPr lang="en-US" b="1" smtClean="0">
                <a:solidFill>
                  <a:srgbClr val="C00000"/>
                </a:solidFill>
              </a:rPr>
              <a:t>Monday 13 March 2023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471598" y="6314518"/>
            <a:ext cx="4114800" cy="365125"/>
          </a:xfrm>
        </p:spPr>
        <p:txBody>
          <a:bodyPr/>
          <a:lstStyle/>
          <a:p>
            <a:r>
              <a:rPr lang="en-US" b="1" smtClean="0">
                <a:solidFill>
                  <a:srgbClr val="C00000"/>
                </a:solidFill>
              </a:rPr>
              <a:t>Dr. Aiman Al Maathidy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505364" y="6374948"/>
            <a:ext cx="2743200" cy="365125"/>
          </a:xfrm>
        </p:spPr>
        <p:txBody>
          <a:bodyPr/>
          <a:lstStyle/>
          <a:p>
            <a:fld id="{ACC37D73-3689-43B0-A22A-F2736ECEC82D}" type="slidenum">
              <a:rPr lang="en-US" b="1" smtClean="0">
                <a:solidFill>
                  <a:srgbClr val="C00000"/>
                </a:solidFill>
              </a:rPr>
              <a:t>21</a:t>
            </a:fld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609600"/>
            <a:ext cx="120719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800" b="1" i="1" dirty="0">
                <a:solidFill>
                  <a:srgbClr val="7030A0"/>
                </a:solidFill>
                <a:latin typeface="Candara" pitchFamily="34" charset="0"/>
              </a:rPr>
              <a:t>The spinal root </a:t>
            </a:r>
            <a:r>
              <a:rPr lang="en-GB" sz="2800" b="1" i="1" dirty="0">
                <a:latin typeface="Candara" pitchFamily="34" charset="0"/>
              </a:rPr>
              <a:t>runs downward and laterally and enters the deep surface of </a:t>
            </a:r>
            <a:r>
              <a:rPr lang="en-GB" sz="2800" b="1" i="1" dirty="0">
                <a:solidFill>
                  <a:srgbClr val="00CC00"/>
                </a:solidFill>
                <a:latin typeface="Candara" pitchFamily="34" charset="0"/>
              </a:rPr>
              <a:t>the sternocleidomastoid muscle</a:t>
            </a:r>
            <a:r>
              <a:rPr lang="en-GB" sz="2800" b="1" i="1" dirty="0">
                <a:latin typeface="Candara" pitchFamily="34" charset="0"/>
              </a:rPr>
              <a:t>, which it supplies, and then crosses the posterior triangle of the neck to </a:t>
            </a:r>
            <a:r>
              <a:rPr lang="en-GB" sz="2800" b="1" i="1" dirty="0">
                <a:solidFill>
                  <a:srgbClr val="00CC00"/>
                </a:solidFill>
                <a:latin typeface="Candara" pitchFamily="34" charset="0"/>
              </a:rPr>
              <a:t>supply the trapezius muscle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" y="76200"/>
            <a:ext cx="4046301" cy="584775"/>
          </a:xfrm>
          <a:prstGeom prst="rect">
            <a:avLst/>
          </a:prstGeom>
          <a:ln w="38100">
            <a:solidFill>
              <a:srgbClr val="0033CC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rgbClr val="FF0000"/>
                </a:solidFill>
                <a:latin typeface="Candara" panose="020E0502030303020204" pitchFamily="34" charset="0"/>
              </a:rPr>
              <a:t>Accessory Nerve CN XI 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" y="2838850"/>
            <a:ext cx="605936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rgbClr val="7030A0"/>
                </a:solidFill>
                <a:latin typeface="Candara" pitchFamily="34" charset="0"/>
              </a:rPr>
              <a:t>The accessory nerve thus brings about:</a:t>
            </a:r>
          </a:p>
          <a:p>
            <a:pPr>
              <a:buFont typeface="Wingdings" pitchFamily="2" charset="2"/>
              <a:buChar char="ü"/>
            </a:pPr>
            <a:r>
              <a:rPr lang="en-GB" sz="2800" b="1" i="1" dirty="0">
                <a:solidFill>
                  <a:srgbClr val="0033CC"/>
                </a:solidFill>
                <a:latin typeface="Candara" pitchFamily="34" charset="0"/>
              </a:rPr>
              <a:t>Movements of the soft palate, pharynx, and </a:t>
            </a:r>
            <a:r>
              <a:rPr lang="en-GB" sz="2800" b="1" i="1" dirty="0" smtClean="0">
                <a:solidFill>
                  <a:srgbClr val="0033CC"/>
                </a:solidFill>
                <a:latin typeface="Candara" pitchFamily="34" charset="0"/>
              </a:rPr>
              <a:t>larynx</a:t>
            </a:r>
          </a:p>
          <a:p>
            <a:pPr>
              <a:buFont typeface="Wingdings" pitchFamily="2" charset="2"/>
              <a:buChar char="ü"/>
            </a:pPr>
            <a:endParaRPr lang="en-GB" sz="2800" b="1" i="1" dirty="0">
              <a:latin typeface="Candar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GB" sz="2800" b="1" i="1" dirty="0">
                <a:solidFill>
                  <a:srgbClr val="00CC00"/>
                </a:solidFill>
                <a:latin typeface="Candara" pitchFamily="34" charset="0"/>
              </a:rPr>
              <a:t>Controls the movements of the sternocleidomastoid and trapezius muscles, </a:t>
            </a:r>
            <a:r>
              <a:rPr lang="en-GB" sz="2800" b="1" i="1" dirty="0">
                <a:latin typeface="Candara" pitchFamily="34" charset="0"/>
              </a:rPr>
              <a:t>two large muscles in the neck</a:t>
            </a:r>
          </a:p>
        </p:txBody>
      </p:sp>
      <p:pic>
        <p:nvPicPr>
          <p:cNvPr id="8" name="Picture 2" descr="http://www.mindbds.com/wp-content/uploads/2015/10/accessory_nerve.jpg"/>
          <p:cNvPicPr>
            <a:picLocks noChangeAspect="1" noChangeArrowheads="1"/>
          </p:cNvPicPr>
          <p:nvPr/>
        </p:nvPicPr>
        <p:blipFill>
          <a:blip r:embed="rId2" cstate="print"/>
          <a:srcRect t="7094" r="3774"/>
          <a:stretch>
            <a:fillRect/>
          </a:stretch>
        </p:blipFill>
        <p:spPr bwMode="auto">
          <a:xfrm>
            <a:off x="7100266" y="2004775"/>
            <a:ext cx="4971660" cy="4776694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368161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49"/>
            <a:ext cx="2743200" cy="365125"/>
          </a:xfrm>
        </p:spPr>
        <p:txBody>
          <a:bodyPr/>
          <a:lstStyle/>
          <a:p>
            <a:r>
              <a:rPr lang="en-US" b="1" smtClean="0">
                <a:solidFill>
                  <a:srgbClr val="C00000"/>
                </a:solidFill>
              </a:rPr>
              <a:t>Monday 13 March 2023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22889" y="6411739"/>
            <a:ext cx="4114800" cy="365125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Dr. Aiman Al Maathidy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4419" y="6400772"/>
            <a:ext cx="2743200" cy="365125"/>
          </a:xfrm>
        </p:spPr>
        <p:txBody>
          <a:bodyPr/>
          <a:lstStyle/>
          <a:p>
            <a:fld id="{ACC37D73-3689-43B0-A22A-F2736ECEC82D}" type="slidenum">
              <a:rPr lang="en-US" b="1" smtClean="0">
                <a:solidFill>
                  <a:srgbClr val="C00000"/>
                </a:solidFill>
              </a:rPr>
              <a:t>22</a:t>
            </a:fld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195" y="52150"/>
            <a:ext cx="4790094" cy="584775"/>
          </a:xfrm>
          <a:prstGeom prst="rect">
            <a:avLst/>
          </a:prstGeom>
          <a:ln w="38100">
            <a:solidFill>
              <a:srgbClr val="0033CC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rgbClr val="FF0000"/>
                </a:solidFill>
                <a:latin typeface="Candara" panose="020E0502030303020204" pitchFamily="34" charset="0"/>
              </a:rPr>
              <a:t>Hypoglossal Nerve  CN XII </a:t>
            </a:r>
          </a:p>
        </p:txBody>
      </p:sp>
      <p:sp>
        <p:nvSpPr>
          <p:cNvPr id="6" name="Rectangle 5"/>
          <p:cNvSpPr/>
          <p:nvPr/>
        </p:nvSpPr>
        <p:spPr>
          <a:xfrm>
            <a:off x="70427" y="626613"/>
            <a:ext cx="120511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800" b="1" i="1" dirty="0">
                <a:latin typeface="Candara" pitchFamily="34" charset="0"/>
              </a:rPr>
              <a:t>The hypoglossal nerve is </a:t>
            </a:r>
            <a:r>
              <a:rPr lang="en-GB" sz="2800" b="1" i="1" dirty="0">
                <a:solidFill>
                  <a:srgbClr val="0033CC"/>
                </a:solidFill>
                <a:latin typeface="Candara" pitchFamily="34" charset="0"/>
              </a:rPr>
              <a:t>a motor nerve</a:t>
            </a:r>
            <a:r>
              <a:rPr lang="en-GB" sz="2800" b="1" i="1" dirty="0">
                <a:latin typeface="Candara" pitchFamily="34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GB" sz="2800" b="1" i="1" dirty="0">
                <a:latin typeface="Candara" pitchFamily="34" charset="0"/>
              </a:rPr>
              <a:t>It emerges on the anterior surface of the medulla oblongata between the pyramid and the olive, crosses </a:t>
            </a:r>
            <a:r>
              <a:rPr lang="en-GB" sz="2800" b="1" i="1" dirty="0">
                <a:solidFill>
                  <a:srgbClr val="FF0000"/>
                </a:solidFill>
                <a:latin typeface="Candara" pitchFamily="34" charset="0"/>
              </a:rPr>
              <a:t>the posterior cranial fossa, </a:t>
            </a:r>
            <a:r>
              <a:rPr lang="en-GB" sz="2800" b="1" i="1" dirty="0">
                <a:latin typeface="Candara" pitchFamily="34" charset="0"/>
              </a:rPr>
              <a:t>and leaves the skull through </a:t>
            </a:r>
            <a:r>
              <a:rPr lang="en-GB" sz="2800" b="1" i="1" dirty="0">
                <a:solidFill>
                  <a:srgbClr val="0033CC"/>
                </a:solidFill>
                <a:latin typeface="Candara" pitchFamily="34" charset="0"/>
              </a:rPr>
              <a:t>the hypoglossal canal.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" y="2743200"/>
            <a:ext cx="5613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800" b="1" i="1" dirty="0">
                <a:latin typeface="Candara" pitchFamily="34" charset="0"/>
              </a:rPr>
              <a:t>The nerve then passes downward and forward in the neck and </a:t>
            </a:r>
            <a:r>
              <a:rPr lang="en-GB" sz="2800" b="1" i="1" dirty="0">
                <a:solidFill>
                  <a:srgbClr val="FF0000"/>
                </a:solidFill>
                <a:latin typeface="Candara" pitchFamily="34" charset="0"/>
              </a:rPr>
              <a:t>crosses the internal and external carotid arteries </a:t>
            </a:r>
            <a:r>
              <a:rPr lang="en-GB" sz="2800" b="1" i="1" dirty="0">
                <a:latin typeface="Candara" pitchFamily="34" charset="0"/>
              </a:rPr>
              <a:t>to reach </a:t>
            </a:r>
            <a:r>
              <a:rPr lang="en-GB" sz="2800" b="1" i="1" dirty="0">
                <a:solidFill>
                  <a:srgbClr val="00CC00"/>
                </a:solidFill>
                <a:latin typeface="Candara" pitchFamily="34" charset="0"/>
              </a:rPr>
              <a:t>the tongue </a:t>
            </a:r>
          </a:p>
          <a:p>
            <a:endParaRPr lang="en-GB" sz="2800" b="1" i="1" dirty="0">
              <a:solidFill>
                <a:srgbClr val="00CC00"/>
              </a:solidFill>
              <a:latin typeface="Candara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800" b="1" i="1" dirty="0">
                <a:latin typeface="Candara" pitchFamily="34" charset="0"/>
              </a:rPr>
              <a:t>In the upper part of its course, it is </a:t>
            </a:r>
            <a:r>
              <a:rPr lang="en-GB" sz="2800" b="1" i="1" dirty="0">
                <a:solidFill>
                  <a:srgbClr val="7030A0"/>
                </a:solidFill>
                <a:latin typeface="Candara" pitchFamily="34" charset="0"/>
              </a:rPr>
              <a:t>joined by C1 fibers from the cervical plexus</a:t>
            </a:r>
          </a:p>
        </p:txBody>
      </p:sp>
      <p:pic>
        <p:nvPicPr>
          <p:cNvPr id="1026" name="Picture 2" descr="The Hypoglossal Nerve (CN XII) - Course - Motor - TeachMeAnato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071" y="2117870"/>
            <a:ext cx="4109002" cy="4603604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34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Monday 13 March 2023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C00000"/>
                </a:solidFill>
              </a:rPr>
              <a:t>Dr. Aiman Al Maathidy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37D73-3689-43B0-A22A-F2736ECEC82D}" type="slidenum">
              <a:rPr lang="en-US" b="1" smtClean="0">
                <a:solidFill>
                  <a:srgbClr val="C00000"/>
                </a:solidFill>
              </a:rPr>
              <a:t>23</a:t>
            </a:fld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4546" y="115998"/>
            <a:ext cx="9025228" cy="646331"/>
          </a:xfrm>
          <a:prstGeom prst="rect">
            <a:avLst/>
          </a:prstGeom>
          <a:ln w="3810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r>
              <a:rPr lang="en-GB" sz="3600" b="1" i="1" dirty="0">
                <a:solidFill>
                  <a:srgbClr val="FF0000"/>
                </a:solidFill>
                <a:latin typeface="Candara" panose="020E0502030303020204" pitchFamily="34" charset="0"/>
              </a:rPr>
              <a:t>Important Branches of the Hypoglossal Nerve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076" y="1156411"/>
            <a:ext cx="602687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chemeClr val="accent2"/>
                </a:solidFill>
                <a:latin typeface="Candara" pitchFamily="34" charset="0"/>
              </a:rPr>
              <a:t>■■Meningeal branch</a:t>
            </a:r>
          </a:p>
          <a:p>
            <a:r>
              <a:rPr lang="en-GB" sz="2800" b="1" i="1" dirty="0">
                <a:solidFill>
                  <a:schemeClr val="accent2"/>
                </a:solidFill>
                <a:latin typeface="Candara" pitchFamily="34" charset="0"/>
              </a:rPr>
              <a:t>■■ Descending branch (C1 fibers) </a:t>
            </a:r>
            <a:r>
              <a:rPr lang="en-GB" sz="2800" b="1" i="1" dirty="0">
                <a:latin typeface="Candara" pitchFamily="34" charset="0"/>
              </a:rPr>
              <a:t>passes downward and joins the </a:t>
            </a:r>
            <a:r>
              <a:rPr lang="en-GB" sz="2800" b="1" i="1" dirty="0">
                <a:solidFill>
                  <a:srgbClr val="0033CC"/>
                </a:solidFill>
                <a:latin typeface="Candara" pitchFamily="34" charset="0"/>
              </a:rPr>
              <a:t>descending cervical nerve (C2 and 3)</a:t>
            </a:r>
            <a:r>
              <a:rPr lang="en-GB" sz="2800" b="1" i="1" dirty="0">
                <a:latin typeface="Candara" pitchFamily="34" charset="0"/>
              </a:rPr>
              <a:t> to form </a:t>
            </a:r>
            <a:r>
              <a:rPr lang="en-GB" sz="2800" b="1" i="1" dirty="0">
                <a:solidFill>
                  <a:srgbClr val="7030A0"/>
                </a:solidFill>
                <a:latin typeface="Candara" pitchFamily="34" charset="0"/>
              </a:rPr>
              <a:t>the ansa cervicalis.</a:t>
            </a:r>
          </a:p>
          <a:p>
            <a:endParaRPr lang="en-GB" sz="2800" b="1" i="1" dirty="0">
              <a:solidFill>
                <a:srgbClr val="7030A0"/>
              </a:solidFill>
              <a:latin typeface="Candara" pitchFamily="34" charset="0"/>
            </a:endParaRPr>
          </a:p>
          <a:p>
            <a:r>
              <a:rPr lang="en-GB" sz="2800" b="1" i="1" dirty="0">
                <a:latin typeface="Candara" pitchFamily="34" charset="0"/>
              </a:rPr>
              <a:t> Branches from this loop supply the </a:t>
            </a:r>
            <a:r>
              <a:rPr lang="en-GB" sz="2800" b="1" i="1" dirty="0">
                <a:solidFill>
                  <a:srgbClr val="00CC00"/>
                </a:solidFill>
                <a:latin typeface="Candara" pitchFamily="34" charset="0"/>
              </a:rPr>
              <a:t>omohyoid, </a:t>
            </a:r>
            <a:r>
              <a:rPr lang="en-GB" sz="2800" b="1" i="1" dirty="0">
                <a:latin typeface="Candara" pitchFamily="34" charset="0"/>
              </a:rPr>
              <a:t>the</a:t>
            </a:r>
            <a:r>
              <a:rPr lang="en-GB" sz="2800" b="1" i="1" dirty="0">
                <a:solidFill>
                  <a:srgbClr val="00CC00"/>
                </a:solidFill>
                <a:latin typeface="Candara" pitchFamily="34" charset="0"/>
              </a:rPr>
              <a:t> sternohyoid, </a:t>
            </a:r>
            <a:r>
              <a:rPr lang="en-GB" sz="2800" b="1" i="1" dirty="0">
                <a:latin typeface="Candara" pitchFamily="34" charset="0"/>
              </a:rPr>
              <a:t>and the </a:t>
            </a:r>
            <a:r>
              <a:rPr lang="en-GB" sz="2800" b="1" i="1" dirty="0">
                <a:solidFill>
                  <a:srgbClr val="00CC00"/>
                </a:solidFill>
                <a:latin typeface="Candara" pitchFamily="34" charset="0"/>
              </a:rPr>
              <a:t>sternothyroid  </a:t>
            </a:r>
            <a:r>
              <a:rPr lang="en-GB" sz="2800" b="1" i="1" dirty="0">
                <a:latin typeface="Candara" pitchFamily="34" charset="0"/>
              </a:rPr>
              <a:t>muscles</a:t>
            </a:r>
            <a:r>
              <a:rPr lang="en-GB" sz="2800" b="1" i="1" dirty="0">
                <a:solidFill>
                  <a:srgbClr val="00CC00"/>
                </a:solidFill>
                <a:latin typeface="Candara" pitchFamily="34" charset="0"/>
              </a:rPr>
              <a:t>.</a:t>
            </a:r>
          </a:p>
          <a:p>
            <a:endParaRPr lang="en-GB" sz="2800" b="1" i="1" dirty="0">
              <a:latin typeface="Candara" pitchFamily="34" charset="0"/>
            </a:endParaRPr>
          </a:p>
          <a:p>
            <a:r>
              <a:rPr lang="en-GB" sz="2800" b="1" i="1" dirty="0">
                <a:solidFill>
                  <a:schemeClr val="accent2"/>
                </a:solidFill>
                <a:latin typeface="Candara" pitchFamily="34" charset="0"/>
              </a:rPr>
              <a:t>■■ Nerve to the </a:t>
            </a:r>
            <a:r>
              <a:rPr lang="en-GB" sz="2800" b="1" i="1" dirty="0">
                <a:solidFill>
                  <a:srgbClr val="00FF00"/>
                </a:solidFill>
                <a:latin typeface="Candara" pitchFamily="34" charset="0"/>
              </a:rPr>
              <a:t>thyrohyoid </a:t>
            </a:r>
            <a:r>
              <a:rPr lang="en-GB" sz="2800" b="1" i="1" dirty="0">
                <a:solidFill>
                  <a:schemeClr val="accent2"/>
                </a:solidFill>
                <a:latin typeface="Candara" pitchFamily="34" charset="0"/>
              </a:rPr>
              <a:t>muscle (C1)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EA0FD1-00AB-49A4-BCF1-B27A843E22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71" t="18889" r="25000" b="18889"/>
          <a:stretch/>
        </p:blipFill>
        <p:spPr>
          <a:xfrm>
            <a:off x="6263431" y="870251"/>
            <a:ext cx="5772685" cy="5486099"/>
          </a:xfrm>
          <a:prstGeom prst="rect">
            <a:avLst/>
          </a:prstGeom>
          <a:ln w="57150"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210769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2"/>
                </a:solidFill>
              </a:rPr>
              <a:t>Monday 13 March 2023</a:t>
            </a:r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2"/>
                </a:solidFill>
              </a:rPr>
              <a:t>Dr. Aiman Al Maathidy</a:t>
            </a:r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37D73-3689-43B0-A22A-F2736ECEC82D}" type="slidenum">
              <a:rPr lang="en-US" b="1" smtClean="0">
                <a:solidFill>
                  <a:schemeClr val="accent2"/>
                </a:solidFill>
              </a:rPr>
              <a:t>24</a:t>
            </a:fld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382" y="875378"/>
            <a:ext cx="623931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chemeClr val="accent2"/>
                </a:solidFill>
                <a:latin typeface="Candara" pitchFamily="34" charset="0"/>
              </a:rPr>
              <a:t>■■ Muscular branches</a:t>
            </a:r>
            <a:r>
              <a:rPr lang="en-GB" sz="2800" b="1" i="1" dirty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en-GB" sz="2800" b="1" i="1" dirty="0">
                <a:latin typeface="Candara" pitchFamily="34" charset="0"/>
              </a:rPr>
              <a:t>to all the muscles of the tongue except </a:t>
            </a:r>
            <a:r>
              <a:rPr lang="en-GB" sz="2800" b="1" i="1" dirty="0">
                <a:solidFill>
                  <a:srgbClr val="C00000"/>
                </a:solidFill>
                <a:latin typeface="Candara" pitchFamily="34" charset="0"/>
              </a:rPr>
              <a:t>the palatoglossus </a:t>
            </a:r>
            <a:r>
              <a:rPr lang="en-GB" sz="2800" b="1" i="1" dirty="0">
                <a:solidFill>
                  <a:srgbClr val="0033CC"/>
                </a:solidFill>
                <a:latin typeface="Candara" pitchFamily="34" charset="0"/>
              </a:rPr>
              <a:t>(pharyngeal plexus) </a:t>
            </a:r>
          </a:p>
          <a:p>
            <a:r>
              <a:rPr lang="en-GB" sz="2800" b="1" i="1" dirty="0">
                <a:solidFill>
                  <a:schemeClr val="accent2"/>
                </a:solidFill>
                <a:latin typeface="Candara" pitchFamily="34" charset="0"/>
              </a:rPr>
              <a:t>■■ Nerve to the geniohyoid muscle (C1). </a:t>
            </a:r>
          </a:p>
          <a:p>
            <a:endParaRPr lang="en-GB" sz="2800" b="1" i="1" dirty="0">
              <a:solidFill>
                <a:schemeClr val="accent6">
                  <a:lumMod val="50000"/>
                </a:schemeClr>
              </a:solidFill>
              <a:latin typeface="Candara" pitchFamily="34" charset="0"/>
            </a:endParaRPr>
          </a:p>
          <a:p>
            <a:r>
              <a:rPr lang="en-GB" sz="2800" b="1" i="1" dirty="0">
                <a:solidFill>
                  <a:srgbClr val="C00000"/>
                </a:solidFill>
                <a:latin typeface="Candara" pitchFamily="34" charset="0"/>
              </a:rPr>
              <a:t>The hypoglossal nerve </a:t>
            </a:r>
            <a:r>
              <a:rPr lang="en-GB" sz="2800" b="1" i="1" dirty="0">
                <a:latin typeface="Candara" pitchFamily="34" charset="0"/>
              </a:rPr>
              <a:t>thus innervates the muscles of the tongue </a:t>
            </a:r>
            <a:r>
              <a:rPr lang="en-GB" sz="2800" b="1" i="1" dirty="0">
                <a:solidFill>
                  <a:srgbClr val="00CC00"/>
                </a:solidFill>
                <a:latin typeface="Candara" pitchFamily="34" charset="0"/>
              </a:rPr>
              <a:t>(except the palatoglossus) </a:t>
            </a:r>
            <a:r>
              <a:rPr lang="en-GB" sz="2800" b="1" i="1" dirty="0">
                <a:latin typeface="Candara" pitchFamily="34" charset="0"/>
              </a:rPr>
              <a:t>and therefore </a:t>
            </a:r>
            <a:r>
              <a:rPr lang="en-GB" sz="2800" b="1" i="1" dirty="0">
                <a:solidFill>
                  <a:srgbClr val="0033CC"/>
                </a:solidFill>
                <a:latin typeface="Candara" pitchFamily="34" charset="0"/>
              </a:rPr>
              <a:t>controls the shape and movements of the tongue</a:t>
            </a:r>
            <a:r>
              <a:rPr lang="en-GB" sz="2800" b="1" i="1" dirty="0">
                <a:latin typeface="Candara" pitchFamily="34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24546" y="187087"/>
            <a:ext cx="9025228" cy="646331"/>
          </a:xfrm>
          <a:prstGeom prst="rect">
            <a:avLst/>
          </a:prstGeom>
          <a:ln w="3810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r>
              <a:rPr lang="en-GB" sz="3600" b="1" i="1" dirty="0">
                <a:solidFill>
                  <a:srgbClr val="FF0000"/>
                </a:solidFill>
                <a:latin typeface="Candara" panose="020E0502030303020204" pitchFamily="34" charset="0"/>
              </a:rPr>
              <a:t>Important Branches of the Hypoglossal Nerve </a:t>
            </a:r>
          </a:p>
        </p:txBody>
      </p:sp>
      <p:pic>
        <p:nvPicPr>
          <p:cNvPr id="2050" name="Picture 2" descr="Physiology of hypoglossal nerve stimulation - ScienceDir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3" y="1442349"/>
            <a:ext cx="5818909" cy="4914001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75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568778"/>
            <a:ext cx="2743200" cy="365125"/>
          </a:xfrm>
        </p:spPr>
        <p:txBody>
          <a:bodyPr/>
          <a:lstStyle/>
          <a:p>
            <a:r>
              <a:rPr lang="en-US" b="1" smtClean="0">
                <a:solidFill>
                  <a:srgbClr val="C00000"/>
                </a:solidFill>
              </a:rPr>
              <a:t>Monday 13 March 2023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568778"/>
            <a:ext cx="4114800" cy="365125"/>
          </a:xfrm>
        </p:spPr>
        <p:txBody>
          <a:bodyPr/>
          <a:lstStyle/>
          <a:p>
            <a:r>
              <a:rPr lang="en-US" b="1" smtClean="0">
                <a:solidFill>
                  <a:srgbClr val="C00000"/>
                </a:solidFill>
              </a:rPr>
              <a:t>Dr. Aiman Al Maathidy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16675" y="6568778"/>
            <a:ext cx="2743200" cy="365125"/>
          </a:xfrm>
        </p:spPr>
        <p:txBody>
          <a:bodyPr/>
          <a:lstStyle/>
          <a:p>
            <a:fld id="{ACC37D73-3689-43B0-A22A-F2736ECEC82D}" type="slidenum">
              <a:rPr lang="en-US" b="1" smtClean="0">
                <a:solidFill>
                  <a:srgbClr val="C00000"/>
                </a:solidFill>
              </a:rPr>
              <a:t>25</a:t>
            </a:fld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892" y="69272"/>
            <a:ext cx="12053454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r>
              <a:rPr lang="en-GB" sz="2400" b="1" i="1" dirty="0">
                <a:solidFill>
                  <a:srgbClr val="FF0000"/>
                </a:solidFill>
                <a:latin typeface="Candara" pitchFamily="34" charset="0"/>
              </a:rPr>
              <a:t>VAGUS NERVE INJURY </a:t>
            </a:r>
            <a:r>
              <a:rPr lang="en-GB" sz="2400" b="1" i="1" dirty="0">
                <a:latin typeface="Candara" pitchFamily="34" charset="0"/>
              </a:rPr>
              <a:t>Injury to </a:t>
            </a:r>
            <a:r>
              <a:rPr lang="en-GB" sz="2400" b="1" i="1" dirty="0">
                <a:solidFill>
                  <a:srgbClr val="FF0000"/>
                </a:solidFill>
                <a:latin typeface="Candara" pitchFamily="34" charset="0"/>
              </a:rPr>
              <a:t>pharyngeal branches of CN X </a:t>
            </a:r>
            <a:r>
              <a:rPr lang="en-GB" sz="2400" b="1" i="1" dirty="0">
                <a:latin typeface="Candara" pitchFamily="34" charset="0"/>
              </a:rPr>
              <a:t>results in dysphagia (difficulty in swallowing).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b="1" i="1" dirty="0">
                <a:latin typeface="Candara" pitchFamily="34" charset="0"/>
              </a:rPr>
              <a:t>Injury of the </a:t>
            </a:r>
            <a:r>
              <a:rPr lang="en-GB" sz="2400" b="1" i="1" dirty="0">
                <a:solidFill>
                  <a:srgbClr val="FF0000"/>
                </a:solidFill>
                <a:latin typeface="Candara" pitchFamily="34" charset="0"/>
              </a:rPr>
              <a:t>recurrent laryngeal nerve </a:t>
            </a:r>
            <a:r>
              <a:rPr lang="en-GB" sz="2400" b="1" i="1" dirty="0">
                <a:latin typeface="Candara" pitchFamily="34" charset="0"/>
              </a:rPr>
              <a:t>causes hoarseness and dysphonia (difficulty in speaking) because of paralysis of the vocal folds (cords</a:t>
            </a:r>
            <a:r>
              <a:rPr lang="en-GB" sz="2400" b="1" i="1" dirty="0" smtClean="0">
                <a:latin typeface="Candara" pitchFamily="34" charset="0"/>
              </a:rPr>
              <a:t>).</a:t>
            </a:r>
            <a:endParaRPr lang="en-GB" sz="2400" b="1" i="1" dirty="0">
              <a:latin typeface="Candara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b="1" i="1" dirty="0">
                <a:latin typeface="Candara" pitchFamily="34" charset="0"/>
              </a:rPr>
              <a:t> Paralysis of </a:t>
            </a:r>
            <a:r>
              <a:rPr lang="en-GB" sz="2400" b="1" i="1" dirty="0">
                <a:solidFill>
                  <a:srgbClr val="FF0000"/>
                </a:solidFill>
                <a:latin typeface="Candara" pitchFamily="34" charset="0"/>
              </a:rPr>
              <a:t>both recurrent laryngeal nerves </a:t>
            </a:r>
            <a:r>
              <a:rPr lang="en-GB" sz="2400" b="1" i="1" dirty="0">
                <a:latin typeface="Candara" pitchFamily="34" charset="0"/>
              </a:rPr>
              <a:t>causes aphonia (loss of voice) and inspiratory stridor (a harsh, high pitched respiratory sound).  All these may results from </a:t>
            </a:r>
            <a:r>
              <a:rPr lang="en-GB" sz="2400" b="1" i="1" dirty="0">
                <a:solidFill>
                  <a:srgbClr val="0033CC"/>
                </a:solidFill>
                <a:latin typeface="Candara" pitchFamily="34" charset="0"/>
              </a:rPr>
              <a:t>cancer of the larynx </a:t>
            </a:r>
            <a:r>
              <a:rPr lang="en-GB" sz="2400" b="1" i="1" dirty="0">
                <a:latin typeface="Candara" pitchFamily="34" charset="0"/>
              </a:rPr>
              <a:t>and </a:t>
            </a:r>
            <a:r>
              <a:rPr lang="en-GB" sz="2400" b="1" i="1" dirty="0">
                <a:solidFill>
                  <a:srgbClr val="0033CC"/>
                </a:solidFill>
                <a:latin typeface="Candara" pitchFamily="34" charset="0"/>
              </a:rPr>
              <a:t>thyroid gland </a:t>
            </a:r>
            <a:r>
              <a:rPr lang="en-GB" sz="2400" b="1" i="1" dirty="0">
                <a:latin typeface="Candara" pitchFamily="34" charset="0"/>
              </a:rPr>
              <a:t>and/or from </a:t>
            </a:r>
            <a:r>
              <a:rPr lang="en-GB" sz="2400" b="1" i="1" dirty="0">
                <a:solidFill>
                  <a:srgbClr val="0033CC"/>
                </a:solidFill>
                <a:latin typeface="Candara" pitchFamily="34" charset="0"/>
              </a:rPr>
              <a:t>injury during surgery on the thyroid gland, neck</a:t>
            </a:r>
            <a:r>
              <a:rPr lang="en-GB" sz="2400" b="1" i="1" dirty="0" smtClean="0">
                <a:solidFill>
                  <a:srgbClr val="0033CC"/>
                </a:solidFill>
                <a:latin typeface="Candara" pitchFamily="34" charset="0"/>
              </a:rPr>
              <a:t>.</a:t>
            </a:r>
            <a:endParaRPr lang="en-GB" sz="2400" b="1" i="1" dirty="0">
              <a:latin typeface="Candara" pitchFamily="34" charset="0"/>
            </a:endParaRPr>
          </a:p>
        </p:txBody>
      </p:sp>
      <p:pic>
        <p:nvPicPr>
          <p:cNvPr id="6" name="Picture 2" descr="http://www.voicedoctorla.com/wp-content/uploads/2012/11/vocal_paralysis_treatment.jpg"/>
          <p:cNvPicPr>
            <a:picLocks noChangeAspect="1" noChangeArrowheads="1"/>
          </p:cNvPicPr>
          <p:nvPr/>
        </p:nvPicPr>
        <p:blipFill>
          <a:blip r:embed="rId2" cstate="print"/>
          <a:srcRect r="49495"/>
          <a:stretch>
            <a:fillRect/>
          </a:stretch>
        </p:blipFill>
        <p:spPr bwMode="auto">
          <a:xfrm>
            <a:off x="175491" y="2850664"/>
            <a:ext cx="5448182" cy="3609422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pic>
        <p:nvPicPr>
          <p:cNvPr id="7" name="Picture 4" descr="http://www.ctsnet.org/sites/default/files/graphics/experts/Thoracic/sukumar_cervEsoph/sukumarCervEsoph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2855620"/>
            <a:ext cx="3872346" cy="3895720"/>
          </a:xfrm>
          <a:prstGeom prst="rect">
            <a:avLst/>
          </a:prstGeom>
          <a:noFill/>
          <a:ln w="76200"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355885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541082"/>
            <a:ext cx="2743200" cy="365125"/>
          </a:xfrm>
        </p:spPr>
        <p:txBody>
          <a:bodyPr/>
          <a:lstStyle/>
          <a:p>
            <a:r>
              <a:rPr lang="en-US" b="1" smtClean="0">
                <a:solidFill>
                  <a:srgbClr val="C00000"/>
                </a:solidFill>
              </a:rPr>
              <a:t>Monday 13 March 2023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541082"/>
            <a:ext cx="4114800" cy="365125"/>
          </a:xfrm>
        </p:spPr>
        <p:txBody>
          <a:bodyPr/>
          <a:lstStyle/>
          <a:p>
            <a:r>
              <a:rPr lang="en-US" b="1" smtClean="0">
                <a:solidFill>
                  <a:srgbClr val="C00000"/>
                </a:solidFill>
              </a:rPr>
              <a:t>Dr. Aiman Al Maathidy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28582" y="186133"/>
            <a:ext cx="445488" cy="365125"/>
          </a:xfrm>
        </p:spPr>
        <p:txBody>
          <a:bodyPr/>
          <a:lstStyle/>
          <a:p>
            <a:fld id="{ACC37D73-3689-43B0-A22A-F2736ECEC82D}" type="slidenum">
              <a:rPr lang="en-US" b="1" smtClean="0">
                <a:solidFill>
                  <a:srgbClr val="C00000"/>
                </a:solidFill>
              </a:rPr>
              <a:t>26</a:t>
            </a:fld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93306" y="67533"/>
            <a:ext cx="537598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cs typeface="Arial" charset="0"/>
              </a:rPr>
              <a:t>SPINAL ACCESSORY NERVE INJURY</a:t>
            </a:r>
            <a:endParaRPr kumimoji="0" lang="en-US" sz="2000" b="1" i="1" u="none" strike="noStrike" cap="none" normalizeH="0" baseline="0" dirty="0">
              <a:ln>
                <a:noFill/>
              </a:ln>
              <a:solidFill>
                <a:srgbClr val="0033CC"/>
              </a:solidFill>
              <a:effectLst/>
              <a:latin typeface="Candara" pitchFamily="34" charset="0"/>
              <a:cs typeface="Arial" charset="0"/>
            </a:endParaRPr>
          </a:p>
        </p:txBody>
      </p:sp>
      <p:pic>
        <p:nvPicPr>
          <p:cNvPr id="8" name="Picture 2" descr="صورة ذات صل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76845" y="2874295"/>
            <a:ext cx="3197225" cy="3849349"/>
          </a:xfrm>
          <a:prstGeom prst="rect">
            <a:avLst/>
          </a:prstGeom>
          <a:noFill/>
          <a:ln w="76200">
            <a:solidFill>
              <a:srgbClr val="00FF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88B38F-FC5D-4B4A-B703-D5E0B3F657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166" t="30759" r="27501" b="35185"/>
          <a:stretch/>
        </p:blipFill>
        <p:spPr>
          <a:xfrm>
            <a:off x="93306" y="3003603"/>
            <a:ext cx="8641510" cy="3424905"/>
          </a:xfrm>
          <a:prstGeom prst="rect">
            <a:avLst/>
          </a:prstGeom>
          <a:ln w="57150">
            <a:solidFill>
              <a:srgbClr val="00FF0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AF7C14-E14C-4961-B6EC-0C7DBF1B35AB}"/>
              </a:ext>
            </a:extLst>
          </p:cNvPr>
          <p:cNvSpPr txBox="1"/>
          <p:nvPr/>
        </p:nvSpPr>
        <p:spPr>
          <a:xfrm>
            <a:off x="118253" y="590753"/>
            <a:ext cx="12044337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Arial" charset="0"/>
              </a:rPr>
              <a:t>Because of its nearly subcutaneous passage through the posterior cervical region,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itchFamily="34" charset="0"/>
                <a:ea typeface="+mn-ea"/>
                <a:cs typeface="Arial" charset="0"/>
              </a:rPr>
              <a:t>CN XI is susceptible to injury during surgical procedures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Arial" charset="0"/>
              </a:rPr>
              <a:t>such as lymph node biopsy, cannulation of the internal jugular vein, and carotid endarterectomy result in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ndara" pitchFamily="34" charset="0"/>
                <a:ea typeface="+mn-ea"/>
                <a:cs typeface="Arial" charset="0"/>
              </a:rPr>
              <a:t>marked ipsilateral weakness of shoulder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ndara" pitchFamily="34" charset="0"/>
                <a:ea typeface="+mn-ea"/>
                <a:cs typeface="Arial" charset="0"/>
              </a:rPr>
              <a:t>(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ndara" pitchFamily="34" charset="0"/>
                <a:ea typeface="+mn-ea"/>
              </a:rPr>
              <a:t>Drooping of the shoulder)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236120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494890"/>
            <a:ext cx="2743200" cy="365125"/>
          </a:xfrm>
        </p:spPr>
        <p:txBody>
          <a:bodyPr/>
          <a:lstStyle/>
          <a:p>
            <a:r>
              <a:rPr lang="en-US" b="1" smtClean="0">
                <a:solidFill>
                  <a:srgbClr val="C00000"/>
                </a:solidFill>
              </a:rPr>
              <a:t>Monday 13 March 2023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422563" y="6312327"/>
            <a:ext cx="4114800" cy="365125"/>
          </a:xfrm>
        </p:spPr>
        <p:txBody>
          <a:bodyPr/>
          <a:lstStyle/>
          <a:p>
            <a:r>
              <a:rPr lang="en-US" b="1" smtClean="0">
                <a:solidFill>
                  <a:srgbClr val="C00000"/>
                </a:solidFill>
              </a:rPr>
              <a:t>Dr. Aiman Al Maathidy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94890"/>
            <a:ext cx="2743200" cy="365125"/>
          </a:xfrm>
        </p:spPr>
        <p:txBody>
          <a:bodyPr/>
          <a:lstStyle/>
          <a:p>
            <a:fld id="{ACC37D73-3689-43B0-A22A-F2736ECEC82D}" type="slidenum">
              <a:rPr lang="en-US" b="1" smtClean="0">
                <a:solidFill>
                  <a:srgbClr val="C00000"/>
                </a:solidFill>
              </a:rPr>
              <a:t>27</a:t>
            </a:fld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D804BF-F421-4026-BD91-4CB6C47F4A76}"/>
              </a:ext>
            </a:extLst>
          </p:cNvPr>
          <p:cNvSpPr txBox="1"/>
          <p:nvPr/>
        </p:nvSpPr>
        <p:spPr>
          <a:xfrm>
            <a:off x="0" y="0"/>
            <a:ext cx="12192000" cy="22467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Injury to Hypoglossal Nerve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Injury to CN XII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paralyzes the ipsilateral half of the tongue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. After some time, the tongue atrophies, making it appear shrunken and wrinkled. When the tongue is protruded, its apex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deviates toward 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the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paralyzed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side because of the unopposed action of 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the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genioglossus muscle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on the normal side of the tongue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78678B-F5C4-4744-A2E3-D6CDB9B140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667" t="66296" r="25833" b="10000"/>
          <a:stretch/>
        </p:blipFill>
        <p:spPr>
          <a:xfrm>
            <a:off x="3406474" y="2429333"/>
            <a:ext cx="7321507" cy="4338672"/>
          </a:xfrm>
          <a:prstGeom prst="rect">
            <a:avLst/>
          </a:prstGeom>
          <a:ln w="76200"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17472286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 13 March 2023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Aiman Al Maathidy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ooter Placeholder 2"/>
          <p:cNvSpPr txBox="1">
            <a:spLocks/>
          </p:cNvSpPr>
          <p:nvPr/>
        </p:nvSpPr>
        <p:spPr>
          <a:xfrm>
            <a:off x="5524499" y="888713"/>
            <a:ext cx="480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defRPr/>
            </a:pPr>
            <a:r>
              <a:rPr lang="en-US" sz="3600" b="1" dirty="0">
                <a:solidFill>
                  <a:srgbClr val="0033CC"/>
                </a:solidFill>
                <a:latin typeface="Candara" pitchFamily="34" charset="0"/>
              </a:rPr>
              <a:t>Dr. Aiman Qais Afar</a:t>
            </a:r>
          </a:p>
        </p:txBody>
      </p:sp>
      <p:sp>
        <p:nvSpPr>
          <p:cNvPr id="8" name="Date Placeholder 1"/>
          <p:cNvSpPr txBox="1">
            <a:spLocks/>
          </p:cNvSpPr>
          <p:nvPr/>
        </p:nvSpPr>
        <p:spPr>
          <a:xfrm>
            <a:off x="5606472" y="1486490"/>
            <a:ext cx="46366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0033CC"/>
                </a:solidFill>
                <a:latin typeface="Candara" pitchFamily="34" charset="0"/>
              </a:rPr>
              <a:t>Monday </a:t>
            </a:r>
            <a:r>
              <a:rPr lang="en-US" sz="3600" b="1" dirty="0" smtClean="0">
                <a:solidFill>
                  <a:srgbClr val="0033CC"/>
                </a:solidFill>
                <a:latin typeface="Candara" pitchFamily="34" charset="0"/>
              </a:rPr>
              <a:t>13 </a:t>
            </a:r>
            <a:r>
              <a:rPr lang="en-US" sz="3600" b="1" dirty="0">
                <a:solidFill>
                  <a:srgbClr val="0033CC"/>
                </a:solidFill>
                <a:latin typeface="Candara" pitchFamily="34" charset="0"/>
              </a:rPr>
              <a:t>March </a:t>
            </a:r>
            <a:r>
              <a:rPr lang="en-US" sz="3600" b="1" dirty="0" smtClean="0">
                <a:solidFill>
                  <a:srgbClr val="0033CC"/>
                </a:solidFill>
                <a:latin typeface="Candara" pitchFamily="34" charset="0"/>
              </a:rPr>
              <a:t>2023</a:t>
            </a:r>
            <a:endParaRPr lang="en-US" sz="3600" b="1" dirty="0">
              <a:solidFill>
                <a:srgbClr val="0033CC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859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93618" y="6457946"/>
            <a:ext cx="27432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Monday 13 March 2023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94018" y="6457946"/>
            <a:ext cx="41148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Dr. Aiman Al Maathidy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57946"/>
            <a:ext cx="2743200" cy="365125"/>
          </a:xfrm>
        </p:spPr>
        <p:txBody>
          <a:bodyPr/>
          <a:lstStyle/>
          <a:p>
            <a:fld id="{ACC37D73-3689-43B0-A22A-F2736ECEC82D}" type="slidenum">
              <a:rPr lang="en-US" b="1" smtClean="0">
                <a:solidFill>
                  <a:srgbClr val="FF0000"/>
                </a:solidFill>
              </a:rPr>
              <a:t>3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77225"/>
            <a:ext cx="5531066" cy="584775"/>
          </a:xfrm>
          <a:prstGeom prst="rect">
            <a:avLst/>
          </a:prstGeom>
          <a:ln w="57150">
            <a:solidFill>
              <a:srgbClr val="0033CC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rgbClr val="FF0000"/>
                </a:solidFill>
                <a:latin typeface="Candara" panose="020E0502030303020204" pitchFamily="34" charset="0"/>
              </a:rPr>
              <a:t>Glossopharyngeal Nerve  CN IX </a:t>
            </a:r>
          </a:p>
        </p:txBody>
      </p:sp>
      <p:sp>
        <p:nvSpPr>
          <p:cNvPr id="6" name="Rectangle 5"/>
          <p:cNvSpPr/>
          <p:nvPr/>
        </p:nvSpPr>
        <p:spPr>
          <a:xfrm>
            <a:off x="76199" y="838200"/>
            <a:ext cx="119864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800" b="1" i="1" dirty="0">
                <a:latin typeface="Candara" panose="020E0502030303020204" pitchFamily="34" charset="0"/>
              </a:rPr>
              <a:t>The </a:t>
            </a:r>
            <a:r>
              <a:rPr lang="en-GB" sz="2800" b="1" i="1" dirty="0">
                <a:solidFill>
                  <a:srgbClr val="0033CC"/>
                </a:solidFill>
                <a:latin typeface="Candara" panose="020E0502030303020204" pitchFamily="34" charset="0"/>
              </a:rPr>
              <a:t>superior </a:t>
            </a:r>
            <a:r>
              <a:rPr lang="en-GB" sz="2800" b="1" i="1" dirty="0">
                <a:latin typeface="Candara" panose="020E0502030303020204" pitchFamily="34" charset="0"/>
              </a:rPr>
              <a:t>and </a:t>
            </a:r>
            <a:r>
              <a:rPr lang="en-GB" sz="2800" b="1" i="1" dirty="0">
                <a:solidFill>
                  <a:srgbClr val="0033CC"/>
                </a:solidFill>
                <a:latin typeface="Candara" panose="020E0502030303020204" pitchFamily="34" charset="0"/>
              </a:rPr>
              <a:t>inferior sensory ganglia</a:t>
            </a:r>
            <a:r>
              <a:rPr lang="en-GB" sz="2800" b="1" i="1" dirty="0">
                <a:latin typeface="Candara" panose="020E0502030303020204" pitchFamily="34" charset="0"/>
              </a:rPr>
              <a:t> are located on the nerve as it passes through the foramen. </a:t>
            </a:r>
          </a:p>
        </p:txBody>
      </p:sp>
      <p:pic>
        <p:nvPicPr>
          <p:cNvPr id="7" name="Picture 2" descr="http://jacusers.johnabbott.qc.ca/~paul.anderson/806%20LAB%20ANSWERS/BRAINLAB/glossopharyngealI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1418" y="1745397"/>
            <a:ext cx="5648131" cy="4674316"/>
          </a:xfrm>
          <a:prstGeom prst="rect">
            <a:avLst/>
          </a:prstGeom>
          <a:noFill/>
          <a:ln w="76200">
            <a:solidFill>
              <a:srgbClr val="00CC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E59B1B-F9F1-4D36-883E-E7890AB2C217}"/>
              </a:ext>
            </a:extLst>
          </p:cNvPr>
          <p:cNvSpPr txBox="1"/>
          <p:nvPr/>
        </p:nvSpPr>
        <p:spPr>
          <a:xfrm>
            <a:off x="76199" y="2186878"/>
            <a:ext cx="537325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</a:rPr>
              <a:t>The glossopharyngeal nerve then descends through the upper part of the neck 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ndara" panose="020E0502030303020204" pitchFamily="34" charset="0"/>
              </a:rPr>
              <a:t>to the back of the tongue </a:t>
            </a:r>
          </a:p>
        </p:txBody>
      </p:sp>
    </p:spTree>
    <p:extLst>
      <p:ext uri="{BB962C8B-B14F-4D97-AF65-F5344CB8AC3E}">
        <p14:creationId xmlns:p14="http://schemas.microsoft.com/office/powerpoint/2010/main" val="202223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834179" y="255079"/>
            <a:ext cx="27432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Monday 13 March 2023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610600" y="17610"/>
            <a:ext cx="41148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Dr. Aiman Al Maathidy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37D73-3689-43B0-A22A-F2736ECEC82D}" type="slidenum">
              <a:rPr lang="en-US" b="1" smtClean="0">
                <a:solidFill>
                  <a:srgbClr val="FF0000"/>
                </a:solidFill>
              </a:rPr>
              <a:t>4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1575" y="946324"/>
            <a:ext cx="4525677" cy="52322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800" b="1" i="1" dirty="0">
                <a:solidFill>
                  <a:srgbClr val="FF0000"/>
                </a:solidFill>
                <a:latin typeface="Candara" panose="020E0502030303020204" pitchFamily="34" charset="0"/>
              </a:rPr>
              <a:t>Somatic (Branchial) Motor</a:t>
            </a:r>
          </a:p>
        </p:txBody>
      </p:sp>
      <p:sp>
        <p:nvSpPr>
          <p:cNvPr id="6" name="Rectangle 5"/>
          <p:cNvSpPr/>
          <p:nvPr/>
        </p:nvSpPr>
        <p:spPr>
          <a:xfrm>
            <a:off x="4920673" y="946324"/>
            <a:ext cx="5553123" cy="52322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800" b="1" i="1" dirty="0">
                <a:solidFill>
                  <a:srgbClr val="FF0000"/>
                </a:solidFill>
                <a:latin typeface="Candara" panose="020E0502030303020204" pitchFamily="34" charset="0"/>
              </a:rPr>
              <a:t>Visceral (Parasympathetic) Motor</a:t>
            </a:r>
          </a:p>
        </p:txBody>
      </p:sp>
      <p:sp>
        <p:nvSpPr>
          <p:cNvPr id="7" name="Rectangle 6"/>
          <p:cNvSpPr/>
          <p:nvPr/>
        </p:nvSpPr>
        <p:spPr>
          <a:xfrm>
            <a:off x="155010" y="1554123"/>
            <a:ext cx="4572242" cy="52322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800" b="1" i="1" dirty="0">
                <a:solidFill>
                  <a:srgbClr val="FF0000"/>
                </a:solidFill>
                <a:latin typeface="Candara" panose="020E0502030303020204" pitchFamily="34" charset="0"/>
              </a:rPr>
              <a:t>Somatic (General) Sensory</a:t>
            </a:r>
          </a:p>
        </p:txBody>
      </p:sp>
      <p:sp>
        <p:nvSpPr>
          <p:cNvPr id="8" name="Rectangle 7"/>
          <p:cNvSpPr/>
          <p:nvPr/>
        </p:nvSpPr>
        <p:spPr>
          <a:xfrm>
            <a:off x="4920673" y="1567925"/>
            <a:ext cx="3955827" cy="52322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800" b="1" i="1" dirty="0">
                <a:solidFill>
                  <a:srgbClr val="FF0000"/>
                </a:solidFill>
                <a:latin typeface="Candara" panose="020E0502030303020204" pitchFamily="34" charset="0"/>
              </a:rPr>
              <a:t>Special Sensory (Taste)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" y="200173"/>
            <a:ext cx="2273379" cy="646331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r>
              <a:rPr lang="en-GB" sz="3600" b="1" i="1" dirty="0">
                <a:solidFill>
                  <a:srgbClr val="FF0000"/>
                </a:solidFill>
                <a:latin typeface="Candara" panose="020E0502030303020204" pitchFamily="34" charset="0"/>
              </a:rPr>
              <a:t>Functions: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DFB2A5-CA5C-4F0C-8A79-EFA3CE5A9D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00" t="54444" r="50000" b="24815"/>
          <a:stretch/>
        </p:blipFill>
        <p:spPr>
          <a:xfrm>
            <a:off x="354097" y="4796136"/>
            <a:ext cx="4267200" cy="1810328"/>
          </a:xfrm>
          <a:prstGeom prst="rect">
            <a:avLst/>
          </a:prstGeom>
          <a:ln w="57150">
            <a:solidFill>
              <a:srgbClr val="00FF0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3BD22A-DF8B-447C-B15F-EA1184F712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057" t="34477" r="25832" b="23419"/>
          <a:stretch/>
        </p:blipFill>
        <p:spPr>
          <a:xfrm>
            <a:off x="6400800" y="2290465"/>
            <a:ext cx="4267200" cy="4372915"/>
          </a:xfrm>
          <a:prstGeom prst="rect">
            <a:avLst/>
          </a:prstGeom>
          <a:ln w="57150">
            <a:solidFill>
              <a:srgbClr val="00FF0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3B656EE-E662-4C54-BF8B-65FB88CB0F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33" t="48519" r="52500" b="24815"/>
          <a:stretch/>
        </p:blipFill>
        <p:spPr>
          <a:xfrm>
            <a:off x="541642" y="2290465"/>
            <a:ext cx="4079655" cy="2294806"/>
          </a:xfrm>
          <a:prstGeom prst="rect">
            <a:avLst/>
          </a:prstGeom>
          <a:ln w="57150">
            <a:solidFill>
              <a:srgbClr val="00FF00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27B6994-807B-453E-9059-5588920BA3F9}"/>
              </a:ext>
            </a:extLst>
          </p:cNvPr>
          <p:cNvSpPr txBox="1"/>
          <p:nvPr/>
        </p:nvSpPr>
        <p:spPr>
          <a:xfrm>
            <a:off x="8972940" y="1556380"/>
            <a:ext cx="3098988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i="1" dirty="0">
                <a:solidFill>
                  <a:srgbClr val="FF0000"/>
                </a:solidFill>
                <a:latin typeface="Candara" panose="020E0502030303020204" pitchFamily="34" charset="0"/>
              </a:rPr>
              <a:t>Visceral Sensory</a:t>
            </a:r>
          </a:p>
        </p:txBody>
      </p:sp>
    </p:spTree>
    <p:extLst>
      <p:ext uri="{BB962C8B-B14F-4D97-AF65-F5344CB8AC3E}">
        <p14:creationId xmlns:p14="http://schemas.microsoft.com/office/powerpoint/2010/main" val="102148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Monday 13 March 2023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330200" y="6070023"/>
            <a:ext cx="41148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Dr. Aiman Al Maathidy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37D73-3689-43B0-A22A-F2736ECEC82D}" type="slidenum">
              <a:rPr lang="en-US" b="1" smtClean="0">
                <a:solidFill>
                  <a:srgbClr val="FF0000"/>
                </a:solidFill>
              </a:rPr>
              <a:t>5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199" y="712633"/>
            <a:ext cx="119772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Somatic (Branchial) Motor</a:t>
            </a:r>
          </a:p>
          <a:p>
            <a:pPr>
              <a:buFont typeface="Wingdings" pitchFamily="2" charset="2"/>
              <a:buChar char="q"/>
            </a:pPr>
            <a:r>
              <a:rPr lang="en-GB" sz="2800" b="1" dirty="0">
                <a:latin typeface="Candara" pitchFamily="34" charset="0"/>
              </a:rPr>
              <a:t>Motor fibers pass to one muscle, </a:t>
            </a:r>
            <a:r>
              <a:rPr lang="en-GB" sz="2800" b="1" dirty="0">
                <a:solidFill>
                  <a:srgbClr val="0033CC"/>
                </a:solidFill>
                <a:latin typeface="Candara" pitchFamily="34" charset="0"/>
              </a:rPr>
              <a:t>the stylopharyngeus</a:t>
            </a:r>
            <a:r>
              <a:rPr lang="en-GB" sz="2800" b="1" dirty="0">
                <a:latin typeface="Candara" pitchFamily="34" charset="0"/>
              </a:rPr>
              <a:t>, derived from the 3rd pharyngeal arch.</a:t>
            </a:r>
          </a:p>
        </p:txBody>
      </p:sp>
      <p:pic>
        <p:nvPicPr>
          <p:cNvPr id="6" name="Picture 2" descr="http://legacy.owensboro.kctcs.edu/gcaplan/anat/images/Image46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4600" y="1782618"/>
            <a:ext cx="6240918" cy="4938857"/>
          </a:xfrm>
          <a:prstGeom prst="rect">
            <a:avLst/>
          </a:prstGeom>
          <a:noFill/>
          <a:ln w="76200">
            <a:solidFill>
              <a:srgbClr val="00CC0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76200" y="76200"/>
            <a:ext cx="5531066" cy="584775"/>
          </a:xfrm>
          <a:prstGeom prst="rect">
            <a:avLst/>
          </a:prstGeom>
          <a:ln w="57150">
            <a:solidFill>
              <a:srgbClr val="0033CC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Glossopharyngeal Nerve  CN IX </a:t>
            </a:r>
          </a:p>
        </p:txBody>
      </p:sp>
    </p:spTree>
    <p:extLst>
      <p:ext uri="{BB962C8B-B14F-4D97-AF65-F5344CB8AC3E}">
        <p14:creationId xmlns:p14="http://schemas.microsoft.com/office/powerpoint/2010/main" val="108555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541070"/>
            <a:ext cx="27432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Monday 13 March 2023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450273" y="6358507"/>
            <a:ext cx="41148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Dr. Aiman Al Maathidy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893618" y="6084663"/>
            <a:ext cx="2743200" cy="365125"/>
          </a:xfrm>
        </p:spPr>
        <p:txBody>
          <a:bodyPr/>
          <a:lstStyle/>
          <a:p>
            <a:fld id="{ACC37D73-3689-43B0-A22A-F2736ECEC82D}" type="slidenum">
              <a:rPr lang="en-US" b="1" smtClean="0">
                <a:solidFill>
                  <a:srgbClr val="FF0000"/>
                </a:solidFill>
              </a:rPr>
              <a:t>6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199" y="672405"/>
            <a:ext cx="66109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Visceral (Parasympathetic) </a:t>
            </a:r>
            <a:r>
              <a:rPr lang="en-GB" sz="2800" b="1" dirty="0" smtClean="0">
                <a:solidFill>
                  <a:srgbClr val="FF0000"/>
                </a:solidFill>
                <a:latin typeface="Candara" pitchFamily="34" charset="0"/>
              </a:rPr>
              <a:t>Motor</a:t>
            </a:r>
          </a:p>
          <a:p>
            <a:pPr>
              <a:buFont typeface="Wingdings" pitchFamily="2" charset="2"/>
              <a:buChar char="q"/>
            </a:pPr>
            <a:endParaRPr lang="en-GB" sz="2800" b="1" dirty="0">
              <a:solidFill>
                <a:srgbClr val="FF0000"/>
              </a:solidFill>
              <a:latin typeface="Candar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28697" t="27083" r="30893" b="17709"/>
          <a:stretch>
            <a:fillRect/>
          </a:stretch>
        </p:blipFill>
        <p:spPr bwMode="auto">
          <a:xfrm>
            <a:off x="4793673" y="1226841"/>
            <a:ext cx="7156203" cy="5496792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6200" y="76200"/>
            <a:ext cx="5686172" cy="584775"/>
          </a:xfrm>
          <a:prstGeom prst="rect">
            <a:avLst/>
          </a:prstGeom>
          <a:ln w="57150">
            <a:solidFill>
              <a:srgbClr val="0033CC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andara" panose="020E0502030303020204" pitchFamily="34" charset="0"/>
              </a:rPr>
              <a:t>Glossopharyngeal Nerve  CN IX </a:t>
            </a:r>
          </a:p>
        </p:txBody>
      </p:sp>
      <p:sp>
        <p:nvSpPr>
          <p:cNvPr id="8" name="Rectangle 7"/>
          <p:cNvSpPr/>
          <p:nvPr/>
        </p:nvSpPr>
        <p:spPr>
          <a:xfrm>
            <a:off x="214744" y="1809075"/>
            <a:ext cx="41725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GB" sz="2800" b="1" dirty="0">
                <a:latin typeface="Candara" pitchFamily="34" charset="0"/>
              </a:rPr>
              <a:t>Following a circuitous route initially involving </a:t>
            </a:r>
            <a:r>
              <a:rPr lang="en-GB" sz="2800" b="1" dirty="0">
                <a:solidFill>
                  <a:schemeClr val="accent2"/>
                </a:solidFill>
                <a:latin typeface="Candara" pitchFamily="34" charset="0"/>
              </a:rPr>
              <a:t>the tympanic nerve</a:t>
            </a:r>
            <a:r>
              <a:rPr lang="en-GB" sz="2800" b="1" dirty="0">
                <a:latin typeface="Candara" pitchFamily="34" charset="0"/>
              </a:rPr>
              <a:t>, presynaptic parasympathetic fibers are provided to </a:t>
            </a:r>
            <a:r>
              <a:rPr lang="en-GB" sz="2800" b="1" dirty="0">
                <a:solidFill>
                  <a:schemeClr val="accent2"/>
                </a:solidFill>
                <a:latin typeface="Candara" pitchFamily="34" charset="0"/>
              </a:rPr>
              <a:t>the otic ganglion </a:t>
            </a:r>
            <a:r>
              <a:rPr lang="en-GB" sz="2800" b="1" dirty="0">
                <a:latin typeface="Candara" pitchFamily="34" charset="0"/>
              </a:rPr>
              <a:t>for innervation of the parotid gland. </a:t>
            </a:r>
            <a:endParaRPr lang="en-GB" sz="2800" b="1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4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Monday 13 March 2023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422563" y="6106969"/>
            <a:ext cx="41148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Dr. Aiman Al Maathidy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39273" y="6554932"/>
            <a:ext cx="295564" cy="365125"/>
          </a:xfrm>
        </p:spPr>
        <p:txBody>
          <a:bodyPr/>
          <a:lstStyle/>
          <a:p>
            <a:fld id="{ACC37D73-3689-43B0-A22A-F2736ECEC82D}" type="slidenum">
              <a:rPr lang="en-US" b="1" smtClean="0">
                <a:solidFill>
                  <a:srgbClr val="FF0000"/>
                </a:solidFill>
              </a:rPr>
              <a:t>7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821877"/>
            <a:ext cx="47013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Somatic (General) </a:t>
            </a:r>
            <a:r>
              <a:rPr lang="en-GB" sz="2800" b="1" dirty="0" smtClean="0">
                <a:solidFill>
                  <a:srgbClr val="FF0000"/>
                </a:solidFill>
                <a:latin typeface="Candara" pitchFamily="34" charset="0"/>
              </a:rPr>
              <a:t>Sensory</a:t>
            </a:r>
            <a:endParaRPr lang="en-GB" sz="2400" dirty="0" smtClean="0">
              <a:latin typeface="Candara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GB" sz="2400" b="1" dirty="0">
              <a:solidFill>
                <a:srgbClr val="FF0000"/>
              </a:solidFill>
              <a:latin typeface="Candar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GB" sz="2800" b="1" dirty="0" smtClean="0">
                <a:solidFill>
                  <a:srgbClr val="FF0000"/>
                </a:solidFill>
                <a:latin typeface="Candara" pitchFamily="34" charset="0"/>
              </a:rPr>
              <a:t>The </a:t>
            </a:r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tympanic nerve.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" y="76200"/>
            <a:ext cx="5531066" cy="584775"/>
          </a:xfrm>
          <a:prstGeom prst="rect">
            <a:avLst/>
          </a:prstGeom>
          <a:ln w="57150">
            <a:solidFill>
              <a:srgbClr val="0033CC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Glossopharyngeal Nerve  CN IX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40389F-F786-433B-AA82-5CBAD0CE0624}"/>
              </a:ext>
            </a:extLst>
          </p:cNvPr>
          <p:cNvSpPr txBox="1"/>
          <p:nvPr/>
        </p:nvSpPr>
        <p:spPr>
          <a:xfrm>
            <a:off x="76200" y="2145316"/>
            <a:ext cx="582583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Via the tympanic plexus</a:t>
            </a:r>
            <a:r>
              <a:rPr lang="en-US" sz="2800" b="1" i="1" dirty="0">
                <a:latin typeface="Candara" panose="020E0502030303020204" pitchFamily="34" charset="0"/>
              </a:rPr>
              <a:t>, CN IX supplies the mucosa of </a:t>
            </a:r>
            <a:r>
              <a:rPr lang="en-US" sz="2800" b="1" i="1" dirty="0">
                <a:solidFill>
                  <a:srgbClr val="0033CC"/>
                </a:solidFill>
                <a:latin typeface="Candara" panose="020E0502030303020204" pitchFamily="34" charset="0"/>
              </a:rPr>
              <a:t>the tympanic cavity</a:t>
            </a:r>
            <a:r>
              <a:rPr lang="en-US" sz="2800" b="1" i="1" dirty="0">
                <a:latin typeface="Candara" panose="020E0502030303020204" pitchFamily="34" charset="0"/>
              </a:rPr>
              <a:t>, </a:t>
            </a:r>
            <a:r>
              <a:rPr lang="en-US" sz="2800" b="1" i="1" dirty="0">
                <a:solidFill>
                  <a:srgbClr val="0033CC"/>
                </a:solidFill>
                <a:latin typeface="Candara" panose="020E0502030303020204" pitchFamily="34" charset="0"/>
              </a:rPr>
              <a:t>pharyngotympanic tube</a:t>
            </a:r>
            <a:r>
              <a:rPr lang="en-US" sz="2800" b="1" i="1" dirty="0">
                <a:latin typeface="Candara" panose="020E0502030303020204" pitchFamily="34" charset="0"/>
              </a:rPr>
              <a:t>, and the </a:t>
            </a:r>
            <a:r>
              <a:rPr lang="en-US" sz="2800" b="1" i="1" dirty="0">
                <a:solidFill>
                  <a:srgbClr val="0033CC"/>
                </a:solidFill>
                <a:latin typeface="Candara" panose="020E0502030303020204" pitchFamily="34" charset="0"/>
              </a:rPr>
              <a:t>internal surface of the tympanic membrane.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36D6F1-F0B5-46F4-BCF6-823506B54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2072" y="481970"/>
            <a:ext cx="6087322" cy="623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22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33CC"/>
                </a:solidFill>
              </a:rPr>
              <a:t>Monday 13 March 2023</a:t>
            </a:r>
            <a:endParaRPr lang="en-US" b="1">
              <a:solidFill>
                <a:srgbClr val="0033C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33CC"/>
                </a:solidFill>
              </a:rPr>
              <a:t>Dr. Aiman Al Maathidy</a:t>
            </a:r>
            <a:endParaRPr lang="en-US" b="1">
              <a:solidFill>
                <a:srgbClr val="00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37D73-3689-43B0-A22A-F2736ECEC82D}" type="slidenum">
              <a:rPr lang="en-US" b="1" smtClean="0">
                <a:solidFill>
                  <a:srgbClr val="0033CC"/>
                </a:solidFill>
              </a:rPr>
              <a:t>8</a:t>
            </a:fld>
            <a:endParaRPr lang="en-US" b="1">
              <a:solidFill>
                <a:srgbClr val="0033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4472" y="936052"/>
            <a:ext cx="57683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The pharyngeal, tonsillar, and lingual nerves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to the mucosa of the oropharynx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 and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isthmus of the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fauces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 (L., throat), including palatine tonsil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,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soft palate,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 and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posterior third of the tongue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.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36D6F1-F0B5-46F4-BCF6-823506B54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9018" y="116844"/>
            <a:ext cx="6087322" cy="623950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200" y="76200"/>
            <a:ext cx="5531066" cy="584775"/>
          </a:xfrm>
          <a:prstGeom prst="rect">
            <a:avLst/>
          </a:prstGeom>
          <a:ln w="57150">
            <a:solidFill>
              <a:srgbClr val="0033CC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Glossopharyngeal Nerve  CN IX </a:t>
            </a:r>
          </a:p>
        </p:txBody>
      </p:sp>
    </p:spTree>
    <p:extLst>
      <p:ext uri="{BB962C8B-B14F-4D97-AF65-F5344CB8AC3E}">
        <p14:creationId xmlns:p14="http://schemas.microsoft.com/office/powerpoint/2010/main" val="115477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Monday 13 March 2023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733145" y="76200"/>
            <a:ext cx="41148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Dr. Aiman Al Maathidy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12200" y="35402"/>
            <a:ext cx="2743200" cy="365125"/>
          </a:xfrm>
        </p:spPr>
        <p:txBody>
          <a:bodyPr/>
          <a:lstStyle/>
          <a:p>
            <a:fld id="{ACC37D73-3689-43B0-A22A-F2736ECEC82D}" type="slidenum">
              <a:rPr lang="en-US" b="1" smtClean="0">
                <a:solidFill>
                  <a:srgbClr val="FF0000"/>
                </a:solidFill>
              </a:rPr>
              <a:t>9</a:t>
            </a:fld>
            <a:endParaRPr lang="en-US" b="1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28697" t="27083" r="30893" b="17709"/>
          <a:stretch>
            <a:fillRect/>
          </a:stretch>
        </p:blipFill>
        <p:spPr bwMode="auto">
          <a:xfrm>
            <a:off x="3103418" y="2115021"/>
            <a:ext cx="5997083" cy="4606454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41932" y="660975"/>
            <a:ext cx="119115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In addition to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general sensation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 (touch, pain, temperature), 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tactile (actual or threatened) stimuli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determined to be unusual or unpleasant here may evoke the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gag reflex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or even vomiting.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" y="76200"/>
            <a:ext cx="5531066" cy="584775"/>
          </a:xfrm>
          <a:prstGeom prst="rect">
            <a:avLst/>
          </a:prstGeom>
          <a:ln w="57150">
            <a:solidFill>
              <a:srgbClr val="0033CC"/>
            </a:solidFill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Glossopharyngeal Nerve  CN IX </a:t>
            </a:r>
          </a:p>
        </p:txBody>
      </p:sp>
    </p:spTree>
    <p:extLst>
      <p:ext uri="{BB962C8B-B14F-4D97-AF65-F5344CB8AC3E}">
        <p14:creationId xmlns:p14="http://schemas.microsoft.com/office/powerpoint/2010/main" val="169771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1774</Words>
  <Application>Microsoft Office PowerPoint</Application>
  <PresentationFormat>Widescreen</PresentationFormat>
  <Paragraphs>214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Candara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Maher</cp:lastModifiedBy>
  <cp:revision>21</cp:revision>
  <dcterms:created xsi:type="dcterms:W3CDTF">2023-02-20T21:18:33Z</dcterms:created>
  <dcterms:modified xsi:type="dcterms:W3CDTF">2023-03-12T20:21:15Z</dcterms:modified>
</cp:coreProperties>
</file>