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2" r:id="rId2"/>
    <p:sldId id="257" r:id="rId3"/>
    <p:sldId id="258" r:id="rId4"/>
    <p:sldId id="259" r:id="rId5"/>
    <p:sldId id="260" r:id="rId6"/>
    <p:sldId id="261" r:id="rId7"/>
    <p:sldId id="262" r:id="rId8"/>
    <p:sldId id="307" r:id="rId9"/>
    <p:sldId id="263" r:id="rId10"/>
    <p:sldId id="265" r:id="rId11"/>
    <p:sldId id="266" r:id="rId12"/>
    <p:sldId id="268" r:id="rId13"/>
    <p:sldId id="269" r:id="rId14"/>
    <p:sldId id="270" r:id="rId15"/>
    <p:sldId id="272" r:id="rId16"/>
    <p:sldId id="308"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306" r:id="rId31"/>
    <p:sldId id="303" r:id="rId32"/>
    <p:sldId id="304" r:id="rId33"/>
    <p:sldId id="287" r:id="rId34"/>
    <p:sldId id="288" r:id="rId35"/>
    <p:sldId id="289" r:id="rId36"/>
    <p:sldId id="310" r:id="rId3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77580" autoAdjust="0"/>
  </p:normalViewPr>
  <p:slideViewPr>
    <p:cSldViewPr>
      <p:cViewPr>
        <p:scale>
          <a:sx n="70" d="100"/>
          <a:sy n="70" d="100"/>
        </p:scale>
        <p:origin x="-1500" y="2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8B2D59A-60DD-4613-A3E6-D2F067560E3C}" type="datetimeFigureOut">
              <a:rPr lang="en-US" smtClean="0"/>
              <a:t>4/27/2020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5226664-EB10-4B4B-8E5B-BA4838CA67C2}" type="slidenum">
              <a:rPr lang="en-US" smtClean="0"/>
              <a:t>‹#›</a:t>
            </a:fld>
            <a:endParaRPr lang="en-US"/>
          </a:p>
        </p:txBody>
      </p:sp>
    </p:spTree>
    <p:extLst>
      <p:ext uri="{BB962C8B-B14F-4D97-AF65-F5344CB8AC3E}">
        <p14:creationId xmlns:p14="http://schemas.microsoft.com/office/powerpoint/2010/main" val="402959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Biomarker for</a:t>
            </a:r>
            <a:r>
              <a:rPr lang="en-US" baseline="0" dirty="0"/>
              <a:t> diagnosis</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a:t>
            </a:fld>
            <a:endParaRPr lang="en-US"/>
          </a:p>
        </p:txBody>
      </p:sp>
    </p:spTree>
    <p:extLst>
      <p:ext uri="{BB962C8B-B14F-4D97-AF65-F5344CB8AC3E}">
        <p14:creationId xmlns:p14="http://schemas.microsoft.com/office/powerpoint/2010/main" val="45374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LEVEL OF</a:t>
            </a:r>
            <a:r>
              <a:rPr lang="en-US" baseline="0" dirty="0"/>
              <a:t> BOTH CPK AND AST reflecting the extent of infarction </a:t>
            </a:r>
          </a:p>
          <a:p>
            <a:r>
              <a:rPr lang="en-US" baseline="0" dirty="0"/>
              <a:t>Massive infraction→ higher level than small infraction </a:t>
            </a:r>
          </a:p>
          <a:p>
            <a:r>
              <a:rPr lang="en-US" baseline="0" dirty="0"/>
              <a:t>Diagnosis of infarction or infarction on top of infarction as the case of CPK</a:t>
            </a:r>
          </a:p>
          <a:p>
            <a:r>
              <a:rPr lang="en-US" baseline="0" dirty="0"/>
              <a:t>IF THE (AST) AND  (ALE) ELEVATED →   the source of AST  is the liver  </a:t>
            </a:r>
          </a:p>
          <a:p>
            <a:r>
              <a:rPr lang="en-US" baseline="0" dirty="0"/>
              <a:t>If  AST ONLY ELEVATED → it come from muscles not from the liver </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11</a:t>
            </a:fld>
            <a:endParaRPr lang="en-US"/>
          </a:p>
        </p:txBody>
      </p:sp>
    </p:spTree>
    <p:extLst>
      <p:ext uri="{BB962C8B-B14F-4D97-AF65-F5344CB8AC3E}">
        <p14:creationId xmlns:p14="http://schemas.microsoft.com/office/powerpoint/2010/main" val="85238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(LDH)--- UTILIZE</a:t>
            </a:r>
            <a:r>
              <a:rPr lang="en-US" baseline="0" dirty="0"/>
              <a:t>  NADH+H from the </a:t>
            </a:r>
            <a:r>
              <a:rPr lang="en-US" baseline="0" dirty="0" err="1"/>
              <a:t>axn</a:t>
            </a:r>
            <a:r>
              <a:rPr lang="en-US" baseline="0" dirty="0"/>
              <a:t> number 6 in the </a:t>
            </a:r>
            <a:r>
              <a:rPr lang="en-US" baseline="0" dirty="0" err="1"/>
              <a:t>glycolutic</a:t>
            </a:r>
            <a:r>
              <a:rPr lang="en-US" baseline="0" dirty="0"/>
              <a:t> pathway .</a:t>
            </a:r>
          </a:p>
          <a:p>
            <a:pPr marL="0" indent="0">
              <a:buFontTx/>
              <a:buNone/>
            </a:pPr>
            <a:endParaRPr lang="en-US" baseline="0" dirty="0"/>
          </a:p>
          <a:p>
            <a:pPr marL="0" indent="0">
              <a:buFontTx/>
              <a:buNone/>
            </a:pPr>
            <a:r>
              <a:rPr lang="en-US" baseline="0" dirty="0"/>
              <a:t>Any injury in RBCs </a:t>
            </a:r>
            <a:r>
              <a:rPr lang="en-US" baseline="0" dirty="0">
                <a:sym typeface="Wingdings" pitchFamily="2" charset="2"/>
              </a:rPr>
              <a:t> false positive LDH   (( false </a:t>
            </a:r>
            <a:r>
              <a:rPr lang="en-US" baseline="0" dirty="0" err="1">
                <a:sym typeface="Wingdings" pitchFamily="2" charset="2"/>
              </a:rPr>
              <a:t>postive</a:t>
            </a:r>
            <a:r>
              <a:rPr lang="en-US" baseline="0" dirty="0">
                <a:sym typeface="Wingdings" pitchFamily="2" charset="2"/>
              </a:rPr>
              <a:t> of acute MI ,, because it is due to hemolysis of Erythrocytes))</a:t>
            </a:r>
          </a:p>
          <a:p>
            <a:pPr marL="0" indent="0">
              <a:buFontTx/>
              <a:buNone/>
            </a:pPr>
            <a:endParaRPr lang="en-US" baseline="0" dirty="0">
              <a:sym typeface="Wingdings" pitchFamily="2" charset="2"/>
            </a:endParaRPr>
          </a:p>
          <a:p>
            <a:pPr marL="0" indent="0">
              <a:buFontTx/>
              <a:buNone/>
            </a:pPr>
            <a:r>
              <a:rPr lang="en-US" baseline="0" dirty="0">
                <a:sym typeface="Wingdings" pitchFamily="2" charset="2"/>
              </a:rPr>
              <a:t>The level of LDH  is better not be used in the early detection of (Acute MI) ,, BECAUSE THE ELEVATION WILL BE BEYOND THE WINDOW OF DIAGNOSIS.</a:t>
            </a:r>
          </a:p>
          <a:p>
            <a:pPr marL="0" indent="0">
              <a:buFontTx/>
              <a:buNone/>
            </a:pPr>
            <a:r>
              <a:rPr lang="en-US" baseline="0" dirty="0"/>
              <a:t>(( it will arise to the diagnostic level after 12-24h of  the onset  of AMI ))</a:t>
            </a:r>
          </a:p>
          <a:p>
            <a:pPr marL="0" indent="0">
              <a:buFontTx/>
              <a:buNone/>
            </a:pPr>
            <a:endParaRPr lang="en-US" baseline="0" dirty="0"/>
          </a:p>
          <a:p>
            <a:pPr marL="0" indent="0">
              <a:buFont typeface="Arial" charset="0"/>
              <a:buNone/>
            </a:pPr>
            <a:r>
              <a:rPr lang="en-US" baseline="0" dirty="0"/>
              <a:t>* </a:t>
            </a:r>
          </a:p>
          <a:p>
            <a:pPr marL="0" indent="0">
              <a:buFont typeface="Arial" charset="0"/>
              <a:buNone/>
            </a:pPr>
            <a:endParaRPr lang="en-US" baseline="0" dirty="0"/>
          </a:p>
          <a:p>
            <a:pPr marL="0" indent="0">
              <a:buFont typeface="Arial" charset="0"/>
              <a:buNone/>
            </a:pPr>
            <a:endParaRPr lang="en-US" baseline="0" dirty="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12</a:t>
            </a:fld>
            <a:endParaRPr lang="en-US"/>
          </a:p>
        </p:txBody>
      </p:sp>
    </p:spTree>
    <p:extLst>
      <p:ext uri="{BB962C8B-B14F-4D97-AF65-F5344CB8AC3E}">
        <p14:creationId xmlns:p14="http://schemas.microsoft.com/office/powerpoint/2010/main" val="379817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LDH is not specific for the</a:t>
            </a:r>
            <a:r>
              <a:rPr lang="en-US" baseline="0" dirty="0"/>
              <a:t> Cardiac muscle ;  It can be increased in other different diseases .  </a:t>
            </a:r>
          </a:p>
          <a:p>
            <a:endParaRPr lang="en-US" baseline="0" dirty="0"/>
          </a:p>
          <a:p>
            <a:pPr marL="171450" indent="-171450">
              <a:buFont typeface="Arial" charset="0"/>
              <a:buChar char="•"/>
            </a:pPr>
            <a:r>
              <a:rPr lang="en-US" baseline="0" dirty="0" err="1"/>
              <a:t>Isoenzymes</a:t>
            </a:r>
            <a:r>
              <a:rPr lang="en-US" baseline="0" dirty="0"/>
              <a:t> can help in the </a:t>
            </a:r>
            <a:r>
              <a:rPr lang="en-US" baseline="0" dirty="0" err="1"/>
              <a:t>diiferential</a:t>
            </a:r>
            <a:r>
              <a:rPr lang="en-US" baseline="0" dirty="0"/>
              <a:t> diagnosis of different disease ; because the LDH has higher M.W than CPK .</a:t>
            </a:r>
          </a:p>
          <a:p>
            <a:pPr marL="171450" indent="-171450">
              <a:buFont typeface="Arial" charset="0"/>
              <a:buChar char="•"/>
            </a:pPr>
            <a:endParaRPr lang="en-US" baseline="0" dirty="0"/>
          </a:p>
          <a:p>
            <a:pPr marL="0" indent="0">
              <a:buFont typeface="Arial" charset="0"/>
              <a:buNone/>
            </a:pPr>
            <a:r>
              <a:rPr lang="en-US" baseline="0" dirty="0"/>
              <a:t>The poly peptide chain can be separated from each other by :  electrophoresis ,,, ion exchange chromatography .</a:t>
            </a:r>
          </a:p>
          <a:p>
            <a:pPr marL="0" indent="0">
              <a:buFont typeface="Arial" charset="0"/>
              <a:buNone/>
            </a:pPr>
            <a:endParaRPr lang="en-US" baseline="0" dirty="0"/>
          </a:p>
          <a:p>
            <a:pPr marL="0" indent="0">
              <a:buFont typeface="Arial"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13</a:t>
            </a:fld>
            <a:endParaRPr lang="en-US"/>
          </a:p>
        </p:txBody>
      </p:sp>
    </p:spTree>
    <p:extLst>
      <p:ext uri="{BB962C8B-B14F-4D97-AF65-F5344CB8AC3E}">
        <p14:creationId xmlns:p14="http://schemas.microsoft.com/office/powerpoint/2010/main" val="150314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pure forms</a:t>
            </a:r>
            <a:r>
              <a:rPr lang="en-US" baseline="0" dirty="0"/>
              <a:t> are ( LDH-1 &amp; LDH-5)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14</a:t>
            </a:fld>
            <a:endParaRPr lang="en-US"/>
          </a:p>
        </p:txBody>
      </p:sp>
    </p:spTree>
    <p:extLst>
      <p:ext uri="{BB962C8B-B14F-4D97-AF65-F5344CB8AC3E}">
        <p14:creationId xmlns:p14="http://schemas.microsoft.com/office/powerpoint/2010/main" val="197542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TROPONINS </a:t>
            </a:r>
            <a:r>
              <a:rPr lang="en-US" baseline="0" dirty="0"/>
              <a:t> are proteins .</a:t>
            </a:r>
          </a:p>
          <a:p>
            <a:endParaRPr lang="en-US" baseline="0" dirty="0"/>
          </a:p>
          <a:p>
            <a:r>
              <a:rPr lang="en-US" baseline="0" dirty="0"/>
              <a:t>The most sensitive is TnT2</a:t>
            </a:r>
          </a:p>
          <a:p>
            <a:endParaRPr lang="en-US" baseline="0" dirty="0"/>
          </a:p>
          <a:p>
            <a:pPr marL="171450" indent="-171450">
              <a:buFont typeface="Arial" charset="0"/>
              <a:buChar char="•"/>
            </a:pPr>
            <a:r>
              <a:rPr lang="en-US" baseline="0" dirty="0" err="1"/>
              <a:t>Cn</a:t>
            </a:r>
            <a:r>
              <a:rPr lang="en-US" baseline="0" dirty="0"/>
              <a:t> be used for AMI ,,             </a:t>
            </a:r>
          </a:p>
          <a:p>
            <a:pPr marL="171450" indent="-171450">
              <a:buFont typeface="Arial" charset="0"/>
              <a:buChar char="•"/>
            </a:pPr>
            <a:endParaRPr lang="en-US" baseline="0" dirty="0"/>
          </a:p>
          <a:p>
            <a:pPr marL="171450" indent="-171450">
              <a:buFont typeface="Arial" charset="0"/>
              <a:buChar char="•"/>
            </a:pPr>
            <a:r>
              <a:rPr lang="en-US" baseline="0" dirty="0"/>
              <a:t>In case of AMI it is better to use at least 2 biomarkers to give the correct diagnosis    ex :CK MP ISOZUME &amp; TROPONIN</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15</a:t>
            </a:fld>
            <a:endParaRPr lang="en-US"/>
          </a:p>
        </p:txBody>
      </p:sp>
    </p:spTree>
    <p:extLst>
      <p:ext uri="{BB962C8B-B14F-4D97-AF65-F5344CB8AC3E}">
        <p14:creationId xmlns:p14="http://schemas.microsoft.com/office/powerpoint/2010/main" val="3075859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BNP</a:t>
            </a:r>
            <a:r>
              <a:rPr lang="en-US" baseline="0" dirty="0" err="1" smtClean="0"/>
              <a:t>is</a:t>
            </a:r>
            <a:r>
              <a:rPr lang="en-US" baseline="0" dirty="0" smtClean="0"/>
              <a:t> not an enzyme .</a:t>
            </a:r>
          </a:p>
          <a:p>
            <a:endParaRPr lang="en-US" baseline="0" dirty="0"/>
          </a:p>
          <a:p>
            <a:pPr marL="171450" indent="-171450">
              <a:buFontTx/>
              <a:buChar char="-"/>
            </a:pPr>
            <a:r>
              <a:rPr lang="en-US" dirty="0"/>
              <a:t>The circulating</a:t>
            </a:r>
            <a:r>
              <a:rPr lang="en-US" baseline="0" dirty="0"/>
              <a:t> </a:t>
            </a:r>
            <a:r>
              <a:rPr lang="en-US" dirty="0"/>
              <a:t>BNP mostly</a:t>
            </a:r>
            <a:r>
              <a:rPr lang="en-US" baseline="0" dirty="0"/>
              <a:t> come from Ventricles and some from brain , so it can be used as a reliable biomarker for the ventricular </a:t>
            </a:r>
            <a:r>
              <a:rPr lang="en-US" baseline="0" dirty="0" err="1"/>
              <a:t>fxn</a:t>
            </a:r>
            <a:r>
              <a:rPr lang="en-US" baseline="0" dirty="0"/>
              <a:t> </a:t>
            </a:r>
          </a:p>
          <a:p>
            <a:pPr marL="0" indent="0">
              <a:buFontTx/>
              <a:buNone/>
            </a:pPr>
            <a:r>
              <a:rPr lang="en-US" baseline="0" dirty="0"/>
              <a:t>So there will be increase in the level of   BNP(left ventricle) &amp; ANP(right atrium)   in the case of Heart failure .</a:t>
            </a:r>
          </a:p>
          <a:p>
            <a:pPr marL="0" indent="0">
              <a:buFontTx/>
              <a:buNone/>
            </a:pPr>
            <a:endParaRPr lang="en-US" baseline="0" dirty="0"/>
          </a:p>
          <a:p>
            <a:pPr marL="0" indent="0">
              <a:buFontTx/>
              <a:buNone/>
            </a:pPr>
            <a:r>
              <a:rPr lang="en-US" baseline="0" dirty="0"/>
              <a:t>- The ventricles are involved in CHF  , later on it will be reflected on the </a:t>
            </a:r>
            <a:r>
              <a:rPr lang="en-US" baseline="0" dirty="0" err="1"/>
              <a:t>artia</a:t>
            </a:r>
            <a:r>
              <a:rPr lang="en-US" baseline="0" dirty="0"/>
              <a:t>      so we can detect both ( ANP&amp;BNP)</a:t>
            </a:r>
          </a:p>
        </p:txBody>
      </p:sp>
      <p:sp>
        <p:nvSpPr>
          <p:cNvPr id="4" name="Slide Number Placeholder 3"/>
          <p:cNvSpPr>
            <a:spLocks noGrp="1"/>
          </p:cNvSpPr>
          <p:nvPr>
            <p:ph type="sldNum" sz="quarter" idx="10"/>
          </p:nvPr>
        </p:nvSpPr>
        <p:spPr/>
        <p:txBody>
          <a:bodyPr/>
          <a:lstStyle/>
          <a:p>
            <a:fld id="{E5226664-EB10-4B4B-8E5B-BA4838CA67C2}" type="slidenum">
              <a:rPr lang="en-US" smtClean="0"/>
              <a:t>16</a:t>
            </a:fld>
            <a:endParaRPr lang="en-US"/>
          </a:p>
        </p:txBody>
      </p:sp>
    </p:spTree>
    <p:extLst>
      <p:ext uri="{BB962C8B-B14F-4D97-AF65-F5344CB8AC3E}">
        <p14:creationId xmlns:p14="http://schemas.microsoft.com/office/powerpoint/2010/main" val="155100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MYOGLOOBIN</a:t>
            </a:r>
            <a:r>
              <a:rPr lang="en-US" baseline="0" dirty="0"/>
              <a:t> ;    -has the lowest M.W           - fastest to be released within 1h </a:t>
            </a:r>
          </a:p>
          <a:p>
            <a:pPr marL="171450" indent="-171450">
              <a:buFontTx/>
              <a:buChar char="-"/>
            </a:pPr>
            <a:endParaRPr lang="en-US" baseline="0" dirty="0"/>
          </a:p>
          <a:p>
            <a:pPr marL="0" indent="0">
              <a:buFontTx/>
              <a:buNone/>
            </a:pPr>
            <a:r>
              <a:rPr lang="en-US" baseline="0" dirty="0"/>
              <a:t>- lacking the specificity ; because it is contained in the Cardiac muscle and Skeletal muscle , so any muscular injuries </a:t>
            </a:r>
            <a:r>
              <a:rPr lang="en-US" baseline="0" dirty="0">
                <a:sym typeface="Wingdings" pitchFamily="2" charset="2"/>
              </a:rPr>
              <a:t> elevation of myoglobin</a:t>
            </a:r>
            <a:r>
              <a:rPr lang="en-US" baseline="0" dirty="0"/>
              <a:t> </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17</a:t>
            </a:fld>
            <a:endParaRPr lang="en-US"/>
          </a:p>
        </p:txBody>
      </p:sp>
    </p:spTree>
    <p:extLst>
      <p:ext uri="{BB962C8B-B14F-4D97-AF65-F5344CB8AC3E}">
        <p14:creationId xmlns:p14="http://schemas.microsoft.com/office/powerpoint/2010/main" val="10978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5226664-EB10-4B4B-8E5B-BA4838CA67C2}" type="slidenum">
              <a:rPr lang="en-US" smtClean="0"/>
              <a:t>18</a:t>
            </a:fld>
            <a:endParaRPr lang="en-US"/>
          </a:p>
        </p:txBody>
      </p:sp>
    </p:spTree>
    <p:extLst>
      <p:ext uri="{BB962C8B-B14F-4D97-AF65-F5344CB8AC3E}">
        <p14:creationId xmlns:p14="http://schemas.microsoft.com/office/powerpoint/2010/main" val="184355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a:t>
            </a:r>
            <a:r>
              <a:rPr lang="en-US" baseline="0" dirty="0"/>
              <a:t> is not specific to liver , found in other tissues . </a:t>
            </a:r>
          </a:p>
          <a:p>
            <a:endParaRPr lang="en-US" baseline="0" dirty="0"/>
          </a:p>
          <a:p>
            <a:r>
              <a:rPr lang="en-US" baseline="0" dirty="0"/>
              <a:t>ALT </a:t>
            </a:r>
            <a:r>
              <a:rPr lang="en-US" baseline="0" dirty="0" err="1"/>
              <a:t>speccefic</a:t>
            </a:r>
            <a:r>
              <a:rPr lang="en-US" baseline="0" dirty="0"/>
              <a:t> for the liver .</a:t>
            </a:r>
          </a:p>
          <a:p>
            <a:endParaRPr lang="en-US" baseline="0" dirty="0"/>
          </a:p>
          <a:p>
            <a:pPr marL="171450" indent="-171450">
              <a:buFontTx/>
              <a:buChar char="-"/>
            </a:pPr>
            <a:r>
              <a:rPr lang="en-US" baseline="0" dirty="0"/>
              <a:t>The level of both enzymes AST &amp; ALT  can help to detect the extent of Damage to hepatocytes </a:t>
            </a:r>
          </a:p>
          <a:p>
            <a:pPr marL="0" indent="0">
              <a:buFontTx/>
              <a:buNone/>
            </a:pPr>
            <a:r>
              <a:rPr lang="en-US" baseline="0" dirty="0"/>
              <a:t>Ex; </a:t>
            </a:r>
            <a:r>
              <a:rPr lang="en-US" baseline="0" dirty="0" err="1"/>
              <a:t>hep.A</a:t>
            </a:r>
            <a:r>
              <a:rPr lang="en-US" baseline="0" dirty="0"/>
              <a:t>…  THE LEVEL OF BOTH ENZYMES ARE 100 TIMES MORE THAN THE NORMAL  due to massive damage of hepatocytes due to the viral a hepatitis</a:t>
            </a:r>
          </a:p>
          <a:p>
            <a:pPr marL="0" indent="0">
              <a:buFontTx/>
              <a:buNone/>
            </a:pPr>
            <a:endParaRPr lang="en-US" baseline="0" dirty="0"/>
          </a:p>
          <a:p>
            <a:pPr marL="0" indent="0">
              <a:buFontTx/>
              <a:buNone/>
            </a:pPr>
            <a:r>
              <a:rPr lang="en-US" baseline="0" dirty="0"/>
              <a:t>While in the case of </a:t>
            </a:r>
            <a:r>
              <a:rPr lang="en-US" baseline="0" dirty="0" err="1"/>
              <a:t>HepB</a:t>
            </a:r>
            <a:r>
              <a:rPr lang="en-US" baseline="0" dirty="0"/>
              <a:t> &amp; </a:t>
            </a:r>
            <a:r>
              <a:rPr lang="en-US" baseline="0" dirty="0" err="1"/>
              <a:t>hep</a:t>
            </a:r>
            <a:r>
              <a:rPr lang="en-US" baseline="0" dirty="0"/>
              <a:t> C   THERE IS GRADUAL INCREASE IN THEIR LEVEL WICH MEANS THAT THERE IS A GRADUAL DAMAGE TO HEPATOCYTES</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E5226664-EB10-4B4B-8E5B-BA4838CA67C2}" type="slidenum">
              <a:rPr lang="en-US" smtClean="0"/>
              <a:t>19</a:t>
            </a:fld>
            <a:endParaRPr lang="en-US"/>
          </a:p>
        </p:txBody>
      </p:sp>
    </p:spTree>
    <p:extLst>
      <p:ext uri="{BB962C8B-B14F-4D97-AF65-F5344CB8AC3E}">
        <p14:creationId xmlns:p14="http://schemas.microsoft.com/office/powerpoint/2010/main" val="1959166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20</a:t>
            </a:fld>
            <a:endParaRPr lang="en-US"/>
          </a:p>
        </p:txBody>
      </p:sp>
    </p:spTree>
    <p:extLst>
      <p:ext uri="{BB962C8B-B14F-4D97-AF65-F5344CB8AC3E}">
        <p14:creationId xmlns:p14="http://schemas.microsoft.com/office/powerpoint/2010/main" val="156300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Glucose</a:t>
            </a:r>
            <a:r>
              <a:rPr lang="en-US" baseline="0" dirty="0"/>
              <a:t> oxidase enzyme used to estimate level of glucose in the blood →help in diagnosis of </a:t>
            </a:r>
            <a:r>
              <a:rPr lang="en-US" baseline="0" dirty="0" smtClean="0"/>
              <a:t>D.M</a:t>
            </a:r>
            <a:endParaRPr lang="en-US" baseline="0" dirty="0"/>
          </a:p>
          <a:p>
            <a:r>
              <a:rPr lang="en-US" sz="1200" dirty="0">
                <a:solidFill>
                  <a:srgbClr val="FF0000"/>
                </a:solidFill>
                <a:latin typeface="Times New Roman" pitchFamily="18" charset="0"/>
                <a:cs typeface="Times New Roman" pitchFamily="18" charset="0"/>
              </a:rPr>
              <a:t>Plasma derived enzymes CAN BE detected</a:t>
            </a:r>
            <a:r>
              <a:rPr lang="en-US" sz="1200" baseline="0" dirty="0">
                <a:solidFill>
                  <a:srgbClr val="FF0000"/>
                </a:solidFill>
                <a:latin typeface="Times New Roman" pitchFamily="18" charset="0"/>
                <a:cs typeface="Times New Roman" pitchFamily="18" charset="0"/>
              </a:rPr>
              <a:t>  inside the cell </a:t>
            </a:r>
            <a:r>
              <a:rPr lang="en-US" sz="1400" baseline="0" dirty="0">
                <a:solidFill>
                  <a:srgbClr val="FF0000"/>
                </a:solidFill>
                <a:latin typeface="Times New Roman" pitchFamily="18" charset="0"/>
                <a:cs typeface="Times New Roman" pitchFamily="18" charset="0"/>
              </a:rPr>
              <a:t>abnormally  </a:t>
            </a:r>
            <a:r>
              <a:rPr lang="ar-SA" sz="1400" baseline="0" dirty="0">
                <a:solidFill>
                  <a:srgbClr val="FF0000"/>
                </a:solidFill>
                <a:latin typeface="Times New Roman" pitchFamily="18" charset="0"/>
                <a:cs typeface="Times New Roman" pitchFamily="18" charset="0"/>
              </a:rPr>
              <a:t>الفقرة الثانيىة</a:t>
            </a:r>
            <a:endParaRPr lang="en-US" sz="1400" baseline="0" dirty="0">
              <a:solidFill>
                <a:srgbClr val="FF0000"/>
              </a:solidFill>
              <a:latin typeface="Times New Roman" pitchFamily="18" charset="0"/>
              <a:cs typeface="Times New Roman" pitchFamily="18" charset="0"/>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5226664-EB10-4B4B-8E5B-BA4838CA67C2}" type="slidenum">
              <a:rPr lang="en-US" smtClean="0"/>
              <a:t>2</a:t>
            </a:fld>
            <a:endParaRPr lang="en-US"/>
          </a:p>
        </p:txBody>
      </p:sp>
    </p:spTree>
    <p:extLst>
      <p:ext uri="{BB962C8B-B14F-4D97-AF65-F5344CB8AC3E}">
        <p14:creationId xmlns:p14="http://schemas.microsoft.com/office/powerpoint/2010/main" val="135814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Pyridoxal</a:t>
            </a:r>
            <a:r>
              <a:rPr lang="en-US" baseline="0" dirty="0"/>
              <a:t> phosphate : a co-enzyme derived from Vit.B6 </a:t>
            </a:r>
          </a:p>
          <a:p>
            <a:endParaRPr lang="en-US" baseline="0" dirty="0"/>
          </a:p>
          <a:p>
            <a:r>
              <a:rPr lang="en-US" baseline="0" dirty="0"/>
              <a:t>IN OBSTRUCTIVE JAUNDICE : both of ALT &amp; AST are not highly elevated in the </a:t>
            </a:r>
            <a:r>
              <a:rPr lang="en-US" baseline="0" dirty="0" err="1"/>
              <a:t>eraly</a:t>
            </a:r>
            <a:r>
              <a:rPr lang="en-US" baseline="0" dirty="0"/>
              <a:t> stage of obstructive jaundice disease </a:t>
            </a:r>
          </a:p>
          <a:p>
            <a:endParaRPr lang="en-US" baseline="0" dirty="0"/>
          </a:p>
          <a:p>
            <a:r>
              <a:rPr lang="en-US" baseline="0" dirty="0"/>
              <a:t>In the late (advance) stage there level are high due to </a:t>
            </a:r>
            <a:r>
              <a:rPr lang="en-US" baseline="0" dirty="0" err="1"/>
              <a:t>regarcatation</a:t>
            </a:r>
            <a:r>
              <a:rPr lang="en-US" baseline="0" dirty="0"/>
              <a:t> of bile due to complete obstruction of biliary tract  leading to damaging of hepatocytes and leaking of enzymes including AST &amp;ALT and be in plasma </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E5226664-EB10-4B4B-8E5B-BA4838CA67C2}" type="slidenum">
              <a:rPr lang="en-US" smtClean="0"/>
              <a:t>21</a:t>
            </a:fld>
            <a:endParaRPr lang="en-US"/>
          </a:p>
        </p:txBody>
      </p:sp>
    </p:spTree>
    <p:extLst>
      <p:ext uri="{BB962C8B-B14F-4D97-AF65-F5344CB8AC3E}">
        <p14:creationId xmlns:p14="http://schemas.microsoft.com/office/powerpoint/2010/main" val="131824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find the level of ALP 3 times the normal level</a:t>
            </a:r>
            <a:r>
              <a:rPr lang="en-US" baseline="0" dirty="0"/>
              <a:t>  </a:t>
            </a:r>
            <a:r>
              <a:rPr lang="en-US" baseline="0" dirty="0" smtClean="0"/>
              <a:t>which </a:t>
            </a:r>
            <a:r>
              <a:rPr lang="en-US" baseline="0" dirty="0"/>
              <a:t>can be detected in different hepatic disorders , but if the level is greater than 4 times , it is a good indicator for the </a:t>
            </a:r>
            <a:r>
              <a:rPr lang="en-US" baseline="0" dirty="0" err="1"/>
              <a:t>cholestatic</a:t>
            </a:r>
            <a:r>
              <a:rPr lang="en-US" baseline="0" dirty="0"/>
              <a:t> liver disease .</a:t>
            </a:r>
          </a:p>
          <a:p>
            <a:endParaRPr lang="en-US" baseline="0" dirty="0"/>
          </a:p>
          <a:p>
            <a:r>
              <a:rPr lang="en-US" baseline="0" dirty="0"/>
              <a:t>Some times in the early stages in </a:t>
            </a:r>
            <a:r>
              <a:rPr lang="en-US" baseline="0" dirty="0" err="1"/>
              <a:t>cholestatic</a:t>
            </a:r>
            <a:r>
              <a:rPr lang="en-US" baseline="0" dirty="0"/>
              <a:t> disorders we will not find elevation in Aminotransferases (ALT &amp; AST remain at normal level ) but there is a slight elevation of ALP  this is an indicator of </a:t>
            </a:r>
            <a:r>
              <a:rPr lang="en-US" baseline="0" dirty="0" err="1"/>
              <a:t>cholestatic</a:t>
            </a:r>
            <a:r>
              <a:rPr lang="en-US" baseline="0" dirty="0"/>
              <a:t> liver disease ,, esp. if there is infiltration of hepatocytes by the tumor .</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23</a:t>
            </a:fld>
            <a:endParaRPr lang="en-US"/>
          </a:p>
        </p:txBody>
      </p:sp>
    </p:spTree>
    <p:extLst>
      <p:ext uri="{BB962C8B-B14F-4D97-AF65-F5344CB8AC3E}">
        <p14:creationId xmlns:p14="http://schemas.microsoft.com/office/powerpoint/2010/main" val="247929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Hepatic </a:t>
            </a:r>
            <a:r>
              <a:rPr lang="en-US" baseline="0" dirty="0" err="1"/>
              <a:t>isoenzymes</a:t>
            </a:r>
            <a:r>
              <a:rPr lang="en-US" baseline="0" dirty="0"/>
              <a:t> ; </a:t>
            </a:r>
            <a:r>
              <a:rPr lang="en-US" baseline="0" dirty="0" err="1"/>
              <a:t>inc.</a:t>
            </a:r>
            <a:r>
              <a:rPr lang="en-US" baseline="0" dirty="0"/>
              <a:t> in </a:t>
            </a:r>
            <a:r>
              <a:rPr lang="en-US" baseline="0" dirty="0" err="1"/>
              <a:t>cholestatic</a:t>
            </a:r>
            <a:r>
              <a:rPr lang="en-US" baseline="0" dirty="0"/>
              <a:t> liver disorders esp. if infiltration of amyloidosis and tumor .</a:t>
            </a:r>
          </a:p>
          <a:p>
            <a:endParaRPr lang="en-US" baseline="0" dirty="0"/>
          </a:p>
          <a:p>
            <a:r>
              <a:rPr lang="en-US" dirty="0"/>
              <a:t>2-</a:t>
            </a:r>
            <a:r>
              <a:rPr lang="en-US" baseline="0" dirty="0"/>
              <a:t> can be </a:t>
            </a:r>
            <a:r>
              <a:rPr lang="en-US" baseline="0" dirty="0" err="1"/>
              <a:t>inc.</a:t>
            </a:r>
            <a:r>
              <a:rPr lang="en-US" baseline="0" dirty="0"/>
              <a:t> in different pathological conditions including : metabolic causes ( </a:t>
            </a:r>
            <a:r>
              <a:rPr lang="en-US" baseline="0" dirty="0" err="1"/>
              <a:t>Vit</a:t>
            </a:r>
            <a:r>
              <a:rPr lang="en-US" baseline="0" dirty="0"/>
              <a:t> D deficiency )</a:t>
            </a:r>
          </a:p>
          <a:p>
            <a:endParaRPr lang="en-US" baseline="0" dirty="0"/>
          </a:p>
          <a:p>
            <a:r>
              <a:rPr lang="en-US" baseline="0" dirty="0"/>
              <a:t>3-</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25</a:t>
            </a:fld>
            <a:endParaRPr lang="en-US"/>
          </a:p>
        </p:txBody>
      </p:sp>
    </p:spTree>
    <p:extLst>
      <p:ext uri="{BB962C8B-B14F-4D97-AF65-F5344CB8AC3E}">
        <p14:creationId xmlns:p14="http://schemas.microsoft.com/office/powerpoint/2010/main" val="122802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Y-GLUTAMYL TRANSFERASE ; </a:t>
            </a:r>
            <a:r>
              <a:rPr lang="en-US" baseline="0" dirty="0" smtClean="0"/>
              <a:t>it is increased in </a:t>
            </a:r>
            <a:r>
              <a:rPr lang="en-US" b="1" baseline="0" dirty="0" smtClean="0"/>
              <a:t>ALCOHOLIC LIVER DISORDER </a:t>
            </a:r>
            <a:r>
              <a:rPr lang="en-US" baseline="0" dirty="0" smtClean="0"/>
              <a:t>, </a:t>
            </a:r>
            <a:r>
              <a:rPr lang="en-US" b="1" baseline="0" dirty="0" smtClean="0"/>
              <a:t>INFECTIVE</a:t>
            </a:r>
            <a:r>
              <a:rPr lang="en-US" baseline="0" dirty="0" smtClean="0"/>
              <a:t> </a:t>
            </a:r>
            <a:r>
              <a:rPr lang="en-US" b="1" baseline="0" dirty="0" smtClean="0"/>
              <a:t>HEPATITIS</a:t>
            </a:r>
            <a:r>
              <a:rPr lang="en-US" baseline="0" dirty="0" smtClean="0"/>
              <a:t> , </a:t>
            </a:r>
            <a:r>
              <a:rPr lang="en-US" b="1" baseline="0" dirty="0" smtClean="0"/>
              <a:t>PROSTATIC</a:t>
            </a:r>
            <a:r>
              <a:rPr lang="en-US" baseline="0" dirty="0" smtClean="0"/>
              <a:t> </a:t>
            </a:r>
            <a:r>
              <a:rPr lang="en-US" b="1" baseline="0" dirty="0" smtClean="0"/>
              <a:t>CANCER, </a:t>
            </a:r>
            <a:r>
              <a:rPr lang="en-US" b="1" baseline="0" dirty="0" err="1" smtClean="0"/>
              <a:t>cholestatic</a:t>
            </a:r>
            <a:r>
              <a:rPr lang="en-US" b="1" baseline="0" dirty="0" smtClean="0"/>
              <a:t> liver disorder esp. if it is due infiltration by cancer  )  and it is a good indicator of </a:t>
            </a:r>
            <a:r>
              <a:rPr lang="en-US" b="1" baseline="0" dirty="0" err="1" smtClean="0"/>
              <a:t>alcohloic</a:t>
            </a:r>
            <a:r>
              <a:rPr lang="en-US" b="1" baseline="0" dirty="0" smtClean="0"/>
              <a:t> liver disorders with other enzymes</a:t>
            </a:r>
          </a:p>
          <a:p>
            <a:endParaRPr lang="en-US" b="1" baseline="0" dirty="0" smtClean="0"/>
          </a:p>
          <a:p>
            <a:endParaRPr lang="en-US" b="1" baseline="0" dirty="0" smtClean="0"/>
          </a:p>
          <a:p>
            <a:r>
              <a:rPr lang="en-US" b="1" baseline="0" dirty="0" smtClean="0"/>
              <a:t>Used as biomarker of alcoholic liver disorder   like AST &amp; ALT  and the ratio between them  if its more than 3:1 -</a:t>
            </a:r>
            <a:r>
              <a:rPr lang="en-US" b="1" baseline="0" dirty="0" smtClean="0">
                <a:sym typeface="Wingdings" pitchFamily="2" charset="2"/>
              </a:rPr>
              <a:t> highly </a:t>
            </a:r>
            <a:r>
              <a:rPr lang="en-US" b="1" baseline="0" dirty="0" err="1" smtClean="0">
                <a:sym typeface="Wingdings" pitchFamily="2" charset="2"/>
              </a:rPr>
              <a:t>suggitive</a:t>
            </a:r>
            <a:r>
              <a:rPr lang="en-US" b="1" baseline="0" dirty="0" smtClean="0">
                <a:sym typeface="Wingdings" pitchFamily="2" charset="2"/>
              </a:rPr>
              <a:t> of alcoholic liver disorder </a:t>
            </a: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E5226664-EB10-4B4B-8E5B-BA4838CA67C2}" type="slidenum">
              <a:rPr lang="en-US" smtClean="0"/>
              <a:t>26</a:t>
            </a:fld>
            <a:endParaRPr lang="en-US"/>
          </a:p>
        </p:txBody>
      </p:sp>
    </p:spTree>
    <p:extLst>
      <p:ext uri="{BB962C8B-B14F-4D97-AF65-F5344CB8AC3E}">
        <p14:creationId xmlns:p14="http://schemas.microsoft.com/office/powerpoint/2010/main" val="162108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Nucleotide </a:t>
            </a:r>
            <a:r>
              <a:rPr lang="en-US" dirty="0" err="1"/>
              <a:t>phosohatase</a:t>
            </a:r>
            <a:r>
              <a:rPr lang="en-US" dirty="0"/>
              <a:t> is also increased in cholestatic liver disease </a:t>
            </a:r>
          </a:p>
          <a:p>
            <a:pPr marL="171450" indent="-171450">
              <a:buFont typeface="Arial" panose="020B0604020202020204" pitchFamily="34" charset="0"/>
              <a:buChar char="•"/>
            </a:pPr>
            <a:r>
              <a:rPr lang="en-US" dirty="0"/>
              <a:t>If we find that ALP enzyme is increased in the serum we must screen nucleotide phosphatase also to confirm that the disorder is in the liver because if we found out that the increase in ALP isn’t associated with an increase in nucleotide phosphatase that means that the disorder isn’t in the liver (maybe the disorder is in the bone or in the GIT)</a:t>
            </a:r>
          </a:p>
          <a:p>
            <a:pPr marL="171450" indent="-171450">
              <a:buFont typeface="Arial" panose="020B0604020202020204" pitchFamily="34" charset="0"/>
              <a:buChar char="•"/>
            </a:pPr>
            <a:r>
              <a:rPr lang="en-US" dirty="0"/>
              <a:t>  </a:t>
            </a:r>
          </a:p>
        </p:txBody>
      </p:sp>
      <p:sp>
        <p:nvSpPr>
          <p:cNvPr id="4" name="Slide Number Placeholder 3"/>
          <p:cNvSpPr>
            <a:spLocks noGrp="1"/>
          </p:cNvSpPr>
          <p:nvPr>
            <p:ph type="sldNum" sz="quarter" idx="5"/>
          </p:nvPr>
        </p:nvSpPr>
        <p:spPr/>
        <p:txBody>
          <a:bodyPr/>
          <a:lstStyle/>
          <a:p>
            <a:fld id="{E5226664-EB10-4B4B-8E5B-BA4838CA67C2}" type="slidenum">
              <a:rPr lang="en-US" smtClean="0"/>
              <a:t>27</a:t>
            </a:fld>
            <a:endParaRPr lang="en-US"/>
          </a:p>
        </p:txBody>
      </p:sp>
    </p:spTree>
    <p:extLst>
      <p:ext uri="{BB962C8B-B14F-4D97-AF65-F5344CB8AC3E}">
        <p14:creationId xmlns:p14="http://schemas.microsoft.com/office/powerpoint/2010/main" val="594734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Vitamen</a:t>
            </a:r>
            <a:r>
              <a:rPr lang="en-US" dirty="0"/>
              <a:t> d deficiency in children will give us rickets but in adults will give us </a:t>
            </a:r>
            <a:r>
              <a:rPr lang="en-US" dirty="0" err="1"/>
              <a:t>osteomalacia</a:t>
            </a:r>
            <a:endParaRPr lang="en-US" dirty="0"/>
          </a:p>
          <a:p>
            <a:pPr marL="171450" indent="-171450">
              <a:buFont typeface="Arial" panose="020B0604020202020204" pitchFamily="34" charset="0"/>
              <a:buChar char="•"/>
            </a:pPr>
            <a:r>
              <a:rPr lang="en-US" dirty="0"/>
              <a:t>In the investigation of rape a vaginal swap is taken from the victim and screened for acid phosphatase if the enzyme is present that confirms the case of rape </a:t>
            </a:r>
          </a:p>
          <a:p>
            <a:pPr marL="171450" indent="-171450">
              <a:buFont typeface="Arial" panose="020B0604020202020204" pitchFamily="34" charset="0"/>
              <a:buChar char="•"/>
            </a:pPr>
            <a:r>
              <a:rPr lang="en-US" dirty="0"/>
              <a:t>The CPK in the muscles is </a:t>
            </a:r>
            <a:r>
              <a:rPr lang="en-US" dirty="0" err="1"/>
              <a:t>CPKmm</a:t>
            </a:r>
            <a:r>
              <a:rPr lang="en-US" dirty="0"/>
              <a:t> type</a:t>
            </a:r>
          </a:p>
        </p:txBody>
      </p:sp>
      <p:sp>
        <p:nvSpPr>
          <p:cNvPr id="4" name="Slide Number Placeholder 3"/>
          <p:cNvSpPr>
            <a:spLocks noGrp="1"/>
          </p:cNvSpPr>
          <p:nvPr>
            <p:ph type="sldNum" sz="quarter" idx="5"/>
          </p:nvPr>
        </p:nvSpPr>
        <p:spPr/>
        <p:txBody>
          <a:bodyPr/>
          <a:lstStyle/>
          <a:p>
            <a:fld id="{E5226664-EB10-4B4B-8E5B-BA4838CA67C2}" type="slidenum">
              <a:rPr lang="en-US" smtClean="0"/>
              <a:t>28</a:t>
            </a:fld>
            <a:endParaRPr lang="en-US"/>
          </a:p>
        </p:txBody>
      </p:sp>
    </p:spTree>
    <p:extLst>
      <p:ext uri="{BB962C8B-B14F-4D97-AF65-F5344CB8AC3E}">
        <p14:creationId xmlns:p14="http://schemas.microsoft.com/office/powerpoint/2010/main" val="3949375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26664-EB10-4B4B-8E5B-BA4838CA67C2}" type="slidenum">
              <a:rPr lang="en-US" smtClean="0"/>
              <a:t>29</a:t>
            </a:fld>
            <a:endParaRPr lang="en-US"/>
          </a:p>
        </p:txBody>
      </p:sp>
    </p:spTree>
    <p:extLst>
      <p:ext uri="{BB962C8B-B14F-4D97-AF65-F5344CB8AC3E}">
        <p14:creationId xmlns:p14="http://schemas.microsoft.com/office/powerpoint/2010/main" val="3672748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Enolase enzyme which is associated with the glycolytic pathway </a:t>
            </a:r>
          </a:p>
          <a:p>
            <a:pPr marL="171450" indent="-171450">
              <a:buFont typeface="Arial" panose="020B0604020202020204" pitchFamily="34" charset="0"/>
              <a:buChar char="•"/>
            </a:pPr>
            <a:r>
              <a:rPr lang="en-US" dirty="0"/>
              <a:t>PSA is NOT an enzyme and prostate only can secrete it in the body so this antigen is prostate specific but it is not specific to a certain type of prostate disease because it will be elevated in all prostate pathologies </a:t>
            </a:r>
          </a:p>
          <a:p>
            <a:pPr marL="171450" indent="-171450">
              <a:buFont typeface="Arial" panose="020B0604020202020204" pitchFamily="34" charset="0"/>
              <a:buChar char="•"/>
            </a:pPr>
            <a:r>
              <a:rPr lang="en-US" dirty="0"/>
              <a:t>PSA is not the only indicator for prostate cancer Acid </a:t>
            </a:r>
            <a:r>
              <a:rPr lang="en-US" dirty="0" err="1"/>
              <a:t>Phosphatse</a:t>
            </a:r>
            <a:r>
              <a:rPr lang="en-US" dirty="0"/>
              <a:t> is also screened to confirm prostate cancer (the slide before ) so we must screen the both </a:t>
            </a:r>
          </a:p>
        </p:txBody>
      </p:sp>
      <p:sp>
        <p:nvSpPr>
          <p:cNvPr id="4" name="Slide Number Placeholder 3"/>
          <p:cNvSpPr>
            <a:spLocks noGrp="1"/>
          </p:cNvSpPr>
          <p:nvPr>
            <p:ph type="sldNum" sz="quarter" idx="5"/>
          </p:nvPr>
        </p:nvSpPr>
        <p:spPr/>
        <p:txBody>
          <a:bodyPr/>
          <a:lstStyle/>
          <a:p>
            <a:fld id="{E5226664-EB10-4B4B-8E5B-BA4838CA67C2}" type="slidenum">
              <a:rPr lang="en-US" smtClean="0"/>
              <a:t>30</a:t>
            </a:fld>
            <a:endParaRPr lang="en-US"/>
          </a:p>
        </p:txBody>
      </p:sp>
    </p:spTree>
    <p:extLst>
      <p:ext uri="{BB962C8B-B14F-4D97-AF65-F5344CB8AC3E}">
        <p14:creationId xmlns:p14="http://schemas.microsoft.com/office/powerpoint/2010/main" val="4292965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there is a liver dysfunction the levels of cholinesterase enzyme will be decreased in the serum </a:t>
            </a:r>
          </a:p>
        </p:txBody>
      </p:sp>
      <p:sp>
        <p:nvSpPr>
          <p:cNvPr id="4" name="Slide Number Placeholder 3"/>
          <p:cNvSpPr>
            <a:spLocks noGrp="1"/>
          </p:cNvSpPr>
          <p:nvPr>
            <p:ph type="sldNum" sz="quarter" idx="5"/>
          </p:nvPr>
        </p:nvSpPr>
        <p:spPr/>
        <p:txBody>
          <a:bodyPr/>
          <a:lstStyle/>
          <a:p>
            <a:fld id="{E5226664-EB10-4B4B-8E5B-BA4838CA67C2}" type="slidenum">
              <a:rPr lang="en-US" smtClean="0"/>
              <a:t>31</a:t>
            </a:fld>
            <a:endParaRPr lang="en-US"/>
          </a:p>
        </p:txBody>
      </p:sp>
    </p:spTree>
    <p:extLst>
      <p:ext uri="{BB962C8B-B14F-4D97-AF65-F5344CB8AC3E}">
        <p14:creationId xmlns:p14="http://schemas.microsoft.com/office/powerpoint/2010/main" val="1311698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*G6pd  is the rate limiting step enzyme in the pentose phosphate pathway and its deficiency will cause a </a:t>
            </a:r>
            <a:r>
              <a:rPr lang="en-US" dirty="0" err="1"/>
              <a:t>defecincy</a:t>
            </a:r>
            <a:r>
              <a:rPr lang="en-US" dirty="0"/>
              <a:t> in the production of NADPH and the </a:t>
            </a:r>
            <a:r>
              <a:rPr lang="en-US" dirty="0" err="1"/>
              <a:t>accumalation</a:t>
            </a:r>
            <a:r>
              <a:rPr lang="en-US" dirty="0"/>
              <a:t> of hydrogen peroxide in RBCs leading to the rigidity of the RBCs membrane leading to its hemolysis </a:t>
            </a:r>
          </a:p>
          <a:p>
            <a:r>
              <a:rPr lang="en-US" dirty="0"/>
              <a:t>* G6pd </a:t>
            </a:r>
            <a:r>
              <a:rPr lang="en-US" dirty="0" err="1"/>
              <a:t>defeicny</a:t>
            </a:r>
            <a:r>
              <a:rPr lang="en-US" dirty="0"/>
              <a:t> is an X-linked </a:t>
            </a:r>
            <a:r>
              <a:rPr lang="en-US" dirty="0" err="1"/>
              <a:t>resccsive</a:t>
            </a:r>
            <a:r>
              <a:rPr lang="en-US" dirty="0"/>
              <a:t> disorder and its treatment is by inhibiting the pre disposing factors that increase the production of hydrogen peroxide and leads to its accumulation  </a:t>
            </a:r>
          </a:p>
        </p:txBody>
      </p:sp>
      <p:sp>
        <p:nvSpPr>
          <p:cNvPr id="4" name="Slide Number Placeholder 3"/>
          <p:cNvSpPr>
            <a:spLocks noGrp="1"/>
          </p:cNvSpPr>
          <p:nvPr>
            <p:ph type="sldNum" sz="quarter" idx="5"/>
          </p:nvPr>
        </p:nvSpPr>
        <p:spPr/>
        <p:txBody>
          <a:bodyPr/>
          <a:lstStyle/>
          <a:p>
            <a:fld id="{E5226664-EB10-4B4B-8E5B-BA4838CA67C2}" type="slidenum">
              <a:rPr lang="en-US" smtClean="0"/>
              <a:t>32</a:t>
            </a:fld>
            <a:endParaRPr lang="en-US"/>
          </a:p>
        </p:txBody>
      </p:sp>
    </p:spTree>
    <p:extLst>
      <p:ext uri="{BB962C8B-B14F-4D97-AF65-F5344CB8AC3E}">
        <p14:creationId xmlns:p14="http://schemas.microsoft.com/office/powerpoint/2010/main" val="346172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Those</a:t>
            </a:r>
            <a:r>
              <a:rPr lang="en-US" baseline="0" dirty="0">
                <a:solidFill>
                  <a:srgbClr val="FF0000"/>
                </a:solidFill>
              </a:rPr>
              <a:t> enzymes can be detected in low or high concentration”””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5226664-EB10-4B4B-8E5B-BA4838CA67C2}" type="slidenum">
              <a:rPr lang="en-US" smtClean="0"/>
              <a:t>3</a:t>
            </a:fld>
            <a:endParaRPr lang="en-US"/>
          </a:p>
        </p:txBody>
      </p:sp>
    </p:spTree>
    <p:extLst>
      <p:ext uri="{BB962C8B-B14F-4D97-AF65-F5344CB8AC3E}">
        <p14:creationId xmlns:p14="http://schemas.microsoft.com/office/powerpoint/2010/main" val="247173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Serum acid phosphatase beside PSA are used as a test for prostate cancer </a:t>
            </a:r>
          </a:p>
          <a:p>
            <a:pPr marL="171450" indent="-171450">
              <a:buFont typeface="Arial" panose="020B0604020202020204" pitchFamily="34" charset="0"/>
              <a:buChar char="•"/>
            </a:pPr>
            <a:r>
              <a:rPr lang="en-US" dirty="0"/>
              <a:t>Serum alkaline phosphatase is also an important marker for infiltrative liver cancers </a:t>
            </a:r>
          </a:p>
        </p:txBody>
      </p:sp>
      <p:sp>
        <p:nvSpPr>
          <p:cNvPr id="4" name="Slide Number Placeholder 3"/>
          <p:cNvSpPr>
            <a:spLocks noGrp="1"/>
          </p:cNvSpPr>
          <p:nvPr>
            <p:ph type="sldNum" sz="quarter" idx="5"/>
          </p:nvPr>
        </p:nvSpPr>
        <p:spPr/>
        <p:txBody>
          <a:bodyPr/>
          <a:lstStyle/>
          <a:p>
            <a:fld id="{E5226664-EB10-4B4B-8E5B-BA4838CA67C2}" type="slidenum">
              <a:rPr lang="en-US" smtClean="0"/>
              <a:t>33</a:t>
            </a:fld>
            <a:endParaRPr lang="en-US"/>
          </a:p>
        </p:txBody>
      </p:sp>
    </p:spTree>
    <p:extLst>
      <p:ext uri="{BB962C8B-B14F-4D97-AF65-F5344CB8AC3E}">
        <p14:creationId xmlns:p14="http://schemas.microsoft.com/office/powerpoint/2010/main" val="1326124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Streptokinase / urokinase can dissolute the thrombus </a:t>
            </a:r>
          </a:p>
          <a:p>
            <a:pPr marL="171450" indent="-171450">
              <a:buFont typeface="Arial" panose="020B0604020202020204" pitchFamily="34" charset="0"/>
              <a:buChar char="•"/>
            </a:pPr>
            <a:r>
              <a:rPr lang="en-US" dirty="0"/>
              <a:t>Asparaginase and glutaminase used as chemotherapy because it hydrolysis asparagine and glutamine amino acids which are essential for the growth and development of cancer cells (and normal cells also) . But if the cancer cells are able to synthesis those amino acids those 2 enzymes will inhibit the cancer cell growth and division .</a:t>
            </a:r>
          </a:p>
          <a:p>
            <a:pPr marL="171450" indent="-171450">
              <a:buFont typeface="Arial" panose="020B0604020202020204" pitchFamily="34" charset="0"/>
              <a:buChar char="•"/>
            </a:pPr>
            <a:r>
              <a:rPr lang="en-US" dirty="0"/>
              <a:t>Hyaluronidase will destroy </a:t>
            </a:r>
            <a:r>
              <a:rPr lang="en-US" dirty="0" err="1"/>
              <a:t>hyalorinic</a:t>
            </a:r>
            <a:r>
              <a:rPr lang="en-US" dirty="0"/>
              <a:t> acid in the extracellular matrix and this will enhance the local anesthesia and will make the fluids diffuse easier </a:t>
            </a:r>
          </a:p>
          <a:p>
            <a:pPr marL="171450" indent="-171450">
              <a:buFont typeface="Arial" panose="020B0604020202020204" pitchFamily="34" charset="0"/>
              <a:buChar char="•"/>
            </a:pPr>
            <a:r>
              <a:rPr lang="en-US" dirty="0"/>
              <a:t>Alpha-1-Antitrypsin enzyme can be used in Alpha-1-antitrypsin </a:t>
            </a:r>
            <a:r>
              <a:rPr lang="en-US" dirty="0" err="1"/>
              <a:t>defecincy</a:t>
            </a:r>
            <a:r>
              <a:rPr lang="en-US" dirty="0"/>
              <a:t> in emphysema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226664-EB10-4B4B-8E5B-BA4838CA67C2}" type="slidenum">
              <a:rPr lang="en-US" smtClean="0"/>
              <a:t>34</a:t>
            </a:fld>
            <a:endParaRPr lang="en-US"/>
          </a:p>
        </p:txBody>
      </p:sp>
    </p:spTree>
    <p:extLst>
      <p:ext uri="{BB962C8B-B14F-4D97-AF65-F5344CB8AC3E}">
        <p14:creationId xmlns:p14="http://schemas.microsoft.com/office/powerpoint/2010/main" val="312644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AST cant be used as biomarker for a specific disease because its secreted by different cells in the body </a:t>
            </a:r>
          </a:p>
          <a:p>
            <a:pPr marL="171450" indent="-171450">
              <a:buFont typeface="Arial" panose="020B0604020202020204" pitchFamily="34" charset="0"/>
              <a:buChar char="•"/>
            </a:pPr>
            <a:r>
              <a:rPr lang="en-US" dirty="0"/>
              <a:t>ALT is </a:t>
            </a:r>
            <a:r>
              <a:rPr lang="en-US" dirty="0" err="1"/>
              <a:t>primarly</a:t>
            </a:r>
            <a:r>
              <a:rPr lang="en-US" dirty="0"/>
              <a:t> in liver so its </a:t>
            </a:r>
            <a:r>
              <a:rPr lang="en-US" dirty="0" err="1"/>
              <a:t>partivularly</a:t>
            </a:r>
            <a:r>
              <a:rPr lang="en-US" dirty="0"/>
              <a:t> for liver disease </a:t>
            </a:r>
          </a:p>
          <a:p>
            <a:pPr marL="171450" indent="-171450">
              <a:buFont typeface="Arial" panose="020B0604020202020204" pitchFamily="34" charset="0"/>
              <a:buChar char="•"/>
            </a:pPr>
            <a:r>
              <a:rPr lang="en-US" dirty="0"/>
              <a:t>ALP is used to screen for cholestatic liver disease even if its infiltrated by </a:t>
            </a:r>
            <a:r>
              <a:rPr lang="en-US" dirty="0" err="1"/>
              <a:t>amylydosis</a:t>
            </a:r>
            <a:r>
              <a:rPr lang="en-US" dirty="0"/>
              <a:t> and caner head pancreas and </a:t>
            </a:r>
            <a:r>
              <a:rPr lang="en-US" dirty="0" err="1"/>
              <a:t>vitamen</a:t>
            </a:r>
            <a:r>
              <a:rPr lang="en-US" dirty="0"/>
              <a:t> D </a:t>
            </a:r>
            <a:r>
              <a:rPr lang="en-US" dirty="0" err="1"/>
              <a:t>defecincy</a:t>
            </a:r>
            <a:r>
              <a:rPr lang="en-US" dirty="0"/>
              <a:t> ( rickets and </a:t>
            </a:r>
            <a:r>
              <a:rPr lang="en-US" dirty="0" err="1"/>
              <a:t>osteomalacia</a:t>
            </a:r>
            <a:r>
              <a:rPr lang="en-US" dirty="0"/>
              <a:t> )</a:t>
            </a:r>
          </a:p>
          <a:p>
            <a:pPr marL="171450" indent="-171450">
              <a:buFont typeface="Arial" panose="020B0604020202020204" pitchFamily="34" charset="0"/>
              <a:buChar char="•"/>
            </a:pPr>
            <a:r>
              <a:rPr lang="en-US" dirty="0"/>
              <a:t>Y GT for </a:t>
            </a:r>
            <a:r>
              <a:rPr lang="en-US" dirty="0" err="1"/>
              <a:t>alchoholic</a:t>
            </a:r>
            <a:r>
              <a:rPr lang="en-US" dirty="0"/>
              <a:t> liver beside aspartate amino </a:t>
            </a:r>
            <a:r>
              <a:rPr lang="en-US" dirty="0" err="1"/>
              <a:t>transefarese</a:t>
            </a:r>
            <a:r>
              <a:rPr lang="en-US" dirty="0"/>
              <a:t> and alanine amnio </a:t>
            </a:r>
            <a:r>
              <a:rPr lang="en-US" dirty="0" err="1"/>
              <a:t>tranefarese</a:t>
            </a:r>
            <a:endParaRPr lang="en-US" dirty="0"/>
          </a:p>
          <a:p>
            <a:pPr marL="171450" indent="-171450">
              <a:buFont typeface="Arial" panose="020B0604020202020204" pitchFamily="34" charset="0"/>
              <a:buChar char="•"/>
            </a:pPr>
            <a:r>
              <a:rPr lang="en-US" dirty="0"/>
              <a:t>LDH cant be used to diagnose MI because it takes a long time to elevate in the blood so its used to test the treatment of MI . But it can be used in the diagnosis of hemolytic diseases because its concentration in the RBCs is very high </a:t>
            </a:r>
          </a:p>
          <a:p>
            <a:pPr marL="171450" indent="-171450">
              <a:buFont typeface="Arial" panose="020B0604020202020204" pitchFamily="34" charset="0"/>
              <a:buChar char="•"/>
            </a:pPr>
            <a:r>
              <a:rPr lang="en-US" dirty="0"/>
              <a:t>Use more than one biomarker to diagnose a disease </a:t>
            </a:r>
          </a:p>
          <a:p>
            <a:pPr marL="171450" indent="-171450">
              <a:buFont typeface="Arial" panose="020B0604020202020204" pitchFamily="34" charset="0"/>
              <a:buChar char="•"/>
            </a:pPr>
            <a:r>
              <a:rPr lang="en-US" dirty="0"/>
              <a:t>Its not better  </a:t>
            </a:r>
            <a:r>
              <a:rPr lang="en-US" dirty="0" err="1"/>
              <a:t>ot</a:t>
            </a:r>
            <a:r>
              <a:rPr lang="en-US" dirty="0"/>
              <a:t> use biomarkers for the early detection of cancer because we will be confused where the primary cancer (because most of the biomarkers are not specific to a certain type of cancer so we screen for this markers for the follow up of treatment for the cancers to see if there is any recurrences of  the cancer.</a:t>
            </a:r>
          </a:p>
          <a:p>
            <a:pPr marL="171450" indent="-171450">
              <a:buFont typeface="Arial" panose="020B0604020202020204" pitchFamily="34" charset="0"/>
              <a:buChar char="•"/>
            </a:pPr>
            <a:r>
              <a:rPr lang="en-US" dirty="0"/>
              <a:t>ALT is </a:t>
            </a:r>
            <a:r>
              <a:rPr lang="en-US" dirty="0" err="1"/>
              <a:t>primerly</a:t>
            </a:r>
            <a:r>
              <a:rPr lang="en-US" dirty="0"/>
              <a:t> in liver so its used as biomarker for liver diseases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5226664-EB10-4B4B-8E5B-BA4838CA67C2}" type="slidenum">
              <a:rPr lang="en-US" smtClean="0"/>
              <a:t>35</a:t>
            </a:fld>
            <a:endParaRPr lang="en-US"/>
          </a:p>
        </p:txBody>
      </p:sp>
    </p:spTree>
    <p:extLst>
      <p:ext uri="{BB962C8B-B14F-4D97-AF65-F5344CB8AC3E}">
        <p14:creationId xmlns:p14="http://schemas.microsoft.com/office/powerpoint/2010/main" val="402899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defRPr/>
            </a:pPr>
            <a:r>
              <a:rPr lang="en-US" sz="1200" dirty="0">
                <a:latin typeface="Times New Roman" pitchFamily="18" charset="0"/>
                <a:cs typeface="Times New Roman" pitchFamily="18" charset="0"/>
              </a:rPr>
              <a:t>Increased levels in obstructive jaundice → regurgitation</a:t>
            </a:r>
            <a:r>
              <a:rPr lang="ar-JO" sz="1200" dirty="0">
                <a:latin typeface="Times New Roman" pitchFamily="18" charset="0"/>
                <a:cs typeface="Times New Roman" pitchFamily="18" charset="0"/>
              </a:rPr>
              <a:t>  </a:t>
            </a:r>
            <a:r>
              <a:rPr lang="en-US" sz="1200" dirty="0">
                <a:latin typeface="Times New Roman" pitchFamily="18" charset="0"/>
                <a:cs typeface="Times New Roman" pitchFamily="18" charset="0"/>
              </a:rPr>
              <a:t>of bile to liver</a:t>
            </a:r>
            <a:r>
              <a:rPr lang="ar-JO" sz="1200" dirty="0">
                <a:latin typeface="Times New Roman" pitchFamily="18" charset="0"/>
                <a:cs typeface="Times New Roman" pitchFamily="18" charset="0"/>
              </a:rPr>
              <a:t>  </a:t>
            </a:r>
            <a:r>
              <a:rPr lang="en-US" sz="1200" dirty="0">
                <a:latin typeface="Times New Roman" pitchFamily="18" charset="0"/>
                <a:cs typeface="Times New Roman" pitchFamily="18" charset="0"/>
              </a:rPr>
              <a:t> →damage the liver cell → the over</a:t>
            </a:r>
            <a:r>
              <a:rPr lang="en-US" sz="1200" baseline="0" dirty="0">
                <a:latin typeface="Times New Roman" pitchFamily="18" charset="0"/>
                <a:cs typeface="Times New Roman" pitchFamily="18" charset="0"/>
              </a:rPr>
              <a:t> flow of enzyme and all content of hepatocyte to the plasma</a:t>
            </a:r>
          </a:p>
          <a:p>
            <a:pPr marL="571500" indent="-571500">
              <a:defRPr/>
            </a:pPr>
            <a:r>
              <a:rPr lang="en-US" sz="1200" baseline="0" dirty="0">
                <a:latin typeface="Times New Roman" pitchFamily="18" charset="0"/>
                <a:cs typeface="Times New Roman" pitchFamily="18" charset="0"/>
              </a:rPr>
              <a:t> </a:t>
            </a:r>
            <a:r>
              <a:rPr lang="en-US" sz="1200" b="1" u="sng" dirty="0">
                <a:latin typeface="Times New Roman" pitchFamily="18" charset="0"/>
                <a:cs typeface="Times New Roman" pitchFamily="18" charset="0"/>
              </a:rPr>
              <a:t>Decreased serum levels (due to impaired cellular  function  →decrease the out flow to the plasma  </a:t>
            </a:r>
          </a:p>
          <a:p>
            <a:pPr marL="571500" marR="0" indent="-57150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Lack of cofactors very important for function of some enzyme and its lack may lead to ↓ production of enzyme </a:t>
            </a:r>
          </a:p>
          <a:p>
            <a:pPr marL="571500" indent="-571500">
              <a:defRPr/>
            </a:pP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5226664-EB10-4B4B-8E5B-BA4838CA67C2}" type="slidenum">
              <a:rPr lang="en-US" smtClean="0"/>
              <a:t>4</a:t>
            </a:fld>
            <a:endParaRPr lang="en-US"/>
          </a:p>
        </p:txBody>
      </p:sp>
    </p:spTree>
    <p:extLst>
      <p:ext uri="{BB962C8B-B14F-4D97-AF65-F5344CB8AC3E}">
        <p14:creationId xmlns:p14="http://schemas.microsoft.com/office/powerpoint/2010/main" val="292127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1-Chest pain → cardiac cause or lung</a:t>
            </a:r>
            <a:r>
              <a:rPr lang="en-US" baseline="0" dirty="0"/>
              <a:t> cause or muscle ; the enzyme  help to distinguish  </a:t>
            </a:r>
            <a:r>
              <a:rPr lang="en-US" sz="1200" dirty="0">
                <a:latin typeface="Times New Roman" pitchFamily="18" charset="0"/>
                <a:cs typeface="Times New Roman" pitchFamily="18" charset="0"/>
              </a:rPr>
              <a:t>different</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diagnosis</a:t>
            </a: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3- Helps in ascertaining the response to drugs in a disease → good response the</a:t>
            </a:r>
            <a:r>
              <a:rPr lang="en-US" sz="1200" baseline="0" dirty="0">
                <a:latin typeface="Times New Roman" pitchFamily="18" charset="0"/>
                <a:cs typeface="Times New Roman" pitchFamily="18" charset="0"/>
              </a:rPr>
              <a:t> level of enzyme detected in the plasma will be </a:t>
            </a:r>
            <a:r>
              <a:rPr lang="en-US" sz="1200" dirty="0">
                <a:latin typeface="Times New Roman" pitchFamily="18" charset="0"/>
                <a:cs typeface="Times New Roman" pitchFamily="18" charset="0"/>
              </a:rPr>
              <a:t> low if there</a:t>
            </a:r>
            <a:r>
              <a:rPr lang="en-US" sz="1200" baseline="0" dirty="0">
                <a:latin typeface="Times New Roman" pitchFamily="18" charset="0"/>
                <a:cs typeface="Times New Roman" pitchFamily="18" charset="0"/>
              </a:rPr>
              <a:t> is no response the level will be the same or increased </a:t>
            </a:r>
          </a:p>
          <a:p>
            <a:r>
              <a:rPr lang="en-US" sz="1200" baseline="0" dirty="0">
                <a:latin typeface="Times New Roman" pitchFamily="18" charset="0"/>
                <a:cs typeface="Times New Roman" pitchFamily="18" charset="0"/>
              </a:rPr>
              <a:t>Because in cause of cancer the biomarker lack specificity it better to use them for evaluate and follow up the response of tumor to particular drug  </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5</a:t>
            </a:fld>
            <a:endParaRPr lang="en-US"/>
          </a:p>
        </p:txBody>
      </p:sp>
    </p:spTree>
    <p:extLst>
      <p:ext uri="{BB962C8B-B14F-4D97-AF65-F5344CB8AC3E}">
        <p14:creationId xmlns:p14="http://schemas.microsoft.com/office/powerpoint/2010/main" val="327198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the correct diagnosis</a:t>
            </a:r>
            <a:r>
              <a:rPr lang="en-US" baseline="0" dirty="0"/>
              <a:t>  we have to collect data coming from </a:t>
            </a:r>
          </a:p>
          <a:p>
            <a:r>
              <a:rPr lang="en-US" baseline="0" dirty="0"/>
              <a:t>1-clinical picture of the patient  complaining of chest pain  </a:t>
            </a:r>
          </a:p>
          <a:p>
            <a:r>
              <a:rPr lang="en-US" baseline="0" dirty="0"/>
              <a:t>2-change in the </a:t>
            </a:r>
            <a:r>
              <a:rPr lang="en-US" sz="1200" dirty="0">
                <a:latin typeface="Times New Roman" pitchFamily="18" charset="0"/>
                <a:cs typeface="Times New Roman" pitchFamily="18" charset="0"/>
              </a:rPr>
              <a:t>ECG</a:t>
            </a:r>
          </a:p>
          <a:p>
            <a:r>
              <a:rPr lang="en-US" sz="1200" dirty="0">
                <a:latin typeface="Times New Roman" pitchFamily="18" charset="0"/>
                <a:cs typeface="Times New Roman" pitchFamily="18" charset="0"/>
              </a:rPr>
              <a:t>3-↑ level of cardiac biomarker  in</a:t>
            </a:r>
            <a:r>
              <a:rPr lang="en-US" sz="1200" baseline="0" dirty="0">
                <a:latin typeface="Times New Roman" pitchFamily="18" charset="0"/>
                <a:cs typeface="Times New Roman" pitchFamily="18" charset="0"/>
              </a:rPr>
              <a:t> plasma</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6</a:t>
            </a:fld>
            <a:endParaRPr lang="en-US"/>
          </a:p>
        </p:txBody>
      </p:sp>
    </p:spTree>
    <p:extLst>
      <p:ext uri="{BB962C8B-B14F-4D97-AF65-F5344CB8AC3E}">
        <p14:creationId xmlns:p14="http://schemas.microsoft.com/office/powerpoint/2010/main" val="114605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Acceptable biochemical markers  recently we used Myoglobin  because</a:t>
            </a:r>
            <a:r>
              <a:rPr lang="en-US" sz="1200" baseline="0" dirty="0">
                <a:latin typeface="Times New Roman" pitchFamily="18" charset="0"/>
                <a:cs typeface="Times New Roman" pitchFamily="18" charset="0"/>
              </a:rPr>
              <a:t>  its most sensitive cardiac biomarker but not  specific for cardiac muscles and can be  released from skeletal muscles </a:t>
            </a:r>
          </a:p>
          <a:p>
            <a:r>
              <a:rPr lang="en-US" sz="1200" dirty="0">
                <a:latin typeface="Times New Roman" pitchFamily="18" charset="0"/>
                <a:cs typeface="Times New Roman" pitchFamily="18" charset="0"/>
              </a:rPr>
              <a:t>troponins T and I → </a:t>
            </a:r>
            <a:r>
              <a:rPr lang="en-US" sz="1200" baseline="0" dirty="0">
                <a:latin typeface="Times New Roman" pitchFamily="18" charset="0"/>
                <a:cs typeface="Times New Roman" pitchFamily="18" charset="0"/>
              </a:rPr>
              <a:t>specific + sensitive </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7</a:t>
            </a:fld>
            <a:endParaRPr lang="en-US"/>
          </a:p>
        </p:txBody>
      </p:sp>
    </p:spTree>
    <p:extLst>
      <p:ext uri="{BB962C8B-B14F-4D97-AF65-F5344CB8AC3E}">
        <p14:creationId xmlns:p14="http://schemas.microsoft.com/office/powerpoint/2010/main" val="288275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err="1">
                <a:latin typeface="Times New Roman" pitchFamily="18" charset="0"/>
                <a:cs typeface="Times New Roman" pitchFamily="18" charset="0"/>
              </a:rPr>
              <a:t>Creatine</a:t>
            </a:r>
            <a:r>
              <a:rPr lang="en-US" sz="1000" b="1" u="sng" dirty="0">
                <a:latin typeface="Times New Roman" pitchFamily="18" charset="0"/>
                <a:cs typeface="Times New Roman" pitchFamily="18" charset="0"/>
              </a:rPr>
              <a:t> kinase (CPK) storage of energy in form other</a:t>
            </a:r>
            <a:r>
              <a:rPr lang="en-US" sz="1000" b="1" u="sng" baseline="0" dirty="0">
                <a:latin typeface="Times New Roman" pitchFamily="18" charset="0"/>
                <a:cs typeface="Times New Roman" pitchFamily="18" charset="0"/>
              </a:rPr>
              <a:t> than ATP BECAUSE THE LIFE SPAN  of ATP are short    so this enzyme catalase transfer of energy and phosphate group to the  </a:t>
            </a:r>
            <a:r>
              <a:rPr lang="en-US" sz="1000" b="1" u="sng" dirty="0" err="1">
                <a:latin typeface="Times New Roman" pitchFamily="18" charset="0"/>
                <a:cs typeface="Times New Roman" pitchFamily="18" charset="0"/>
              </a:rPr>
              <a:t>Creatine</a:t>
            </a:r>
            <a:r>
              <a:rPr lang="en-US" sz="1000" b="1" u="sng" dirty="0">
                <a:latin typeface="Times New Roman" pitchFamily="18" charset="0"/>
                <a:cs typeface="Times New Roman" pitchFamily="18" charset="0"/>
              </a:rPr>
              <a:t>  give</a:t>
            </a:r>
            <a:r>
              <a:rPr lang="en-US" sz="1000" b="1" u="sng" baseline="0" dirty="0">
                <a:latin typeface="Times New Roman" pitchFamily="18" charset="0"/>
                <a:cs typeface="Times New Roman" pitchFamily="18" charset="0"/>
              </a:rPr>
              <a:t> </a:t>
            </a:r>
            <a:r>
              <a:rPr lang="en-US" sz="1000" b="1" u="sng" dirty="0" err="1">
                <a:latin typeface="Times New Roman" pitchFamily="18" charset="0"/>
                <a:cs typeface="Times New Roman" pitchFamily="18" charset="0"/>
              </a:rPr>
              <a:t>Creatine</a:t>
            </a:r>
            <a:r>
              <a:rPr lang="en-US" sz="1000" b="1" u="sng" dirty="0">
                <a:latin typeface="Times New Roman" pitchFamily="18" charset="0"/>
                <a:cs typeface="Times New Roman" pitchFamily="18" charset="0"/>
              </a:rPr>
              <a:t>  phosphate  </a:t>
            </a:r>
          </a:p>
          <a:p>
            <a:r>
              <a:rPr lang="en-US" sz="1000" b="1" u="sng" dirty="0" err="1">
                <a:latin typeface="Times New Roman" pitchFamily="18" charset="0"/>
                <a:cs typeface="Times New Roman" pitchFamily="18" charset="0"/>
              </a:rPr>
              <a:t>Creatine</a:t>
            </a:r>
            <a:r>
              <a:rPr lang="en-US" sz="1000" b="1" u="sng" dirty="0">
                <a:latin typeface="Times New Roman" pitchFamily="18" charset="0"/>
                <a:cs typeface="Times New Roman" pitchFamily="18" charset="0"/>
              </a:rPr>
              <a:t> </a:t>
            </a:r>
            <a:r>
              <a:rPr lang="en-US" sz="1000" b="1" u="sng" dirty="0" err="1">
                <a:latin typeface="Times New Roman" pitchFamily="18" charset="0"/>
                <a:cs typeface="Times New Roman" pitchFamily="18" charset="0"/>
              </a:rPr>
              <a:t>phospate</a:t>
            </a:r>
            <a:r>
              <a:rPr lang="en-US" sz="1000" b="1" u="sng" dirty="0">
                <a:latin typeface="Times New Roman" pitchFamily="18" charset="0"/>
                <a:cs typeface="Times New Roman" pitchFamily="18" charset="0"/>
              </a:rPr>
              <a:t> →the fastest source</a:t>
            </a:r>
            <a:r>
              <a:rPr lang="en-US" sz="1000" b="1" u="sng" baseline="0" dirty="0">
                <a:latin typeface="Times New Roman" pitchFamily="18" charset="0"/>
                <a:cs typeface="Times New Roman" pitchFamily="18" charset="0"/>
              </a:rPr>
              <a:t> of energy supplying muscles in the first 30 S  Of </a:t>
            </a:r>
            <a:r>
              <a:rPr lang="en-US" sz="1000" b="1" u="sng" baseline="0" dirty="0" err="1">
                <a:latin typeface="Times New Roman" pitchFamily="18" charset="0"/>
                <a:cs typeface="Times New Roman" pitchFamily="18" charset="0"/>
              </a:rPr>
              <a:t>mascular</a:t>
            </a:r>
            <a:r>
              <a:rPr lang="en-US" sz="1000" b="1" u="sng" baseline="0" dirty="0">
                <a:latin typeface="Times New Roman" pitchFamily="18" charset="0"/>
                <a:cs typeface="Times New Roman" pitchFamily="18" charset="0"/>
              </a:rPr>
              <a:t> exercise</a:t>
            </a:r>
          </a:p>
          <a:p>
            <a:r>
              <a:rPr lang="en-US" sz="1000" b="1" u="sng" baseline="0" dirty="0">
                <a:latin typeface="Times New Roman" pitchFamily="18" charset="0"/>
                <a:cs typeface="Times New Roman" pitchFamily="18" charset="0"/>
              </a:rPr>
              <a:t>ALSO   when the cell in the need for ATP the same enzyme will </a:t>
            </a:r>
            <a:r>
              <a:rPr lang="en-US" sz="1000" b="1" u="sng" baseline="0" dirty="0" err="1">
                <a:latin typeface="Times New Roman" pitchFamily="18" charset="0"/>
                <a:cs typeface="Times New Roman" pitchFamily="18" charset="0"/>
              </a:rPr>
              <a:t>catalyse</a:t>
            </a:r>
            <a:r>
              <a:rPr lang="en-US" sz="1000" b="1" u="sng" baseline="0" dirty="0">
                <a:latin typeface="Times New Roman" pitchFamily="18" charset="0"/>
                <a:cs typeface="Times New Roman" pitchFamily="18" charset="0"/>
              </a:rPr>
              <a:t> reversible reaction  to pick up  energy and phosphate group </a:t>
            </a:r>
            <a:r>
              <a:rPr lang="ar-JO" sz="1000" b="1" u="sng" baseline="0" dirty="0">
                <a:latin typeface="Times New Roman" pitchFamily="18" charset="0"/>
                <a:cs typeface="Times New Roman" pitchFamily="18" charset="0"/>
              </a:rPr>
              <a:t> </a:t>
            </a:r>
            <a:r>
              <a:rPr lang="en-US" sz="1000" b="1" u="sng" baseline="0" dirty="0">
                <a:latin typeface="Times New Roman" pitchFamily="18" charset="0"/>
                <a:cs typeface="Times New Roman" pitchFamily="18" charset="0"/>
              </a:rPr>
              <a:t>to form ATP </a:t>
            </a:r>
          </a:p>
          <a:p>
            <a:endParaRPr lang="en-US" sz="1000" b="1" u="sng" baseline="0" dirty="0">
              <a:latin typeface="Times New Roman" pitchFamily="18" charset="0"/>
              <a:cs typeface="Times New Roman" pitchFamily="18" charset="0"/>
            </a:endParaRPr>
          </a:p>
          <a:p>
            <a:r>
              <a:rPr lang="en-US" sz="1000" dirty="0">
                <a:latin typeface="Times New Roman" pitchFamily="18" charset="0"/>
                <a:cs typeface="Times New Roman" pitchFamily="18" charset="0"/>
              </a:rPr>
              <a:t>CPK returns </a:t>
            </a:r>
            <a:r>
              <a:rPr lang="en-US" sz="1000" baseline="0" dirty="0">
                <a:latin typeface="Times New Roman" pitchFamily="18" charset="0"/>
                <a:cs typeface="Times New Roman" pitchFamily="18" charset="0"/>
              </a:rPr>
              <a:t> </a:t>
            </a:r>
            <a:r>
              <a:rPr lang="en-US" sz="1000" dirty="0">
                <a:latin typeface="Times New Roman" pitchFamily="18" charset="0"/>
                <a:cs typeface="Times New Roman" pitchFamily="18" charset="0"/>
              </a:rPr>
              <a:t> to normal level </a:t>
            </a:r>
            <a:r>
              <a:rPr lang="en-US" sz="1000" dirty="0">
                <a:solidFill>
                  <a:srgbClr val="FF0000"/>
                </a:solidFill>
                <a:latin typeface="Times New Roman" pitchFamily="18" charset="0"/>
                <a:cs typeface="Times New Roman" pitchFamily="18" charset="0"/>
              </a:rPr>
              <a:t>in 2-4 day</a:t>
            </a:r>
            <a:r>
              <a:rPr lang="en-US" sz="1000" dirty="0">
                <a:latin typeface="Times New Roman" pitchFamily="18" charset="0"/>
                <a:cs typeface="Times New Roman" pitchFamily="18" charset="0"/>
              </a:rPr>
              <a:t>s</a:t>
            </a:r>
            <a:r>
              <a:rPr lang="ar-JO" sz="1000" dirty="0">
                <a:latin typeface="Times New Roman" pitchFamily="18" charset="0"/>
                <a:cs typeface="Times New Roman" pitchFamily="18" charset="0"/>
              </a:rPr>
              <a:t> </a:t>
            </a:r>
            <a:r>
              <a:rPr lang="en-US" sz="1000" baseline="0" dirty="0">
                <a:latin typeface="Times New Roman" pitchFamily="18" charset="0"/>
                <a:cs typeface="Times New Roman" pitchFamily="18" charset="0"/>
              </a:rPr>
              <a:t>  it help in diagnosis of </a:t>
            </a:r>
            <a:r>
              <a:rPr lang="en-US" sz="1000" baseline="0" dirty="0" err="1">
                <a:latin typeface="Times New Roman" pitchFamily="18" charset="0"/>
                <a:cs typeface="Times New Roman" pitchFamily="18" charset="0"/>
              </a:rPr>
              <a:t>reinfarction</a:t>
            </a:r>
            <a:r>
              <a:rPr lang="en-US" sz="1000" baseline="0" dirty="0">
                <a:latin typeface="Times New Roman" pitchFamily="18" charset="0"/>
                <a:cs typeface="Times New Roman" pitchFamily="18" charset="0"/>
              </a:rPr>
              <a:t>  it most of cause the </a:t>
            </a:r>
            <a:r>
              <a:rPr lang="en-US" sz="1000" baseline="0" dirty="0" err="1">
                <a:latin typeface="Times New Roman" pitchFamily="18" charset="0"/>
                <a:cs typeface="Times New Roman" pitchFamily="18" charset="0"/>
              </a:rPr>
              <a:t>pt</a:t>
            </a:r>
            <a:r>
              <a:rPr lang="en-US" sz="1000" baseline="0" dirty="0">
                <a:latin typeface="Times New Roman" pitchFamily="18" charset="0"/>
                <a:cs typeface="Times New Roman" pitchFamily="18" charset="0"/>
              </a:rPr>
              <a:t> may be </a:t>
            </a:r>
            <a:r>
              <a:rPr lang="en-US" sz="1000" baseline="0" dirty="0" err="1">
                <a:latin typeface="Times New Roman" pitchFamily="18" charset="0"/>
                <a:cs typeface="Times New Roman" pitchFamily="18" charset="0"/>
              </a:rPr>
              <a:t>susbjcted</a:t>
            </a:r>
            <a:r>
              <a:rPr lang="en-US" sz="1000" baseline="0" dirty="0">
                <a:latin typeface="Times New Roman" pitchFamily="18" charset="0"/>
                <a:cs typeface="Times New Roman" pitchFamily="18" charset="0"/>
              </a:rPr>
              <a:t> to other   infarction due to blockage of  B.V</a:t>
            </a:r>
          </a:p>
          <a:p>
            <a:r>
              <a:rPr lang="en-US" sz="1000" dirty="0">
                <a:latin typeface="Times New Roman" pitchFamily="18" charset="0"/>
                <a:cs typeface="Times New Roman" pitchFamily="18" charset="0"/>
              </a:rPr>
              <a:t>CK is a sensitive(THE elevation start 3-6H after the pain this is with in the  window of diagnosis 3-5h </a:t>
            </a:r>
            <a:r>
              <a:rPr lang="en-US" sz="1000" baseline="0" dirty="0">
                <a:latin typeface="Times New Roman" pitchFamily="18" charset="0"/>
                <a:cs typeface="Times New Roman" pitchFamily="18" charset="0"/>
              </a:rPr>
              <a:t>  in this period it will start to ↑3-4 folds)</a:t>
            </a:r>
            <a:r>
              <a:rPr lang="en-US" sz="1000" dirty="0">
                <a:latin typeface="Times New Roman" pitchFamily="18" charset="0"/>
                <a:cs typeface="Times New Roman" pitchFamily="18" charset="0"/>
              </a:rPr>
              <a:t> </a:t>
            </a:r>
            <a:endParaRPr lang="en-US" sz="1000" baseline="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5226664-EB10-4B4B-8E5B-BA4838CA67C2}" type="slidenum">
              <a:rPr lang="en-US" smtClean="0"/>
              <a:t>8</a:t>
            </a:fld>
            <a:endParaRPr lang="en-US"/>
          </a:p>
        </p:txBody>
      </p:sp>
    </p:spTree>
    <p:extLst>
      <p:ext uri="{BB962C8B-B14F-4D97-AF65-F5344CB8AC3E}">
        <p14:creationId xmlns:p14="http://schemas.microsoft.com/office/powerpoint/2010/main" val="106475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Serum glutamate oxaloacetate</a:t>
            </a:r>
            <a:r>
              <a:rPr lang="en-US" baseline="0" dirty="0"/>
              <a:t> transaminase (SGOT)</a:t>
            </a:r>
            <a:endParaRPr lang="en-US" dirty="0"/>
          </a:p>
        </p:txBody>
      </p:sp>
      <p:sp>
        <p:nvSpPr>
          <p:cNvPr id="4" name="Slide Number Placeholder 3"/>
          <p:cNvSpPr>
            <a:spLocks noGrp="1"/>
          </p:cNvSpPr>
          <p:nvPr>
            <p:ph type="sldNum" sz="quarter" idx="10"/>
          </p:nvPr>
        </p:nvSpPr>
        <p:spPr/>
        <p:txBody>
          <a:bodyPr/>
          <a:lstStyle/>
          <a:p>
            <a:fld id="{E5226664-EB10-4B4B-8E5B-BA4838CA67C2}" type="slidenum">
              <a:rPr lang="en-US" smtClean="0"/>
              <a:t>10</a:t>
            </a:fld>
            <a:endParaRPr lang="en-US"/>
          </a:p>
        </p:txBody>
      </p:sp>
    </p:spTree>
    <p:extLst>
      <p:ext uri="{BB962C8B-B14F-4D97-AF65-F5344CB8AC3E}">
        <p14:creationId xmlns:p14="http://schemas.microsoft.com/office/powerpoint/2010/main" val="396037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7596C06-7E63-4F07-AC54-D88116AF77B1}"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9A9245-DF3F-435B-9B81-116AAFEB4F8B}"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31BB8C-6D8E-43DE-B348-37A5ED8ECCCB}"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06FD1-47FD-473A-BE95-C22ADD383D94}"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810B8A-78F3-417A-8C58-177514E94EB8}"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ED972-2192-4ACD-8B4A-BD50837494B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C527C4-2D3F-4FAC-9013-E67A1F6ACDA8}"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6776A-A1A2-4C4B-9EC4-32373313E7EF}"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BA976-FCB1-446D-9DDE-402F769DCF79}" type="datetimeFigureOut">
              <a:rPr lang="en-US"/>
              <a:pPr>
                <a:defRPr/>
              </a:pPr>
              <a:t>4/27/2020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E0C58-7B52-454C-B378-C926F9918DFA}"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275841-C965-41C5-AB2A-9D5850DD3F4C}"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6DFBF3-9B11-4D06-938A-16C6D5C6D7B8}"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FB49450-FD5D-4AEF-BCDC-A756A1A57B70}" type="datetimeFigureOut">
              <a:rPr lang="en-US"/>
              <a:pPr>
                <a:defRPr/>
              </a:pPr>
              <a:t>4/27/2020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90976B-A197-40C9-B519-25C01B46ECE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2C5718D-E655-4DCA-BA2E-0524D78E204B}" type="datetimeFigureOut">
              <a:rPr lang="en-US"/>
              <a:pPr>
                <a:defRPr/>
              </a:pPr>
              <a:t>4/27/2020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24BD36-413C-4C75-BAE2-AED7727EA23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A9FE22-2B94-4A32-B58D-5673FB940352}" type="datetimeFigureOut">
              <a:rPr lang="en-US"/>
              <a:pPr>
                <a:defRPr/>
              </a:pPr>
              <a:t>4/27/2020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E575AC-036D-4E48-BFA0-9F476D829F2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5F078C-E2A1-424D-8989-F683303BC7D7}"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20A8BB-6B33-47BD-8980-FACEEDE8030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93772E-9661-4062-8C12-660054F3DE06}" type="datetimeFigureOut">
              <a:rPr lang="en-US"/>
              <a:pPr>
                <a:defRPr/>
              </a:pPr>
              <a:t>4/27/2020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52F26E-4AC7-416C-BB67-ACA077909AA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257A86-59FA-4FCF-B8AE-DE1A8AE54312}" type="datetimeFigureOut">
              <a:rPr lang="en-US"/>
              <a:pPr>
                <a:defRPr/>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C83AA671-9F1E-4166-9763-163CED0E3AB5}"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7772400" cy="1470025"/>
          </a:xfrm>
        </p:spPr>
        <p:txBody>
          <a:bodyPr/>
          <a:lstStyle/>
          <a:p>
            <a:pPr eaLnBrk="1" hangingPunct="1"/>
            <a:r>
              <a:rPr lang="en-US" b="1" dirty="0">
                <a:latin typeface="Times New Roman" pitchFamily="18" charset="0"/>
                <a:cs typeface="Times New Roman" pitchFamily="18" charset="0"/>
              </a:rPr>
              <a:t>Enzymes in </a:t>
            </a:r>
            <a:r>
              <a:rPr lang="en-US" b="1" dirty="0" smtClean="0">
                <a:latin typeface="Times New Roman" pitchFamily="18" charset="0"/>
                <a:cs typeface="Times New Roman" pitchFamily="18" charset="0"/>
              </a:rPr>
              <a:t>Medicine</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en-US" dirty="0" smtClean="0"/>
              <a:t>Biomarker </a:t>
            </a:r>
            <a:r>
              <a:rPr lang="en-US" dirty="0"/>
              <a:t>for </a:t>
            </a:r>
            <a:r>
              <a:rPr lang="en-US" dirty="0" smtClean="0"/>
              <a:t>diagnosis)</a:t>
            </a:r>
            <a:r>
              <a:rPr lang="en-US" dirty="0"/>
              <a:t/>
            </a:r>
            <a:br>
              <a:rPr lang="en-US" dirty="0"/>
            </a:br>
            <a:endParaRPr lang="en-US" b="1" dirty="0"/>
          </a:p>
        </p:txBody>
      </p:sp>
    </p:spTree>
    <p:extLst>
      <p:ext uri="{BB962C8B-B14F-4D97-AF65-F5344CB8AC3E}">
        <p14:creationId xmlns:p14="http://schemas.microsoft.com/office/powerpoint/2010/main" val="231293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98591" cy="6986528"/>
          </a:xfrm>
          <a:prstGeom prst="rect">
            <a:avLst/>
          </a:prstGeom>
          <a:noFill/>
          <a:ln w="9525">
            <a:noFill/>
            <a:miter lim="800000"/>
            <a:headEnd/>
            <a:tailEnd/>
          </a:ln>
        </p:spPr>
        <p:txBody>
          <a:bodyPr wrap="square">
            <a:spAutoFit/>
          </a:bodyPr>
          <a:lstStyle/>
          <a:p>
            <a:pPr>
              <a:buFontTx/>
              <a:buChar char="-"/>
            </a:pPr>
            <a:r>
              <a:rPr lang="en-US" sz="2800" dirty="0">
                <a:latin typeface="Times New Roman" pitchFamily="18" charset="0"/>
                <a:cs typeface="Times New Roman" pitchFamily="18" charset="0"/>
              </a:rPr>
              <a:t> Normal levels of CPK are almost entirely MM, from skeletal </a:t>
            </a:r>
          </a:p>
          <a:p>
            <a:r>
              <a:rPr lang="en-US" sz="2800" dirty="0">
                <a:latin typeface="Times New Roman" pitchFamily="18" charset="0"/>
                <a:cs typeface="Times New Roman" pitchFamily="18" charset="0"/>
              </a:rPr>
              <a:t>  muscle.</a:t>
            </a:r>
          </a:p>
          <a:p>
            <a:pPr>
              <a:buFontTx/>
              <a:buChar char="-"/>
            </a:pPr>
            <a:r>
              <a:rPr lang="en-US" sz="2800" dirty="0">
                <a:latin typeface="Times New Roman" pitchFamily="18" charset="0"/>
                <a:cs typeface="Times New Roman" pitchFamily="18" charset="0"/>
              </a:rPr>
              <a:t> Elevated levels of CPK resulting from acute myocardial </a:t>
            </a:r>
          </a:p>
          <a:p>
            <a:r>
              <a:rPr lang="en-US" sz="2800" dirty="0">
                <a:latin typeface="Times New Roman" pitchFamily="18" charset="0"/>
                <a:cs typeface="Times New Roman" pitchFamily="18" charset="0"/>
              </a:rPr>
              <a:t>  infarction are about half MM and half MB.</a:t>
            </a:r>
          </a:p>
          <a:p>
            <a:endParaRPr lang="en-US" sz="28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Myocardial muscle is the only tissue that contains more than </a:t>
            </a:r>
          </a:p>
          <a:p>
            <a:r>
              <a:rPr lang="en-US" sz="2800" dirty="0">
                <a:latin typeface="Times New Roman" pitchFamily="18" charset="0"/>
                <a:cs typeface="Times New Roman" pitchFamily="18" charset="0"/>
              </a:rPr>
              <a:t>  five percent of the total CK activity as the CK2 </a:t>
            </a:r>
            <a:r>
              <a:rPr lang="en-US" sz="2800" dirty="0" err="1">
                <a:latin typeface="Times New Roman" pitchFamily="18" charset="0"/>
                <a:cs typeface="Times New Roman" pitchFamily="18" charset="0"/>
              </a:rPr>
              <a:t>isoenzyme</a:t>
            </a:r>
            <a:r>
              <a:rPr lang="en-US" sz="2800" dirty="0">
                <a:latin typeface="Times New Roman" pitchFamily="18" charset="0"/>
                <a:cs typeface="Times New Roman" pitchFamily="18" charset="0"/>
              </a:rPr>
              <a:t>, in </a:t>
            </a:r>
          </a:p>
          <a:p>
            <a:r>
              <a:rPr lang="en-US" sz="2800" dirty="0">
                <a:latin typeface="Times New Roman" pitchFamily="18" charset="0"/>
                <a:cs typeface="Times New Roman" pitchFamily="18" charset="0"/>
              </a:rPr>
              <a:t>  the patients with recent myocardial infarction, the total </a:t>
            </a:r>
          </a:p>
          <a:p>
            <a:r>
              <a:rPr lang="en-US" sz="2800" dirty="0">
                <a:latin typeface="Times New Roman" pitchFamily="18" charset="0"/>
                <a:cs typeface="Times New Roman" pitchFamily="18" charset="0"/>
              </a:rPr>
              <a:t>  isoenzyme is elevated up to 20-folds above the normal</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2- </a:t>
            </a:r>
            <a:r>
              <a:rPr lang="en-US" sz="2800" b="1" u="sng" dirty="0">
                <a:latin typeface="Times New Roman" pitchFamily="18" charset="0"/>
                <a:cs typeface="Times New Roman" pitchFamily="18" charset="0"/>
              </a:rPr>
              <a:t>Aspartate amino </a:t>
            </a:r>
            <a:r>
              <a:rPr lang="en-US" sz="2800" b="1" u="sng" dirty="0" err="1">
                <a:latin typeface="Times New Roman" pitchFamily="18" charset="0"/>
                <a:cs typeface="Times New Roman" pitchFamily="18" charset="0"/>
              </a:rPr>
              <a:t>transferase</a:t>
            </a:r>
            <a:r>
              <a:rPr lang="en-US" sz="2800" b="1" u="sng" dirty="0">
                <a:latin typeface="Times New Roman" pitchFamily="18" charset="0"/>
                <a:cs typeface="Times New Roman" pitchFamily="18" charset="0"/>
              </a:rPr>
              <a:t> (AST)</a:t>
            </a:r>
          </a:p>
          <a:p>
            <a:r>
              <a:rPr lang="en-US" sz="2800" dirty="0">
                <a:latin typeface="Times New Roman" pitchFamily="18" charset="0"/>
                <a:cs typeface="Times New Roman" pitchFamily="18" charset="0"/>
              </a:rPr>
              <a:t>- It is called as serum </a:t>
            </a:r>
            <a:r>
              <a:rPr lang="en-US" sz="2800" dirty="0" smtClean="0">
                <a:latin typeface="Times New Roman" pitchFamily="18" charset="0"/>
                <a:cs typeface="Times New Roman" pitchFamily="18" charset="0"/>
              </a:rPr>
              <a:t>SGOT(</a:t>
            </a:r>
            <a:r>
              <a:rPr lang="en-US" sz="1500" dirty="0"/>
              <a:t>Serum glutamate oxaloacetate </a:t>
            </a:r>
            <a:r>
              <a:rPr lang="en-US" sz="1500" dirty="0" smtClean="0"/>
              <a:t>transaminase</a:t>
            </a:r>
            <a:r>
              <a:rPr lang="en-US" sz="2800" dirty="0" smtClean="0"/>
              <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 AST. </a:t>
            </a:r>
          </a:p>
          <a:p>
            <a:r>
              <a:rPr lang="en-US" sz="2800" dirty="0">
                <a:latin typeface="Times New Roman" pitchFamily="18" charset="0"/>
                <a:cs typeface="Times New Roman" pitchFamily="18" charset="0"/>
              </a:rPr>
              <a:t>- The level is significantly elevated in Acute MI.</a:t>
            </a:r>
          </a:p>
          <a:p>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Normal </a:t>
            </a:r>
            <a:r>
              <a:rPr lang="en-US" sz="2800" dirty="0">
                <a:latin typeface="Times New Roman" pitchFamily="18" charset="0"/>
                <a:cs typeface="Times New Roman" pitchFamily="18" charset="0"/>
              </a:rPr>
              <a:t>Value: 8-20 U/L at 37°C.</a:t>
            </a:r>
          </a:p>
          <a:p>
            <a:pPr marL="457200" indent="-457200">
              <a:buFontTx/>
              <a:buChar char="-"/>
            </a:pPr>
            <a:r>
              <a:rPr lang="en-US" sz="2800" i="1" u="sng" dirty="0">
                <a:solidFill>
                  <a:srgbClr val="FF0000"/>
                </a:solidFill>
                <a:latin typeface="Times New Roman" pitchFamily="18" charset="0"/>
                <a:cs typeface="Times New Roman" pitchFamily="18" charset="0"/>
              </a:rPr>
              <a:t>CAN NOT BE USED ALONE FOR DAGNOSIS OF MI</a:t>
            </a:r>
          </a:p>
          <a:p>
            <a:pPr marL="457200" indent="-457200">
              <a:buFontTx/>
              <a:buChar char="-"/>
            </a:pPr>
            <a:r>
              <a:rPr lang="en-US" sz="2800" i="1" u="sng" dirty="0">
                <a:solidFill>
                  <a:srgbClr val="FF0000"/>
                </a:solidFill>
                <a:latin typeface="Times New Roman" pitchFamily="18" charset="0"/>
                <a:cs typeface="Times New Roman" pitchFamily="18" charset="0"/>
              </a:rPr>
              <a:t>NOT SPECIFIC FOUND IN DIFFERENT ORGAN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7463582"/>
          </a:xfrm>
          <a:prstGeom prst="rect">
            <a:avLst/>
          </a:prstGeom>
          <a:noFill/>
          <a:ln w="9525">
            <a:noFill/>
            <a:miter lim="800000"/>
            <a:headEnd/>
            <a:tailEnd/>
          </a:ln>
        </p:spPr>
        <p:txBody>
          <a:bodyPr>
            <a:spAutoFit/>
          </a:bodyPr>
          <a:lstStyle/>
          <a:p>
            <a:r>
              <a:rPr lang="en-US" sz="2800" dirty="0">
                <a:latin typeface="Times New Roman" pitchFamily="18" charset="0"/>
                <a:cs typeface="Times New Roman" pitchFamily="18" charset="0"/>
              </a:rPr>
              <a:t>- In acute MI- Serum activity rises sharply within the first 12 </a:t>
            </a:r>
          </a:p>
          <a:p>
            <a:r>
              <a:rPr lang="en-US" sz="2800" dirty="0">
                <a:latin typeface="Times New Roman" pitchFamily="18" charset="0"/>
                <a:cs typeface="Times New Roman" pitchFamily="18" charset="0"/>
              </a:rPr>
              <a:t>  hours, with a peak level at 24 hours or over and returns to </a:t>
            </a:r>
          </a:p>
          <a:p>
            <a:r>
              <a:rPr lang="en-US" sz="2800" dirty="0">
                <a:latin typeface="Times New Roman" pitchFamily="18" charset="0"/>
                <a:cs typeface="Times New Roman" pitchFamily="18" charset="0"/>
              </a:rPr>
              <a:t>  normal within 3-5 days.</a:t>
            </a:r>
          </a:p>
          <a:p>
            <a:r>
              <a:rPr lang="en-US" sz="2800" dirty="0">
                <a:latin typeface="Times New Roman" pitchFamily="18" charset="0"/>
                <a:cs typeface="Times New Roman" pitchFamily="18" charset="0"/>
              </a:rPr>
              <a:t>- The rise depends on the extent of infarction</a:t>
            </a:r>
            <a:r>
              <a:rPr lang="en-US" sz="2800" dirty="0" smtClean="0">
                <a:latin typeface="Times New Roman" pitchFamily="18" charset="0"/>
                <a:cs typeface="Times New Roman" pitchFamily="18" charset="0"/>
              </a:rPr>
              <a:t>.**(</a:t>
            </a:r>
            <a:r>
              <a:rPr lang="en-US" sz="1500" dirty="0"/>
              <a:t>CPK AND AST reflecting the extent of </a:t>
            </a:r>
            <a:r>
              <a:rPr lang="en-US" sz="1500" dirty="0" smtClean="0"/>
              <a:t>infarction)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Re- infarction results in secondary rise of AST.</a:t>
            </a:r>
          </a:p>
          <a:p>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Prognostic</a:t>
            </a:r>
            <a:r>
              <a:rPr lang="en-US" sz="2800" dirty="0">
                <a:latin typeface="Times New Roman" pitchFamily="18" charset="0"/>
                <a:cs typeface="Times New Roman" pitchFamily="18" charset="0"/>
              </a:rPr>
              <a:t> significance: (severity)</a:t>
            </a:r>
          </a:p>
          <a:p>
            <a:r>
              <a:rPr lang="en-US" sz="2800" dirty="0">
                <a:latin typeface="Times New Roman" pitchFamily="18" charset="0"/>
                <a:cs typeface="Times New Roman" pitchFamily="18" charset="0"/>
              </a:rPr>
              <a:t> Levels &gt; 350 U/L are due to massive </a:t>
            </a:r>
            <a:r>
              <a:rPr lang="en-US" sz="2800" dirty="0" smtClean="0">
                <a:latin typeface="Times New Roman" pitchFamily="18" charset="0"/>
                <a:cs typeface="Times New Roman" pitchFamily="18" charset="0"/>
              </a:rPr>
              <a:t>infarction</a:t>
            </a:r>
            <a:r>
              <a:rPr lang="en-US" sz="2800" b="1" i="1" dirty="0" smtClean="0">
                <a:latin typeface="Times New Roman" pitchFamily="18" charset="0"/>
                <a:cs typeface="Times New Roman" pitchFamily="18" charset="0"/>
              </a:rPr>
              <a:t>**</a:t>
            </a:r>
            <a:r>
              <a:rPr lang="en-US" sz="1600" b="1" i="1" dirty="0" smtClean="0"/>
              <a:t>(higher </a:t>
            </a:r>
            <a:r>
              <a:rPr lang="en-US" sz="1600" b="1" i="1" dirty="0"/>
              <a:t>level than small </a:t>
            </a:r>
            <a:r>
              <a:rPr lang="en-US" sz="1600" b="1" i="1" dirty="0" smtClean="0"/>
              <a:t>infraction)(</a:t>
            </a:r>
            <a:r>
              <a:rPr lang="en-US" sz="2000" b="1" i="1" dirty="0" smtClean="0"/>
              <a:t>F</a:t>
            </a:r>
            <a:r>
              <a:rPr lang="en-US" sz="1600" b="1" i="1" dirty="0" smtClean="0"/>
              <a:t>atal)</a:t>
            </a:r>
          </a:p>
          <a:p>
            <a:r>
              <a:rPr lang="en-US" sz="1600" dirty="0" smtClean="0"/>
              <a:t>** </a:t>
            </a:r>
            <a:r>
              <a:rPr lang="en-US" sz="1600" b="1" i="1" dirty="0"/>
              <a:t>Diagnosis of infarction or infarction on top of infarction as the case of CPK IF THE (AST) AND  (ALE) ELEVATED →   the source of AST  is the liver If  AST ONLY ELEVATED → it come from muscles not from the liver </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Levels &gt; 150 U/L are associated with high mortality </a:t>
            </a:r>
          </a:p>
          <a:p>
            <a:r>
              <a:rPr lang="en-US" sz="2800" dirty="0">
                <a:latin typeface="Times New Roman" pitchFamily="18" charset="0"/>
                <a:cs typeface="Times New Roman" pitchFamily="18" charset="0"/>
              </a:rPr>
              <a:t> Levels &lt; 50 U/L are associated with low mortality.</a:t>
            </a:r>
          </a:p>
          <a:p>
            <a:r>
              <a:rPr lang="en-US" sz="2800" b="1" u="sng" dirty="0">
                <a:latin typeface="Times New Roman" pitchFamily="18" charset="0"/>
                <a:cs typeface="Times New Roman" pitchFamily="18" charset="0"/>
              </a:rPr>
              <a:t>Other diseases</a:t>
            </a:r>
            <a:r>
              <a:rPr lang="en-US" sz="2800" dirty="0">
                <a:latin typeface="Times New Roman" pitchFamily="18" charset="0"/>
                <a:cs typeface="Times New Roman" pitchFamily="18" charset="0"/>
              </a:rPr>
              <a:t>:</a:t>
            </a:r>
          </a:p>
          <a:p>
            <a:r>
              <a:rPr lang="en-US" sz="2200" dirty="0">
                <a:latin typeface="Times New Roman" pitchFamily="18" charset="0"/>
                <a:cs typeface="Times New Roman" pitchFamily="18" charset="0"/>
              </a:rPr>
              <a:t>- The rise in activity is also observed in muscle and hepatic </a:t>
            </a:r>
          </a:p>
          <a:p>
            <a:r>
              <a:rPr lang="en-US" sz="2200" dirty="0">
                <a:latin typeface="Times New Roman" pitchFamily="18" charset="0"/>
                <a:cs typeface="Times New Roman" pitchFamily="18" charset="0"/>
              </a:rPr>
              <a:t>  diseases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These can be well differentiated from </a:t>
            </a:r>
            <a:r>
              <a:rPr lang="en-US" sz="2200" dirty="0" smtClean="0">
                <a:latin typeface="Times New Roman" pitchFamily="18" charset="0"/>
                <a:cs typeface="Times New Roman" pitchFamily="18" charset="0"/>
              </a:rPr>
              <a:t>simultaneous</a:t>
            </a:r>
            <a:r>
              <a:rPr lang="en-US" sz="9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estimations </a:t>
            </a:r>
            <a:r>
              <a:rPr lang="en-US" sz="2200" dirty="0">
                <a:latin typeface="Times New Roman" pitchFamily="18" charset="0"/>
                <a:cs typeface="Times New Roman" pitchFamily="18" charset="0"/>
              </a:rPr>
              <a:t>of other enzyme</a:t>
            </a:r>
            <a:r>
              <a:rPr lang="en-US" sz="800" dirty="0">
                <a:latin typeface="Times New Roman" pitchFamily="18" charset="0"/>
                <a:cs typeface="Times New Roman" pitchFamily="18" charset="0"/>
              </a:rPr>
              <a:t> </a:t>
            </a:r>
            <a:r>
              <a:rPr lang="en-US" sz="2200" dirty="0">
                <a:latin typeface="Times New Roman" pitchFamily="18" charset="0"/>
                <a:cs typeface="Times New Roman" pitchFamily="18" charset="0"/>
              </a:rPr>
              <a:t>activities like ALT</a:t>
            </a:r>
            <a:r>
              <a:rPr lang="en-US" sz="800" dirty="0">
                <a:latin typeface="Times New Roman" pitchFamily="18" charset="0"/>
                <a:cs typeface="Times New Roman" pitchFamily="18" charset="0"/>
              </a:rPr>
              <a:t>  </a:t>
            </a:r>
            <a:r>
              <a:rPr lang="en-US" sz="2200" dirty="0" err="1">
                <a:latin typeface="Times New Roman" pitchFamily="18" charset="0"/>
                <a:cs typeface="Times New Roman" pitchFamily="18" charset="0"/>
              </a:rPr>
              <a:t>etc</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which</a:t>
            </a:r>
            <a:r>
              <a:rPr lang="en-US" sz="10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do </a:t>
            </a:r>
            <a:r>
              <a:rPr lang="en-US" sz="2200" dirty="0">
                <a:latin typeface="Times New Roman" pitchFamily="18" charset="0"/>
                <a:cs typeface="Times New Roman" pitchFamily="18" charset="0"/>
              </a:rPr>
              <a:t>not show and rise in activity in Acute MI</a:t>
            </a:r>
            <a:r>
              <a:rPr lang="en-US" sz="22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7771358"/>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3- </a:t>
            </a:r>
            <a:r>
              <a:rPr lang="en-US" sz="2800" b="1" u="sng" dirty="0">
                <a:latin typeface="Times New Roman" pitchFamily="18" charset="0"/>
                <a:cs typeface="Times New Roman" pitchFamily="18" charset="0"/>
              </a:rPr>
              <a:t>Lactate dehydrogenase (LDH)</a:t>
            </a:r>
          </a:p>
          <a:p>
            <a:r>
              <a:rPr lang="en-US" sz="2500" dirty="0">
                <a:latin typeface="Times New Roman" pitchFamily="18" charset="0"/>
                <a:cs typeface="Times New Roman" pitchFamily="18" charset="0"/>
              </a:rPr>
              <a:t>- It catalyzes the reversible conversion of pyruvate and lactate.</a:t>
            </a:r>
          </a:p>
          <a:p>
            <a:pPr>
              <a:buFontTx/>
              <a:buChar char="-"/>
            </a:pP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Normal level: 55-140 U/L at 30°C. The levels in the upper </a:t>
            </a:r>
          </a:p>
          <a:p>
            <a:r>
              <a:rPr lang="en-US" sz="2500" dirty="0">
                <a:latin typeface="Times New Roman" pitchFamily="18" charset="0"/>
                <a:cs typeface="Times New Roman" pitchFamily="18" charset="0"/>
              </a:rPr>
              <a:t>  range are generally seen in children. </a:t>
            </a:r>
          </a:p>
          <a:p>
            <a:pPr>
              <a:buFontTx/>
              <a:buChar char="-"/>
            </a:pPr>
            <a:r>
              <a:rPr lang="en-US" sz="2500" dirty="0">
                <a:latin typeface="Times New Roman" pitchFamily="18" charset="0"/>
                <a:cs typeface="Times New Roman" pitchFamily="18" charset="0"/>
              </a:rPr>
              <a:t> LDH level is 100 times more inside the RBCs than in </a:t>
            </a:r>
          </a:p>
          <a:p>
            <a:r>
              <a:rPr lang="en-US" sz="2500" dirty="0">
                <a:latin typeface="Times New Roman" pitchFamily="18" charset="0"/>
                <a:cs typeface="Times New Roman" pitchFamily="18" charset="0"/>
              </a:rPr>
              <a:t>  plasma, and therefore minor amount of hemolysis results in </a:t>
            </a:r>
          </a:p>
          <a:p>
            <a:r>
              <a:rPr lang="en-US" sz="2500" dirty="0">
                <a:latin typeface="Times New Roman" pitchFamily="18" charset="0"/>
                <a:cs typeface="Times New Roman" pitchFamily="18" charset="0"/>
              </a:rPr>
              <a:t>  false positive result.</a:t>
            </a:r>
          </a:p>
          <a:p>
            <a:pPr>
              <a:buFontTx/>
              <a:buChar char="-"/>
            </a:pP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In Acute MI: The serum activity rises within 12 to 24 hours, </a:t>
            </a:r>
          </a:p>
          <a:p>
            <a:r>
              <a:rPr lang="en-US" sz="2500" dirty="0">
                <a:latin typeface="Times New Roman" pitchFamily="18" charset="0"/>
                <a:cs typeface="Times New Roman" pitchFamily="18" charset="0"/>
              </a:rPr>
              <a:t>  attains a peak at 48 hours (2 to 4 days) reaching about 1000 </a:t>
            </a:r>
          </a:p>
          <a:p>
            <a:r>
              <a:rPr lang="en-US" sz="2500" dirty="0">
                <a:latin typeface="Times New Roman" pitchFamily="18" charset="0"/>
                <a:cs typeface="Times New Roman" pitchFamily="18" charset="0"/>
              </a:rPr>
              <a:t>  U/L and then returns gradually to normal from 8 - 14 day. </a:t>
            </a:r>
          </a:p>
          <a:p>
            <a:pPr>
              <a:buFontTx/>
              <a:buChar char="-"/>
            </a:pPr>
            <a:r>
              <a:rPr lang="en-US" sz="2500" dirty="0">
                <a:latin typeface="Times New Roman" pitchFamily="18" charset="0"/>
                <a:cs typeface="Times New Roman" pitchFamily="18" charset="0"/>
              </a:rPr>
              <a:t>The magnitude of rise is proportional to the extent of </a:t>
            </a:r>
          </a:p>
          <a:p>
            <a:r>
              <a:rPr lang="en-US" sz="2500" dirty="0">
                <a:latin typeface="Times New Roman" pitchFamily="18" charset="0"/>
                <a:cs typeface="Times New Roman" pitchFamily="18" charset="0"/>
              </a:rPr>
              <a:t>  myocardial infarction.</a:t>
            </a:r>
          </a:p>
          <a:p>
            <a:pPr>
              <a:buFontTx/>
              <a:buChar char="-"/>
            </a:pPr>
            <a:r>
              <a:rPr lang="en-US" sz="2500" dirty="0">
                <a:latin typeface="Times New Roman" pitchFamily="18" charset="0"/>
                <a:cs typeface="Times New Roman" pitchFamily="18" charset="0"/>
              </a:rPr>
              <a:t> Serum LDH elevation may persist for more than a week after </a:t>
            </a:r>
          </a:p>
          <a:p>
            <a:r>
              <a:rPr lang="en-US" sz="2500" dirty="0">
                <a:latin typeface="Times New Roman" pitchFamily="18" charset="0"/>
                <a:cs typeface="Times New Roman" pitchFamily="18" charset="0"/>
              </a:rPr>
              <a:t>  CPK and SGOT levels have returned to normal levels</a:t>
            </a:r>
            <a:r>
              <a:rPr lang="en-US" sz="2500" dirty="0" smtClean="0">
                <a:latin typeface="Times New Roman" pitchFamily="18" charset="0"/>
                <a:cs typeface="Times New Roman" pitchFamily="18" charset="0"/>
              </a:rPr>
              <a:t>.</a:t>
            </a:r>
          </a:p>
          <a:p>
            <a:pPr marL="0" indent="0">
              <a:buFontTx/>
              <a:buNone/>
            </a:pPr>
            <a:r>
              <a:rPr lang="en-US" sz="1700" dirty="0" smtClean="0"/>
              <a:t>**(</a:t>
            </a:r>
            <a:r>
              <a:rPr lang="en-US" sz="1700" dirty="0"/>
              <a:t>LDH)--- UTILIZE  NADH+H from the </a:t>
            </a:r>
            <a:r>
              <a:rPr lang="en-US" sz="1700" dirty="0" err="1"/>
              <a:t>axn</a:t>
            </a:r>
            <a:r>
              <a:rPr lang="en-US" sz="1700" dirty="0"/>
              <a:t> number 6 in the </a:t>
            </a:r>
            <a:r>
              <a:rPr lang="en-US" sz="1700" dirty="0" err="1"/>
              <a:t>glycolutic</a:t>
            </a:r>
            <a:r>
              <a:rPr lang="en-US" sz="1700" dirty="0"/>
              <a:t> </a:t>
            </a:r>
            <a:r>
              <a:rPr lang="en-US" sz="1700" dirty="0" smtClean="0"/>
              <a:t>pathway</a:t>
            </a:r>
            <a:endParaRPr lang="en-US" sz="1700" dirty="0"/>
          </a:p>
          <a:p>
            <a:pPr marL="0" indent="0">
              <a:buFontTx/>
              <a:buNone/>
            </a:pPr>
            <a:r>
              <a:rPr lang="en-US" sz="1700" dirty="0"/>
              <a:t>Any injury in RBCs </a:t>
            </a:r>
            <a:r>
              <a:rPr lang="en-US" sz="1700" dirty="0">
                <a:sym typeface="Wingdings" pitchFamily="2" charset="2"/>
              </a:rPr>
              <a:t> false positive LDH   (( false </a:t>
            </a:r>
            <a:r>
              <a:rPr lang="en-US" sz="1700" dirty="0" err="1">
                <a:sym typeface="Wingdings" pitchFamily="2" charset="2"/>
              </a:rPr>
              <a:t>postive</a:t>
            </a:r>
            <a:r>
              <a:rPr lang="en-US" sz="1700" dirty="0">
                <a:sym typeface="Wingdings" pitchFamily="2" charset="2"/>
              </a:rPr>
              <a:t> of acute MI ,, because it is due to hemolysis of Erythrocytes</a:t>
            </a:r>
            <a:r>
              <a:rPr lang="en-US" sz="1700" dirty="0" smtClean="0">
                <a:sym typeface="Wingdings" pitchFamily="2" charset="2"/>
              </a:rPr>
              <a:t>)) The </a:t>
            </a:r>
            <a:r>
              <a:rPr lang="en-US" sz="1700" dirty="0">
                <a:sym typeface="Wingdings" pitchFamily="2" charset="2"/>
              </a:rPr>
              <a:t>level of LDH  is better not be used in the early detection of (Acute MI) ,, BECAUSE THE ELEVATION WILL BE BEYOND THE WINDOW OF DIAGNOSIS</a:t>
            </a:r>
            <a:r>
              <a:rPr lang="en-US" sz="1700" dirty="0" smtClean="0">
                <a:sym typeface="Wingdings" pitchFamily="2" charset="2"/>
              </a:rPr>
              <a:t>.</a:t>
            </a:r>
            <a:r>
              <a:rPr lang="en-US" sz="1700" dirty="0" smtClean="0"/>
              <a:t>(( </a:t>
            </a:r>
            <a:r>
              <a:rPr lang="en-US" sz="1700" dirty="0"/>
              <a:t>it will arise to the diagnostic level after 12-24h of  the onset  of AMI ))</a:t>
            </a:r>
          </a:p>
          <a:p>
            <a:pPr marL="0" indent="0">
              <a:buFontTx/>
              <a:buNone/>
            </a:pPr>
            <a:endParaRPr lang="en-US" sz="1600" dirty="0"/>
          </a:p>
          <a:p>
            <a:endParaRPr lang="en-US"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7463582"/>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Other diseases:</a:t>
            </a:r>
          </a:p>
          <a:p>
            <a:pPr>
              <a:buFontTx/>
              <a:buChar char="-"/>
            </a:pPr>
            <a:r>
              <a:rPr lang="en-US" sz="2400" dirty="0">
                <a:latin typeface="Times New Roman" pitchFamily="18" charset="0"/>
                <a:cs typeface="Times New Roman" pitchFamily="18" charset="0"/>
              </a:rPr>
              <a:t>The increase in serum activity of LDH is also seen in </a:t>
            </a:r>
          </a:p>
          <a:p>
            <a:r>
              <a:rPr lang="en-US" sz="2400" dirty="0">
                <a:latin typeface="Times New Roman" pitchFamily="18" charset="0"/>
                <a:cs typeface="Times New Roman" pitchFamily="18" charset="0"/>
              </a:rPr>
              <a:t>  hemolytic anemias, hepatocellular damage, muscular </a:t>
            </a:r>
          </a:p>
          <a:p>
            <a:r>
              <a:rPr lang="en-US" sz="2400" dirty="0">
                <a:latin typeface="Times New Roman" pitchFamily="18" charset="0"/>
                <a:cs typeface="Times New Roman" pitchFamily="18" charset="0"/>
              </a:rPr>
              <a:t>  dystrophies, carcinoma, leukemia, and any condition which </a:t>
            </a:r>
          </a:p>
          <a:p>
            <a:r>
              <a:rPr lang="en-US" sz="2400" dirty="0">
                <a:latin typeface="Times New Roman" pitchFamily="18" charset="0"/>
                <a:cs typeface="Times New Roman" pitchFamily="18" charset="0"/>
              </a:rPr>
              <a:t>  causes necrosis of the body </a:t>
            </a:r>
            <a:r>
              <a:rPr lang="en-US" sz="2400" dirty="0" smtClean="0">
                <a:latin typeface="Times New Roman" pitchFamily="18" charset="0"/>
                <a:cs typeface="Times New Roman" pitchFamily="18" charset="0"/>
              </a:rPr>
              <a:t>cells ( So </a:t>
            </a:r>
            <a:r>
              <a:rPr lang="en-US" sz="2400" dirty="0" smtClean="0"/>
              <a:t>LDH </a:t>
            </a:r>
            <a:r>
              <a:rPr lang="en-US" sz="2400" dirty="0"/>
              <a:t>is not specific for the Cardiac </a:t>
            </a:r>
            <a:r>
              <a:rPr lang="en-US" sz="2400" dirty="0" smtClean="0"/>
              <a:t>muscle).</a:t>
            </a:r>
            <a:endParaRPr lang="en-US" sz="24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Since the total LDH is increased in many diseases, so the </a:t>
            </a:r>
          </a:p>
          <a:p>
            <a:r>
              <a:rPr lang="en-US" sz="2800" dirty="0">
                <a:latin typeface="Times New Roman" pitchFamily="18" charset="0"/>
                <a:cs typeface="Times New Roman" pitchFamily="18" charset="0"/>
              </a:rPr>
              <a:t>  study of isoenzymes of LDH is of </a:t>
            </a:r>
            <a:r>
              <a:rPr lang="en-US" sz="2800" dirty="0" smtClean="0">
                <a:latin typeface="Times New Roman" pitchFamily="18" charset="0"/>
                <a:cs typeface="Times New Roman" pitchFamily="18" charset="0"/>
              </a:rPr>
              <a:t>more </a:t>
            </a:r>
            <a:r>
              <a:rPr lang="en-US" sz="2800" dirty="0" err="1" smtClean="0">
                <a:latin typeface="Times New Roman" pitchFamily="18" charset="0"/>
                <a:cs typeface="Times New Roman" pitchFamily="18" charset="0"/>
              </a:rPr>
              <a:t>sgnificance</a:t>
            </a:r>
            <a:r>
              <a:rPr lang="en-US" sz="1700" dirty="0" smtClean="0">
                <a:latin typeface="Times New Roman" pitchFamily="18" charset="0"/>
                <a:cs typeface="Times New Roman" pitchFamily="18" charset="0"/>
              </a:rPr>
              <a:t>.</a:t>
            </a:r>
            <a:r>
              <a:rPr lang="en-US" sz="1700" dirty="0" smtClean="0"/>
              <a:t>(**because </a:t>
            </a:r>
            <a:r>
              <a:rPr lang="en-US" sz="1700" dirty="0"/>
              <a:t>the LDH has higher M.W than CPK</a:t>
            </a:r>
            <a:r>
              <a:rPr lang="en-US" sz="1700" dirty="0" smtClean="0"/>
              <a:t>).(</a:t>
            </a:r>
            <a:r>
              <a:rPr lang="en-US" sz="1600" dirty="0" smtClean="0"/>
              <a:t> </a:t>
            </a:r>
            <a:r>
              <a:rPr lang="en-US" sz="1600" dirty="0" err="1"/>
              <a:t>Isoenzyme</a:t>
            </a:r>
            <a:r>
              <a:rPr lang="en-US" sz="1600" dirty="0" err="1" smtClean="0"/>
              <a:t>can</a:t>
            </a:r>
            <a:r>
              <a:rPr lang="en-US" sz="1600" dirty="0" smtClean="0"/>
              <a:t> </a:t>
            </a:r>
            <a:r>
              <a:rPr lang="en-US" sz="1600" dirty="0"/>
              <a:t>help in the </a:t>
            </a:r>
            <a:r>
              <a:rPr lang="en-US" sz="1600" dirty="0" err="1"/>
              <a:t>diiferential</a:t>
            </a:r>
            <a:r>
              <a:rPr lang="en-US" sz="1600" dirty="0"/>
              <a:t> diagnosis of different </a:t>
            </a:r>
            <a:r>
              <a:rPr lang="en-US" sz="1600" dirty="0" smtClean="0"/>
              <a:t>disease)</a:t>
            </a:r>
            <a:endParaRPr lang="en-US" sz="1700" dirty="0"/>
          </a:p>
          <a:p>
            <a:r>
              <a:rPr lang="en-US" sz="2600" b="1" u="sng" dirty="0" smtClean="0">
                <a:latin typeface="Times New Roman" pitchFamily="18" charset="0"/>
                <a:cs typeface="Times New Roman" pitchFamily="18" charset="0"/>
              </a:rPr>
              <a:t>Isoenzymes </a:t>
            </a:r>
            <a:r>
              <a:rPr lang="en-US" sz="2600" b="1" u="sng" dirty="0">
                <a:latin typeface="Times New Roman" pitchFamily="18" charset="0"/>
                <a:cs typeface="Times New Roman" pitchFamily="18" charset="0"/>
              </a:rPr>
              <a:t>of LDH</a:t>
            </a:r>
          </a:p>
          <a:p>
            <a:r>
              <a:rPr lang="en-US" sz="2800" dirty="0">
                <a:latin typeface="Times New Roman" pitchFamily="18" charset="0"/>
                <a:cs typeface="Times New Roman" pitchFamily="18" charset="0"/>
              </a:rPr>
              <a:t>- LDH enzyme is tetramer with 4 subunits. </a:t>
            </a:r>
          </a:p>
          <a:p>
            <a:pPr>
              <a:buFontTx/>
              <a:buChar char="-"/>
            </a:pPr>
            <a:r>
              <a:rPr lang="en-US" sz="2800" dirty="0">
                <a:latin typeface="Times New Roman" pitchFamily="18" charset="0"/>
                <a:cs typeface="Times New Roman" pitchFamily="18" charset="0"/>
              </a:rPr>
              <a:t> The subunit may be either H (Heart) or M (Muscle) </a:t>
            </a:r>
          </a:p>
          <a:p>
            <a:r>
              <a:rPr lang="en-US" sz="2800" dirty="0">
                <a:latin typeface="Times New Roman" pitchFamily="18" charset="0"/>
                <a:cs typeface="Times New Roman" pitchFamily="18" charset="0"/>
              </a:rPr>
              <a:t>  polypeptide chains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These two chains are the product of 2 different genes. </a:t>
            </a:r>
          </a:p>
          <a:p>
            <a:pPr>
              <a:buFontTx/>
              <a:buChar char="-"/>
            </a:pPr>
            <a:r>
              <a:rPr lang="en-US" sz="2800" dirty="0">
                <a:latin typeface="Times New Roman" pitchFamily="18" charset="0"/>
                <a:cs typeface="Times New Roman" pitchFamily="18" charset="0"/>
              </a:rPr>
              <a:t> Although both of them have the same molecular weight, </a:t>
            </a:r>
          </a:p>
          <a:p>
            <a:r>
              <a:rPr lang="en-US" sz="2800" dirty="0">
                <a:latin typeface="Times New Roman" pitchFamily="18" charset="0"/>
                <a:cs typeface="Times New Roman" pitchFamily="18" charset="0"/>
              </a:rPr>
              <a:t>  there are minor amino acid </a:t>
            </a:r>
            <a:r>
              <a:rPr lang="en-US" sz="2800" dirty="0" smtClean="0">
                <a:latin typeface="Times New Roman" pitchFamily="18" charset="0"/>
                <a:cs typeface="Times New Roman" pitchFamily="18" charset="0"/>
              </a:rPr>
              <a:t>variations.*</a:t>
            </a:r>
            <a:r>
              <a:rPr lang="en-US" sz="1700" dirty="0" smtClean="0">
                <a:latin typeface="Times New Roman" pitchFamily="18" charset="0"/>
                <a:cs typeface="Times New Roman" pitchFamily="18" charset="0"/>
              </a:rPr>
              <a:t>(</a:t>
            </a:r>
            <a:r>
              <a:rPr lang="en-US" dirty="0" smtClean="0"/>
              <a:t>The </a:t>
            </a:r>
            <a:r>
              <a:rPr lang="en-US" dirty="0"/>
              <a:t>poly peptide chain can be separated from each other by :  electrophoresis ,,, ion exchange </a:t>
            </a:r>
            <a:r>
              <a:rPr lang="en-US" dirty="0" smtClean="0"/>
              <a:t>chromatography) </a:t>
            </a:r>
            <a:r>
              <a:rPr lang="en-US" dirty="0"/>
              <a:t>.</a:t>
            </a:r>
          </a:p>
          <a:p>
            <a:endParaRPr lang="en-US" sz="28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2603299108"/>
              </p:ext>
            </p:extLst>
          </p:nvPr>
        </p:nvGraphicFramePr>
        <p:xfrm>
          <a:off x="499269" y="1828800"/>
          <a:ext cx="8145462" cy="1981200"/>
        </p:xfrm>
        <a:graphic>
          <a:graphicData uri="http://schemas.openxmlformats.org/presentationml/2006/ole">
            <mc:AlternateContent xmlns:mc="http://schemas.openxmlformats.org/markup-compatibility/2006">
              <mc:Choice xmlns:v="urn:schemas-microsoft-com:vml" Requires="v">
                <p:oleObj spid="_x0000_s15379" name="Visio" r:id="rId4" imgW="6537064" imgH="2397760" progId="">
                  <p:embed/>
                </p:oleObj>
              </mc:Choice>
              <mc:Fallback>
                <p:oleObj name="Visio" r:id="rId4" imgW="6537064" imgH="23977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69" y="1828800"/>
                        <a:ext cx="8145462"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2"/>
          <p:cNvSpPr>
            <a:spLocks noChangeArrowheads="1"/>
          </p:cNvSpPr>
          <p:nvPr/>
        </p:nvSpPr>
        <p:spPr bwMode="auto">
          <a:xfrm>
            <a:off x="0" y="88900"/>
            <a:ext cx="9144000" cy="2246769"/>
          </a:xfrm>
          <a:prstGeom prst="rect">
            <a:avLst/>
          </a:prstGeom>
          <a:noFill/>
          <a:ln w="9525">
            <a:noFill/>
            <a:miter lim="800000"/>
            <a:headEnd/>
            <a:tailEnd/>
          </a:ln>
        </p:spPr>
        <p:txBody>
          <a:bodyPr>
            <a:spAutoFit/>
          </a:bodyPr>
          <a:lstStyle/>
          <a:p>
            <a:pPr>
              <a:buFontTx/>
              <a:buChar char="-"/>
            </a:pPr>
            <a:r>
              <a:rPr lang="en-US" sz="2800" dirty="0">
                <a:latin typeface="Times New Roman" pitchFamily="18" charset="0"/>
                <a:cs typeface="Times New Roman" pitchFamily="18" charset="0"/>
              </a:rPr>
              <a:t> There can be 5 possible combinations; H4, H3M1, H2M2, </a:t>
            </a:r>
          </a:p>
          <a:p>
            <a:r>
              <a:rPr lang="en-US" sz="2800" dirty="0" smtClean="0">
                <a:latin typeface="Times New Roman" pitchFamily="18" charset="0"/>
                <a:cs typeface="Times New Roman" pitchFamily="18" charset="0"/>
              </a:rPr>
              <a:t>   H1M3. M4 (5 different isoenzymes in all individuals).</a:t>
            </a:r>
          </a:p>
          <a:p>
            <a:pPr algn="ctr"/>
            <a:r>
              <a:rPr lang="en-US" sz="2800" b="1" u="sng" dirty="0" smtClean="0">
                <a:latin typeface="Times New Roman" pitchFamily="18" charset="0"/>
                <a:cs typeface="Times New Roman" pitchFamily="18" charset="0"/>
              </a:rPr>
              <a:t>Isoenzymes </a:t>
            </a:r>
            <a:r>
              <a:rPr lang="en-US" sz="2800" b="1" u="sng" dirty="0">
                <a:latin typeface="Times New Roman" pitchFamily="18" charset="0"/>
                <a:cs typeface="Times New Roman" pitchFamily="18" charset="0"/>
              </a:rPr>
              <a:t>of </a:t>
            </a:r>
            <a:r>
              <a:rPr lang="en-US" sz="2800" b="1" u="sng" dirty="0" smtClean="0">
                <a:latin typeface="Times New Roman" pitchFamily="18" charset="0"/>
                <a:cs typeface="Times New Roman" pitchFamily="18" charset="0"/>
              </a:rPr>
              <a:t>LDH</a:t>
            </a:r>
          </a:p>
          <a:p>
            <a:r>
              <a:rPr lang="en-US" sz="1700" b="1" dirty="0"/>
              <a:t>The pure forms are ( LDH-1 &amp; LDH-5) </a:t>
            </a:r>
            <a:r>
              <a:rPr lang="en-US" sz="2800" dirty="0"/>
              <a:t>.</a:t>
            </a:r>
          </a:p>
          <a:p>
            <a:pPr algn="ctr"/>
            <a:endParaRPr lang="en-US" sz="2800" b="1" u="sng"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8592939"/>
              </p:ext>
            </p:extLst>
          </p:nvPr>
        </p:nvGraphicFramePr>
        <p:xfrm>
          <a:off x="0" y="3862388"/>
          <a:ext cx="9143999" cy="2995613"/>
        </p:xfrm>
        <a:graphic>
          <a:graphicData uri="http://schemas.openxmlformats.org/drawingml/2006/table">
            <a:tbl>
              <a:tblPr/>
              <a:tblGrid>
                <a:gridCol w="1580083">
                  <a:extLst>
                    <a:ext uri="{9D8B030D-6E8A-4147-A177-3AD203B41FA5}">
                      <a16:colId xmlns="" xmlns:a16="http://schemas.microsoft.com/office/drawing/2014/main" val="20000"/>
                    </a:ext>
                  </a:extLst>
                </a:gridCol>
                <a:gridCol w="1580083">
                  <a:extLst>
                    <a:ext uri="{9D8B030D-6E8A-4147-A177-3AD203B41FA5}">
                      <a16:colId xmlns="" xmlns:a16="http://schemas.microsoft.com/office/drawing/2014/main" val="20001"/>
                    </a:ext>
                  </a:extLst>
                </a:gridCol>
                <a:gridCol w="2326233">
                  <a:extLst>
                    <a:ext uri="{9D8B030D-6E8A-4147-A177-3AD203B41FA5}">
                      <a16:colId xmlns="" xmlns:a16="http://schemas.microsoft.com/office/drawing/2014/main" val="20002"/>
                    </a:ext>
                  </a:extLst>
                </a:gridCol>
                <a:gridCol w="2253082">
                  <a:extLst>
                    <a:ext uri="{9D8B030D-6E8A-4147-A177-3AD203B41FA5}">
                      <a16:colId xmlns="" xmlns:a16="http://schemas.microsoft.com/office/drawing/2014/main" val="20003"/>
                    </a:ext>
                  </a:extLst>
                </a:gridCol>
                <a:gridCol w="1404518">
                  <a:extLst>
                    <a:ext uri="{9D8B030D-6E8A-4147-A177-3AD203B41FA5}">
                      <a16:colId xmlns="" xmlns:a16="http://schemas.microsoft.com/office/drawing/2014/main" val="20004"/>
                    </a:ext>
                  </a:extLst>
                </a:gridCol>
              </a:tblGrid>
              <a:tr h="7498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No. of Isoenzyme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Subunits of isoenzyme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Electrophoretic mobility (pH 8.6)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Tissue origin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human serum%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69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LDH-1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Fastest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Heart muscle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14-26%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486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LDH-2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H3M1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Faster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RBCs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29-39%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445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LDH-3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H2M2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Fast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Brain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20-26%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404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LDH-4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H1M3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Slow</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Liver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8-16%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439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LDH-5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M4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Slowest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Skeletal Muscles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7063472"/>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4- </a:t>
            </a:r>
            <a:r>
              <a:rPr lang="en-US" sz="2800" b="1" u="sng" dirty="0">
                <a:latin typeface="Times New Roman" pitchFamily="18" charset="0"/>
                <a:cs typeface="Times New Roman" pitchFamily="18" charset="0"/>
              </a:rPr>
              <a:t>Cardiac </a:t>
            </a:r>
            <a:r>
              <a:rPr lang="en-US" sz="2800" b="1" u="sng" dirty="0" smtClean="0">
                <a:latin typeface="Times New Roman" pitchFamily="18" charset="0"/>
                <a:cs typeface="Times New Roman" pitchFamily="18" charset="0"/>
              </a:rPr>
              <a:t>troponins (</a:t>
            </a:r>
            <a:r>
              <a:rPr lang="en-US" sz="2800" dirty="0" smtClean="0"/>
              <a:t>are proteins).</a:t>
            </a:r>
            <a:endParaRPr lang="en-US" sz="2800" b="1" u="sng"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They are not enzymes, but accepted as markers of MI.</a:t>
            </a:r>
          </a:p>
          <a:p>
            <a:pPr>
              <a:buFontTx/>
              <a:buChar char="-"/>
            </a:pPr>
            <a:r>
              <a:rPr lang="en-US" sz="2800" dirty="0">
                <a:latin typeface="Times New Roman" pitchFamily="18" charset="0"/>
                <a:cs typeface="Times New Roman" pitchFamily="18" charset="0"/>
              </a:rPr>
              <a:t> The Troponin complex consists of 3 components; Troponin C </a:t>
            </a:r>
          </a:p>
          <a:p>
            <a:r>
              <a:rPr lang="en-US" sz="2800" dirty="0">
                <a:latin typeface="Times New Roman" pitchFamily="18" charset="0"/>
                <a:cs typeface="Times New Roman" pitchFamily="18" charset="0"/>
              </a:rPr>
              <a:t>   (calcium binding), Troponin I (</a:t>
            </a:r>
            <a:r>
              <a:rPr lang="en-US" sz="2800" dirty="0" err="1">
                <a:latin typeface="Times New Roman" pitchFamily="18" charset="0"/>
                <a:cs typeface="Times New Roman" pitchFamily="18" charset="0"/>
              </a:rPr>
              <a:t>actinomyosin</a:t>
            </a:r>
            <a:r>
              <a:rPr lang="en-US" sz="2800" dirty="0">
                <a:latin typeface="Times New Roman" pitchFamily="18" charset="0"/>
                <a:cs typeface="Times New Roman" pitchFamily="18" charset="0"/>
              </a:rPr>
              <a:t> ATPase </a:t>
            </a:r>
          </a:p>
          <a:p>
            <a:r>
              <a:rPr lang="en-US" sz="2800" dirty="0">
                <a:latin typeface="Times New Roman" pitchFamily="18" charset="0"/>
                <a:cs typeface="Times New Roman" pitchFamily="18" charset="0"/>
              </a:rPr>
              <a:t>   inhibitory element), and Troponin T (</a:t>
            </a:r>
            <a:r>
              <a:rPr lang="en-US" sz="2800" dirty="0" err="1">
                <a:latin typeface="Times New Roman" pitchFamily="18" charset="0"/>
                <a:cs typeface="Times New Roman" pitchFamily="18" charset="0"/>
              </a:rPr>
              <a:t>tropomyosin</a:t>
            </a:r>
            <a:r>
              <a:rPr lang="en-US" sz="2800" dirty="0">
                <a:latin typeface="Times New Roman" pitchFamily="18" charset="0"/>
                <a:cs typeface="Times New Roman" pitchFamily="18" charset="0"/>
              </a:rPr>
              <a:t> binding </a:t>
            </a:r>
          </a:p>
          <a:p>
            <a:r>
              <a:rPr lang="en-US" sz="2800" dirty="0">
                <a:latin typeface="Times New Roman" pitchFamily="18" charset="0"/>
                <a:cs typeface="Times New Roman" pitchFamily="18" charset="0"/>
              </a:rPr>
              <a:t>   element).</a:t>
            </a:r>
          </a:p>
          <a:p>
            <a:pPr>
              <a:buFontTx/>
              <a:buChar char="-"/>
            </a:pPr>
            <a:r>
              <a:rPr lang="en-US" sz="2800" dirty="0">
                <a:latin typeface="Times New Roman" pitchFamily="18" charset="0"/>
                <a:cs typeface="Times New Roman" pitchFamily="18" charset="0"/>
              </a:rPr>
              <a:t> Troponin I is released in to the circulation within 3-6 hours </a:t>
            </a:r>
          </a:p>
          <a:p>
            <a:r>
              <a:rPr lang="en-US" sz="2800" dirty="0">
                <a:latin typeface="Times New Roman" pitchFamily="18" charset="0"/>
                <a:cs typeface="Times New Roman" pitchFamily="18" charset="0"/>
              </a:rPr>
              <a:t>  of cardiac manifestations onset, peak is observed at </a:t>
            </a:r>
            <a:r>
              <a:rPr lang="en-US" sz="2800" dirty="0">
                <a:solidFill>
                  <a:srgbClr val="FF0000"/>
                </a:solidFill>
                <a:latin typeface="Times New Roman" pitchFamily="18" charset="0"/>
                <a:cs typeface="Times New Roman" pitchFamily="18" charset="0"/>
              </a:rPr>
              <a:t>10-24 </a:t>
            </a:r>
          </a:p>
          <a:p>
            <a:r>
              <a:rPr lang="en-US" sz="2800" dirty="0">
                <a:latin typeface="Times New Roman" pitchFamily="18" charset="0"/>
                <a:cs typeface="Times New Roman" pitchFamily="18" charset="0"/>
              </a:rPr>
              <a:t>  hours and remains elevated for 4-7 days post infarction. </a:t>
            </a:r>
          </a:p>
          <a:p>
            <a:pPr>
              <a:buFontTx/>
              <a:buChar char="-"/>
            </a:pPr>
            <a:r>
              <a:rPr lang="en-US" sz="2800" dirty="0">
                <a:latin typeface="Times New Roman" pitchFamily="18" charset="0"/>
                <a:cs typeface="Times New Roman" pitchFamily="18" charset="0"/>
              </a:rPr>
              <a:t> Serum level of </a:t>
            </a:r>
            <a:r>
              <a:rPr lang="en-US" sz="2800" dirty="0" err="1">
                <a:latin typeface="Times New Roman" pitchFamily="18" charset="0"/>
                <a:cs typeface="Times New Roman" pitchFamily="18" charset="0"/>
              </a:rPr>
              <a:t>TnT</a:t>
            </a:r>
            <a:r>
              <a:rPr lang="en-US" sz="2800" dirty="0">
                <a:latin typeface="Times New Roman" pitchFamily="18" charset="0"/>
                <a:cs typeface="Times New Roman" pitchFamily="18" charset="0"/>
              </a:rPr>
              <a:t> increases within 4-6 hours of myocardial </a:t>
            </a:r>
          </a:p>
          <a:p>
            <a:r>
              <a:rPr lang="en-US" sz="2800" dirty="0">
                <a:latin typeface="Times New Roman" pitchFamily="18" charset="0"/>
                <a:cs typeface="Times New Roman" pitchFamily="18" charset="0"/>
              </a:rPr>
              <a:t>  infarction, peaks at 10-24 hours and then remains elevated up </a:t>
            </a:r>
          </a:p>
          <a:p>
            <a:r>
              <a:rPr lang="en-US" sz="2800" dirty="0">
                <a:latin typeface="Times New Roman" pitchFamily="18" charset="0"/>
                <a:cs typeface="Times New Roman" pitchFamily="18" charset="0"/>
              </a:rPr>
              <a:t>  to 10-24 days. </a:t>
            </a:r>
          </a:p>
          <a:p>
            <a:pPr>
              <a:buFontTx/>
              <a:buChar char="-"/>
            </a:pPr>
            <a:r>
              <a:rPr lang="en-US" sz="2800" dirty="0" smtClean="0">
                <a:latin typeface="Times New Roman" pitchFamily="18" charset="0"/>
                <a:cs typeface="Times New Roman" pitchFamily="18" charset="0"/>
              </a:rPr>
              <a:t>The TnT2 estimation </a:t>
            </a:r>
            <a:r>
              <a:rPr lang="en-US" sz="2800" dirty="0">
                <a:latin typeface="Times New Roman" pitchFamily="18" charset="0"/>
                <a:cs typeface="Times New Roman" pitchFamily="18" charset="0"/>
              </a:rPr>
              <a:t>is 100% sensitive index for myocardial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infarction.**</a:t>
            </a:r>
            <a:r>
              <a:rPr lang="en-US" sz="2800" dirty="0" smtClean="0"/>
              <a:t>(</a:t>
            </a:r>
            <a:r>
              <a:rPr lang="en-US" sz="2200" b="1" dirty="0" smtClean="0">
                <a:latin typeface="Times New Roman" pitchFamily="18" charset="0"/>
                <a:cs typeface="Times New Roman" pitchFamily="18" charset="0"/>
              </a:rPr>
              <a:t>TnT2 </a:t>
            </a:r>
            <a:r>
              <a:rPr lang="en-US" sz="2200" b="1" dirty="0" smtClean="0"/>
              <a:t>The </a:t>
            </a:r>
            <a:r>
              <a:rPr lang="en-US" sz="2200" b="1" dirty="0"/>
              <a:t>most </a:t>
            </a:r>
            <a:r>
              <a:rPr lang="en-US" sz="2200" b="1" dirty="0" smtClean="0"/>
              <a:t>sensitive)  Can </a:t>
            </a:r>
            <a:r>
              <a:rPr lang="en-US" sz="2200" b="1" dirty="0"/>
              <a:t>be used for AMI ,,             </a:t>
            </a:r>
          </a:p>
          <a:p>
            <a:pPr marL="171450" indent="-171450">
              <a:buFont typeface="Arial" charset="0"/>
              <a:buChar char="•"/>
            </a:pPr>
            <a:r>
              <a:rPr lang="en-US" sz="2200" b="1" dirty="0"/>
              <a:t>In case of AMI it is better to use at least 2 biomarkers to give the correct diagnosis    ex :CK MP ISOZUME &amp; TROPONIN</a:t>
            </a:r>
          </a:p>
          <a:p>
            <a:endParaRPr lang="en-US" sz="17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7078861"/>
          </a:xfrm>
          <a:prstGeom prst="rect">
            <a:avLst/>
          </a:prstGeom>
          <a:noFill/>
          <a:ln w="9525">
            <a:noFill/>
            <a:miter lim="800000"/>
            <a:headEnd/>
            <a:tailEnd/>
          </a:ln>
        </p:spPr>
        <p:txBody>
          <a:bodyPr>
            <a:spAutoFit/>
          </a:bodyPr>
          <a:lstStyle/>
          <a:p>
            <a:r>
              <a:rPr lang="en-US" sz="2600" b="1" u="sng" dirty="0">
                <a:latin typeface="Times New Roman" pitchFamily="18" charset="0"/>
                <a:cs typeface="Times New Roman" pitchFamily="18" charset="0"/>
              </a:rPr>
              <a:t>Brain Natriuretic Peptide (BNP</a:t>
            </a:r>
            <a:r>
              <a:rPr lang="en-US" sz="2600" b="1" u="sng" dirty="0" smtClean="0">
                <a:latin typeface="Times New Roman" pitchFamily="18" charset="0"/>
                <a:cs typeface="Times New Roman" pitchFamily="18" charset="0"/>
              </a:rPr>
              <a:t>)</a:t>
            </a:r>
            <a:r>
              <a:rPr lang="en-US" sz="2800" dirty="0"/>
              <a:t> </a:t>
            </a:r>
            <a:r>
              <a:rPr lang="en-US" sz="2800" dirty="0" smtClean="0"/>
              <a:t>(is </a:t>
            </a:r>
            <a:r>
              <a:rPr lang="en-US" sz="2800" dirty="0"/>
              <a:t>not an </a:t>
            </a:r>
            <a:r>
              <a:rPr lang="en-US" sz="2800" dirty="0" smtClean="0"/>
              <a:t>enzyme)</a:t>
            </a:r>
            <a:endParaRPr lang="en-US" sz="2600" b="1" u="sng" dirty="0">
              <a:latin typeface="Times New Roman" pitchFamily="18" charset="0"/>
              <a:cs typeface="Times New Roman" pitchFamily="18" charset="0"/>
            </a:endParaRPr>
          </a:p>
          <a:p>
            <a:r>
              <a:rPr lang="en-US" sz="2600" dirty="0">
                <a:latin typeface="Times New Roman" pitchFamily="18" charset="0"/>
                <a:cs typeface="Times New Roman" pitchFamily="18" charset="0"/>
              </a:rPr>
              <a:t>- The natriuretic peptide family consists of three peptides:</a:t>
            </a:r>
          </a:p>
          <a:p>
            <a:r>
              <a:rPr lang="en-US" sz="2600" dirty="0">
                <a:latin typeface="Times New Roman" pitchFamily="18" charset="0"/>
                <a:cs typeface="Times New Roman" pitchFamily="18" charset="0"/>
              </a:rPr>
              <a:t>- Atrial natriuretic peptide (ANP),</a:t>
            </a:r>
          </a:p>
          <a:p>
            <a:r>
              <a:rPr lang="en-US" sz="2600" dirty="0">
                <a:latin typeface="Times New Roman" pitchFamily="18" charset="0"/>
                <a:cs typeface="Times New Roman" pitchFamily="18" charset="0"/>
              </a:rPr>
              <a:t>- Brain natriuretic peptide (BNP), and</a:t>
            </a:r>
          </a:p>
          <a:p>
            <a:r>
              <a:rPr lang="en-US" sz="2600" dirty="0">
                <a:latin typeface="Times New Roman" pitchFamily="18" charset="0"/>
                <a:cs typeface="Times New Roman" pitchFamily="18" charset="0"/>
              </a:rPr>
              <a:t>- C-type natriuretic peptide (CNP), its clinical significance is </a:t>
            </a:r>
          </a:p>
          <a:p>
            <a:r>
              <a:rPr lang="en-US" sz="2600" dirty="0">
                <a:latin typeface="Times New Roman" pitchFamily="18" charset="0"/>
                <a:cs typeface="Times New Roman" pitchFamily="18" charset="0"/>
              </a:rPr>
              <a:t>  not clear.</a:t>
            </a:r>
          </a:p>
          <a:p>
            <a:r>
              <a:rPr lang="en-US" sz="2600" dirty="0">
                <a:latin typeface="Times New Roman" pitchFamily="18" charset="0"/>
                <a:cs typeface="Times New Roman" pitchFamily="18" charset="0"/>
              </a:rPr>
              <a:t>- ANP is produced primarily in the cardiac atria.</a:t>
            </a:r>
          </a:p>
          <a:p>
            <a:r>
              <a:rPr lang="en-US" sz="2600" dirty="0">
                <a:latin typeface="Times New Roman" pitchFamily="18" charset="0"/>
                <a:cs typeface="Times New Roman" pitchFamily="18" charset="0"/>
              </a:rPr>
              <a:t>- BNP is present in human brain, but more in the cardiac ventricles.</a:t>
            </a:r>
          </a:p>
          <a:p>
            <a:pPr>
              <a:buFontTx/>
              <a:buChar char="-"/>
            </a:pPr>
            <a:r>
              <a:rPr lang="en-US" sz="2600" dirty="0">
                <a:latin typeface="Times New Roman" pitchFamily="18" charset="0"/>
                <a:cs typeface="Times New Roman" pitchFamily="18" charset="0"/>
              </a:rPr>
              <a:t> Greatest proportion of circulating BNP is thought to come from </a:t>
            </a:r>
          </a:p>
          <a:p>
            <a:r>
              <a:rPr lang="en-US" sz="2600" dirty="0">
                <a:latin typeface="Times New Roman" pitchFamily="18" charset="0"/>
                <a:cs typeface="Times New Roman" pitchFamily="18" charset="0"/>
              </a:rPr>
              <a:t>  the ventricles (</a:t>
            </a:r>
            <a:r>
              <a:rPr lang="en-US" sz="2600" dirty="0" smtClean="0">
                <a:latin typeface="Times New Roman" pitchFamily="18" charset="0"/>
                <a:cs typeface="Times New Roman" pitchFamily="18" charset="0"/>
              </a:rPr>
              <a:t>left</a:t>
            </a:r>
            <a:r>
              <a:rPr lang="en-US" sz="2000" dirty="0" smtClean="0">
                <a:latin typeface="Times New Roman" pitchFamily="18" charset="0"/>
                <a:cs typeface="Times New Roman" pitchFamily="18" charset="0"/>
              </a:rPr>
              <a:t>).**</a:t>
            </a:r>
            <a:r>
              <a:rPr lang="en-US" sz="2000" dirty="0" smtClean="0"/>
              <a:t> So </a:t>
            </a:r>
            <a:r>
              <a:rPr lang="en-US" sz="2000" dirty="0"/>
              <a:t>there will be increase in the level of </a:t>
            </a:r>
            <a:r>
              <a:rPr lang="en-US" sz="2000" dirty="0" smtClean="0"/>
              <a:t>BNP(left </a:t>
            </a:r>
            <a:r>
              <a:rPr lang="en-US" sz="2000" dirty="0"/>
              <a:t>ventricle) &amp; ANP(right atrium) </a:t>
            </a:r>
            <a:r>
              <a:rPr lang="en-US" sz="2000" dirty="0" smtClean="0"/>
              <a:t>in </a:t>
            </a:r>
            <a:r>
              <a:rPr lang="en-US" sz="2000" dirty="0"/>
              <a:t>the case of Heart </a:t>
            </a:r>
            <a:r>
              <a:rPr lang="en-US" sz="2000" dirty="0" smtClean="0"/>
              <a:t>failure).</a:t>
            </a:r>
            <a:endParaRPr lang="en-US" sz="2000" dirty="0">
              <a:latin typeface="Times New Roman" pitchFamily="18" charset="0"/>
              <a:cs typeface="Times New Roman" pitchFamily="18" charset="0"/>
            </a:endParaRPr>
          </a:p>
          <a:p>
            <a:pPr>
              <a:buFontTx/>
              <a:buChar char="-"/>
            </a:pPr>
            <a:r>
              <a:rPr lang="en-US" sz="2600" dirty="0">
                <a:latin typeface="Times New Roman" pitchFamily="18" charset="0"/>
                <a:cs typeface="Times New Roman" pitchFamily="18" charset="0"/>
              </a:rPr>
              <a:t> </a:t>
            </a:r>
            <a:r>
              <a:rPr lang="en-US" sz="3000" dirty="0">
                <a:latin typeface="Times New Roman" pitchFamily="18" charset="0"/>
                <a:cs typeface="Times New Roman" pitchFamily="18" charset="0"/>
              </a:rPr>
              <a:t>Therefore it is a reliable marker of ventricular function</a:t>
            </a:r>
          </a:p>
          <a:p>
            <a:pPr>
              <a:buFontTx/>
              <a:buChar char="-"/>
            </a:pPr>
            <a:r>
              <a:rPr lang="en-US" sz="3000" dirty="0">
                <a:latin typeface="Times New Roman" pitchFamily="18" charset="0"/>
                <a:cs typeface="Times New Roman" pitchFamily="18" charset="0"/>
              </a:rPr>
              <a:t> Patients with congestive heart failure have high plasma </a:t>
            </a:r>
          </a:p>
          <a:p>
            <a:r>
              <a:rPr lang="en-US" sz="3000" dirty="0">
                <a:latin typeface="Times New Roman" pitchFamily="18" charset="0"/>
                <a:cs typeface="Times New Roman" pitchFamily="18" charset="0"/>
              </a:rPr>
              <a:t>  concentrations of ANP and BNP</a:t>
            </a:r>
            <a:r>
              <a:rPr lang="en-US" sz="3000" dirty="0" smtClean="0">
                <a:latin typeface="Times New Roman" pitchFamily="18" charset="0"/>
                <a:cs typeface="Times New Roman" pitchFamily="18" charset="0"/>
              </a:rPr>
              <a:t>.</a:t>
            </a:r>
          </a:p>
          <a:p>
            <a:r>
              <a:rPr lang="en-US" sz="2800" dirty="0" smtClean="0"/>
              <a:t>***The </a:t>
            </a:r>
            <a:r>
              <a:rPr lang="en-US" sz="2800" dirty="0"/>
              <a:t>ventricles are involved in </a:t>
            </a:r>
            <a:r>
              <a:rPr lang="en-US" sz="2800" dirty="0" smtClean="0"/>
              <a:t>CHF, </a:t>
            </a:r>
            <a:r>
              <a:rPr lang="en-US" sz="2800" dirty="0"/>
              <a:t>later on it will be reflected on the </a:t>
            </a:r>
            <a:r>
              <a:rPr lang="en-US" sz="2800" dirty="0" err="1"/>
              <a:t>artia</a:t>
            </a:r>
            <a:r>
              <a:rPr lang="en-US" sz="2800" dirty="0"/>
              <a:t> </a:t>
            </a:r>
            <a:r>
              <a:rPr lang="en-US" sz="2800" dirty="0" smtClean="0"/>
              <a:t>so </a:t>
            </a:r>
            <a:r>
              <a:rPr lang="en-US" sz="2800" dirty="0"/>
              <a:t>we can detect both ( ANP&amp;BNP)</a:t>
            </a:r>
          </a:p>
          <a:p>
            <a:endParaRPr lang="en-US" sz="2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6555641"/>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5- </a:t>
            </a:r>
            <a:r>
              <a:rPr lang="en-US" sz="2800" b="1" u="sng" dirty="0">
                <a:latin typeface="Times New Roman" pitchFamily="18" charset="0"/>
                <a:cs typeface="Times New Roman" pitchFamily="18" charset="0"/>
              </a:rPr>
              <a:t>Myoglobin as cardiac marker</a:t>
            </a:r>
          </a:p>
          <a:p>
            <a:pPr>
              <a:buFontTx/>
              <a:buChar char="-"/>
            </a:pPr>
            <a:r>
              <a:rPr lang="en-US" sz="2800" dirty="0">
                <a:latin typeface="Times New Roman" pitchFamily="18" charset="0"/>
                <a:cs typeface="Times New Roman" pitchFamily="18" charset="0"/>
              </a:rPr>
              <a:t> One of earliest markers is myoglobin, which is very sensitive </a:t>
            </a:r>
          </a:p>
          <a:p>
            <a:r>
              <a:rPr lang="en-US" sz="2800" dirty="0">
                <a:latin typeface="Times New Roman" pitchFamily="18" charset="0"/>
                <a:cs typeface="Times New Roman" pitchFamily="18" charset="0"/>
              </a:rPr>
              <a:t>   but, in certain clinical settings, lacks specificity.</a:t>
            </a:r>
          </a:p>
          <a:p>
            <a:pPr>
              <a:buFontTx/>
              <a:buChar char="-"/>
            </a:pPr>
            <a:r>
              <a:rPr lang="en-US" sz="2800" dirty="0">
                <a:latin typeface="Times New Roman" pitchFamily="18" charset="0"/>
                <a:cs typeface="Times New Roman" pitchFamily="18" charset="0"/>
              </a:rPr>
              <a:t> Its level rises within 1 hour of infarction from damaged </a:t>
            </a:r>
          </a:p>
          <a:p>
            <a:r>
              <a:rPr lang="en-US" sz="2800" dirty="0">
                <a:latin typeface="Times New Roman" pitchFamily="18" charset="0"/>
                <a:cs typeface="Times New Roman" pitchFamily="18" charset="0"/>
              </a:rPr>
              <a:t>  tissues.</a:t>
            </a:r>
          </a:p>
          <a:p>
            <a:pPr>
              <a:buFontTx/>
              <a:buChar char="-"/>
            </a:pPr>
            <a:r>
              <a:rPr lang="en-US" sz="2800" dirty="0">
                <a:latin typeface="Times New Roman" pitchFamily="18" charset="0"/>
                <a:cs typeface="Times New Roman" pitchFamily="18" charset="0"/>
              </a:rPr>
              <a:t> Falsely high levels may be observed in patients of renal </a:t>
            </a:r>
          </a:p>
          <a:p>
            <a:r>
              <a:rPr lang="en-US" sz="2800" dirty="0">
                <a:latin typeface="Times New Roman" pitchFamily="18" charset="0"/>
                <a:cs typeface="Times New Roman" pitchFamily="18" charset="0"/>
              </a:rPr>
              <a:t>  failure or patients having muscle injuries.</a:t>
            </a: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a:p>
            <a:endParaRPr lang="en-US" altLang="zh-CN" sz="2800" dirty="0">
              <a:latin typeface="Times New Roman" pitchFamily="18" charset="0"/>
              <a:cs typeface="Times New Roman" pitchFamily="18" charset="0"/>
            </a:endParaRPr>
          </a:p>
        </p:txBody>
      </p:sp>
      <p:pic>
        <p:nvPicPr>
          <p:cNvPr id="20483" name="Picture 3" descr="http://path.upmc.edu/cases/case178/images/micro.JPG"/>
          <p:cNvPicPr>
            <a:picLocks noChangeAspect="1" noChangeArrowheads="1"/>
          </p:cNvPicPr>
          <p:nvPr/>
        </p:nvPicPr>
        <p:blipFill>
          <a:blip r:embed="rId3"/>
          <a:srcRect/>
          <a:stretch>
            <a:fillRect/>
          </a:stretch>
        </p:blipFill>
        <p:spPr bwMode="auto">
          <a:xfrm>
            <a:off x="2961564" y="2962870"/>
            <a:ext cx="6096000" cy="2971800"/>
          </a:xfrm>
          <a:prstGeom prst="rect">
            <a:avLst/>
          </a:prstGeom>
          <a:noFill/>
          <a:ln w="9525">
            <a:noFill/>
            <a:miter lim="800000"/>
            <a:headEnd/>
            <a:tailEnd/>
          </a:ln>
        </p:spPr>
      </p:pic>
      <p:sp>
        <p:nvSpPr>
          <p:cNvPr id="2" name="مربع نص 1"/>
          <p:cNvSpPr txBox="1"/>
          <p:nvPr/>
        </p:nvSpPr>
        <p:spPr>
          <a:xfrm>
            <a:off x="0" y="4145998"/>
            <a:ext cx="2961564" cy="1938992"/>
          </a:xfrm>
          <a:prstGeom prst="rect">
            <a:avLst/>
          </a:prstGeom>
          <a:noFill/>
        </p:spPr>
        <p:txBody>
          <a:bodyPr wrap="square" rtlCol="0">
            <a:spAutoFit/>
          </a:bodyPr>
          <a:lstStyle/>
          <a:p>
            <a:r>
              <a:rPr lang="en-US" sz="2400" b="1" dirty="0" smtClean="0"/>
              <a:t>**MYOGLOOBIN </a:t>
            </a:r>
            <a:r>
              <a:rPr lang="en-US" sz="2400" b="1" dirty="0"/>
              <a:t>; -has the lowest M.W- fastest to be released within 1</a:t>
            </a:r>
            <a:r>
              <a:rPr lang="en-US" sz="2400" dirty="0"/>
              <a:t>h </a:t>
            </a:r>
          </a:p>
          <a:p>
            <a:endParaRPr lang="en-US" sz="2000" dirty="0"/>
          </a:p>
        </p:txBody>
      </p:sp>
      <p:sp>
        <p:nvSpPr>
          <p:cNvPr id="4" name="مربع نص 3"/>
          <p:cNvSpPr txBox="1"/>
          <p:nvPr/>
        </p:nvSpPr>
        <p:spPr>
          <a:xfrm>
            <a:off x="-11942" y="5857747"/>
            <a:ext cx="9182100" cy="1384995"/>
          </a:xfrm>
          <a:prstGeom prst="rect">
            <a:avLst/>
          </a:prstGeom>
          <a:noFill/>
        </p:spPr>
        <p:txBody>
          <a:bodyPr wrap="square" rtlCol="0">
            <a:spAutoFit/>
          </a:bodyPr>
          <a:lstStyle/>
          <a:p>
            <a:r>
              <a:rPr lang="en-US" sz="2200" b="1" dirty="0" smtClean="0"/>
              <a:t>-** </a:t>
            </a:r>
            <a:r>
              <a:rPr lang="en-US" sz="2200" b="1" dirty="0"/>
              <a:t>lacking the specificity ; because it is contained in the Cardiac muscle and Skeletal muscle , so any muscular injuries </a:t>
            </a:r>
            <a:r>
              <a:rPr lang="en-US" sz="2200" b="1" dirty="0">
                <a:sym typeface="Wingdings" pitchFamily="2" charset="2"/>
              </a:rPr>
              <a:t> elevation of myoglobin</a:t>
            </a:r>
            <a:r>
              <a:rPr lang="en-US" sz="2200" b="1" dirty="0"/>
              <a:t> </a:t>
            </a:r>
          </a:p>
          <a:p>
            <a:endParaRPr lang="en-US" dirty="0"/>
          </a:p>
        </p:txBody>
      </p:sp>
      <p:sp>
        <p:nvSpPr>
          <p:cNvPr id="5" name="مربع نص 4"/>
          <p:cNvSpPr txBox="1"/>
          <p:nvPr/>
        </p:nvSpPr>
        <p:spPr>
          <a:xfrm>
            <a:off x="0" y="3007225"/>
            <a:ext cx="2971800" cy="1138773"/>
          </a:xfrm>
          <a:prstGeom prst="rect">
            <a:avLst/>
          </a:prstGeom>
          <a:noFill/>
        </p:spPr>
        <p:txBody>
          <a:bodyPr wrap="square" rtlCol="0">
            <a:spAutoFit/>
          </a:bodyPr>
          <a:lstStyle/>
          <a:p>
            <a:r>
              <a:rPr lang="en-US" altLang="zh-CN" sz="2500" dirty="0">
                <a:latin typeface="Times New Roman" pitchFamily="18" charset="0"/>
                <a:cs typeface="Times New Roman" pitchFamily="18" charset="0"/>
              </a:rPr>
              <a:t>Enzymatic activity changes in acute MI</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813" y="0"/>
            <a:ext cx="9120187" cy="6556375"/>
          </a:xfrm>
          <a:prstGeom prst="rect">
            <a:avLst/>
          </a:prstGeom>
        </p:spPr>
        <p:txBody>
          <a:bodyPr>
            <a:spAutoFit/>
          </a:bodyPr>
          <a:lstStyle/>
          <a:p>
            <a:pPr>
              <a:defRPr/>
            </a:pPr>
            <a:r>
              <a:rPr lang="en-US" sz="2800" b="1" u="sng" dirty="0">
                <a:latin typeface="Times New Roman" pitchFamily="18" charset="0"/>
                <a:cs typeface="Times New Roman" pitchFamily="18" charset="0"/>
              </a:rPr>
              <a:t>Serum enzymes in liver diseases</a:t>
            </a:r>
          </a:p>
          <a:p>
            <a:pPr>
              <a:defRPr/>
            </a:pPr>
            <a:r>
              <a:rPr lang="en-US" sz="2800" dirty="0">
                <a:latin typeface="Times New Roman" pitchFamily="18" charset="0"/>
                <a:cs typeface="Times New Roman" pitchFamily="18" charset="0"/>
              </a:rPr>
              <a:t>- Serum enzyme tests can be grouped into two categories: </a:t>
            </a:r>
          </a:p>
          <a:p>
            <a:pPr>
              <a:defRPr/>
            </a:pPr>
            <a:r>
              <a:rPr lang="en-US" sz="2800" dirty="0">
                <a:latin typeface="Times New Roman" pitchFamily="18" charset="0"/>
                <a:cs typeface="Times New Roman" pitchFamily="18" charset="0"/>
              </a:rPr>
              <a:t>1- enzymes whose elevation in serum reflects damage to  </a:t>
            </a:r>
          </a:p>
          <a:p>
            <a:pPr>
              <a:defRPr/>
            </a:pPr>
            <a:r>
              <a:rPr lang="en-US" sz="2800" dirty="0">
                <a:latin typeface="Times New Roman" pitchFamily="18" charset="0"/>
                <a:cs typeface="Times New Roman" pitchFamily="18" charset="0"/>
              </a:rPr>
              <a:t>     hepatocytes </a:t>
            </a:r>
          </a:p>
          <a:p>
            <a:pPr>
              <a:defRPr/>
            </a:pPr>
            <a:r>
              <a:rPr lang="en-US" sz="2800" dirty="0">
                <a:latin typeface="Times New Roman" pitchFamily="18" charset="0"/>
                <a:cs typeface="Times New Roman" pitchFamily="18" charset="0"/>
              </a:rPr>
              <a:t>2- enzymes whose elevation in serum reflects cholestasis.</a:t>
            </a:r>
          </a:p>
          <a:p>
            <a:pPr marL="514350" indent="-514350">
              <a:defRPr/>
            </a:pPr>
            <a:endParaRPr lang="en-US" sz="2800" dirty="0">
              <a:latin typeface="Arial" charset="0"/>
              <a:cs typeface="Arial" charset="0"/>
            </a:endParaRPr>
          </a:p>
          <a:p>
            <a:pPr marL="514350" indent="-514350">
              <a:defRPr/>
            </a:pPr>
            <a:r>
              <a:rPr lang="en-US" sz="2800" dirty="0">
                <a:latin typeface="Times New Roman" pitchFamily="18" charset="0"/>
                <a:cs typeface="Times New Roman" pitchFamily="18" charset="0"/>
              </a:rPr>
              <a:t>1- </a:t>
            </a:r>
            <a:r>
              <a:rPr lang="en-US" sz="2800" u="sng" dirty="0">
                <a:latin typeface="Times New Roman" pitchFamily="18" charset="0"/>
                <a:cs typeface="Times New Roman" pitchFamily="18" charset="0"/>
              </a:rPr>
              <a:t>Enzymes that reflect damage to hepatocytes</a:t>
            </a:r>
          </a:p>
          <a:p>
            <a:pPr>
              <a:buFontTx/>
              <a:buChar char="-"/>
              <a:defRPr/>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aminotransferases (transaminases) are sensitive </a:t>
            </a:r>
          </a:p>
          <a:p>
            <a:pPr>
              <a:defRPr/>
            </a:pPr>
            <a:r>
              <a:rPr lang="en-US" sz="2800" dirty="0">
                <a:latin typeface="Times New Roman" pitchFamily="18" charset="0"/>
                <a:cs typeface="Times New Roman" pitchFamily="18" charset="0"/>
              </a:rPr>
              <a:t>   indicators of liver cell injury and are most helpful in </a:t>
            </a:r>
          </a:p>
          <a:p>
            <a:pPr>
              <a:defRPr/>
            </a:pPr>
            <a:r>
              <a:rPr lang="en-US" sz="2800" dirty="0">
                <a:latin typeface="Times New Roman" pitchFamily="18" charset="0"/>
                <a:cs typeface="Times New Roman" pitchFamily="18" charset="0"/>
              </a:rPr>
              <a:t>   recognizing acute hepatocellular diseases such as hepatitis. </a:t>
            </a:r>
          </a:p>
          <a:p>
            <a:pPr>
              <a:buFontTx/>
              <a:buChar char="-"/>
              <a:defRPr/>
            </a:pPr>
            <a:r>
              <a:rPr lang="en-US" sz="2800" dirty="0">
                <a:latin typeface="Times New Roman" pitchFamily="18" charset="0"/>
                <a:cs typeface="Times New Roman" pitchFamily="18" charset="0"/>
              </a:rPr>
              <a:t> These include:</a:t>
            </a:r>
          </a:p>
          <a:p>
            <a:pPr>
              <a:defRPr/>
            </a:pPr>
            <a:r>
              <a:rPr lang="en-US" sz="2800" dirty="0">
                <a:latin typeface="Times New Roman" pitchFamily="18" charset="0"/>
                <a:cs typeface="Times New Roman" pitchFamily="18" charset="0"/>
              </a:rPr>
              <a:t>  1- Aspartate aminotransferase (AST). </a:t>
            </a:r>
          </a:p>
          <a:p>
            <a:pPr>
              <a:defRPr/>
            </a:pPr>
            <a:r>
              <a:rPr lang="en-US" sz="2800" dirty="0">
                <a:latin typeface="Times New Roman" pitchFamily="18" charset="0"/>
                <a:cs typeface="Times New Roman" pitchFamily="18" charset="0"/>
              </a:rPr>
              <a:t>  2- Alanine aminotransferase (ALT). </a:t>
            </a:r>
          </a:p>
          <a:p>
            <a:pPr marL="514350" indent="-514350">
              <a:defRPr/>
            </a:pPr>
            <a:endParaRPr lang="en-US" sz="2800" u="sng" dirty="0">
              <a:latin typeface="Times New Roman" pitchFamily="18" charset="0"/>
              <a:cs typeface="Times New Roman" pitchFamily="18" charset="0"/>
            </a:endParaRPr>
          </a:p>
          <a:p>
            <a:pPr>
              <a:defRPr/>
            </a:pPr>
            <a:endParaRPr lang="en-US" sz="2800" b="1" u="sng"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7571303"/>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Aminotransferases</a:t>
            </a:r>
          </a:p>
          <a:p>
            <a:pPr>
              <a:buFontTx/>
              <a:buChar char="-"/>
            </a:pPr>
            <a:r>
              <a:rPr lang="en-US" sz="2800" dirty="0">
                <a:latin typeface="Times New Roman" pitchFamily="18" charset="0"/>
                <a:cs typeface="Times New Roman" pitchFamily="18" charset="0"/>
              </a:rPr>
              <a:t> AST is found in the liver, cardiac muscle, skeletal muscle, </a:t>
            </a:r>
          </a:p>
          <a:p>
            <a:r>
              <a:rPr lang="en-US" sz="2800" dirty="0">
                <a:latin typeface="Times New Roman" pitchFamily="18" charset="0"/>
                <a:cs typeface="Times New Roman" pitchFamily="18" charset="0"/>
              </a:rPr>
              <a:t>  kidneys, brain, pancreas, lungs, leukocytes, and erythrocytes </a:t>
            </a:r>
          </a:p>
          <a:p>
            <a:r>
              <a:rPr lang="en-US" sz="2800" dirty="0">
                <a:latin typeface="Times New Roman" pitchFamily="18" charset="0"/>
                <a:cs typeface="Times New Roman" pitchFamily="18" charset="0"/>
              </a:rPr>
              <a:t>  in decreasing order of concentration</a:t>
            </a:r>
            <a:r>
              <a:rPr lang="en-US" sz="2800" dirty="0" smtClean="0">
                <a:latin typeface="Times New Roman" pitchFamily="18" charset="0"/>
                <a:cs typeface="Times New Roman" pitchFamily="18" charset="0"/>
              </a:rPr>
              <a:t>.*(</a:t>
            </a:r>
            <a:r>
              <a:rPr lang="en-US" sz="2800" dirty="0" smtClean="0"/>
              <a:t>not specific for liver)</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Normal level: 8-41 U/L</a:t>
            </a:r>
          </a:p>
          <a:p>
            <a:r>
              <a:rPr lang="en-US" sz="2800" dirty="0">
                <a:latin typeface="Times New Roman" pitchFamily="18" charset="0"/>
                <a:cs typeface="Times New Roman" pitchFamily="18" charset="0"/>
              </a:rPr>
              <a:t>- ALT is found primarily in the </a:t>
            </a:r>
            <a:r>
              <a:rPr lang="en-US" sz="2800" dirty="0" smtClean="0">
                <a:latin typeface="Times New Roman" pitchFamily="18" charset="0"/>
                <a:cs typeface="Times New Roman" pitchFamily="18" charset="0"/>
              </a:rPr>
              <a:t>liver.**(</a:t>
            </a:r>
            <a:r>
              <a:rPr lang="en-US" sz="2600" b="1" i="1" dirty="0" smtClean="0"/>
              <a:t>specific </a:t>
            </a:r>
            <a:r>
              <a:rPr lang="en-US" sz="2600" b="1" i="1" dirty="0"/>
              <a:t>for the </a:t>
            </a:r>
            <a:r>
              <a:rPr lang="en-US" sz="2600" b="1" i="1" dirty="0" smtClean="0"/>
              <a:t>liver</a:t>
            </a:r>
            <a:r>
              <a:rPr lang="en-US" sz="2800" dirty="0" smtClean="0"/>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Normal level: 5-30 U/L</a:t>
            </a:r>
          </a:p>
          <a:p>
            <a:pPr>
              <a:buFontTx/>
              <a:buChar char="-"/>
            </a:pPr>
            <a:r>
              <a:rPr lang="en-US" sz="2800" dirty="0">
                <a:latin typeface="Times New Roman" pitchFamily="18" charset="0"/>
                <a:cs typeface="Times New Roman" pitchFamily="18" charset="0"/>
              </a:rPr>
              <a:t>The aminotransferases are normally present in the serum in </a:t>
            </a:r>
          </a:p>
          <a:p>
            <a:r>
              <a:rPr lang="en-US" sz="2800" dirty="0">
                <a:latin typeface="Times New Roman" pitchFamily="18" charset="0"/>
                <a:cs typeface="Times New Roman" pitchFamily="18" charset="0"/>
              </a:rPr>
              <a:t>  low concentrations. </a:t>
            </a:r>
          </a:p>
          <a:p>
            <a:pPr>
              <a:buFontTx/>
              <a:buChar char="-"/>
            </a:pPr>
            <a:r>
              <a:rPr lang="en-US" sz="2800" dirty="0">
                <a:latin typeface="Times New Roman" pitchFamily="18" charset="0"/>
                <a:cs typeface="Times New Roman" pitchFamily="18" charset="0"/>
              </a:rPr>
              <a:t>These enzymes are released into the blood in greater amounts </a:t>
            </a:r>
          </a:p>
          <a:p>
            <a:r>
              <a:rPr lang="en-US" sz="2800" dirty="0">
                <a:latin typeface="Times New Roman" pitchFamily="18" charset="0"/>
                <a:cs typeface="Times New Roman" pitchFamily="18" charset="0"/>
              </a:rPr>
              <a:t>  when there is damage to the liver cell membrane resulting in </a:t>
            </a:r>
          </a:p>
          <a:p>
            <a:r>
              <a:rPr lang="en-US" sz="2800" dirty="0">
                <a:latin typeface="Times New Roman" pitchFamily="18" charset="0"/>
                <a:cs typeface="Times New Roman" pitchFamily="18" charset="0"/>
              </a:rPr>
              <a:t>  increased </a:t>
            </a:r>
            <a:r>
              <a:rPr lang="en-US" sz="2800" dirty="0" smtClean="0">
                <a:latin typeface="Times New Roman" pitchFamily="18" charset="0"/>
                <a:cs typeface="Times New Roman" pitchFamily="18" charset="0"/>
              </a:rPr>
              <a:t>permeability.**(</a:t>
            </a:r>
            <a:r>
              <a:rPr lang="en-US" sz="2200" i="1" dirty="0" smtClean="0"/>
              <a:t>The </a:t>
            </a:r>
            <a:r>
              <a:rPr lang="en-US" sz="2200" i="1" dirty="0"/>
              <a:t>level of both enzymes AST &amp; ALT  can help to detect the extent of Damage to </a:t>
            </a:r>
            <a:r>
              <a:rPr lang="en-US" sz="2200" i="1" dirty="0" smtClean="0"/>
              <a:t>hepatocytes</a:t>
            </a:r>
            <a:r>
              <a:rPr lang="en-US" i="1" dirty="0" smtClean="0"/>
              <a:t> ;</a:t>
            </a:r>
            <a:r>
              <a:rPr lang="en-US"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Ex</a:t>
            </a:r>
            <a:r>
              <a:rPr lang="en-US" i="1" dirty="0" smtClean="0">
                <a:latin typeface="Times New Roman" pitchFamily="18" charset="0"/>
                <a:cs typeface="Times New Roman" pitchFamily="18" charset="0"/>
              </a:rPr>
              <a:t> : </a:t>
            </a:r>
            <a:r>
              <a:rPr lang="en-US" sz="2000" i="1" dirty="0" err="1" smtClean="0"/>
              <a:t>Hep.A</a:t>
            </a:r>
            <a:r>
              <a:rPr lang="en-US" sz="2000" i="1" dirty="0" smtClean="0"/>
              <a:t> </a:t>
            </a:r>
            <a:r>
              <a:rPr lang="en-US" sz="2000" i="1" dirty="0"/>
              <a:t>THE LEVEL OF BOTH ENZYMES ARE 100 TIMES MORE THAN THE NORMAL  due to massive damage of hepatocytes due to the viral a </a:t>
            </a:r>
            <a:r>
              <a:rPr lang="en-US" sz="2000" i="1" dirty="0" smtClean="0"/>
              <a:t>hepatitis . While </a:t>
            </a:r>
            <a:r>
              <a:rPr lang="en-US" sz="2000" i="1" dirty="0"/>
              <a:t>in the case of </a:t>
            </a:r>
            <a:r>
              <a:rPr lang="en-US" sz="2000" i="1" dirty="0" err="1"/>
              <a:t>HepB</a:t>
            </a:r>
            <a:r>
              <a:rPr lang="en-US" sz="2000" i="1" dirty="0"/>
              <a:t> &amp; </a:t>
            </a:r>
            <a:r>
              <a:rPr lang="en-US" sz="2000" i="1" dirty="0" err="1"/>
              <a:t>H</a:t>
            </a:r>
            <a:r>
              <a:rPr lang="en-US" sz="2000" i="1" dirty="0" err="1" smtClean="0"/>
              <a:t>ep</a:t>
            </a:r>
            <a:r>
              <a:rPr lang="en-US" sz="2000" i="1" dirty="0" smtClean="0"/>
              <a:t> </a:t>
            </a:r>
            <a:r>
              <a:rPr lang="en-US" sz="2000" i="1" dirty="0"/>
              <a:t>C </a:t>
            </a:r>
            <a:r>
              <a:rPr lang="en-US" sz="2000" i="1" dirty="0" smtClean="0"/>
              <a:t>THERE </a:t>
            </a:r>
            <a:r>
              <a:rPr lang="en-US" sz="2000" i="1" dirty="0"/>
              <a:t>IS GRADUAL INCREASE IN THEIR LEVEL WICH MEANS THAT THERE IS A GRADUAL DAMAGE TO </a:t>
            </a:r>
            <a:r>
              <a:rPr lang="en-US" sz="2000" i="1" dirty="0" smtClean="0"/>
              <a:t>HEPATOCYTES</a:t>
            </a:r>
            <a:r>
              <a:rPr lang="en-US" sz="2000" dirty="0" smtClean="0"/>
              <a:t>).</a:t>
            </a:r>
            <a:endParaRPr lang="en-US" sz="2000" dirty="0"/>
          </a:p>
          <a:p>
            <a:pPr marL="0" indent="0">
              <a:buFontTx/>
              <a:buNone/>
            </a:pPr>
            <a:endParaRPr lang="en-US" sz="2000" dirty="0"/>
          </a:p>
          <a:p>
            <a:endParaRPr lang="en-US" sz="2800" b="1" u="sng"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7063472"/>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Diagnostic significance of enzymes</a:t>
            </a:r>
          </a:p>
          <a:p>
            <a:r>
              <a:rPr lang="en-US" sz="2800" dirty="0">
                <a:latin typeface="Times New Roman" pitchFamily="18" charset="0"/>
                <a:cs typeface="Times New Roman" pitchFamily="18" charset="0"/>
              </a:rPr>
              <a:t>1- Enzymes can act as diagnostic markers of underlying </a:t>
            </a:r>
          </a:p>
          <a:p>
            <a:r>
              <a:rPr lang="en-US" sz="2800" dirty="0">
                <a:latin typeface="Times New Roman" pitchFamily="18" charset="0"/>
                <a:cs typeface="Times New Roman" pitchFamily="18" charset="0"/>
              </a:rPr>
              <a:t>     diseases and their </a:t>
            </a:r>
            <a:r>
              <a:rPr lang="en-US" sz="3200" dirty="0">
                <a:solidFill>
                  <a:srgbClr val="FF0000"/>
                </a:solidFill>
                <a:latin typeface="Times New Roman" pitchFamily="18" charset="0"/>
                <a:cs typeface="Times New Roman" pitchFamily="18" charset="0"/>
              </a:rPr>
              <a:t>management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2- Enzymes can also act as reagents for various biochemical </a:t>
            </a:r>
          </a:p>
          <a:p>
            <a:r>
              <a:rPr lang="en-US" sz="2800" dirty="0">
                <a:latin typeface="Times New Roman" pitchFamily="18" charset="0"/>
                <a:cs typeface="Times New Roman" pitchFamily="18" charset="0"/>
              </a:rPr>
              <a:t>     estimations and detections</a:t>
            </a:r>
          </a:p>
          <a:p>
            <a:pPr algn="ctr"/>
            <a:r>
              <a:rPr lang="en-US" b="1" i="1" dirty="0" smtClean="0"/>
              <a:t>***Glucose </a:t>
            </a:r>
            <a:r>
              <a:rPr lang="en-US" b="1" i="1" dirty="0"/>
              <a:t>oxidase enzyme used to estimate level of glucose in the blood →help in diagnosis of D.M</a:t>
            </a:r>
          </a:p>
          <a:p>
            <a:pPr algn="ctr"/>
            <a:r>
              <a:rPr lang="en-US" sz="1900" b="1" i="1" dirty="0" smtClean="0">
                <a:latin typeface="Times New Roman" pitchFamily="18" charset="0"/>
                <a:cs typeface="Times New Roman" pitchFamily="18" charset="0"/>
              </a:rPr>
              <a:t>***Plasma </a:t>
            </a:r>
            <a:r>
              <a:rPr lang="en-US" sz="1900" b="1" i="1" dirty="0">
                <a:latin typeface="Times New Roman" pitchFamily="18" charset="0"/>
                <a:cs typeface="Times New Roman" pitchFamily="18" charset="0"/>
              </a:rPr>
              <a:t>derived enzymes CAN BE detected  inside the cell abnormally  </a:t>
            </a:r>
            <a:r>
              <a:rPr lang="ar-SA" sz="1900" b="1" i="1" dirty="0">
                <a:latin typeface="Times New Roman" pitchFamily="18" charset="0"/>
                <a:cs typeface="Times New Roman" pitchFamily="18" charset="0"/>
              </a:rPr>
              <a:t>الفقرة </a:t>
            </a:r>
            <a:r>
              <a:rPr lang="ar-SA" sz="1900" b="1" i="1" dirty="0" err="1" smtClean="0">
                <a:latin typeface="Times New Roman" pitchFamily="18" charset="0"/>
                <a:cs typeface="Times New Roman" pitchFamily="18" charset="0"/>
              </a:rPr>
              <a:t>الثانيىة</a:t>
            </a:r>
            <a:endParaRPr lang="en-US" sz="1900" b="1" i="1" dirty="0">
              <a:latin typeface="Times New Roman" pitchFamily="18" charset="0"/>
              <a:cs typeface="Times New Roman" pitchFamily="18" charset="0"/>
            </a:endParaRPr>
          </a:p>
          <a:p>
            <a:r>
              <a:rPr lang="en-US" sz="2600" b="1" u="sng" dirty="0">
                <a:latin typeface="Times New Roman" pitchFamily="18" charset="0"/>
                <a:cs typeface="Times New Roman" pitchFamily="18" charset="0"/>
              </a:rPr>
              <a:t>Enzymes as diagnostic markers</a:t>
            </a:r>
          </a:p>
          <a:p>
            <a:r>
              <a:rPr lang="en-US" sz="2800" b="1" dirty="0">
                <a:latin typeface="Times New Roman" pitchFamily="18" charset="0"/>
                <a:cs typeface="Times New Roman" pitchFamily="18" charset="0"/>
              </a:rPr>
              <a:t>1- Functional plasma enzymes </a:t>
            </a:r>
            <a:r>
              <a:rPr lang="en-US" sz="2800"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Plasma derived enzymes</a:t>
            </a:r>
            <a:r>
              <a:rPr lang="en-US" sz="2800" dirty="0">
                <a:latin typeface="Times New Roman" pitchFamily="18" charset="0"/>
                <a:cs typeface="Times New Roman" pitchFamily="18" charset="0"/>
              </a:rPr>
              <a:t>): </a:t>
            </a:r>
          </a:p>
          <a:p>
            <a:pPr>
              <a:buFontTx/>
              <a:buChar char="-"/>
            </a:pPr>
            <a:r>
              <a:rPr lang="en-US" sz="2800" dirty="0">
                <a:latin typeface="Times New Roman" pitchFamily="18" charset="0"/>
                <a:cs typeface="Times New Roman" pitchFamily="18" charset="0"/>
              </a:rPr>
              <a:t> Certain enzymes, </a:t>
            </a:r>
            <a:r>
              <a:rPr lang="en-US" sz="2800" dirty="0" err="1">
                <a:latin typeface="Times New Roman" pitchFamily="18" charset="0"/>
                <a:cs typeface="Times New Roman" pitchFamily="18" charset="0"/>
              </a:rPr>
              <a:t>proenzymes</a:t>
            </a:r>
            <a:r>
              <a:rPr lang="en-US" sz="2800" dirty="0">
                <a:latin typeface="Times New Roman" pitchFamily="18" charset="0"/>
                <a:cs typeface="Times New Roman" pitchFamily="18" charset="0"/>
              </a:rPr>
              <a:t>, and their substrates are </a:t>
            </a:r>
          </a:p>
          <a:p>
            <a:r>
              <a:rPr lang="en-US" sz="2800" dirty="0">
                <a:latin typeface="Times New Roman" pitchFamily="18" charset="0"/>
                <a:cs typeface="Times New Roman" pitchFamily="18" charset="0"/>
              </a:rPr>
              <a:t>   present at all times in </a:t>
            </a:r>
            <a:r>
              <a:rPr lang="en-US" sz="2800" dirty="0">
                <a:solidFill>
                  <a:srgbClr val="FF0000"/>
                </a:solidFill>
                <a:latin typeface="Times New Roman" pitchFamily="18" charset="0"/>
                <a:cs typeface="Times New Roman" pitchFamily="18" charset="0"/>
              </a:rPr>
              <a:t>the circulation of normal individuals </a:t>
            </a:r>
          </a:p>
          <a:p>
            <a:r>
              <a:rPr lang="en-US" sz="2800" dirty="0">
                <a:latin typeface="Times New Roman" pitchFamily="18" charset="0"/>
                <a:cs typeface="Times New Roman" pitchFamily="18" charset="0"/>
              </a:rPr>
              <a:t>   and perform a physiologic function in the blood. </a:t>
            </a:r>
          </a:p>
          <a:p>
            <a:r>
              <a:rPr lang="en-US" sz="2800" dirty="0">
                <a:latin typeface="Times New Roman" pitchFamily="18" charset="0"/>
                <a:cs typeface="Times New Roman" pitchFamily="18" charset="0"/>
              </a:rPr>
              <a:t>- </a:t>
            </a:r>
            <a:r>
              <a:rPr lang="en-US" sz="2100" dirty="0">
                <a:latin typeface="Times New Roman" pitchFamily="18" charset="0"/>
                <a:cs typeface="Times New Roman" pitchFamily="18" charset="0"/>
              </a:rPr>
              <a:t>Examples of these functional plasma enzymes include: </a:t>
            </a:r>
          </a:p>
          <a:p>
            <a:r>
              <a:rPr lang="en-US" sz="2100" dirty="0">
                <a:latin typeface="Times New Roman" pitchFamily="18" charset="0"/>
                <a:cs typeface="Times New Roman" pitchFamily="18" charset="0"/>
              </a:rPr>
              <a:t>   lipoprotein lipase, pseudo cholinesterase, and the  </a:t>
            </a:r>
          </a:p>
          <a:p>
            <a:r>
              <a:rPr lang="en-US" sz="2100" dirty="0">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proenzymes</a:t>
            </a:r>
            <a:r>
              <a:rPr lang="en-US" sz="2100" dirty="0">
                <a:solidFill>
                  <a:srgbClr val="FF0000"/>
                </a:solidFill>
                <a:latin typeface="Times New Roman" pitchFamily="18" charset="0"/>
                <a:cs typeface="Times New Roman" pitchFamily="18" charset="0"/>
              </a:rPr>
              <a:t> </a:t>
            </a:r>
            <a:r>
              <a:rPr lang="en-US" sz="2100" dirty="0">
                <a:latin typeface="Times New Roman" pitchFamily="18" charset="0"/>
                <a:cs typeface="Times New Roman" pitchFamily="18" charset="0"/>
              </a:rPr>
              <a:t>of blood coagulation(</a:t>
            </a:r>
            <a:r>
              <a:rPr lang="en-US" sz="2100" dirty="0">
                <a:solidFill>
                  <a:srgbClr val="FF0000"/>
                </a:solidFill>
                <a:latin typeface="Times New Roman" pitchFamily="18" charset="0"/>
                <a:cs typeface="Times New Roman" pitchFamily="18" charset="0"/>
              </a:rPr>
              <a:t>activated upon energy synthesis and storage in the liver</a:t>
            </a:r>
            <a:r>
              <a:rPr lang="en-US" sz="2100" dirty="0">
                <a:latin typeface="Times New Roman" pitchFamily="18" charset="0"/>
                <a:cs typeface="Times New Roman" pitchFamily="18" charset="0"/>
              </a:rPr>
              <a:t>) and blood clot dissolution - Most of these enzymes are synthesized in and secreted by liver.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9144000" cy="7478970"/>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Diagnostic significance of aminotransferases</a:t>
            </a:r>
          </a:p>
          <a:p>
            <a:pPr>
              <a:buFontTx/>
              <a:buChar char="-"/>
            </a:pPr>
            <a:r>
              <a:rPr lang="en-US" sz="2800" dirty="0">
                <a:latin typeface="Times New Roman" pitchFamily="18" charset="0"/>
                <a:cs typeface="Times New Roman" pitchFamily="18" charset="0"/>
              </a:rPr>
              <a:t> </a:t>
            </a:r>
            <a:r>
              <a:rPr lang="en-US" sz="2500" dirty="0">
                <a:latin typeface="Times New Roman" pitchFamily="18" charset="0"/>
                <a:cs typeface="Times New Roman" pitchFamily="18" charset="0"/>
              </a:rPr>
              <a:t>Levels of up to 300 U/L are nonspecific and may be found in </a:t>
            </a:r>
          </a:p>
          <a:p>
            <a:r>
              <a:rPr lang="en-US" sz="2500" dirty="0">
                <a:latin typeface="Times New Roman" pitchFamily="18" charset="0"/>
                <a:cs typeface="Times New Roman" pitchFamily="18" charset="0"/>
              </a:rPr>
              <a:t>  any type of liver disorder. </a:t>
            </a:r>
          </a:p>
          <a:p>
            <a:pPr>
              <a:buFontTx/>
              <a:buChar char="-"/>
            </a:pPr>
            <a:r>
              <a:rPr lang="en-US" sz="2500" dirty="0">
                <a:latin typeface="Times New Roman" pitchFamily="18" charset="0"/>
                <a:cs typeface="Times New Roman" pitchFamily="18" charset="0"/>
              </a:rPr>
              <a:t> </a:t>
            </a:r>
            <a:r>
              <a:rPr lang="en-US" sz="2500" b="1" dirty="0">
                <a:latin typeface="Times New Roman" pitchFamily="18" charset="0"/>
                <a:cs typeface="Times New Roman" pitchFamily="18" charset="0"/>
              </a:rPr>
              <a:t>Striking elevations</a:t>
            </a:r>
            <a:r>
              <a:rPr lang="en-US" sz="2500" dirty="0">
                <a:latin typeface="Times New Roman" pitchFamily="18" charset="0"/>
                <a:cs typeface="Times New Roman" pitchFamily="18" charset="0"/>
              </a:rPr>
              <a:t>: i.e., </a:t>
            </a:r>
            <a:r>
              <a:rPr lang="en-US" sz="2500" b="1" dirty="0">
                <a:solidFill>
                  <a:srgbClr val="FF0000"/>
                </a:solidFill>
                <a:latin typeface="Times New Roman" pitchFamily="18" charset="0"/>
                <a:cs typeface="Times New Roman" pitchFamily="18" charset="0"/>
              </a:rPr>
              <a:t>aminotransferases &gt; 1000 U/L</a:t>
            </a:r>
            <a:r>
              <a:rPr lang="en-US" sz="2500" dirty="0">
                <a:latin typeface="Times New Roman" pitchFamily="18" charset="0"/>
                <a:cs typeface="Times New Roman" pitchFamily="18" charset="0"/>
              </a:rPr>
              <a:t>—</a:t>
            </a:r>
          </a:p>
          <a:p>
            <a:r>
              <a:rPr lang="en-US" sz="2500" dirty="0">
                <a:latin typeface="Times New Roman" pitchFamily="18" charset="0"/>
                <a:cs typeface="Times New Roman" pitchFamily="18" charset="0"/>
              </a:rPr>
              <a:t>  occur almost exclusively in disorders associated with </a:t>
            </a:r>
          </a:p>
          <a:p>
            <a:r>
              <a:rPr lang="en-US" sz="2500" dirty="0">
                <a:latin typeface="Times New Roman" pitchFamily="18" charset="0"/>
                <a:cs typeface="Times New Roman" pitchFamily="18" charset="0"/>
              </a:rPr>
              <a:t>  extensive hepatocellular injury such as (1) viral hepatitis, (2) </a:t>
            </a:r>
          </a:p>
          <a:p>
            <a:r>
              <a:rPr lang="en-US" sz="2500" dirty="0">
                <a:latin typeface="Times New Roman" pitchFamily="18" charset="0"/>
                <a:cs typeface="Times New Roman" pitchFamily="18" charset="0"/>
              </a:rPr>
              <a:t>  ischemic liver injury (prolonged hypotension or acute heart </a:t>
            </a:r>
          </a:p>
          <a:p>
            <a:r>
              <a:rPr lang="en-US" sz="2500" dirty="0">
                <a:latin typeface="Times New Roman" pitchFamily="18" charset="0"/>
                <a:cs typeface="Times New Roman" pitchFamily="18" charset="0"/>
              </a:rPr>
              <a:t>  failure), or (3) toxin- or drug-induced liver injury.</a:t>
            </a:r>
          </a:p>
          <a:p>
            <a:pPr>
              <a:buFontTx/>
              <a:buChar char="-"/>
            </a:pPr>
            <a:r>
              <a:rPr lang="en-US" sz="2500" dirty="0">
                <a:latin typeface="Times New Roman" pitchFamily="18" charset="0"/>
                <a:cs typeface="Times New Roman" pitchFamily="18" charset="0"/>
              </a:rPr>
              <a:t> In most acute hepatocellular disorders, the ALT is higher </a:t>
            </a:r>
          </a:p>
          <a:p>
            <a:r>
              <a:rPr lang="en-US" sz="2500" dirty="0">
                <a:latin typeface="Times New Roman" pitchFamily="18" charset="0"/>
                <a:cs typeface="Times New Roman" pitchFamily="18" charset="0"/>
              </a:rPr>
              <a:t>  than or equal to the AST. </a:t>
            </a:r>
          </a:p>
          <a:p>
            <a:pPr>
              <a:buFontTx/>
              <a:buChar char="-"/>
            </a:pPr>
            <a:r>
              <a:rPr lang="en-US" sz="2500" dirty="0">
                <a:latin typeface="Times New Roman" pitchFamily="18" charset="0"/>
                <a:cs typeface="Times New Roman" pitchFamily="18" charset="0"/>
              </a:rPr>
              <a:t> An AST:ALT ratio &gt; 2:1 is suggestive while a ratio &gt; 3:1 is </a:t>
            </a:r>
          </a:p>
          <a:p>
            <a:r>
              <a:rPr lang="en-US" sz="2500" dirty="0">
                <a:latin typeface="Times New Roman" pitchFamily="18" charset="0"/>
                <a:cs typeface="Times New Roman" pitchFamily="18" charset="0"/>
              </a:rPr>
              <a:t>  highly suggestive of alcoholic liver disease. </a:t>
            </a:r>
          </a:p>
          <a:p>
            <a:pPr>
              <a:buFontTx/>
              <a:buChar char="-"/>
            </a:pPr>
            <a:r>
              <a:rPr lang="en-US" sz="2500" dirty="0">
                <a:latin typeface="Times New Roman" pitchFamily="18" charset="0"/>
                <a:cs typeface="Times New Roman" pitchFamily="18" charset="0"/>
              </a:rPr>
              <a:t> The AST in alcoholic liver disease is rarely &gt;300 U/L and the </a:t>
            </a:r>
          </a:p>
          <a:p>
            <a:r>
              <a:rPr lang="en-US" sz="2500" dirty="0">
                <a:latin typeface="Times New Roman" pitchFamily="18" charset="0"/>
                <a:cs typeface="Times New Roman" pitchFamily="18" charset="0"/>
              </a:rPr>
              <a:t>   ALT is often normal. </a:t>
            </a:r>
            <a:endParaRPr lang="en-US" sz="2500" dirty="0" smtClean="0">
              <a:latin typeface="Times New Roman" pitchFamily="18" charset="0"/>
              <a:cs typeface="Times New Roman" pitchFamily="18" charset="0"/>
            </a:endParaRPr>
          </a:p>
          <a:p>
            <a:pPr>
              <a:buFontTx/>
              <a:buChar char="-"/>
            </a:pPr>
            <a:r>
              <a:rPr lang="en-US" sz="2400" b="1" i="1" dirty="0" smtClean="0">
                <a:latin typeface="Times New Roman" pitchFamily="18" charset="0"/>
                <a:cs typeface="Times New Roman" pitchFamily="18" charset="0"/>
              </a:rPr>
              <a:t>**A </a:t>
            </a:r>
            <a:r>
              <a:rPr lang="en-US" sz="2400" b="1" i="1" dirty="0">
                <a:latin typeface="Times New Roman" pitchFamily="18" charset="0"/>
                <a:cs typeface="Times New Roman" pitchFamily="18" charset="0"/>
              </a:rPr>
              <a:t>low level of ALT in the serum is due to an </a:t>
            </a:r>
            <a:r>
              <a:rPr lang="en-US" sz="2400" b="1" i="1" dirty="0" smtClean="0">
                <a:latin typeface="Times New Roman" pitchFamily="18" charset="0"/>
                <a:cs typeface="Times New Roman" pitchFamily="18" charset="0"/>
              </a:rPr>
              <a:t>alcohol-induced deficiency </a:t>
            </a:r>
            <a:r>
              <a:rPr lang="en-US" sz="2400" b="1" i="1" dirty="0">
                <a:latin typeface="Times New Roman" pitchFamily="18" charset="0"/>
                <a:cs typeface="Times New Roman" pitchFamily="18" charset="0"/>
              </a:rPr>
              <a:t>of Pyridoxal </a:t>
            </a:r>
            <a:r>
              <a:rPr lang="en-US" sz="2400" b="1" i="1" dirty="0" err="1">
                <a:latin typeface="Times New Roman" pitchFamily="18" charset="0"/>
                <a:cs typeface="Times New Roman" pitchFamily="18" charset="0"/>
              </a:rPr>
              <a:t>phosphate</a:t>
            </a:r>
            <a:r>
              <a:rPr lang="en-US" sz="2400" b="1" i="1" dirty="0" err="1" smtClean="0">
                <a:latin typeface="Times New Roman" pitchFamily="18" charset="0"/>
                <a:cs typeface="Times New Roman" pitchFamily="18" charset="0"/>
              </a:rPr>
              <a:t>.</a:t>
            </a:r>
            <a:r>
              <a:rPr lang="en-US" sz="2400" dirty="0" err="1" smtClean="0"/>
              <a:t>:</a:t>
            </a:r>
            <a:r>
              <a:rPr lang="en-US" sz="2000" i="1" dirty="0" err="1" smtClean="0">
                <a:effectLst>
                  <a:outerShdw blurRad="38100" dist="38100" dir="2700000" algn="tl">
                    <a:srgbClr val="000000">
                      <a:alpha val="43137"/>
                    </a:srgbClr>
                  </a:outerShdw>
                </a:effectLst>
              </a:rPr>
              <a:t>a</a:t>
            </a:r>
            <a:r>
              <a:rPr lang="en-US" sz="2000" i="1" dirty="0" smtClean="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co-enzyme derived from Vit.B6</a:t>
            </a:r>
            <a:r>
              <a:rPr lang="en-US" sz="2200" i="1" dirty="0">
                <a:effectLst>
                  <a:outerShdw blurRad="38100" dist="38100" dir="2700000" algn="tl">
                    <a:srgbClr val="000000">
                      <a:alpha val="43137"/>
                    </a:srgbClr>
                  </a:outerShdw>
                </a:effectLst>
              </a:rPr>
              <a:t> </a:t>
            </a:r>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b="1" i="1"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800" b="1" u="sng"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6771084"/>
          </a:xfrm>
          <a:prstGeom prst="rect">
            <a:avLst/>
          </a:prstGeom>
          <a:noFill/>
          <a:ln w="9525">
            <a:noFill/>
            <a:miter lim="800000"/>
            <a:headEnd/>
            <a:tailEnd/>
          </a:ln>
        </p:spPr>
        <p:txBody>
          <a:bodyPr>
            <a:spAutoFit/>
          </a:bodyPr>
          <a:lstStyle/>
          <a:p>
            <a:r>
              <a:rPr lang="en-US" sz="2800" b="1" i="1" dirty="0">
                <a:latin typeface="Times New Roman" pitchFamily="18" charset="0"/>
                <a:cs typeface="Times New Roman" pitchFamily="18" charset="0"/>
              </a:rPr>
              <a:t> </a:t>
            </a:r>
            <a:r>
              <a:rPr lang="en-US" sz="2600" b="1" i="1" dirty="0">
                <a:latin typeface="Times New Roman" pitchFamily="18" charset="0"/>
                <a:cs typeface="Times New Roman" pitchFamily="18" charset="0"/>
              </a:rPr>
              <a:t>***In obstructive jaundice the </a:t>
            </a:r>
            <a:r>
              <a:rPr lang="en-US" sz="2600" b="1" i="1" dirty="0" smtClean="0">
                <a:latin typeface="Times New Roman" pitchFamily="18" charset="0"/>
                <a:cs typeface="Times New Roman" pitchFamily="18" charset="0"/>
              </a:rPr>
              <a:t>aminotransferases (</a:t>
            </a:r>
            <a:r>
              <a:rPr lang="en-US" sz="2600" i="1" dirty="0"/>
              <a:t>ALT &amp; </a:t>
            </a:r>
            <a:r>
              <a:rPr lang="en-US" sz="2600" i="1" dirty="0" smtClean="0"/>
              <a:t>AST)</a:t>
            </a:r>
            <a:r>
              <a:rPr lang="en-US" sz="2600" b="1" i="1" dirty="0" smtClean="0">
                <a:latin typeface="Times New Roman" pitchFamily="18" charset="0"/>
                <a:cs typeface="Times New Roman" pitchFamily="18" charset="0"/>
              </a:rPr>
              <a:t> </a:t>
            </a:r>
            <a:r>
              <a:rPr lang="en-US" sz="2600" b="1" i="1" dirty="0">
                <a:latin typeface="Times New Roman" pitchFamily="18" charset="0"/>
                <a:cs typeface="Times New Roman" pitchFamily="18" charset="0"/>
              </a:rPr>
              <a:t>are usually not greatly </a:t>
            </a:r>
            <a:r>
              <a:rPr lang="en-US" sz="2600" b="1" i="1" dirty="0" smtClean="0">
                <a:latin typeface="Times New Roman" pitchFamily="18" charset="0"/>
                <a:cs typeface="Times New Roman" pitchFamily="18" charset="0"/>
              </a:rPr>
              <a:t>elevated</a:t>
            </a:r>
            <a:r>
              <a:rPr lang="en-US" sz="2600" i="1" dirty="0"/>
              <a:t> in the </a:t>
            </a:r>
            <a:r>
              <a:rPr lang="en-US" sz="2600" i="1" dirty="0" err="1"/>
              <a:t>eraly</a:t>
            </a:r>
            <a:r>
              <a:rPr lang="en-US" sz="2600" i="1" dirty="0"/>
              <a:t> </a:t>
            </a:r>
            <a:r>
              <a:rPr lang="en-US" sz="2600" i="1" dirty="0" smtClean="0"/>
              <a:t>stage.</a:t>
            </a:r>
          </a:p>
          <a:p>
            <a:r>
              <a:rPr lang="en-US" sz="2500" dirty="0" smtClean="0">
                <a:latin typeface="Times New Roman" pitchFamily="18" charset="0"/>
                <a:cs typeface="Times New Roman" pitchFamily="18" charset="0"/>
              </a:rPr>
              <a:t>**</a:t>
            </a:r>
            <a:r>
              <a:rPr lang="en-US" sz="2500" dirty="0" smtClean="0"/>
              <a:t>(</a:t>
            </a:r>
            <a:r>
              <a:rPr lang="en-US" sz="2500" b="1" i="1" dirty="0"/>
              <a:t>In the late (advance) stage there level are high due to </a:t>
            </a:r>
            <a:r>
              <a:rPr lang="en-US" sz="2500" b="1" i="1" dirty="0" err="1"/>
              <a:t>regarcatation</a:t>
            </a:r>
            <a:r>
              <a:rPr lang="en-US" sz="2500" b="1" i="1" dirty="0"/>
              <a:t> of bile due to complete obstruction of biliary tract  leading to damaging of hepatocytes and leaking of enzymes including AST &amp;ALT and be in plasma) </a:t>
            </a:r>
            <a:endParaRPr lang="en-US" sz="2500" i="1" dirty="0" smtClean="0"/>
          </a:p>
          <a:p>
            <a:r>
              <a:rPr lang="en-US" sz="2800" b="1" u="sng" dirty="0" smtClean="0">
                <a:latin typeface="Times New Roman" pitchFamily="18" charset="0"/>
                <a:cs typeface="Times New Roman" pitchFamily="18" charset="0"/>
              </a:rPr>
              <a:t>2-Enzymes </a:t>
            </a:r>
            <a:r>
              <a:rPr lang="en-US" sz="2800" b="1" u="sng" dirty="0">
                <a:latin typeface="Times New Roman" pitchFamily="18" charset="0"/>
                <a:cs typeface="Times New Roman" pitchFamily="18" charset="0"/>
              </a:rPr>
              <a:t>that reflect cholestasis</a:t>
            </a:r>
          </a:p>
          <a:p>
            <a:r>
              <a:rPr lang="en-US" sz="2800" dirty="0">
                <a:latin typeface="Times New Roman" pitchFamily="18" charset="0"/>
                <a:cs typeface="Times New Roman" pitchFamily="18" charset="0"/>
              </a:rPr>
              <a:t>- The activities of three enzymes:</a:t>
            </a:r>
          </a:p>
          <a:p>
            <a:r>
              <a:rPr lang="en-US" sz="2800" dirty="0">
                <a:latin typeface="Times New Roman" pitchFamily="18" charset="0"/>
                <a:cs typeface="Times New Roman" pitchFamily="18" charset="0"/>
              </a:rPr>
              <a:t>1- Alkaline phosphatase (ALP) </a:t>
            </a:r>
          </a:p>
          <a:p>
            <a:r>
              <a:rPr lang="en-US" sz="2800" dirty="0">
                <a:latin typeface="Times New Roman" pitchFamily="18" charset="0"/>
                <a:cs typeface="Times New Roman" pitchFamily="18" charset="0"/>
              </a:rPr>
              <a:t>2- 5'-nucleotidase, and </a:t>
            </a:r>
          </a:p>
          <a:p>
            <a:r>
              <a:rPr lang="en-US" sz="2800" dirty="0">
                <a:latin typeface="Times New Roman" pitchFamily="18" charset="0"/>
                <a:cs typeface="Times New Roman" pitchFamily="18" charset="0"/>
              </a:rPr>
              <a:t>3- γ-</a:t>
            </a:r>
            <a:r>
              <a:rPr lang="en-US" sz="2800" dirty="0" err="1">
                <a:latin typeface="Times New Roman" pitchFamily="18" charset="0"/>
                <a:cs typeface="Times New Roman" pitchFamily="18" charset="0"/>
              </a:rPr>
              <a:t>Glutamyl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transpeptidase</a:t>
            </a:r>
            <a:r>
              <a:rPr lang="en-US" sz="2800"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transferase</a:t>
            </a:r>
            <a:r>
              <a:rPr lang="en-US" sz="2800" dirty="0">
                <a:latin typeface="Times New Roman" pitchFamily="18" charset="0"/>
                <a:cs typeface="Times New Roman" pitchFamily="18" charset="0"/>
              </a:rPr>
              <a:t> (GGT): are usually elevated in </a:t>
            </a:r>
            <a:r>
              <a:rPr lang="en-US" sz="2800" dirty="0" smtClean="0">
                <a:latin typeface="Times New Roman" pitchFamily="18" charset="0"/>
                <a:cs typeface="Times New Roman" pitchFamily="18" charset="0"/>
              </a:rPr>
              <a:t>cholestasis</a:t>
            </a:r>
            <a:r>
              <a:rPr lang="en-US" sz="2800"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ALP and 5'-nucleotidase are found in or near the bile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canalicular</a:t>
            </a:r>
            <a:r>
              <a:rPr lang="en-US" sz="2800" dirty="0">
                <a:latin typeface="Times New Roman" pitchFamily="18" charset="0"/>
                <a:cs typeface="Times New Roman" pitchFamily="18" charset="0"/>
              </a:rPr>
              <a:t> membrane of hepatocytes, while GGT is    </a:t>
            </a:r>
          </a:p>
          <a:p>
            <a:r>
              <a:rPr lang="en-US" sz="2800" dirty="0">
                <a:latin typeface="Times New Roman" pitchFamily="18" charset="0"/>
                <a:cs typeface="Times New Roman" pitchFamily="18" charset="0"/>
              </a:rPr>
              <a:t>  located in the endoplasmic reticulum and in bile duct </a:t>
            </a:r>
          </a:p>
          <a:p>
            <a:r>
              <a:rPr lang="en-US" sz="2800" dirty="0">
                <a:latin typeface="Times New Roman" pitchFamily="18" charset="0"/>
                <a:cs typeface="Times New Roman" pitchFamily="18" charset="0"/>
              </a:rPr>
              <a:t>  epithelial </a:t>
            </a:r>
            <a:r>
              <a:rPr lang="en-US" sz="2800" dirty="0" smtClean="0">
                <a:latin typeface="Times New Roman" pitchFamily="18" charset="0"/>
                <a:cs typeface="Times New Roman" pitchFamily="18" charset="0"/>
              </a:rPr>
              <a:t>cells</a:t>
            </a:r>
            <a:endParaRPr lang="en-US"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ALP in liver diseases</a:t>
            </a:r>
          </a:p>
          <a:p>
            <a:pPr>
              <a:buFontTx/>
              <a:buChar char="-"/>
            </a:pPr>
            <a:r>
              <a:rPr lang="en-US" sz="2800" dirty="0">
                <a:latin typeface="Times New Roman" pitchFamily="18" charset="0"/>
                <a:cs typeface="Times New Roman" pitchFamily="18" charset="0"/>
              </a:rPr>
              <a:t> The normal serum ALP consists of many distinct </a:t>
            </a:r>
            <a:r>
              <a:rPr lang="en-US" sz="2800" dirty="0" err="1">
                <a:latin typeface="Times New Roman" pitchFamily="18" charset="0"/>
                <a:cs typeface="Times New Roman" pitchFamily="18" charset="0"/>
              </a:rPr>
              <a:t>isoenzymes</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found in the liver, bone, placenta, and, less commonly, small  </a:t>
            </a:r>
          </a:p>
          <a:p>
            <a:r>
              <a:rPr lang="en-US" sz="2800" dirty="0">
                <a:latin typeface="Times New Roman" pitchFamily="18" charset="0"/>
                <a:cs typeface="Times New Roman" pitchFamily="18" charset="0"/>
              </a:rPr>
              <a:t>  intestine. </a:t>
            </a:r>
            <a:endParaRPr lang="en-US" sz="2800" b="1" u="sng" dirty="0">
              <a:latin typeface="Times New Roman" pitchFamily="18" charset="0"/>
              <a:cs typeface="Times New Roman" pitchFamily="18" charset="0"/>
            </a:endParaRPr>
          </a:p>
          <a:p>
            <a:r>
              <a:rPr lang="en-US" sz="2800" b="1" u="sng" dirty="0">
                <a:latin typeface="Times New Roman" pitchFamily="18" charset="0"/>
                <a:cs typeface="Times New Roman" pitchFamily="18" charset="0"/>
              </a:rPr>
              <a:t>Physiological variations </a:t>
            </a:r>
            <a:r>
              <a:rPr lang="en-US" sz="2800" b="1" u="sng" dirty="0" err="1">
                <a:solidFill>
                  <a:srgbClr val="FF0000"/>
                </a:solidFill>
                <a:latin typeface="Times New Roman" pitchFamily="18" charset="0"/>
                <a:cs typeface="Times New Roman" pitchFamily="18" charset="0"/>
              </a:rPr>
              <a:t>wich</a:t>
            </a:r>
            <a:r>
              <a:rPr lang="en-US" sz="2800" b="1" u="sng" dirty="0">
                <a:solidFill>
                  <a:srgbClr val="FF0000"/>
                </a:solidFill>
                <a:latin typeface="Times New Roman" pitchFamily="18" charset="0"/>
                <a:cs typeface="Times New Roman" pitchFamily="18" charset="0"/>
              </a:rPr>
              <a:t> can cause </a:t>
            </a:r>
            <a:r>
              <a:rPr lang="en-US" sz="2800" b="1" u="sng" dirty="0" err="1">
                <a:solidFill>
                  <a:srgbClr val="FF0000"/>
                </a:solidFill>
                <a:latin typeface="Times New Roman" pitchFamily="18" charset="0"/>
                <a:cs typeface="Times New Roman" pitchFamily="18" charset="0"/>
              </a:rPr>
              <a:t>inc.</a:t>
            </a:r>
            <a:r>
              <a:rPr lang="en-US" sz="2800" b="1" u="sng" dirty="0">
                <a:solidFill>
                  <a:srgbClr val="FF0000"/>
                </a:solidFill>
                <a:latin typeface="Times New Roman" pitchFamily="18" charset="0"/>
                <a:cs typeface="Times New Roman" pitchFamily="18" charset="0"/>
              </a:rPr>
              <a:t> in ALP </a:t>
            </a:r>
            <a:r>
              <a:rPr lang="en-US" sz="2800" dirty="0">
                <a:latin typeface="Times New Roman" pitchFamily="18" charset="0"/>
                <a:cs typeface="Times New Roman" pitchFamily="18" charset="0"/>
              </a:rPr>
              <a:t>: </a:t>
            </a:r>
          </a:p>
          <a:p>
            <a:pPr>
              <a:buFontTx/>
              <a:buChar char="-"/>
            </a:pPr>
            <a:r>
              <a:rPr lang="en-US" sz="2800" dirty="0">
                <a:latin typeface="Times New Roman" pitchFamily="18" charset="0"/>
                <a:cs typeface="Times New Roman" pitchFamily="18" charset="0"/>
              </a:rPr>
              <a:t> Patients over age 60 can have a mildly elevated ALP.</a:t>
            </a:r>
          </a:p>
          <a:p>
            <a:pPr>
              <a:buFontTx/>
              <a:buChar char="-"/>
            </a:pPr>
            <a:r>
              <a:rPr lang="en-US" sz="2800" dirty="0">
                <a:latin typeface="Times New Roman" pitchFamily="18" charset="0"/>
                <a:cs typeface="Times New Roman" pitchFamily="18" charset="0"/>
              </a:rPr>
              <a:t> Individuals with blood types O and B can have an elevation </a:t>
            </a:r>
          </a:p>
          <a:p>
            <a:r>
              <a:rPr lang="en-US" sz="2800" dirty="0">
                <a:latin typeface="Times New Roman" pitchFamily="18" charset="0"/>
                <a:cs typeface="Times New Roman" pitchFamily="18" charset="0"/>
              </a:rPr>
              <a:t>  of the serum ALP </a:t>
            </a:r>
          </a:p>
          <a:p>
            <a:pPr>
              <a:buFontTx/>
              <a:buChar char="-"/>
            </a:pPr>
            <a:r>
              <a:rPr lang="en-US" sz="2800" dirty="0">
                <a:latin typeface="Times New Roman" pitchFamily="18" charset="0"/>
                <a:cs typeface="Times New Roman" pitchFamily="18" charset="0"/>
              </a:rPr>
              <a:t> After eating a fatty meal due to the influx of intestinal ALP </a:t>
            </a:r>
          </a:p>
          <a:p>
            <a:r>
              <a:rPr lang="en-US" sz="2800" dirty="0">
                <a:latin typeface="Times New Roman" pitchFamily="18" charset="0"/>
                <a:cs typeface="Times New Roman" pitchFamily="18" charset="0"/>
              </a:rPr>
              <a:t>  into the blood. </a:t>
            </a:r>
          </a:p>
          <a:p>
            <a:pPr>
              <a:buFontTx/>
              <a:buChar char="-"/>
            </a:pPr>
            <a:r>
              <a:rPr lang="en-US" sz="2800" dirty="0">
                <a:latin typeface="Times New Roman" pitchFamily="18" charset="0"/>
                <a:cs typeface="Times New Roman" pitchFamily="18" charset="0"/>
              </a:rPr>
              <a:t> It is also non-pathologically elevated in children and </a:t>
            </a:r>
          </a:p>
          <a:p>
            <a:r>
              <a:rPr lang="en-US" sz="2800" dirty="0">
                <a:latin typeface="Times New Roman" pitchFamily="18" charset="0"/>
                <a:cs typeface="Times New Roman" pitchFamily="18" charset="0"/>
              </a:rPr>
              <a:t>  adolescents undergoing rapid bone growth, because of bone </a:t>
            </a:r>
          </a:p>
          <a:p>
            <a:r>
              <a:rPr lang="en-US" sz="2800" dirty="0">
                <a:latin typeface="Times New Roman" pitchFamily="18" charset="0"/>
                <a:cs typeface="Times New Roman" pitchFamily="18" charset="0"/>
              </a:rPr>
              <a:t>  ALP.</a:t>
            </a:r>
          </a:p>
          <a:p>
            <a:pPr>
              <a:buFontTx/>
              <a:buChar char="-"/>
            </a:pPr>
            <a:r>
              <a:rPr lang="en-US" sz="2800" dirty="0">
                <a:latin typeface="Times New Roman" pitchFamily="18" charset="0"/>
                <a:cs typeface="Times New Roman" pitchFamily="18" charset="0"/>
              </a:rPr>
              <a:t> It is also high late in normal pregnancy due to the influx of </a:t>
            </a:r>
          </a:p>
          <a:p>
            <a:r>
              <a:rPr lang="en-US" sz="2800" dirty="0">
                <a:latin typeface="Times New Roman" pitchFamily="18" charset="0"/>
                <a:cs typeface="Times New Roman" pitchFamily="18" charset="0"/>
              </a:rPr>
              <a:t>  placental ALP.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0"/>
            <a:ext cx="9144000" cy="7140416"/>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Pathological variations</a:t>
            </a:r>
            <a:r>
              <a:rPr lang="en-US" sz="2800" b="1"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Elevation of liver-derived ALP is not totally specific for </a:t>
            </a:r>
          </a:p>
          <a:p>
            <a:r>
              <a:rPr lang="en-US" sz="2800" dirty="0">
                <a:latin typeface="Times New Roman" pitchFamily="18" charset="0"/>
                <a:cs typeface="Times New Roman" pitchFamily="18" charset="0"/>
              </a:rPr>
              <a:t>  cholestasis, and a less than threefold elevation can be seen </a:t>
            </a:r>
            <a:r>
              <a:rPr lang="en-US" sz="2800" dirty="0" smtClean="0">
                <a:latin typeface="Times New Roman" pitchFamily="18" charset="0"/>
                <a:cs typeface="Times New Roman" pitchFamily="18" charset="0"/>
              </a:rPr>
              <a:t>in almost </a:t>
            </a:r>
            <a:r>
              <a:rPr lang="en-US" sz="2800" dirty="0">
                <a:latin typeface="Times New Roman" pitchFamily="18" charset="0"/>
                <a:cs typeface="Times New Roman" pitchFamily="18" charset="0"/>
              </a:rPr>
              <a:t>any type of liver disease</a:t>
            </a:r>
            <a:r>
              <a:rPr lang="en-US" sz="28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a:t>
            </a:r>
            <a:r>
              <a:rPr lang="en-US" sz="1700" dirty="0" smtClean="0"/>
              <a:t>in </a:t>
            </a:r>
            <a:r>
              <a:rPr lang="en-US" sz="1700" dirty="0"/>
              <a:t>different hepatic disorders</a:t>
            </a:r>
            <a:r>
              <a:rPr lang="en-US" sz="1700" dirty="0" smtClean="0"/>
              <a:t>).</a:t>
            </a:r>
            <a:endParaRPr lang="en-US" sz="28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ALP elevations greater than four times normal occur </a:t>
            </a:r>
          </a:p>
          <a:p>
            <a:r>
              <a:rPr lang="en-US" sz="2800" dirty="0">
                <a:latin typeface="Times New Roman" pitchFamily="18" charset="0"/>
                <a:cs typeface="Times New Roman" pitchFamily="18" charset="0"/>
              </a:rPr>
              <a:t>  primarily in patients with </a:t>
            </a:r>
            <a:r>
              <a:rPr lang="en-US" sz="2800" dirty="0" err="1">
                <a:latin typeface="Times New Roman" pitchFamily="18" charset="0"/>
                <a:cs typeface="Times New Roman" pitchFamily="18" charset="0"/>
              </a:rPr>
              <a:t>cholestatic</a:t>
            </a:r>
            <a:r>
              <a:rPr lang="en-US" sz="2800" dirty="0">
                <a:latin typeface="Times New Roman" pitchFamily="18" charset="0"/>
                <a:cs typeface="Times New Roman" pitchFamily="18" charset="0"/>
              </a:rPr>
              <a:t> liver disorders, </a:t>
            </a:r>
          </a:p>
          <a:p>
            <a:r>
              <a:rPr lang="en-US" sz="2800" dirty="0">
                <a:latin typeface="Times New Roman" pitchFamily="18" charset="0"/>
                <a:cs typeface="Times New Roman" pitchFamily="18" charset="0"/>
              </a:rPr>
              <a:t>  infiltrative liver diseases such as cancer and </a:t>
            </a:r>
            <a:r>
              <a:rPr lang="en-US" sz="2800" dirty="0" smtClean="0">
                <a:latin typeface="Times New Roman" pitchFamily="18" charset="0"/>
                <a:cs typeface="Times New Roman" pitchFamily="18" charset="0"/>
              </a:rPr>
              <a:t>amyloidosis</a:t>
            </a:r>
            <a:r>
              <a:rPr lang="en-US" sz="1700" b="1" i="1" dirty="0" smtClean="0">
                <a:latin typeface="Times New Roman" pitchFamily="18" charset="0"/>
                <a:cs typeface="Times New Roman" pitchFamily="18" charset="0"/>
              </a:rPr>
              <a:t>*(</a:t>
            </a:r>
            <a:r>
              <a:rPr lang="en-US" sz="1700" b="1" i="1" dirty="0" smtClean="0"/>
              <a:t>it </a:t>
            </a:r>
            <a:r>
              <a:rPr lang="en-US" sz="1700" b="1" i="1" dirty="0"/>
              <a:t>is a good indicator for the </a:t>
            </a:r>
            <a:r>
              <a:rPr lang="en-US" sz="1700" b="1" i="1" dirty="0" err="1"/>
              <a:t>cholestatic</a:t>
            </a:r>
            <a:r>
              <a:rPr lang="en-US" sz="1700" b="1" i="1" dirty="0"/>
              <a:t> liver </a:t>
            </a:r>
            <a:r>
              <a:rPr lang="en-US" sz="1700" b="1" i="1" dirty="0" smtClean="0"/>
              <a:t>disease).</a:t>
            </a:r>
            <a:endParaRPr lang="en-US" sz="1700" b="1" i="1"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In liver diseases, the elevation is almost always due to </a:t>
            </a:r>
          </a:p>
          <a:p>
            <a:r>
              <a:rPr lang="en-US" sz="2800" b="1" dirty="0">
                <a:latin typeface="Times New Roman" pitchFamily="18" charset="0"/>
                <a:cs typeface="Times New Roman" pitchFamily="18" charset="0"/>
              </a:rPr>
              <a:t>  increased amounts of the liver isoenzyme</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buFontTx/>
              <a:buChar char="-"/>
            </a:pPr>
            <a:r>
              <a:rPr lang="en-US" sz="2800" b="1" dirty="0">
                <a:latin typeface="Times New Roman" pitchFamily="18" charset="0"/>
                <a:cs typeface="Times New Roman" pitchFamily="18" charset="0"/>
              </a:rPr>
              <a:t> In the absence of jaundice or ↑ aminotransferases, an </a:t>
            </a:r>
          </a:p>
          <a:p>
            <a:r>
              <a:rPr lang="en-US" sz="2800" b="1" dirty="0">
                <a:latin typeface="Times New Roman" pitchFamily="18" charset="0"/>
                <a:cs typeface="Times New Roman" pitchFamily="18" charset="0"/>
              </a:rPr>
              <a:t>  elevated ALP of liver origin often, but not always, suggests </a:t>
            </a:r>
            <a:r>
              <a:rPr lang="en-US" sz="2800" b="1" dirty="0" smtClean="0">
                <a:latin typeface="Times New Roman" pitchFamily="18" charset="0"/>
                <a:cs typeface="Times New Roman" pitchFamily="18" charset="0"/>
              </a:rPr>
              <a:t>early </a:t>
            </a:r>
            <a:r>
              <a:rPr lang="en-US" sz="2800" b="1" dirty="0">
                <a:latin typeface="Times New Roman" pitchFamily="18" charset="0"/>
                <a:cs typeface="Times New Roman" pitchFamily="18" charset="0"/>
              </a:rPr>
              <a:t>cholestasis and, less often, hepatic infiltration by tumor</a:t>
            </a:r>
            <a:r>
              <a:rPr lang="en-US" sz="2400" dirty="0" smtClean="0">
                <a:latin typeface="Times New Roman" pitchFamily="18" charset="0"/>
                <a:cs typeface="Times New Roman" pitchFamily="18" charset="0"/>
              </a:rPr>
              <a:t>.*</a:t>
            </a:r>
            <a:r>
              <a:rPr lang="en-US" sz="2600" b="1" dirty="0" smtClean="0">
                <a:latin typeface="Times New Roman" pitchFamily="18" charset="0"/>
                <a:cs typeface="Times New Roman" pitchFamily="18" charset="0"/>
              </a:rPr>
              <a:t>*</a:t>
            </a:r>
            <a:r>
              <a:rPr lang="en-US" sz="1700" dirty="0" smtClean="0"/>
              <a:t>(</a:t>
            </a:r>
            <a:r>
              <a:rPr lang="en-US" sz="2000" dirty="0" smtClean="0"/>
              <a:t>Some </a:t>
            </a:r>
            <a:r>
              <a:rPr lang="en-US" sz="2000" dirty="0"/>
              <a:t>times in the early stages in </a:t>
            </a:r>
            <a:r>
              <a:rPr lang="en-US" sz="2000" dirty="0" err="1"/>
              <a:t>cholestatic</a:t>
            </a:r>
            <a:r>
              <a:rPr lang="en-US" sz="2000" dirty="0"/>
              <a:t> disorders we will not find elevation in Aminotransferases (ALT &amp; AST remain at normal level ) but there is a slight elevation of ALP  this is an indicator of </a:t>
            </a:r>
            <a:r>
              <a:rPr lang="en-US" sz="2000" dirty="0" err="1"/>
              <a:t>cholestatic</a:t>
            </a:r>
            <a:r>
              <a:rPr lang="en-US" sz="2000" dirty="0"/>
              <a:t> liver disease </a:t>
            </a:r>
            <a:r>
              <a:rPr lang="en-US" sz="2000" dirty="0" smtClean="0"/>
              <a:t>,esp</a:t>
            </a:r>
            <a:r>
              <a:rPr lang="en-US" sz="2000" dirty="0"/>
              <a:t>. if there is infiltration of hepatocytes by the </a:t>
            </a:r>
            <a:r>
              <a:rPr lang="en-US" sz="2000" dirty="0" smtClean="0"/>
              <a:t>tumor).</a:t>
            </a:r>
            <a:endParaRPr lang="en-US" sz="2000" dirty="0"/>
          </a:p>
          <a:p>
            <a:endParaRPr lang="en-US" sz="17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986528"/>
          </a:xfrm>
          <a:prstGeom prst="rect">
            <a:avLst/>
          </a:prstGeom>
          <a:noFill/>
          <a:ln w="9525">
            <a:noFill/>
            <a:miter lim="800000"/>
            <a:headEnd/>
            <a:tailEnd/>
          </a:ln>
        </p:spPr>
        <p:txBody>
          <a:bodyPr>
            <a:spAutoFit/>
          </a:bodyPr>
          <a:lstStyle/>
          <a:p>
            <a:pPr marL="342900" indent="-342900"/>
            <a:r>
              <a:rPr lang="en-US" sz="2800" b="1" u="sng" dirty="0">
                <a:latin typeface="Times New Roman" pitchFamily="18" charset="0"/>
                <a:cs typeface="Times New Roman" pitchFamily="18" charset="0"/>
              </a:rPr>
              <a:t>Intrahepatic cholestasis</a:t>
            </a:r>
            <a:r>
              <a:rPr lang="en-US" sz="2800" b="1" dirty="0">
                <a:latin typeface="Times New Roman" pitchFamily="18" charset="0"/>
                <a:cs typeface="Times New Roman" pitchFamily="18" charset="0"/>
              </a:rPr>
              <a:t>:</a:t>
            </a:r>
          </a:p>
          <a:p>
            <a:pPr marL="342900" indent="-342900"/>
            <a:r>
              <a:rPr lang="en-US" sz="2800" dirty="0">
                <a:latin typeface="Times New Roman" pitchFamily="18" charset="0"/>
                <a:cs typeface="Times New Roman" pitchFamily="18" charset="0"/>
              </a:rPr>
              <a:t>- Values are increased in </a:t>
            </a:r>
            <a:r>
              <a:rPr lang="en-US" sz="2800" dirty="0">
                <a:solidFill>
                  <a:srgbClr val="FF0000"/>
                </a:solidFill>
                <a:latin typeface="Times New Roman" pitchFamily="18" charset="0"/>
                <a:cs typeface="Times New Roman" pitchFamily="18" charset="0"/>
              </a:rPr>
              <a:t>drug-induced hepatitis, primary </a:t>
            </a:r>
          </a:p>
          <a:p>
            <a:pPr marL="342900" indent="-342900"/>
            <a:r>
              <a:rPr lang="en-US" sz="2800" dirty="0">
                <a:solidFill>
                  <a:srgbClr val="FF0000"/>
                </a:solidFill>
                <a:latin typeface="Times New Roman" pitchFamily="18" charset="0"/>
                <a:cs typeface="Times New Roman" pitchFamily="18" charset="0"/>
              </a:rPr>
              <a:t>   biliary cirrhosis</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rejection of transplanted liver</a:t>
            </a:r>
            <a:r>
              <a:rPr lang="en-US" sz="2800" dirty="0">
                <a:latin typeface="Times New Roman" pitchFamily="18" charset="0"/>
                <a:cs typeface="Times New Roman" pitchFamily="18" charset="0"/>
              </a:rPr>
              <a:t>, and, rarely, </a:t>
            </a:r>
          </a:p>
          <a:p>
            <a:pPr marL="342900" indent="-342900"/>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alcohol-induced </a:t>
            </a:r>
            <a:r>
              <a:rPr lang="en-US" sz="2800" dirty="0" err="1">
                <a:solidFill>
                  <a:srgbClr val="FF0000"/>
                </a:solidFill>
                <a:latin typeface="Times New Roman" pitchFamily="18" charset="0"/>
                <a:cs typeface="Times New Roman" pitchFamily="18" charset="0"/>
              </a:rPr>
              <a:t>steatonecrosis</a:t>
            </a:r>
            <a:r>
              <a:rPr lang="en-US" sz="2800" dirty="0">
                <a:latin typeface="Times New Roman" pitchFamily="18" charset="0"/>
                <a:cs typeface="Times New Roman" pitchFamily="18" charset="0"/>
              </a:rPr>
              <a:t>.</a:t>
            </a:r>
          </a:p>
          <a:p>
            <a:pPr marL="342900" indent="-342900"/>
            <a:endParaRPr lang="en-US" sz="2800" dirty="0">
              <a:latin typeface="Times New Roman" pitchFamily="18" charset="0"/>
              <a:cs typeface="Times New Roman" pitchFamily="18" charset="0"/>
            </a:endParaRPr>
          </a:p>
          <a:p>
            <a:pPr marL="342900" indent="-342900"/>
            <a:r>
              <a:rPr lang="en-US" sz="2800" b="1" u="sng" dirty="0" err="1">
                <a:latin typeface="Times New Roman" pitchFamily="18" charset="0"/>
                <a:cs typeface="Times New Roman" pitchFamily="18" charset="0"/>
              </a:rPr>
              <a:t>Extrahepatic</a:t>
            </a:r>
            <a:r>
              <a:rPr lang="en-US" sz="2800" b="1" u="sng" dirty="0">
                <a:latin typeface="Times New Roman" pitchFamily="18" charset="0"/>
                <a:cs typeface="Times New Roman" pitchFamily="18" charset="0"/>
              </a:rPr>
              <a:t> cholestasis</a:t>
            </a:r>
            <a:r>
              <a:rPr lang="en-US" sz="2800" b="1" dirty="0">
                <a:latin typeface="Times New Roman" pitchFamily="18" charset="0"/>
                <a:cs typeface="Times New Roman" pitchFamily="18" charset="0"/>
              </a:rPr>
              <a:t>: </a:t>
            </a:r>
          </a:p>
          <a:p>
            <a:pPr marL="342900" indent="-342900">
              <a:buFontTx/>
              <a:buChar char="-"/>
            </a:pPr>
            <a:r>
              <a:rPr lang="en-US" sz="2800" dirty="0">
                <a:latin typeface="Times New Roman" pitchFamily="18" charset="0"/>
                <a:cs typeface="Times New Roman" pitchFamily="18" charset="0"/>
              </a:rPr>
              <a:t>Very high values  are found in obstructive jaundice due to cancer, </a:t>
            </a:r>
            <a:r>
              <a:rPr lang="en-US" sz="2800" dirty="0">
                <a:solidFill>
                  <a:srgbClr val="FF0000"/>
                </a:solidFill>
                <a:latin typeface="Times New Roman" pitchFamily="18" charset="0"/>
                <a:cs typeface="Times New Roman" pitchFamily="18" charset="0"/>
              </a:rPr>
              <a:t>common duct stone</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sclerosing</a:t>
            </a:r>
            <a:r>
              <a:rPr lang="en-US" sz="2800" dirty="0">
                <a:solidFill>
                  <a:srgbClr val="FF0000"/>
                </a:solidFill>
                <a:latin typeface="Times New Roman" pitchFamily="18" charset="0"/>
                <a:cs typeface="Times New Roman" pitchFamily="18" charset="0"/>
              </a:rPr>
              <a:t> cholangitis</a:t>
            </a:r>
            <a:r>
              <a:rPr lang="en-US" sz="2800" dirty="0">
                <a:latin typeface="Times New Roman" pitchFamily="18" charset="0"/>
                <a:cs typeface="Times New Roman" pitchFamily="18" charset="0"/>
              </a:rPr>
              <a:t>, or </a:t>
            </a:r>
            <a:r>
              <a:rPr lang="en-US" sz="2800" dirty="0">
                <a:solidFill>
                  <a:srgbClr val="FF0000"/>
                </a:solidFill>
                <a:latin typeface="Times New Roman" pitchFamily="18" charset="0"/>
                <a:cs typeface="Times New Roman" pitchFamily="18" charset="0"/>
              </a:rPr>
              <a:t>bile duct stricture , acute pancreatitis , chronic pancreatitis, parasitic infection (</a:t>
            </a:r>
            <a:r>
              <a:rPr lang="en-US" sz="2800" dirty="0" err="1">
                <a:solidFill>
                  <a:srgbClr val="FF0000"/>
                </a:solidFill>
                <a:latin typeface="Times New Roman" pitchFamily="18" charset="0"/>
                <a:cs typeface="Times New Roman" pitchFamily="18" charset="0"/>
              </a:rPr>
              <a:t>ascaris</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lumbricoids</a:t>
            </a:r>
            <a:r>
              <a:rPr lang="en-US" sz="2800" dirty="0">
                <a:solidFill>
                  <a:srgbClr val="FF0000"/>
                </a:solidFill>
                <a:latin typeface="Times New Roman" pitchFamily="18" charset="0"/>
                <a:cs typeface="Times New Roman" pitchFamily="18" charset="0"/>
              </a:rPr>
              <a:t> , LIVER FLUKES ) </a:t>
            </a:r>
          </a:p>
          <a:p>
            <a:pPr marL="342900" indent="-342900"/>
            <a:endParaRPr lang="en-US" sz="2800" dirty="0">
              <a:latin typeface="Times New Roman" pitchFamily="18" charset="0"/>
              <a:cs typeface="Times New Roman" pitchFamily="18" charset="0"/>
            </a:endParaRPr>
          </a:p>
          <a:p>
            <a:pPr marL="342900" indent="-342900"/>
            <a:r>
              <a:rPr lang="en-US" sz="2800" dirty="0">
                <a:latin typeface="Times New Roman" pitchFamily="18" charset="0"/>
                <a:cs typeface="Times New Roman" pitchFamily="18" charset="0"/>
              </a:rPr>
              <a:t>- The level of serum ALP elevation is not helpful in distinguishing between intrahepatic and </a:t>
            </a:r>
            <a:r>
              <a:rPr lang="en-US" sz="2800" dirty="0" err="1">
                <a:latin typeface="Times New Roman" pitchFamily="18" charset="0"/>
                <a:cs typeface="Times New Roman" pitchFamily="18" charset="0"/>
              </a:rPr>
              <a:t>extrahepatic</a:t>
            </a:r>
            <a:r>
              <a:rPr lang="en-US" sz="2800" dirty="0">
                <a:latin typeface="Times New Roman" pitchFamily="18" charset="0"/>
                <a:cs typeface="Times New Roman" pitchFamily="18" charset="0"/>
              </a:rPr>
              <a:t> cholestasis</a:t>
            </a:r>
            <a:r>
              <a:rPr lang="en-US" sz="2800" dirty="0">
                <a:solidFill>
                  <a:srgbClr val="FF0000"/>
                </a:solidFill>
                <a:latin typeface="Times New Roman" pitchFamily="18" charset="0"/>
                <a:cs typeface="Times New Roman" pitchFamily="18" charset="0"/>
              </a:rPr>
              <a:t>. Because the level will be elevated in both and could be close to each others .</a:t>
            </a:r>
          </a:p>
          <a:p>
            <a:pPr marL="342900" indent="-342900">
              <a:buFont typeface="Arial" pitchFamily="34" charset="0"/>
              <a:buNone/>
            </a:pPr>
            <a:r>
              <a:rPr lang="en-US" sz="2800" dirty="0">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7048083"/>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Isozymes ALP</a:t>
            </a:r>
            <a:r>
              <a:rPr lang="en-US"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1- Hepatic isoenzyme: its level ↑ in extra hepatic biliary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obstruction</a:t>
            </a:r>
            <a:r>
              <a:rPr lang="en-US" sz="2000" dirty="0" smtClean="0">
                <a:latin typeface="Times New Roman" pitchFamily="18" charset="0"/>
                <a:cs typeface="Times New Roman" pitchFamily="18" charset="0"/>
              </a:rPr>
              <a:t>*(</a:t>
            </a:r>
            <a:r>
              <a:rPr lang="en-US" sz="2000" dirty="0" err="1" smtClean="0"/>
              <a:t>inc</a:t>
            </a:r>
            <a:r>
              <a:rPr lang="en-US" sz="2000" dirty="0" err="1"/>
              <a:t>.</a:t>
            </a:r>
            <a:r>
              <a:rPr lang="en-US" sz="2000" dirty="0"/>
              <a:t> in </a:t>
            </a:r>
            <a:r>
              <a:rPr lang="en-US" sz="2000" dirty="0" err="1"/>
              <a:t>cholestatic</a:t>
            </a:r>
            <a:r>
              <a:rPr lang="en-US" sz="2000" dirty="0"/>
              <a:t> liver disorders esp. if infiltration of amyloidosis and </a:t>
            </a:r>
            <a:r>
              <a:rPr lang="en-US" sz="2000" dirty="0" smtClean="0"/>
              <a:t>tumor)</a:t>
            </a:r>
            <a:r>
              <a:rPr lang="en-US" sz="1600" dirty="0" smtClean="0"/>
              <a:t> </a:t>
            </a:r>
            <a:endParaRPr lang="en-US" sz="1600" dirty="0">
              <a:latin typeface="Times New Roman" pitchFamily="18" charset="0"/>
              <a:cs typeface="Times New Roman" pitchFamily="18" charset="0"/>
            </a:endParaRPr>
          </a:p>
          <a:p>
            <a:r>
              <a:rPr lang="en-US" sz="2800" dirty="0">
                <a:latin typeface="Times New Roman" pitchFamily="18" charset="0"/>
                <a:cs typeface="Times New Roman" pitchFamily="18" charset="0"/>
              </a:rPr>
              <a:t>2- Bone isoenzyme: ↑ due to osteoblastic activity and is </a:t>
            </a:r>
          </a:p>
          <a:p>
            <a:r>
              <a:rPr lang="en-US" sz="2800" dirty="0">
                <a:latin typeface="Times New Roman" pitchFamily="18" charset="0"/>
                <a:cs typeface="Times New Roman" pitchFamily="18" charset="0"/>
              </a:rPr>
              <a:t>    normally ↑ in children during periods of active growth</a:t>
            </a:r>
            <a:r>
              <a:rPr lang="en-US" sz="2800" dirty="0" smtClean="0">
                <a:latin typeface="Times New Roman" pitchFamily="18" charset="0"/>
                <a:cs typeface="Times New Roman" pitchFamily="18" charset="0"/>
              </a:rPr>
              <a:t>.</a:t>
            </a:r>
          </a:p>
          <a:p>
            <a:r>
              <a:rPr lang="en-US" sz="2000" i="1" dirty="0" smtClean="0"/>
              <a:t>**(can </a:t>
            </a:r>
            <a:r>
              <a:rPr lang="en-US" sz="2000" i="1" dirty="0"/>
              <a:t>be </a:t>
            </a:r>
            <a:r>
              <a:rPr lang="en-US" sz="2000" i="1" dirty="0" err="1"/>
              <a:t>inc.</a:t>
            </a:r>
            <a:r>
              <a:rPr lang="en-US" sz="2000" i="1" dirty="0"/>
              <a:t> in different pathological conditions including : metabolic causes ( </a:t>
            </a:r>
            <a:r>
              <a:rPr lang="en-US" sz="2000" i="1" dirty="0" err="1"/>
              <a:t>Vit</a:t>
            </a:r>
            <a:r>
              <a:rPr lang="en-US" sz="2000" i="1" dirty="0"/>
              <a:t> D deficiency </a:t>
            </a:r>
            <a:r>
              <a:rPr lang="en-US" sz="2000" i="1" dirty="0" smtClean="0"/>
              <a:t>) )</a:t>
            </a:r>
            <a:endParaRPr lang="en-US" sz="2000" i="1" dirty="0">
              <a:latin typeface="Times New Roman" pitchFamily="18" charset="0"/>
              <a:cs typeface="Times New Roman" pitchFamily="18" charset="0"/>
            </a:endParaRPr>
          </a:p>
          <a:p>
            <a:r>
              <a:rPr lang="en-US" sz="2800" dirty="0">
                <a:latin typeface="Times New Roman" pitchFamily="18" charset="0"/>
                <a:cs typeface="Times New Roman" pitchFamily="18" charset="0"/>
              </a:rPr>
              <a:t>3- Placental isoenzyme: ↑ during last 6 weeks of pregnancy.</a:t>
            </a:r>
          </a:p>
          <a:p>
            <a:r>
              <a:rPr lang="en-US" sz="2800" dirty="0">
                <a:latin typeface="Times New Roman" pitchFamily="18" charset="0"/>
                <a:cs typeface="Times New Roman" pitchFamily="18" charset="0"/>
              </a:rPr>
              <a:t>4- Intestinal isoenzyme- ↑ after a fatty meal and may ↑ during </a:t>
            </a:r>
          </a:p>
          <a:p>
            <a:r>
              <a:rPr lang="en-US" sz="2800" dirty="0">
                <a:latin typeface="Times New Roman" pitchFamily="18" charset="0"/>
                <a:cs typeface="Times New Roman" pitchFamily="18" charset="0"/>
              </a:rPr>
              <a:t>    various GI disorders.</a:t>
            </a:r>
          </a:p>
          <a:p>
            <a:r>
              <a:rPr lang="en-US" sz="2800" dirty="0">
                <a:latin typeface="Times New Roman" pitchFamily="18" charset="0"/>
                <a:cs typeface="Times New Roman" pitchFamily="18" charset="0"/>
              </a:rPr>
              <a:t>5- Regan isoenzyme: present in plasma of about 15% of </a:t>
            </a:r>
          </a:p>
          <a:p>
            <a:r>
              <a:rPr lang="en-US" sz="2800" dirty="0">
                <a:latin typeface="Times New Roman" pitchFamily="18" charset="0"/>
                <a:cs typeface="Times New Roman" pitchFamily="18" charset="0"/>
              </a:rPr>
              <a:t>    patients with carcinoma of lung, liver or gut. Also, seen in </a:t>
            </a:r>
          </a:p>
          <a:p>
            <a:r>
              <a:rPr lang="en-US" sz="2800" dirty="0">
                <a:latin typeface="Times New Roman" pitchFamily="18" charset="0"/>
                <a:cs typeface="Times New Roman" pitchFamily="18" charset="0"/>
              </a:rPr>
              <a:t>    chronic smokers. structurally resembles placental ALP </a:t>
            </a:r>
          </a:p>
          <a:p>
            <a:r>
              <a:rPr lang="en-US" sz="2800" dirty="0">
                <a:latin typeface="Times New Roman" pitchFamily="18" charset="0"/>
                <a:cs typeface="Times New Roman" pitchFamily="18" charset="0"/>
              </a:rPr>
              <a:t>6- Nagao isoenzyme: a variant of Regan isoenzyme: detected </a:t>
            </a:r>
          </a:p>
          <a:p>
            <a:r>
              <a:rPr lang="en-US" sz="2800" dirty="0">
                <a:latin typeface="Times New Roman" pitchFamily="18" charset="0"/>
                <a:cs typeface="Times New Roman" pitchFamily="18" charset="0"/>
              </a:rPr>
              <a:t>    in metastatic carcinoma of pleural surfaces and </a:t>
            </a:r>
          </a:p>
          <a:p>
            <a:r>
              <a:rPr lang="en-US" sz="2800" dirty="0">
                <a:latin typeface="Times New Roman" pitchFamily="18" charset="0"/>
                <a:cs typeface="Times New Roman" pitchFamily="18" charset="0"/>
              </a:rPr>
              <a:t>    adenocarcinoma of pancreas and bile duct.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7340471"/>
          </a:xfrm>
          <a:prstGeom prst="rect">
            <a:avLst/>
          </a:prstGeom>
          <a:noFill/>
          <a:ln w="9525">
            <a:noFill/>
            <a:miter lim="800000"/>
            <a:headEnd/>
            <a:tailEnd/>
          </a:ln>
        </p:spPr>
        <p:txBody>
          <a:bodyPr>
            <a:spAutoFit/>
          </a:bodyPr>
          <a:lstStyle/>
          <a:p>
            <a:r>
              <a:rPr lang="el-GR" sz="2800" b="1" u="sng" dirty="0">
                <a:latin typeface="Times New Roman" pitchFamily="18" charset="0"/>
                <a:cs typeface="Times New Roman" pitchFamily="18" charset="0"/>
                <a:sym typeface="Symbol" pitchFamily="18" charset="2"/>
              </a:rPr>
              <a:t>γ</a:t>
            </a:r>
            <a:r>
              <a:rPr lang="en-US" sz="2800" b="1" u="sng" dirty="0">
                <a:latin typeface="Times New Roman" pitchFamily="18" charset="0"/>
                <a:cs typeface="Times New Roman" pitchFamily="18" charset="0"/>
                <a:sym typeface="Symbol" pitchFamily="18" charset="2"/>
              </a:rPr>
              <a:t> </a:t>
            </a:r>
            <a:r>
              <a:rPr lang="en-US" sz="2800" b="1" u="sng" dirty="0" err="1">
                <a:latin typeface="Times New Roman" pitchFamily="18" charset="0"/>
                <a:cs typeface="Times New Roman" pitchFamily="18" charset="0"/>
                <a:sym typeface="Symbol" pitchFamily="18" charset="2"/>
              </a:rPr>
              <a:t>glutamyl</a:t>
            </a:r>
            <a:r>
              <a:rPr lang="en-US" sz="2800" b="1" u="sng" dirty="0">
                <a:latin typeface="Times New Roman" pitchFamily="18" charset="0"/>
                <a:cs typeface="Times New Roman" pitchFamily="18" charset="0"/>
                <a:sym typeface="Symbol" pitchFamily="18" charset="2"/>
              </a:rPr>
              <a:t> </a:t>
            </a:r>
            <a:r>
              <a:rPr lang="en-US" sz="2800" b="1" u="sng" dirty="0" err="1">
                <a:latin typeface="Times New Roman" pitchFamily="18" charset="0"/>
                <a:cs typeface="Times New Roman" pitchFamily="18" charset="0"/>
                <a:sym typeface="Symbol" pitchFamily="18" charset="2"/>
              </a:rPr>
              <a:t>transferase</a:t>
            </a:r>
            <a:r>
              <a:rPr lang="en-US" sz="2800" b="1" u="sng" dirty="0">
                <a:latin typeface="Times New Roman" pitchFamily="18" charset="0"/>
                <a:cs typeface="Times New Roman" pitchFamily="18" charset="0"/>
                <a:sym typeface="Symbol" pitchFamily="18" charset="2"/>
              </a:rPr>
              <a:t> (</a:t>
            </a:r>
            <a:r>
              <a:rPr lang="en-US" sz="2800" b="1" u="sng" dirty="0" err="1">
                <a:latin typeface="Times New Roman" pitchFamily="18" charset="0"/>
                <a:cs typeface="Times New Roman" pitchFamily="18" charset="0"/>
              </a:rPr>
              <a:t>transpeptidase</a:t>
            </a:r>
            <a:r>
              <a:rPr lang="en-US" sz="2800" b="1" u="sng" dirty="0">
                <a:latin typeface="Times New Roman" pitchFamily="18" charset="0"/>
                <a:cs typeface="Times New Roman" pitchFamily="18" charset="0"/>
              </a:rPr>
              <a:t>) </a:t>
            </a:r>
            <a:r>
              <a:rPr lang="en-US" sz="2800" b="1" u="sng" dirty="0">
                <a:latin typeface="Times New Roman" pitchFamily="18" charset="0"/>
                <a:cs typeface="Times New Roman" pitchFamily="18" charset="0"/>
                <a:sym typeface="Symbol" pitchFamily="18" charset="2"/>
              </a:rPr>
              <a:t>(GGT)</a:t>
            </a:r>
            <a:endParaRPr lang="el-GR" sz="2800" b="1" u="sng" dirty="0">
              <a:latin typeface="Times New Roman" pitchFamily="18" charset="0"/>
              <a:cs typeface="Times New Roman" pitchFamily="18" charset="0"/>
              <a:sym typeface="Symbol" pitchFamily="18" charset="2"/>
            </a:endParaRPr>
          </a:p>
          <a:p>
            <a:r>
              <a:rPr lang="en-US" sz="2800" dirty="0">
                <a:latin typeface="Times New Roman" pitchFamily="18" charset="0"/>
                <a:cs typeface="Times New Roman" pitchFamily="18" charset="0"/>
                <a:sym typeface="Symbol" pitchFamily="18" charset="2"/>
              </a:rPr>
              <a:t>- It is involved in amino acid transport across the membranes.</a:t>
            </a:r>
          </a:p>
          <a:p>
            <a:pPr>
              <a:buFontTx/>
              <a:buChar char="-"/>
            </a:pPr>
            <a:r>
              <a:rPr lang="en-US" sz="2800" dirty="0">
                <a:latin typeface="Times New Roman" pitchFamily="18" charset="0"/>
                <a:cs typeface="Times New Roman" pitchFamily="18" charset="0"/>
                <a:sym typeface="Symbol" pitchFamily="18" charset="2"/>
              </a:rPr>
              <a:t> Found mainly in </a:t>
            </a:r>
            <a:r>
              <a:rPr lang="en-US" sz="2800" dirty="0">
                <a:solidFill>
                  <a:schemeClr val="accent6">
                    <a:lumMod val="75000"/>
                  </a:schemeClr>
                </a:solidFill>
                <a:latin typeface="Times New Roman" pitchFamily="18" charset="0"/>
                <a:cs typeface="Times New Roman" pitchFamily="18" charset="0"/>
                <a:sym typeface="Symbol" pitchFamily="18" charset="2"/>
              </a:rPr>
              <a:t>biliary ducts of the liver</a:t>
            </a:r>
            <a:r>
              <a:rPr lang="en-US" sz="2800" dirty="0">
                <a:latin typeface="Times New Roman" pitchFamily="18" charset="0"/>
                <a:cs typeface="Times New Roman" pitchFamily="18" charset="0"/>
                <a:sym typeface="Symbol" pitchFamily="18" charset="2"/>
              </a:rPr>
              <a:t>, </a:t>
            </a:r>
            <a:r>
              <a:rPr lang="en-US" sz="2800" dirty="0">
                <a:solidFill>
                  <a:schemeClr val="accent6">
                    <a:lumMod val="75000"/>
                  </a:schemeClr>
                </a:solidFill>
                <a:latin typeface="Times New Roman" pitchFamily="18" charset="0"/>
                <a:cs typeface="Times New Roman" pitchFamily="18" charset="0"/>
                <a:sym typeface="Symbol" pitchFamily="18" charset="2"/>
              </a:rPr>
              <a:t>kidney</a:t>
            </a:r>
            <a:r>
              <a:rPr lang="en-US" sz="2800" dirty="0">
                <a:latin typeface="Times New Roman" pitchFamily="18" charset="0"/>
                <a:cs typeface="Times New Roman" pitchFamily="18" charset="0"/>
                <a:sym typeface="Symbol" pitchFamily="18" charset="2"/>
              </a:rPr>
              <a:t> and </a:t>
            </a:r>
          </a:p>
          <a:p>
            <a:r>
              <a:rPr lang="en-US" sz="2800" dirty="0">
                <a:latin typeface="Times New Roman" pitchFamily="18" charset="0"/>
                <a:cs typeface="Times New Roman" pitchFamily="18" charset="0"/>
                <a:sym typeface="Symbol" pitchFamily="18" charset="2"/>
              </a:rPr>
              <a:t>  </a:t>
            </a:r>
            <a:r>
              <a:rPr lang="en-US" sz="2800" dirty="0">
                <a:solidFill>
                  <a:schemeClr val="accent6">
                    <a:lumMod val="75000"/>
                  </a:schemeClr>
                </a:solidFill>
                <a:latin typeface="Times New Roman" pitchFamily="18" charset="0"/>
                <a:cs typeface="Times New Roman" pitchFamily="18" charset="0"/>
                <a:sym typeface="Symbol" pitchFamily="18" charset="2"/>
              </a:rPr>
              <a:t>pancreas</a:t>
            </a:r>
            <a:r>
              <a:rPr lang="en-US" sz="2800" dirty="0">
                <a:latin typeface="Times New Roman" pitchFamily="18" charset="0"/>
                <a:cs typeface="Times New Roman" pitchFamily="18" charset="0"/>
                <a:sym typeface="Symbol" pitchFamily="18" charset="2"/>
              </a:rPr>
              <a:t>.</a:t>
            </a:r>
          </a:p>
          <a:p>
            <a:pPr>
              <a:buFontTx/>
              <a:buChar char="-"/>
            </a:pPr>
            <a:r>
              <a:rPr lang="en-US" sz="2800" dirty="0">
                <a:latin typeface="Times New Roman" pitchFamily="18" charset="0"/>
                <a:cs typeface="Times New Roman" pitchFamily="18" charset="0"/>
                <a:sym typeface="Symbol" pitchFamily="18" charset="2"/>
              </a:rPr>
              <a:t> Enzyme activity is induced by a number of drugs and in </a:t>
            </a:r>
          </a:p>
          <a:p>
            <a:r>
              <a:rPr lang="en-US" sz="2800" dirty="0">
                <a:latin typeface="Times New Roman" pitchFamily="18" charset="0"/>
                <a:cs typeface="Times New Roman" pitchFamily="18" charset="0"/>
                <a:sym typeface="Symbol" pitchFamily="18" charset="2"/>
              </a:rPr>
              <a:t>  particular alcohol.</a:t>
            </a:r>
          </a:p>
          <a:p>
            <a:pPr>
              <a:buFontTx/>
              <a:buChar char="-"/>
            </a:pPr>
            <a:r>
              <a:rPr lang="en-US" sz="2800" dirty="0">
                <a:latin typeface="Times New Roman" pitchFamily="18" charset="0"/>
                <a:cs typeface="Times New Roman" pitchFamily="18" charset="0"/>
              </a:rPr>
              <a:t> Normal serum value of GGT is 6-45 U/L in male and 5-30 </a:t>
            </a:r>
          </a:p>
          <a:p>
            <a:r>
              <a:rPr lang="en-US" sz="2800" dirty="0">
                <a:latin typeface="Times New Roman" pitchFamily="18" charset="0"/>
                <a:cs typeface="Times New Roman" pitchFamily="18" charset="0"/>
              </a:rPr>
              <a:t>  U/L in female.</a:t>
            </a:r>
          </a:p>
          <a:p>
            <a:r>
              <a:rPr lang="en-US" sz="2800" dirty="0">
                <a:latin typeface="Times New Roman" pitchFamily="18" charset="0"/>
                <a:cs typeface="Times New Roman" pitchFamily="18" charset="0"/>
              </a:rPr>
              <a:t>- Increased in infective hepatitis and prostate cancers. </a:t>
            </a:r>
            <a:endParaRPr lang="en-US" sz="2800" dirty="0">
              <a:latin typeface="Times New Roman" pitchFamily="18" charset="0"/>
              <a:cs typeface="Times New Roman" pitchFamily="18" charset="0"/>
              <a:sym typeface="Symbol" pitchFamily="18" charset="2"/>
            </a:endParaRPr>
          </a:p>
          <a:p>
            <a:pPr>
              <a:buFontTx/>
              <a:buChar char="-"/>
            </a:pPr>
            <a:r>
              <a:rPr lang="en-US" sz="2600" dirty="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rPr>
              <a:t>GT</a:t>
            </a:r>
            <a:r>
              <a:rPr lang="en-US" sz="2600" dirty="0">
                <a:latin typeface="Times New Roman" pitchFamily="18" charset="0"/>
                <a:cs typeface="Times New Roman" pitchFamily="18" charset="0"/>
                <a:sym typeface="Symbol" pitchFamily="18" charset="2"/>
              </a:rPr>
              <a:t> is highly increased in liver diseases especially in </a:t>
            </a:r>
          </a:p>
          <a:p>
            <a:r>
              <a:rPr lang="en-US" sz="2600" dirty="0">
                <a:latin typeface="Times New Roman" pitchFamily="18" charset="0"/>
                <a:cs typeface="Times New Roman" pitchFamily="18" charset="0"/>
                <a:sym typeface="Symbol" pitchFamily="18" charset="2"/>
              </a:rPr>
              <a:t>  obstructive jaundice and in liver neoplasms.</a:t>
            </a:r>
          </a:p>
          <a:p>
            <a:pPr>
              <a:buFontTx/>
              <a:buChar char="-"/>
            </a:pPr>
            <a:r>
              <a:rPr lang="en-US" sz="2600" dirty="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rPr>
              <a:t>-GT levels are used as a </a:t>
            </a:r>
            <a:r>
              <a:rPr lang="en-US" sz="2600" dirty="0">
                <a:solidFill>
                  <a:schemeClr val="accent6">
                    <a:lumMod val="75000"/>
                  </a:schemeClr>
                </a:solidFill>
                <a:latin typeface="Times New Roman" pitchFamily="18" charset="0"/>
                <a:cs typeface="Times New Roman" pitchFamily="18" charset="0"/>
              </a:rPr>
              <a:t>marker</a:t>
            </a:r>
            <a:r>
              <a:rPr lang="en-US" sz="2600" dirty="0">
                <a:latin typeface="Times New Roman" pitchFamily="18" charset="0"/>
                <a:cs typeface="Times New Roman" pitchFamily="18" charset="0"/>
              </a:rPr>
              <a:t> of alcohol induced liver </a:t>
            </a:r>
          </a:p>
          <a:p>
            <a:r>
              <a:rPr lang="en-US" sz="2600" dirty="0">
                <a:latin typeface="Times New Roman" pitchFamily="18" charset="0"/>
                <a:cs typeface="Times New Roman" pitchFamily="18" charset="0"/>
              </a:rPr>
              <a:t>   disease and in liver cirrhosis</a:t>
            </a:r>
            <a:r>
              <a:rPr lang="en-US" sz="2600" dirty="0" smtClean="0">
                <a:latin typeface="Times New Roman" pitchFamily="18" charset="0"/>
                <a:cs typeface="Times New Roman" pitchFamily="18" charset="0"/>
              </a:rPr>
              <a:t>.</a:t>
            </a:r>
          </a:p>
          <a:p>
            <a:r>
              <a:rPr lang="en-US" dirty="0" smtClean="0"/>
              <a:t>***it </a:t>
            </a:r>
            <a:r>
              <a:rPr lang="en-US" dirty="0"/>
              <a:t>is increased in </a:t>
            </a:r>
            <a:r>
              <a:rPr lang="en-US" b="1" dirty="0"/>
              <a:t>ALCOHOLIC LIVER DISORDER </a:t>
            </a:r>
            <a:r>
              <a:rPr lang="en-US" dirty="0"/>
              <a:t>, </a:t>
            </a:r>
            <a:r>
              <a:rPr lang="en-US" b="1" dirty="0"/>
              <a:t>INFECTIVE</a:t>
            </a:r>
            <a:r>
              <a:rPr lang="en-US" dirty="0"/>
              <a:t> </a:t>
            </a:r>
            <a:r>
              <a:rPr lang="en-US" b="1" dirty="0"/>
              <a:t>HEPATITIS</a:t>
            </a:r>
            <a:r>
              <a:rPr lang="en-US" dirty="0"/>
              <a:t> , </a:t>
            </a:r>
            <a:r>
              <a:rPr lang="en-US" b="1" dirty="0"/>
              <a:t>PROSTATIC</a:t>
            </a:r>
            <a:r>
              <a:rPr lang="en-US" dirty="0"/>
              <a:t> </a:t>
            </a:r>
            <a:r>
              <a:rPr lang="en-US" b="1" dirty="0"/>
              <a:t>CANCER, </a:t>
            </a:r>
            <a:r>
              <a:rPr lang="en-US" b="1" dirty="0" err="1"/>
              <a:t>cholestatic</a:t>
            </a:r>
            <a:r>
              <a:rPr lang="en-US" b="1" dirty="0"/>
              <a:t> liver disorder esp. if it is due infiltration by cancer  )  and it is a good indicator of </a:t>
            </a:r>
            <a:r>
              <a:rPr lang="en-US" b="1" dirty="0" err="1"/>
              <a:t>alcohloic</a:t>
            </a:r>
            <a:r>
              <a:rPr lang="en-US" b="1" dirty="0"/>
              <a:t> liver disorders with other </a:t>
            </a:r>
            <a:r>
              <a:rPr lang="en-US" b="1" dirty="0" smtClean="0"/>
              <a:t>enzymes</a:t>
            </a:r>
            <a:endParaRPr lang="en-US" b="1" dirty="0"/>
          </a:p>
          <a:p>
            <a:r>
              <a:rPr lang="en-US" b="1" dirty="0"/>
              <a:t>Used as biomarker of alcoholic liver disorder </a:t>
            </a:r>
            <a:r>
              <a:rPr lang="en-US" b="1" dirty="0" smtClean="0"/>
              <a:t>like </a:t>
            </a:r>
            <a:r>
              <a:rPr lang="en-US" b="1" dirty="0"/>
              <a:t>AST &amp; ALT  and the ratio between them  if its more than 3:1 -</a:t>
            </a:r>
            <a:r>
              <a:rPr lang="en-US" b="1" dirty="0">
                <a:sym typeface="Wingdings" pitchFamily="2" charset="2"/>
              </a:rPr>
              <a:t> highly </a:t>
            </a:r>
            <a:r>
              <a:rPr lang="en-US" b="1" dirty="0" err="1">
                <a:sym typeface="Wingdings" pitchFamily="2" charset="2"/>
              </a:rPr>
              <a:t>suggitive</a:t>
            </a:r>
            <a:r>
              <a:rPr lang="en-US" b="1" dirty="0">
                <a:sym typeface="Wingdings" pitchFamily="2" charset="2"/>
              </a:rPr>
              <a:t> of alcoholic liver disorder </a:t>
            </a:r>
            <a:endParaRPr lang="en-US" b="1" dirty="0"/>
          </a:p>
          <a:p>
            <a:endParaRPr lang="en-US" sz="17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24" y="0"/>
            <a:ext cx="9144000" cy="2800767"/>
          </a:xfrm>
          <a:prstGeom prst="rect">
            <a:avLst/>
          </a:prstGeom>
          <a:noFill/>
          <a:ln w="9525">
            <a:noFill/>
            <a:miter lim="800000"/>
            <a:headEnd/>
            <a:tailEnd/>
          </a:ln>
        </p:spPr>
        <p:txBody>
          <a:bodyPr wrap="square">
            <a:spAutoFit/>
          </a:bodyPr>
          <a:lstStyle/>
          <a:p>
            <a:r>
              <a:rPr lang="en-US" sz="2800" b="1" u="sng" dirty="0">
                <a:latin typeface="Times New Roman" pitchFamily="18" charset="0"/>
                <a:cs typeface="Times New Roman" pitchFamily="18" charset="0"/>
              </a:rPr>
              <a:t>5 ’ </a:t>
            </a:r>
            <a:r>
              <a:rPr lang="en-US" sz="2800" b="1" u="sng" dirty="0" err="1">
                <a:latin typeface="Times New Roman" pitchFamily="18" charset="0"/>
                <a:cs typeface="Times New Roman" pitchFamily="18" charset="0"/>
              </a:rPr>
              <a:t>nucleotidase</a:t>
            </a:r>
            <a:r>
              <a:rPr lang="en-US" sz="2800" b="1" u="sng" dirty="0">
                <a:latin typeface="Times New Roman" pitchFamily="18" charset="0"/>
                <a:cs typeface="Times New Roman" pitchFamily="18" charset="0"/>
              </a:rPr>
              <a:t> (nucleotide phosphatase)</a:t>
            </a:r>
            <a:r>
              <a:rPr lang="en-US" dirty="0"/>
              <a:t> </a:t>
            </a:r>
            <a:endParaRPr lang="en-US" sz="2800" b="1" u="sng"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Moderately ↑ in hepatitis and highly elevated in biliary  </a:t>
            </a:r>
          </a:p>
          <a:p>
            <a:r>
              <a:rPr lang="en-US" sz="2400" dirty="0">
                <a:latin typeface="Times New Roman" pitchFamily="18" charset="0"/>
                <a:cs typeface="Times New Roman" pitchFamily="18" charset="0"/>
              </a:rPr>
              <a:t>  obstruction.</a:t>
            </a:r>
          </a:p>
          <a:p>
            <a:pPr>
              <a:buFontTx/>
              <a:buChar char="-"/>
            </a:pPr>
            <a:r>
              <a:rPr lang="en-US" sz="2400" dirty="0">
                <a:latin typeface="Times New Roman" pitchFamily="18" charset="0"/>
                <a:cs typeface="Times New Roman" pitchFamily="18" charset="0"/>
              </a:rPr>
              <a:t> Unlike ALP the level is unrelated to osteoblastic activity and </a:t>
            </a:r>
          </a:p>
          <a:p>
            <a:r>
              <a:rPr lang="en-US" sz="2400" dirty="0">
                <a:latin typeface="Times New Roman" pitchFamily="18" charset="0"/>
                <a:cs typeface="Times New Roman" pitchFamily="18" charset="0"/>
              </a:rPr>
              <a:t>  is thus unaffected by bone disease.</a:t>
            </a:r>
          </a:p>
          <a:p>
            <a:pPr>
              <a:buFontTx/>
              <a:buChar char="-"/>
            </a:pPr>
            <a:r>
              <a:rPr lang="en-US" sz="2400" dirty="0">
                <a:latin typeface="Times New Roman" pitchFamily="18" charset="0"/>
                <a:cs typeface="Times New Roman" pitchFamily="18" charset="0"/>
              </a:rPr>
              <a:t>The enzyme hydrolyses 5’ nucleotides to 5’ nucleosides at an </a:t>
            </a:r>
          </a:p>
          <a:p>
            <a:r>
              <a:rPr lang="en-US" sz="2400" dirty="0">
                <a:latin typeface="Times New Roman" pitchFamily="18" charset="0"/>
                <a:cs typeface="Times New Roman" pitchFamily="18" charset="0"/>
              </a:rPr>
              <a:t>  optimum p H of 7.5</a:t>
            </a:r>
          </a:p>
        </p:txBody>
      </p:sp>
      <p:pic>
        <p:nvPicPr>
          <p:cNvPr id="30723" name="Content Placeholder 3" descr="sc0000a348"/>
          <p:cNvPicPr>
            <a:picLocks noChangeAspect="1" noChangeArrowheads="1"/>
          </p:cNvPicPr>
          <p:nvPr/>
        </p:nvPicPr>
        <p:blipFill>
          <a:blip r:embed="rId3">
            <a:clrChange>
              <a:clrFrom>
                <a:srgbClr val="FFFDFF"/>
              </a:clrFrom>
              <a:clrTo>
                <a:srgbClr val="FFFDFF">
                  <a:alpha val="0"/>
                </a:srgbClr>
              </a:clrTo>
            </a:clrChange>
            <a:lum bright="-24000"/>
          </a:blip>
          <a:srcRect l="31372" t="4987" r="16667" b="61967"/>
          <a:stretch>
            <a:fillRect/>
          </a:stretch>
        </p:blipFill>
        <p:spPr bwMode="auto">
          <a:xfrm>
            <a:off x="4565176" y="2286000"/>
            <a:ext cx="4731224" cy="2976569"/>
          </a:xfrm>
          <a:prstGeom prst="rect">
            <a:avLst/>
          </a:prstGeom>
          <a:noFill/>
          <a:ln w="9525">
            <a:noFill/>
            <a:miter lim="800000"/>
            <a:headEnd/>
            <a:tailEnd/>
          </a:ln>
        </p:spPr>
      </p:pic>
      <p:sp>
        <p:nvSpPr>
          <p:cNvPr id="30724" name="Rectangle 3"/>
          <p:cNvSpPr>
            <a:spLocks noChangeArrowheads="1"/>
          </p:cNvSpPr>
          <p:nvPr/>
        </p:nvSpPr>
        <p:spPr bwMode="auto">
          <a:xfrm>
            <a:off x="0" y="2635496"/>
            <a:ext cx="5029200" cy="2954655"/>
          </a:xfrm>
          <a:prstGeom prst="rect">
            <a:avLst/>
          </a:prstGeom>
          <a:noFill/>
          <a:ln w="9525">
            <a:noFill/>
            <a:miter lim="800000"/>
            <a:headEnd/>
            <a:tailEnd/>
          </a:ln>
        </p:spPr>
        <p:txBody>
          <a:bodyPr wrap="square">
            <a:spAutoFit/>
          </a:bodyPr>
          <a:lstStyle/>
          <a:p>
            <a:r>
              <a:rPr lang="en-US" sz="2400" b="1" dirty="0">
                <a:latin typeface="Times New Roman" pitchFamily="18" charset="0"/>
                <a:cs typeface="Times New Roman" pitchFamily="18" charset="0"/>
              </a:rPr>
              <a:t>Serum enzymes in liver diseases</a:t>
            </a:r>
          </a:p>
          <a:p>
            <a:r>
              <a:rPr lang="en-US" sz="2400" b="1" dirty="0">
                <a:latin typeface="Times New Roman" pitchFamily="18" charset="0"/>
                <a:cs typeface="Times New Roman" pitchFamily="18" charset="0"/>
              </a:rPr>
              <a:t>In viral hepatitis</a:t>
            </a:r>
          </a:p>
          <a:p>
            <a:r>
              <a:rPr lang="en-US" sz="2400" dirty="0">
                <a:latin typeface="Times New Roman" pitchFamily="18" charset="0"/>
                <a:cs typeface="Times New Roman" pitchFamily="18" charset="0"/>
              </a:rPr>
              <a:t>Rapid rise in transaminases (AST &amp; ALT) in serum occurs even before bilirubin rise is </a:t>
            </a:r>
            <a:r>
              <a:rPr lang="en-US" sz="2400" dirty="0" smtClean="0">
                <a:latin typeface="Times New Roman" pitchFamily="18" charset="0"/>
                <a:cs typeface="Times New Roman" pitchFamily="18" charset="0"/>
              </a:rPr>
              <a:t>seen **(</a:t>
            </a:r>
            <a:r>
              <a:rPr lang="en-US" sz="2400" dirty="0" smtClean="0"/>
              <a:t>Nucleotide</a:t>
            </a:r>
            <a:r>
              <a:rPr lang="en-US" sz="2100" dirty="0" smtClean="0"/>
              <a:t> </a:t>
            </a:r>
            <a:r>
              <a:rPr lang="en-US" sz="2100" dirty="0" err="1"/>
              <a:t>phosohatase</a:t>
            </a:r>
            <a:r>
              <a:rPr lang="en-US" sz="2100" dirty="0"/>
              <a:t> is also increased in </a:t>
            </a:r>
            <a:r>
              <a:rPr lang="en-US" sz="2100" dirty="0" err="1"/>
              <a:t>cholestatic</a:t>
            </a:r>
            <a:r>
              <a:rPr lang="en-US" sz="2100" dirty="0"/>
              <a:t> </a:t>
            </a:r>
            <a:r>
              <a:rPr lang="en-US" sz="2100" dirty="0" err="1" smtClean="0"/>
              <a:t>liver</a:t>
            </a:r>
            <a:r>
              <a:rPr lang="en-US" sz="2000" dirty="0" err="1" smtClean="0"/>
              <a:t>disease</a:t>
            </a:r>
            <a:r>
              <a:rPr lang="en-US" sz="2000" dirty="0" smtClean="0"/>
              <a:t> )</a:t>
            </a:r>
            <a:endParaRPr lang="en-US" sz="2400" b="1" dirty="0">
              <a:latin typeface="Times New Roman" pitchFamily="18" charset="0"/>
              <a:cs typeface="Times New Roman" pitchFamily="18" charset="0"/>
            </a:endParaRPr>
          </a:p>
          <a:p>
            <a:endParaRPr lang="en-US" sz="2000" dirty="0"/>
          </a:p>
        </p:txBody>
      </p:sp>
      <p:sp>
        <p:nvSpPr>
          <p:cNvPr id="2" name="مربع نص 1"/>
          <p:cNvSpPr txBox="1"/>
          <p:nvPr/>
        </p:nvSpPr>
        <p:spPr>
          <a:xfrm>
            <a:off x="-22747" y="5127179"/>
            <a:ext cx="9175845" cy="1785104"/>
          </a:xfrm>
          <a:prstGeom prst="rect">
            <a:avLst/>
          </a:prstGeom>
          <a:noFill/>
        </p:spPr>
        <p:txBody>
          <a:bodyPr wrap="square" rtlCol="0">
            <a:spAutoFit/>
          </a:bodyPr>
          <a:lstStyle/>
          <a:p>
            <a:r>
              <a:rPr lang="en-US" sz="2200" dirty="0" smtClean="0"/>
              <a:t>**(If </a:t>
            </a:r>
            <a:r>
              <a:rPr lang="en-US" sz="2200" dirty="0"/>
              <a:t>we find that ALP enzyme is increased in the serum we must screen nucleotide phosphatase also to confirm that the disorder is in the liver because if we found out that the increase in ALP isn’t associated with an increase in nucleotide phosphatase that means that the disorder isn’t in the liver (maybe the disorder is in the bone or in the GIT</a:t>
            </a:r>
            <a:r>
              <a:rPr lang="en-US" sz="2200" dirty="0" smtClean="0"/>
              <a:t>)))</a:t>
            </a:r>
            <a:endParaRPr 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76200"/>
            <a:ext cx="9144000" cy="7494359"/>
          </a:xfrm>
          <a:prstGeom prst="rect">
            <a:avLst/>
          </a:prstGeom>
          <a:noFill/>
          <a:ln w="9525">
            <a:noFill/>
            <a:miter lim="800000"/>
            <a:headEnd/>
            <a:tailEnd/>
          </a:ln>
        </p:spPr>
        <p:txBody>
          <a:bodyPr wrap="square">
            <a:spAutoFit/>
          </a:bodyPr>
          <a:lstStyle/>
          <a:p>
            <a:pPr marL="342900" indent="-342900"/>
            <a:r>
              <a:rPr lang="en-US" sz="2800" b="1" dirty="0">
                <a:latin typeface="Times New Roman" pitchFamily="18" charset="0"/>
                <a:cs typeface="Times New Roman" pitchFamily="18" charset="0"/>
              </a:rPr>
              <a:t>3- </a:t>
            </a:r>
            <a:r>
              <a:rPr lang="en-US" sz="2800" b="1" u="sng" dirty="0">
                <a:latin typeface="Times New Roman" pitchFamily="18" charset="0"/>
                <a:cs typeface="Times New Roman" pitchFamily="18" charset="0"/>
              </a:rPr>
              <a:t>Serum enzymes in bone diseases</a:t>
            </a:r>
          </a:p>
          <a:p>
            <a:pPr marL="342900" indent="-342900"/>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ALP: ↑ in </a:t>
            </a:r>
            <a:r>
              <a:rPr lang="en-US" sz="2800" dirty="0" smtClean="0">
                <a:latin typeface="Times New Roman" pitchFamily="18" charset="0"/>
                <a:cs typeface="Times New Roman" pitchFamily="18" charset="0"/>
              </a:rPr>
              <a:t>Rickets</a:t>
            </a:r>
            <a:r>
              <a:rPr lang="en-US" sz="1700" dirty="0" smtClean="0">
                <a:latin typeface="Times New Roman" pitchFamily="18" charset="0"/>
                <a:cs typeface="Times New Roman" pitchFamily="18" charset="0"/>
              </a:rPr>
              <a:t>(</a:t>
            </a:r>
            <a:r>
              <a:rPr lang="en-US" sz="1700" dirty="0" err="1" smtClean="0">
                <a:latin typeface="Times New Roman" pitchFamily="18" charset="0"/>
                <a:cs typeface="Times New Roman" pitchFamily="18" charset="0"/>
              </a:rPr>
              <a:t>vit.d</a:t>
            </a:r>
            <a:r>
              <a:rPr lang="en-US" sz="2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def. </a:t>
            </a:r>
            <a:r>
              <a:rPr lang="en-US" sz="1600" dirty="0" smtClean="0"/>
              <a:t>children)</a:t>
            </a:r>
            <a:r>
              <a:rPr lang="en-US" sz="17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osteomalacia</a:t>
            </a:r>
            <a:r>
              <a:rPr lang="en-US" sz="1700" dirty="0" smtClean="0">
                <a:latin typeface="Times New Roman" pitchFamily="18" charset="0"/>
                <a:cs typeface="Times New Roman" pitchFamily="18" charset="0"/>
              </a:rPr>
              <a:t>(</a:t>
            </a:r>
            <a:r>
              <a:rPr lang="en-US" sz="1700" dirty="0" err="1" smtClean="0">
                <a:latin typeface="Times New Roman" pitchFamily="18" charset="0"/>
                <a:cs typeface="Times New Roman" pitchFamily="18" charset="0"/>
              </a:rPr>
              <a:t>vit.d</a:t>
            </a:r>
            <a:r>
              <a:rPr lang="en-US" sz="2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def.</a:t>
            </a:r>
            <a:r>
              <a:rPr lang="en-US" sz="2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adults)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hyperparathyroidism and in Paget’s disease. Also ↑ in primary and secondary malignancies of bones.</a:t>
            </a:r>
          </a:p>
          <a:p>
            <a:pPr marL="342900" indent="-342900">
              <a:buFontTx/>
              <a:buChar char="-"/>
            </a:pPr>
            <a:r>
              <a:rPr lang="en-US" sz="2800" dirty="0">
                <a:latin typeface="Times New Roman" pitchFamily="18" charset="0"/>
                <a:cs typeface="Times New Roman" pitchFamily="18" charset="0"/>
              </a:rPr>
              <a:t>Acid Phosphatase: Highly </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in bony metastasis of carcinoma prostate, it hydrolyses phosphoric acid esters at pH between 4 and 6. Also, present in high concentration in semen, a finding which is used in forensic medicine in investigation of </a:t>
            </a:r>
            <a:r>
              <a:rPr lang="en-US" sz="2800" dirty="0" smtClean="0">
                <a:latin typeface="Times New Roman" pitchFamily="18" charset="0"/>
                <a:cs typeface="Times New Roman" pitchFamily="18" charset="0"/>
              </a:rPr>
              <a:t>rape.**(</a:t>
            </a:r>
            <a:r>
              <a:rPr lang="en-US" sz="1700" dirty="0" smtClean="0"/>
              <a:t>a </a:t>
            </a:r>
            <a:r>
              <a:rPr lang="en-US" sz="1700" dirty="0"/>
              <a:t>vaginal swap is taken from the victim and screened for acid phosphatase if the enzyme is present that confirms the case of </a:t>
            </a:r>
            <a:r>
              <a:rPr lang="en-US" sz="1700" dirty="0" smtClean="0"/>
              <a:t>rape</a:t>
            </a:r>
            <a:r>
              <a:rPr lang="en-US" sz="2500" dirty="0" smtClean="0"/>
              <a:t>)</a:t>
            </a:r>
            <a:r>
              <a:rPr lang="en-US" sz="1700" dirty="0" smtClean="0"/>
              <a:t> </a:t>
            </a:r>
            <a:endParaRPr lang="en-US" sz="17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4- </a:t>
            </a:r>
            <a:r>
              <a:rPr lang="en-US" sz="2800" b="1" u="sng" dirty="0">
                <a:latin typeface="Times New Roman" pitchFamily="18" charset="0"/>
                <a:cs typeface="Times New Roman" pitchFamily="18" charset="0"/>
              </a:rPr>
              <a:t>Serum enzymes in muscle disease</a:t>
            </a:r>
            <a:endParaRPr lang="en-US" sz="2800"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 Aldolase</a:t>
            </a:r>
            <a:r>
              <a:rPr lang="en-US" sz="2800" dirty="0">
                <a:latin typeface="Times New Roman" pitchFamily="18" charset="0"/>
                <a:cs typeface="Times New Roman" pitchFamily="18" charset="0"/>
              </a:rPr>
              <a:t>: moderate increase in dermatomyositis, muscular </a:t>
            </a:r>
          </a:p>
          <a:p>
            <a:pPr marL="342900" indent="-342900"/>
            <a:r>
              <a:rPr lang="en-US" sz="2800" dirty="0">
                <a:latin typeface="Times New Roman" pitchFamily="18" charset="0"/>
                <a:cs typeface="Times New Roman" pitchFamily="18" charset="0"/>
              </a:rPr>
              <a:t>  dystrophies, highest values are seen in </a:t>
            </a:r>
            <a:r>
              <a:rPr lang="en-US" sz="2800" dirty="0" err="1">
                <a:latin typeface="Times New Roman" pitchFamily="18" charset="0"/>
                <a:cs typeface="Times New Roman" pitchFamily="18" charset="0"/>
              </a:rPr>
              <a:t>Deuchenne</a:t>
            </a:r>
            <a:r>
              <a:rPr lang="en-US" sz="2800" dirty="0">
                <a:latin typeface="Times New Roman" pitchFamily="18" charset="0"/>
                <a:cs typeface="Times New Roman" pitchFamily="18" charset="0"/>
              </a:rPr>
              <a:t> type of </a:t>
            </a:r>
          </a:p>
          <a:p>
            <a:pPr marL="342900" indent="-342900"/>
            <a:r>
              <a:rPr lang="en-US" sz="2800" dirty="0">
                <a:latin typeface="Times New Roman" pitchFamily="18" charset="0"/>
                <a:cs typeface="Times New Roman" pitchFamily="18" charset="0"/>
              </a:rPr>
              <a:t>  muscular dystrophies (Normal range of serum is 1.5-7 U/L)</a:t>
            </a:r>
          </a:p>
          <a:p>
            <a:pPr marL="342900" indent="-342900"/>
            <a:r>
              <a:rPr lang="en-US" sz="2400" b="1" dirty="0">
                <a:latin typeface="Times New Roman" pitchFamily="18" charset="0"/>
                <a:cs typeface="Times New Roman" pitchFamily="18" charset="0"/>
              </a:rPr>
              <a:t>- CPK</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in neurogenic muscular dystrophies, highest values </a:t>
            </a:r>
          </a:p>
          <a:p>
            <a:pPr marL="342900" indent="-342900"/>
            <a:r>
              <a:rPr lang="en-US" sz="2400" dirty="0">
                <a:latin typeface="Times New Roman" pitchFamily="18" charset="0"/>
                <a:cs typeface="Times New Roman" pitchFamily="18" charset="0"/>
              </a:rPr>
              <a:t>  are seen in </a:t>
            </a:r>
            <a:r>
              <a:rPr lang="en-US" sz="2400" dirty="0" err="1">
                <a:latin typeface="Times New Roman" pitchFamily="18" charset="0"/>
                <a:cs typeface="Times New Roman" pitchFamily="18" charset="0"/>
              </a:rPr>
              <a:t>Deuchenne</a:t>
            </a:r>
            <a:r>
              <a:rPr lang="en-US" sz="2400" dirty="0">
                <a:latin typeface="Times New Roman" pitchFamily="18" charset="0"/>
                <a:cs typeface="Times New Roman" pitchFamily="18" charset="0"/>
              </a:rPr>
              <a:t> type of muscular </a:t>
            </a:r>
            <a:r>
              <a:rPr lang="en-US" sz="2400" dirty="0" smtClean="0">
                <a:latin typeface="Times New Roman" pitchFamily="18" charset="0"/>
                <a:cs typeface="Times New Roman" pitchFamily="18" charset="0"/>
              </a:rPr>
              <a:t>dystrophies ***(T</a:t>
            </a:r>
            <a:r>
              <a:rPr lang="en-US" sz="1700" dirty="0" smtClean="0"/>
              <a:t>he CPK </a:t>
            </a:r>
            <a:r>
              <a:rPr lang="en-US" sz="1700" dirty="0"/>
              <a:t>in the muscles is </a:t>
            </a:r>
            <a:r>
              <a:rPr lang="en-US" sz="1700" dirty="0" err="1"/>
              <a:t>CPKmm</a:t>
            </a:r>
            <a:r>
              <a:rPr lang="en-US" sz="1700" dirty="0"/>
              <a:t> </a:t>
            </a:r>
            <a:r>
              <a:rPr lang="en-US" sz="1700" dirty="0" smtClean="0"/>
              <a:t>type.)</a:t>
            </a:r>
            <a:endParaRPr lang="en-US" sz="1700" dirty="0"/>
          </a:p>
          <a:p>
            <a:pPr marL="342900" indent="-342900"/>
            <a:endParaRPr lang="en-US"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76200"/>
            <a:ext cx="9144000" cy="65563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5- </a:t>
            </a:r>
            <a:r>
              <a:rPr lang="en-US" sz="2800" b="1" u="sng">
                <a:latin typeface="Times New Roman" pitchFamily="18" charset="0"/>
                <a:cs typeface="Times New Roman" pitchFamily="18" charset="0"/>
              </a:rPr>
              <a:t>Serum enzymes in GI tract diseases</a:t>
            </a:r>
          </a:p>
          <a:p>
            <a:r>
              <a:rPr lang="en-US" sz="2800" b="1" u="sng">
                <a:latin typeface="Times New Roman" pitchFamily="18" charset="0"/>
                <a:cs typeface="Times New Roman" pitchFamily="18" charset="0"/>
              </a:rPr>
              <a:t>Amylase</a:t>
            </a:r>
            <a:r>
              <a:rPr lang="en-US" sz="2800" b="1">
                <a:latin typeface="Times New Roman" pitchFamily="18" charset="0"/>
                <a:cs typeface="Times New Roman" pitchFamily="18" charset="0"/>
              </a:rPr>
              <a:t>:</a:t>
            </a:r>
          </a:p>
          <a:p>
            <a:r>
              <a:rPr lang="en-US" sz="2800">
                <a:latin typeface="Times New Roman" pitchFamily="18" charset="0"/>
                <a:cs typeface="Times New Roman" pitchFamily="18" charset="0"/>
              </a:rPr>
              <a:t>- Normal serum value is 50- 120 U/L </a:t>
            </a:r>
          </a:p>
          <a:p>
            <a:pPr>
              <a:buFontTx/>
              <a:buChar char="-"/>
            </a:pPr>
            <a:r>
              <a:rPr lang="en-US" sz="2800">
                <a:latin typeface="Times New Roman" pitchFamily="18" charset="0"/>
                <a:cs typeface="Times New Roman" pitchFamily="18" charset="0"/>
              </a:rPr>
              <a:t> Serum activity &gt; 1000 units is seen  within 24 hours in  </a:t>
            </a:r>
          </a:p>
          <a:p>
            <a:r>
              <a:rPr lang="en-US" sz="2800">
                <a:latin typeface="Times New Roman" pitchFamily="18" charset="0"/>
                <a:cs typeface="Times New Roman" pitchFamily="18" charset="0"/>
              </a:rPr>
              <a:t>  acute pancreatitis, values  are diagnostic. </a:t>
            </a:r>
          </a:p>
          <a:p>
            <a:pPr>
              <a:buFontTx/>
              <a:buChar char="-"/>
            </a:pPr>
            <a:r>
              <a:rPr lang="en-US" sz="2800">
                <a:latin typeface="Times New Roman" pitchFamily="18" charset="0"/>
                <a:cs typeface="Times New Roman" pitchFamily="18" charset="0"/>
              </a:rPr>
              <a:t> A raised serum activity is also  seen in perforated peptic </a:t>
            </a:r>
          </a:p>
          <a:p>
            <a:r>
              <a:rPr lang="en-US" sz="2800">
                <a:latin typeface="Times New Roman" pitchFamily="18" charset="0"/>
                <a:cs typeface="Times New Roman" pitchFamily="18" charset="0"/>
              </a:rPr>
              <a:t>  ulcer and intestinal obstruction.</a:t>
            </a:r>
          </a:p>
          <a:p>
            <a:endParaRPr lang="en-US" sz="2800">
              <a:latin typeface="Times New Roman" pitchFamily="18" charset="0"/>
              <a:cs typeface="Times New Roman" pitchFamily="18" charset="0"/>
            </a:endParaRPr>
          </a:p>
          <a:p>
            <a:r>
              <a:rPr lang="en-US" sz="2800" b="1" u="sng">
                <a:latin typeface="Times New Roman" pitchFamily="18" charset="0"/>
                <a:cs typeface="Times New Roman" pitchFamily="18" charset="0"/>
              </a:rPr>
              <a:t>Lipase</a:t>
            </a:r>
            <a:r>
              <a:rPr lang="en-US" sz="2800" b="1">
                <a:latin typeface="Times New Roman" pitchFamily="18" charset="0"/>
                <a:cs typeface="Times New Roman" pitchFamily="18" charset="0"/>
              </a:rPr>
              <a:t>:</a:t>
            </a:r>
          </a:p>
          <a:p>
            <a:pPr>
              <a:buFontTx/>
              <a:buChar char="-"/>
            </a:pPr>
            <a:r>
              <a:rPr lang="en-US" sz="2800">
                <a:latin typeface="Times New Roman" pitchFamily="18" charset="0"/>
                <a:cs typeface="Times New Roman" pitchFamily="18" charset="0"/>
              </a:rPr>
              <a:t> Levels as high as 2800 U/l are seen in acute pancreatitis and </a:t>
            </a:r>
          </a:p>
          <a:p>
            <a:r>
              <a:rPr lang="en-US" sz="2800">
                <a:latin typeface="Times New Roman" pitchFamily="18" charset="0"/>
                <a:cs typeface="Times New Roman" pitchFamily="18" charset="0"/>
              </a:rPr>
              <a:t>  persists for 7-14 days, it remains elevated longer than </a:t>
            </a:r>
          </a:p>
          <a:p>
            <a:r>
              <a:rPr lang="en-US" sz="2800">
                <a:latin typeface="Times New Roman" pitchFamily="18" charset="0"/>
                <a:cs typeface="Times New Roman" pitchFamily="18" charset="0"/>
              </a:rPr>
              <a:t>  amylase, also, increased in mumps</a:t>
            </a:r>
          </a:p>
          <a:p>
            <a:pPr>
              <a:buFontTx/>
              <a:buChar char="-"/>
            </a:pPr>
            <a:r>
              <a:rPr lang="en-US" sz="2800">
                <a:latin typeface="Times New Roman" pitchFamily="18" charset="0"/>
                <a:cs typeface="Times New Roman" pitchFamily="18" charset="0"/>
              </a:rPr>
              <a:t> Also reported high in perforated duodenal and peptic ulcers </a:t>
            </a:r>
          </a:p>
          <a:p>
            <a:r>
              <a:rPr lang="en-US" sz="2800">
                <a:latin typeface="Times New Roman" pitchFamily="18" charset="0"/>
                <a:cs typeface="Times New Roman" pitchFamily="18" charset="0"/>
              </a:rPr>
              <a:t>  and intestinal obstruction.</a:t>
            </a:r>
          </a:p>
          <a:p>
            <a:pPr>
              <a:buFontTx/>
              <a:buChar char="-"/>
            </a:pPr>
            <a:r>
              <a:rPr lang="en-US" sz="2800">
                <a:latin typeface="Times New Roman" pitchFamily="18" charset="0"/>
                <a:cs typeface="Times New Roman" pitchFamily="18" charset="0"/>
              </a:rPr>
              <a:t> Normal serum range is 0.2-1.5 U/L.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5693866"/>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2- Nonfunctional plasma enzymes</a:t>
            </a:r>
            <a:r>
              <a:rPr lang="en-US" sz="2800" dirty="0">
                <a:latin typeface="Times New Roman" pitchFamily="18" charset="0"/>
                <a:cs typeface="Times New Roman" pitchFamily="18" charset="0"/>
              </a:rPr>
              <a:t> (Cell derived enzymes): </a:t>
            </a:r>
          </a:p>
          <a:p>
            <a:pPr>
              <a:buFontTx/>
              <a:buChar char="-"/>
            </a:pPr>
            <a:r>
              <a:rPr lang="en-US" sz="2800" dirty="0">
                <a:latin typeface="Times New Roman" pitchFamily="18" charset="0"/>
                <a:cs typeface="Times New Roman" pitchFamily="18" charset="0"/>
              </a:rPr>
              <a:t> Plasma also contains numerous other enzymes that perform </a:t>
            </a:r>
          </a:p>
          <a:p>
            <a:r>
              <a:rPr lang="en-US" sz="2800" dirty="0">
                <a:latin typeface="Times New Roman" pitchFamily="18" charset="0"/>
                <a:cs typeface="Times New Roman" pitchFamily="18" charset="0"/>
              </a:rPr>
              <a:t>  no known physiologic function in blood. </a:t>
            </a:r>
          </a:p>
          <a:p>
            <a:pPr>
              <a:buFontTx/>
              <a:buChar char="-"/>
            </a:pPr>
            <a:r>
              <a:rPr lang="en-US" sz="2800" dirty="0">
                <a:latin typeface="Times New Roman" pitchFamily="18" charset="0"/>
                <a:cs typeface="Times New Roman" pitchFamily="18" charset="0"/>
              </a:rPr>
              <a:t>These apparently nonfunctional plasma enzymes arise from </a:t>
            </a:r>
          </a:p>
          <a:p>
            <a:r>
              <a:rPr lang="en-US" sz="2800" dirty="0">
                <a:latin typeface="Times New Roman" pitchFamily="18" charset="0"/>
                <a:cs typeface="Times New Roman" pitchFamily="18" charset="0"/>
              </a:rPr>
              <a:t>  the routine normal(very low </a:t>
            </a:r>
            <a:r>
              <a:rPr lang="en-US" sz="2800" dirty="0" err="1">
                <a:latin typeface="Times New Roman" pitchFamily="18" charset="0"/>
                <a:cs typeface="Times New Roman" pitchFamily="18" charset="0"/>
              </a:rPr>
              <a:t>concentation</a:t>
            </a:r>
            <a:r>
              <a:rPr lang="en-US" sz="2800" dirty="0">
                <a:latin typeface="Times New Roman" pitchFamily="18" charset="0"/>
                <a:cs typeface="Times New Roman" pitchFamily="18" charset="0"/>
              </a:rPr>
              <a:t> by turn over of cell ) destruction of erythrocytes, leukocytes, </a:t>
            </a:r>
          </a:p>
          <a:p>
            <a:r>
              <a:rPr lang="en-US" sz="2800" dirty="0">
                <a:latin typeface="Times New Roman" pitchFamily="18" charset="0"/>
                <a:cs typeface="Times New Roman" pitchFamily="18" charset="0"/>
              </a:rPr>
              <a:t>  and other cells.</a:t>
            </a:r>
          </a:p>
          <a:p>
            <a:pPr>
              <a:buFontTx/>
              <a:buChar char="-"/>
            </a:pPr>
            <a:r>
              <a:rPr lang="en-US" sz="2800" dirty="0">
                <a:latin typeface="Times New Roman" pitchFamily="18" charset="0"/>
                <a:cs typeface="Times New Roman" pitchFamily="18" charset="0"/>
              </a:rPr>
              <a:t>Tissue damage or necrosis(high concentration) resulting from injury or disease is  generally accompanied by increases in the levels of several  nonfunctional plasma enzymes</a:t>
            </a:r>
            <a:r>
              <a:rPr lang="en-US" sz="2800" dirty="0" smtClean="0">
                <a:latin typeface="Times New Roman" pitchFamily="18" charset="0"/>
                <a:cs typeface="Times New Roman" pitchFamily="18" charset="0"/>
              </a:rPr>
              <a:t>.</a:t>
            </a:r>
          </a:p>
          <a:p>
            <a:r>
              <a:rPr lang="en-US" sz="2800" b="1" i="1" dirty="0" smtClean="0">
                <a:solidFill>
                  <a:srgbClr val="FF0000"/>
                </a:solidFill>
              </a:rPr>
              <a:t>***Those </a:t>
            </a:r>
            <a:r>
              <a:rPr lang="en-US" sz="2800" b="1" i="1" dirty="0">
                <a:solidFill>
                  <a:srgbClr val="FF0000"/>
                </a:solidFill>
              </a:rPr>
              <a:t>enzymes can be detected in low or high concentration”””</a:t>
            </a:r>
          </a:p>
          <a:p>
            <a:pPr>
              <a:buFontTx/>
              <a:buChar char="-"/>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4099" name="Picture 4"/>
          <p:cNvPicPr>
            <a:picLocks noChangeAspect="1" noChangeArrowheads="1"/>
          </p:cNvPicPr>
          <p:nvPr/>
        </p:nvPicPr>
        <p:blipFill>
          <a:blip r:embed="rId3"/>
          <a:srcRect l="35237" t="54926" r="5696" b="21463"/>
          <a:stretch>
            <a:fillRect/>
          </a:stretch>
        </p:blipFill>
        <p:spPr bwMode="auto">
          <a:xfrm>
            <a:off x="-13648" y="5161128"/>
            <a:ext cx="9144000" cy="169687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7392793"/>
          </a:xfrm>
          <a:prstGeom prst="rect">
            <a:avLst/>
          </a:prstGeom>
          <a:noFill/>
          <a:ln w="9525">
            <a:noFill/>
            <a:miter lim="800000"/>
            <a:headEnd/>
            <a:tailEnd/>
          </a:ln>
        </p:spPr>
        <p:txBody>
          <a:bodyPr>
            <a:spAutoFit/>
          </a:bodyPr>
          <a:lstStyle/>
          <a:p>
            <a:r>
              <a:rPr lang="en-US" sz="2800" b="1" u="sng" dirty="0" smtClean="0">
                <a:latin typeface="Times New Roman" pitchFamily="18" charset="0"/>
                <a:cs typeface="Times New Roman" pitchFamily="18" charset="0"/>
              </a:rPr>
              <a:t>Enolase </a:t>
            </a:r>
            <a:r>
              <a:rPr lang="en-US" sz="2000" b="1" i="1" dirty="0"/>
              <a:t>(associated with the glycolytic pathway) </a:t>
            </a:r>
            <a:endParaRPr lang="en-US" sz="2000" b="1" u="sng"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It is a glycolytic enzyme. Neuron-specific enolase (NSE) is </a:t>
            </a:r>
          </a:p>
          <a:p>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iso</a:t>
            </a:r>
            <a:r>
              <a:rPr lang="en-US" sz="2800" dirty="0">
                <a:latin typeface="Times New Roman" pitchFamily="18" charset="0"/>
                <a:cs typeface="Times New Roman" pitchFamily="18" charset="0"/>
              </a:rPr>
              <a:t>-enzyme seen in neural tissues. </a:t>
            </a:r>
          </a:p>
          <a:p>
            <a:pPr>
              <a:buFontTx/>
              <a:buChar char="-"/>
            </a:pPr>
            <a:r>
              <a:rPr lang="en-US" sz="2800" dirty="0">
                <a:latin typeface="Times New Roman" pitchFamily="18" charset="0"/>
                <a:cs typeface="Times New Roman" pitchFamily="18" charset="0"/>
              </a:rPr>
              <a:t> NSE is a tumor marker for cancers associated with neuro –</a:t>
            </a:r>
          </a:p>
          <a:p>
            <a:r>
              <a:rPr lang="en-US" sz="2800" dirty="0">
                <a:latin typeface="Times New Roman" pitchFamily="18" charset="0"/>
                <a:cs typeface="Times New Roman" pitchFamily="18" charset="0"/>
              </a:rPr>
              <a:t>  endocrine origin, small cell lung cancer, neuroblastoma,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pheochromocytoma</a:t>
            </a:r>
            <a:r>
              <a:rPr lang="en-US" sz="2800" dirty="0">
                <a:latin typeface="Times New Roman" pitchFamily="18" charset="0"/>
                <a:cs typeface="Times New Roman" pitchFamily="18" charset="0"/>
              </a:rPr>
              <a:t>, medullary carcinoma of thyroid, etc. </a:t>
            </a:r>
          </a:p>
          <a:p>
            <a:pPr>
              <a:buFontTx/>
              <a:buChar char="-"/>
            </a:pPr>
            <a:r>
              <a:rPr lang="en-US" sz="2800" dirty="0">
                <a:latin typeface="Times New Roman" pitchFamily="18" charset="0"/>
                <a:cs typeface="Times New Roman" pitchFamily="18" charset="0"/>
              </a:rPr>
              <a:t> Upper limit of NSE is 12 </a:t>
            </a:r>
            <a:r>
              <a:rPr lang="en-US" sz="2800" dirty="0" err="1">
                <a:latin typeface="Times New Roman" pitchFamily="18" charset="0"/>
                <a:cs typeface="Times New Roman" pitchFamily="18" charset="0"/>
              </a:rPr>
              <a:t>μg</a:t>
            </a:r>
            <a:r>
              <a:rPr lang="en-US" sz="2800" dirty="0">
                <a:latin typeface="Times New Roman" pitchFamily="18" charset="0"/>
                <a:cs typeface="Times New Roman" pitchFamily="18" charset="0"/>
              </a:rPr>
              <a:t>/ml</a:t>
            </a:r>
            <a:r>
              <a:rPr lang="en-US" sz="1700" b="1" i="1" dirty="0" smtClean="0">
                <a:latin typeface="Times New Roman" pitchFamily="18" charset="0"/>
                <a:cs typeface="Times New Roman" pitchFamily="18" charset="0"/>
              </a:rPr>
              <a:t>.</a:t>
            </a:r>
            <a:r>
              <a:rPr lang="en-US" sz="1700" b="1" i="1" dirty="0"/>
              <a:t> </a:t>
            </a:r>
            <a:endParaRPr lang="en-US" sz="2800" dirty="0">
              <a:latin typeface="Times New Roman" pitchFamily="18" charset="0"/>
              <a:cs typeface="Times New Roman" pitchFamily="18" charset="0"/>
            </a:endParaRPr>
          </a:p>
          <a:p>
            <a:r>
              <a:rPr lang="en-US" sz="2800" b="1" u="sng" dirty="0">
                <a:latin typeface="Times New Roman" pitchFamily="18" charset="0"/>
                <a:cs typeface="Times New Roman" pitchFamily="18" charset="0"/>
              </a:rPr>
              <a:t>Prostate specific antigen (PSA)</a:t>
            </a:r>
          </a:p>
          <a:p>
            <a:pPr>
              <a:lnSpc>
                <a:spcPct val="90000"/>
              </a:lnSpc>
              <a:buFontTx/>
              <a:buChar char="-"/>
            </a:pPr>
            <a:r>
              <a:rPr lang="en-US" sz="2400" dirty="0">
                <a:latin typeface="Times New Roman" pitchFamily="18" charset="0"/>
                <a:cs typeface="Times New Roman" pitchFamily="18" charset="0"/>
              </a:rPr>
              <a:t> Produced from the secretory epithelium of prostate gland. </a:t>
            </a:r>
          </a:p>
          <a:p>
            <a:pPr>
              <a:lnSpc>
                <a:spcPct val="90000"/>
              </a:lnSpc>
              <a:buFontTx/>
              <a:buChar char="-"/>
            </a:pPr>
            <a:r>
              <a:rPr lang="en-US" sz="2400" dirty="0">
                <a:latin typeface="Times New Roman" pitchFamily="18" charset="0"/>
                <a:cs typeface="Times New Roman" pitchFamily="18" charset="0"/>
              </a:rPr>
              <a:t> It is normally secreted into seminal fluid</a:t>
            </a:r>
            <a:r>
              <a:rPr lang="ru-RU"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90000"/>
              </a:lnSpc>
              <a:buFontTx/>
              <a:buChar char="-"/>
            </a:pPr>
            <a:r>
              <a:rPr lang="en-US" sz="2400" dirty="0">
                <a:latin typeface="Times New Roman" pitchFamily="18" charset="0"/>
                <a:cs typeface="Times New Roman" pitchFamily="18" charset="0"/>
              </a:rPr>
              <a:t> Normal value is 1 -5 µg/L.  It is very specific for prostate </a:t>
            </a:r>
          </a:p>
          <a:p>
            <a:pPr>
              <a:lnSpc>
                <a:spcPct val="90000"/>
              </a:lnSpc>
            </a:pPr>
            <a:r>
              <a:rPr lang="en-US" sz="2400" dirty="0">
                <a:latin typeface="Times New Roman" pitchFamily="18" charset="0"/>
                <a:cs typeface="Times New Roman" pitchFamily="18" charset="0"/>
              </a:rPr>
              <a:t>  activity. </a:t>
            </a:r>
          </a:p>
          <a:p>
            <a:pPr>
              <a:lnSpc>
                <a:spcPct val="90000"/>
              </a:lnSpc>
              <a:buFontTx/>
              <a:buChar char="-"/>
            </a:pPr>
            <a:r>
              <a:rPr lang="en-US" sz="2400" dirty="0">
                <a:latin typeface="Times New Roman" pitchFamily="18" charset="0"/>
                <a:cs typeface="Times New Roman" pitchFamily="18" charset="0"/>
              </a:rPr>
              <a:t>Values between  4-10 µg/L is seen in benign prostate </a:t>
            </a:r>
          </a:p>
          <a:p>
            <a:pPr>
              <a:lnSpc>
                <a:spcPct val="90000"/>
              </a:lnSpc>
            </a:pPr>
            <a:r>
              <a:rPr lang="en-US" sz="2400" dirty="0">
                <a:latin typeface="Times New Roman" pitchFamily="18" charset="0"/>
                <a:cs typeface="Times New Roman" pitchFamily="18" charset="0"/>
              </a:rPr>
              <a:t>  enlargement; but values above 10 µg/l is indicative of </a:t>
            </a:r>
          </a:p>
          <a:p>
            <a:r>
              <a:rPr lang="en-US" sz="2400" dirty="0">
                <a:latin typeface="Times New Roman" pitchFamily="18" charset="0"/>
                <a:cs typeface="Times New Roman" pitchFamily="18" charset="0"/>
              </a:rPr>
              <a:t>  prostate cancer</a:t>
            </a:r>
            <a:r>
              <a:rPr lang="en-US" dirty="0" smtClean="0">
                <a:latin typeface="Times New Roman" pitchFamily="18" charset="0"/>
                <a:cs typeface="Times New Roman" pitchFamily="18" charset="0"/>
              </a:rPr>
              <a:t>.**</a:t>
            </a:r>
            <a:r>
              <a:rPr lang="en-US" dirty="0" smtClean="0"/>
              <a:t> </a:t>
            </a:r>
            <a:r>
              <a:rPr lang="en-US" dirty="0"/>
              <a:t>PSA is NOT an enzyme and prostate only can secrete it in the body so this antigen is prostate specific but it is not specific to a certain type of prostate disease because it will be elevated in all prostate pathologies </a:t>
            </a:r>
          </a:p>
          <a:p>
            <a:r>
              <a:rPr lang="en-US" dirty="0" smtClean="0"/>
              <a:t>**PSA </a:t>
            </a:r>
            <a:r>
              <a:rPr lang="en-US" dirty="0"/>
              <a:t>is not the only indicator for prostate cancer Acid </a:t>
            </a:r>
            <a:r>
              <a:rPr lang="en-US" dirty="0" err="1"/>
              <a:t>Phosphatse</a:t>
            </a:r>
            <a:r>
              <a:rPr lang="en-US" dirty="0"/>
              <a:t> is also screened to confirm prostate cancer (the slide before ) so we must screen the both </a:t>
            </a:r>
          </a:p>
          <a:p>
            <a:pPr>
              <a:lnSpc>
                <a:spcPct val="90000"/>
              </a:lnSpc>
            </a:pPr>
            <a:endParaRPr lang="en-US"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9144000" cy="6949595"/>
          </a:xfrm>
          <a:prstGeom prst="rect">
            <a:avLst/>
          </a:prstGeom>
          <a:noFill/>
          <a:ln w="9525">
            <a:noFill/>
            <a:miter lim="800000"/>
            <a:headEnd/>
            <a:tailEnd/>
          </a:ln>
        </p:spPr>
        <p:txBody>
          <a:bodyPr>
            <a:spAutoFit/>
          </a:bodyPr>
          <a:lstStyle/>
          <a:p>
            <a:pPr>
              <a:lnSpc>
                <a:spcPct val="90000"/>
              </a:lnSpc>
            </a:pPr>
            <a:r>
              <a:rPr lang="en-US" sz="2800" b="1" u="sng" dirty="0">
                <a:latin typeface="Times New Roman" pitchFamily="18" charset="0"/>
                <a:cs typeface="Times New Roman" pitchFamily="18" charset="0"/>
              </a:rPr>
              <a:t>Cholinesterase</a:t>
            </a:r>
          </a:p>
          <a:p>
            <a:pPr>
              <a:lnSpc>
                <a:spcPct val="90000"/>
              </a:lnSpc>
              <a:buFontTx/>
              <a:buChar char="-"/>
            </a:pPr>
            <a:r>
              <a:rPr lang="en-GB" sz="2800" dirty="0">
                <a:latin typeface="Times New Roman" pitchFamily="18" charset="0"/>
                <a:cs typeface="Times New Roman" pitchFamily="18" charset="0"/>
              </a:rPr>
              <a:t>This enzyme is secreted by the liver into the blood- stream </a:t>
            </a:r>
          </a:p>
          <a:p>
            <a:pPr>
              <a:lnSpc>
                <a:spcPct val="90000"/>
              </a:lnSpc>
            </a:pPr>
            <a:r>
              <a:rPr lang="en-GB" sz="2800" dirty="0">
                <a:latin typeface="Times New Roman" pitchFamily="18" charset="0"/>
                <a:cs typeface="Times New Roman" pitchFamily="18" charset="0"/>
              </a:rPr>
              <a:t>  and low plasma activities occur in chronic hepatic </a:t>
            </a:r>
          </a:p>
          <a:p>
            <a:pPr>
              <a:lnSpc>
                <a:spcPct val="90000"/>
              </a:lnSpc>
            </a:pPr>
            <a:r>
              <a:rPr lang="en-GB" sz="2800" dirty="0">
                <a:latin typeface="Times New Roman" pitchFamily="18" charset="0"/>
                <a:cs typeface="Times New Roman" pitchFamily="18" charset="0"/>
              </a:rPr>
              <a:t>  dysfunction. </a:t>
            </a:r>
          </a:p>
          <a:p>
            <a:pPr>
              <a:lnSpc>
                <a:spcPct val="90000"/>
              </a:lnSpc>
              <a:buFontTx/>
              <a:buChar char="-"/>
            </a:pPr>
            <a:r>
              <a:rPr lang="en-GB" sz="2800" dirty="0">
                <a:latin typeface="Times New Roman" pitchFamily="18" charset="0"/>
                <a:cs typeface="Times New Roman" pitchFamily="18" charset="0"/>
              </a:rPr>
              <a:t> Low activities occur physiologically during pregnancy.</a:t>
            </a:r>
          </a:p>
          <a:p>
            <a:pPr>
              <a:lnSpc>
                <a:spcPct val="90000"/>
              </a:lnSpc>
              <a:buFontTx/>
              <a:buChar char="-"/>
            </a:pPr>
            <a:r>
              <a:rPr lang="en-GB" sz="2800" dirty="0">
                <a:latin typeface="Times New Roman" pitchFamily="18" charset="0"/>
                <a:cs typeface="Times New Roman" pitchFamily="18" charset="0"/>
              </a:rPr>
              <a:t> Interest in this enzyme derives largely from the fact that it </a:t>
            </a:r>
          </a:p>
          <a:p>
            <a:pPr>
              <a:lnSpc>
                <a:spcPct val="90000"/>
              </a:lnSpc>
            </a:pP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hydrolyzes</a:t>
            </a:r>
            <a:r>
              <a:rPr lang="en-GB" sz="2800" dirty="0">
                <a:latin typeface="Times New Roman" pitchFamily="18" charset="0"/>
                <a:cs typeface="Times New Roman" pitchFamily="18" charset="0"/>
              </a:rPr>
              <a:t> a muscle-relaxant drug, widely used in </a:t>
            </a:r>
          </a:p>
          <a:p>
            <a:pPr>
              <a:lnSpc>
                <a:spcPct val="90000"/>
              </a:lnSpc>
            </a:pPr>
            <a:r>
              <a:rPr lang="en-GB" sz="2800" dirty="0">
                <a:latin typeface="Times New Roman" pitchFamily="18" charset="0"/>
                <a:cs typeface="Times New Roman" pitchFamily="18" charset="0"/>
              </a:rPr>
              <a:t>  anaesthesia, called </a:t>
            </a:r>
            <a:r>
              <a:rPr lang="en-GB" sz="2800" dirty="0" err="1">
                <a:latin typeface="Times New Roman" pitchFamily="18" charset="0"/>
                <a:cs typeface="Times New Roman" pitchFamily="18" charset="0"/>
              </a:rPr>
              <a:t>succinyl</a:t>
            </a:r>
            <a:r>
              <a:rPr lang="en-GB" sz="2800" dirty="0">
                <a:latin typeface="Times New Roman" pitchFamily="18" charset="0"/>
                <a:cs typeface="Times New Roman" pitchFamily="18" charset="0"/>
              </a:rPr>
              <a:t> choline (</a:t>
            </a:r>
            <a:r>
              <a:rPr lang="en-GB" sz="2800" dirty="0" err="1">
                <a:latin typeface="Times New Roman" pitchFamily="18" charset="0"/>
                <a:cs typeface="Times New Roman" pitchFamily="18" charset="0"/>
              </a:rPr>
              <a:t>scoline</a:t>
            </a:r>
            <a:r>
              <a:rPr lang="en-GB" sz="2800"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Acetyl cholinesterase (true cholinesterase or Type 1 </a:t>
            </a:r>
          </a:p>
          <a:p>
            <a:r>
              <a:rPr lang="en-US" sz="2800" dirty="0">
                <a:latin typeface="Times New Roman" pitchFamily="18" charset="0"/>
                <a:cs typeface="Times New Roman" pitchFamily="18" charset="0"/>
              </a:rPr>
              <a:t>  cholinesterase) can act mainly on acetyl choline.</a:t>
            </a:r>
          </a:p>
          <a:p>
            <a:pPr>
              <a:buFont typeface="Wingdings" pitchFamily="2" charset="2"/>
              <a:buNone/>
            </a:pPr>
            <a:r>
              <a:rPr lang="en-US" sz="2800" dirty="0">
                <a:latin typeface="Times New Roman" pitchFamily="18" charset="0"/>
                <a:cs typeface="Times New Roman" pitchFamily="18" charset="0"/>
              </a:rPr>
              <a:t>- Normal serum range is 2-12 U/ml</a:t>
            </a:r>
            <a:r>
              <a:rPr lang="ru-RU"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It is present in nerve endings and in RBCs. </a:t>
            </a:r>
          </a:p>
          <a:p>
            <a:pPr>
              <a:buFontTx/>
              <a:buChar char="-"/>
            </a:pPr>
            <a:r>
              <a:rPr lang="en-GB" sz="2800" dirty="0">
                <a:latin typeface="Times New Roman" pitchFamily="18" charset="0"/>
                <a:cs typeface="Times New Roman" pitchFamily="18" charset="0"/>
              </a:rPr>
              <a:t> Plasma cholinesterase activity also falls in organophosphate </a:t>
            </a:r>
          </a:p>
          <a:p>
            <a:r>
              <a:rPr lang="en-GB" sz="2800" dirty="0">
                <a:latin typeface="Times New Roman" pitchFamily="18" charset="0"/>
                <a:cs typeface="Times New Roman" pitchFamily="18" charset="0"/>
              </a:rPr>
              <a:t>  poisoning.</a:t>
            </a:r>
            <a:endParaRPr lang="ru-RU" sz="28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Organophosphorus insecticides (</a:t>
            </a:r>
            <a:r>
              <a:rPr lang="en-US" sz="2800" dirty="0" err="1">
                <a:latin typeface="Times New Roman" pitchFamily="18" charset="0"/>
                <a:cs typeface="Times New Roman" pitchFamily="18" charset="0"/>
              </a:rPr>
              <a:t>Parathione</a:t>
            </a:r>
            <a:r>
              <a:rPr lang="en-US" sz="2800" dirty="0">
                <a:latin typeface="Times New Roman" pitchFamily="18" charset="0"/>
                <a:cs typeface="Times New Roman" pitchFamily="18" charset="0"/>
              </a:rPr>
              <a:t>) irreversibly </a:t>
            </a:r>
          </a:p>
          <a:p>
            <a:r>
              <a:rPr lang="en-US" sz="2800" dirty="0">
                <a:latin typeface="Times New Roman" pitchFamily="18" charset="0"/>
                <a:cs typeface="Times New Roman" pitchFamily="18" charset="0"/>
              </a:rPr>
              <a:t>  inhibit cholinesterase in RBCs</a:t>
            </a:r>
            <a:r>
              <a:rPr lang="en-US" sz="2800" dirty="0" smtClean="0">
                <a:latin typeface="Times New Roman" pitchFamily="18" charset="0"/>
                <a:cs typeface="Times New Roman" pitchFamily="18" charset="0"/>
              </a:rPr>
              <a:t>.** </a:t>
            </a:r>
            <a:r>
              <a:rPr lang="en-US" sz="2000" dirty="0"/>
              <a:t>if there is a liver dysfunction the levels of cholinesterase enzyme will be decreased in the serum </a:t>
            </a:r>
            <a:endParaRPr lang="en-US"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7001917"/>
          </a:xfrm>
          <a:prstGeom prst="rect">
            <a:avLst/>
          </a:prstGeom>
          <a:noFill/>
          <a:ln w="9525">
            <a:noFill/>
            <a:miter lim="800000"/>
            <a:headEnd/>
            <a:tailEnd/>
          </a:ln>
        </p:spPr>
        <p:txBody>
          <a:bodyPr>
            <a:spAutoFit/>
          </a:bodyPr>
          <a:lstStyle/>
          <a:p>
            <a:pPr>
              <a:buFontTx/>
              <a:buChar char="-"/>
            </a:pPr>
            <a:r>
              <a:rPr lang="en-US" sz="2400" dirty="0">
                <a:latin typeface="Times New Roman" pitchFamily="18" charset="0"/>
                <a:cs typeface="Times New Roman" pitchFamily="18" charset="0"/>
              </a:rPr>
              <a:t>Measurement of cholinesterase level in RBCs is useful to </a:t>
            </a:r>
          </a:p>
          <a:p>
            <a:r>
              <a:rPr lang="en-US" sz="2400" dirty="0">
                <a:latin typeface="Times New Roman" pitchFamily="18" charset="0"/>
                <a:cs typeface="Times New Roman" pitchFamily="18" charset="0"/>
              </a:rPr>
              <a:t>  determine the amount of exposure in persons working with </a:t>
            </a:r>
          </a:p>
          <a:p>
            <a:r>
              <a:rPr lang="en-US" sz="2400" dirty="0">
                <a:latin typeface="Times New Roman" pitchFamily="18" charset="0"/>
                <a:cs typeface="Times New Roman" pitchFamily="18" charset="0"/>
              </a:rPr>
              <a:t>  these insecticides.</a:t>
            </a:r>
          </a:p>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Pseudocholinesterase</a:t>
            </a:r>
            <a:r>
              <a:rPr lang="en-US" sz="2400" dirty="0">
                <a:latin typeface="Times New Roman" pitchFamily="18" charset="0"/>
                <a:cs typeface="Times New Roman" pitchFamily="18" charset="0"/>
              </a:rPr>
              <a:t> or type II cholinesterase is non-specific </a:t>
            </a:r>
          </a:p>
          <a:p>
            <a:r>
              <a:rPr lang="en-US" sz="2400" dirty="0">
                <a:latin typeface="Times New Roman" pitchFamily="18" charset="0"/>
                <a:cs typeface="Times New Roman" pitchFamily="18" charset="0"/>
              </a:rPr>
              <a:t>  and can hydrolyze acyl esters. It is produced mainly by liver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cells. --Normal </a:t>
            </a:r>
            <a:r>
              <a:rPr lang="en-US" sz="2400" dirty="0">
                <a:latin typeface="Times New Roman" pitchFamily="18" charset="0"/>
                <a:cs typeface="Times New Roman" pitchFamily="18" charset="0"/>
              </a:rPr>
              <a:t>serum level is 8-18 U/ml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800" b="1" u="sng" dirty="0">
                <a:latin typeface="Times New Roman" pitchFamily="18" charset="0"/>
                <a:cs typeface="Times New Roman" pitchFamily="18" charset="0"/>
              </a:rPr>
              <a:t>Glucose-6-phosphate dehydrogenase</a:t>
            </a:r>
          </a:p>
          <a:p>
            <a:pPr>
              <a:buFontTx/>
              <a:buChar char="-"/>
            </a:pPr>
            <a:r>
              <a:rPr lang="en-US" sz="2400" dirty="0">
                <a:latin typeface="Times New Roman" pitchFamily="18" charset="0"/>
                <a:cs typeface="Times New Roman" pitchFamily="18" charset="0"/>
              </a:rPr>
              <a:t> An important enzyme in the hexose monophosphate shunt </a:t>
            </a:r>
          </a:p>
          <a:p>
            <a:r>
              <a:rPr lang="en-US" sz="2400" dirty="0">
                <a:latin typeface="Times New Roman" pitchFamily="18" charset="0"/>
                <a:cs typeface="Times New Roman" pitchFamily="18" charset="0"/>
              </a:rPr>
              <a:t>  pathway of glucose. </a:t>
            </a:r>
          </a:p>
          <a:p>
            <a:r>
              <a:rPr lang="en-US" sz="2400" dirty="0">
                <a:latin typeface="Times New Roman" pitchFamily="18" charset="0"/>
                <a:cs typeface="Times New Roman" pitchFamily="18" charset="0"/>
              </a:rPr>
              <a:t>- Normal value of GPD in RBC is 125-250 U/10</a:t>
            </a:r>
            <a:r>
              <a:rPr lang="en-US" sz="2400" baseline="30000" dirty="0">
                <a:latin typeface="Times New Roman" pitchFamily="18" charset="0"/>
                <a:cs typeface="Times New Roman" pitchFamily="18" charset="0"/>
              </a:rPr>
              <a:t>12</a:t>
            </a:r>
            <a:r>
              <a:rPr lang="en-US" sz="2400" dirty="0">
                <a:latin typeface="Times New Roman" pitchFamily="18" charset="0"/>
                <a:cs typeface="Times New Roman" pitchFamily="18" charset="0"/>
              </a:rPr>
              <a:t> cells. </a:t>
            </a:r>
          </a:p>
          <a:p>
            <a:pPr>
              <a:buFontTx/>
              <a:buChar char="-"/>
            </a:pPr>
            <a:r>
              <a:rPr lang="en-US" sz="2400" dirty="0">
                <a:latin typeface="Times New Roman" pitchFamily="18" charset="0"/>
                <a:cs typeface="Times New Roman" pitchFamily="18" charset="0"/>
              </a:rPr>
              <a:t> It is mainly used for  production of NADPH. </a:t>
            </a:r>
          </a:p>
          <a:p>
            <a:pPr>
              <a:buFontTx/>
              <a:buChar char="-"/>
            </a:pPr>
            <a:r>
              <a:rPr lang="en-US" sz="2400" dirty="0">
                <a:latin typeface="Times New Roman" pitchFamily="18" charset="0"/>
                <a:cs typeface="Times New Roman" pitchFamily="18" charset="0"/>
              </a:rPr>
              <a:t> It has a special role in the RBC metabolism</a:t>
            </a:r>
            <a:r>
              <a:rPr lang="en-US" sz="2400" dirty="0" smtClean="0">
                <a:latin typeface="Times New Roman" pitchFamily="18" charset="0"/>
                <a:cs typeface="Times New Roman" pitchFamily="18" charset="0"/>
              </a:rPr>
              <a:t>.</a:t>
            </a:r>
          </a:p>
          <a:p>
            <a:r>
              <a:rPr lang="en-US" sz="2000" b="1" i="1" dirty="0" smtClean="0"/>
              <a:t>****</a:t>
            </a:r>
            <a:r>
              <a:rPr lang="en-US" sz="2000" b="1" i="1" dirty="0"/>
              <a:t>G6pd  is the rate limiting step enzyme in the pentose phosphate pathway and its deficiency will cause a </a:t>
            </a:r>
            <a:r>
              <a:rPr lang="en-US" sz="2000" b="1" i="1" dirty="0" err="1"/>
              <a:t>defecincy</a:t>
            </a:r>
            <a:r>
              <a:rPr lang="en-US" sz="2000" b="1" i="1" dirty="0"/>
              <a:t> in the production of NADPH and the </a:t>
            </a:r>
            <a:r>
              <a:rPr lang="en-US" sz="2000" b="1" i="1" dirty="0" err="1"/>
              <a:t>accumalation</a:t>
            </a:r>
            <a:r>
              <a:rPr lang="en-US" sz="2000" b="1" i="1" dirty="0"/>
              <a:t> of hydrogen peroxide in RBCs leading to the rigidity of the RBCs membrane leading to its hemolysis </a:t>
            </a:r>
          </a:p>
          <a:p>
            <a:r>
              <a:rPr lang="en-US" sz="2000" b="1" i="1" dirty="0" smtClean="0"/>
              <a:t>**** </a:t>
            </a:r>
            <a:r>
              <a:rPr lang="en-US" sz="2000" b="1" i="1" dirty="0"/>
              <a:t>G6pd </a:t>
            </a:r>
            <a:r>
              <a:rPr lang="en-US" sz="2000" b="1" i="1" dirty="0" err="1"/>
              <a:t>defeicny</a:t>
            </a:r>
            <a:r>
              <a:rPr lang="en-US" sz="2000" b="1" i="1" dirty="0"/>
              <a:t> is an X-linked </a:t>
            </a:r>
            <a:r>
              <a:rPr lang="en-US" sz="2000" b="1" i="1" dirty="0" err="1"/>
              <a:t>resccsive</a:t>
            </a:r>
            <a:r>
              <a:rPr lang="en-US" sz="2000" b="1" i="1" dirty="0"/>
              <a:t> disorder and its treatment is by inhibiting the pre disposing factors that increase the production of hydrogen peroxide and leads to its accumulation  </a:t>
            </a:r>
          </a:p>
          <a:p>
            <a:endParaRPr lang="ru-RU" sz="17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134" name="Group 78"/>
          <p:cNvGraphicFramePr>
            <a:graphicFrameLocks noGrp="1"/>
          </p:cNvGraphicFramePr>
          <p:nvPr/>
        </p:nvGraphicFramePr>
        <p:xfrm>
          <a:off x="0" y="1066800"/>
          <a:ext cx="9144000" cy="4664074"/>
        </p:xfrm>
        <a:graphic>
          <a:graphicData uri="http://schemas.openxmlformats.org/drawingml/2006/table">
            <a:tbl>
              <a:tblPr/>
              <a:tblGrid>
                <a:gridCol w="4267200">
                  <a:extLst>
                    <a:ext uri="{9D8B030D-6E8A-4147-A177-3AD203B41FA5}">
                      <a16:colId xmlns="" xmlns:a16="http://schemas.microsoft.com/office/drawing/2014/main" val="20000"/>
                    </a:ext>
                  </a:extLst>
                </a:gridCol>
                <a:gridCol w="4876800">
                  <a:extLst>
                    <a:ext uri="{9D8B030D-6E8A-4147-A177-3AD203B41FA5}">
                      <a16:colId xmlns="" xmlns:a16="http://schemas.microsoft.com/office/drawing/2014/main" val="20001"/>
                    </a:ext>
                  </a:extLst>
                </a:gridCol>
              </a:tblGrid>
              <a:tr h="4572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Enzyme  </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Disease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72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Serum acid phosphatase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Cancer prostate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1"/>
                  </a:ext>
                </a:extLst>
              </a:tr>
              <a:tr h="11888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Serum Alkaline phosphatase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Metastasis in liver, jaundice due to carcinoma head of pancreas, osteoblastic metastasis in bones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2"/>
                  </a:ext>
                </a:extLst>
              </a:tr>
              <a:tr h="8230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Serum LDH</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Advanced malignancies and Leukemias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3"/>
                  </a:ext>
                </a:extLst>
              </a:tr>
              <a:tr h="4572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Times New Roman" pitchFamily="18" charset="0"/>
                          <a:cs typeface="Times New Roman" pitchFamily="18" charset="0"/>
                        </a:rPr>
                        <a:t>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Glucuronidase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Cancer of urinary bladder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4"/>
                  </a:ext>
                </a:extLst>
              </a:tr>
              <a:tr h="4572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Leucine Amino Peptidase (LAP)</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Liver cell carcinoma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5"/>
                  </a:ext>
                </a:extLst>
              </a:tr>
              <a:tr h="8230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Neuron specific Enolase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Malignancies of nervous tissue and brain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6"/>
                  </a:ext>
                </a:extLst>
              </a:tr>
            </a:tbl>
          </a:graphicData>
        </a:graphic>
      </p:graphicFrame>
      <p:sp>
        <p:nvSpPr>
          <p:cNvPr id="36892" name="Rectangle 28"/>
          <p:cNvSpPr>
            <a:spLocks noChangeArrowheads="1"/>
          </p:cNvSpPr>
          <p:nvPr/>
        </p:nvSpPr>
        <p:spPr bwMode="auto">
          <a:xfrm>
            <a:off x="0" y="457200"/>
            <a:ext cx="9144000" cy="523875"/>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6- Enzymes as tumor markers</a:t>
            </a:r>
          </a:p>
        </p:txBody>
      </p:sp>
      <p:sp>
        <p:nvSpPr>
          <p:cNvPr id="2" name="مربع نص 1"/>
          <p:cNvSpPr txBox="1"/>
          <p:nvPr/>
        </p:nvSpPr>
        <p:spPr>
          <a:xfrm>
            <a:off x="2274" y="5715000"/>
            <a:ext cx="9141725" cy="1323439"/>
          </a:xfrm>
          <a:prstGeom prst="rect">
            <a:avLst/>
          </a:prstGeom>
          <a:noFill/>
        </p:spPr>
        <p:txBody>
          <a:bodyPr wrap="square" rtlCol="0">
            <a:spAutoFit/>
          </a:bodyPr>
          <a:lstStyle/>
          <a:p>
            <a:pPr marL="171450" indent="-171450">
              <a:buFont typeface="Arial" panose="020B0604020202020204" pitchFamily="34" charset="0"/>
              <a:buChar char="•"/>
            </a:pPr>
            <a:r>
              <a:rPr lang="en-US" sz="2000" dirty="0"/>
              <a:t>Serum acid phosphatase beside PSA are used as a test for prostate cancer </a:t>
            </a:r>
          </a:p>
          <a:p>
            <a:pPr marL="171450" indent="-171450">
              <a:buFont typeface="Arial" panose="020B0604020202020204" pitchFamily="34" charset="0"/>
              <a:buChar char="•"/>
            </a:pPr>
            <a:r>
              <a:rPr lang="en-US" sz="2000" dirty="0"/>
              <a:t>Serum alkaline phosphatase is also an important marker for infiltrative liver cancers </a:t>
            </a:r>
          </a:p>
          <a:p>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6178" name="Group 98"/>
          <p:cNvGraphicFramePr>
            <a:graphicFrameLocks noGrp="1"/>
          </p:cNvGraphicFramePr>
          <p:nvPr/>
        </p:nvGraphicFramePr>
        <p:xfrm>
          <a:off x="0" y="1222375"/>
          <a:ext cx="9144000" cy="5394557"/>
        </p:xfrm>
        <a:graphic>
          <a:graphicData uri="http://schemas.openxmlformats.org/drawingml/2006/table">
            <a:tbl>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457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Enzyme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Therapeutic Application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822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Streptokinase / Urokinase</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t>can dissolute the thrombus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Acute MI, Pulmonary embolism, DVT(Deep vein thrombosis)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1"/>
                  </a:ext>
                </a:extLst>
              </a:tr>
              <a:tr h="457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Trypsin, lipase and amylase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Pancreatic insufficiency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2"/>
                  </a:ext>
                </a:extLst>
              </a:tr>
              <a:tr h="457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Asparaginase /Glutaminase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Acute lymphoblastic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leukemias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3"/>
                  </a:ext>
                </a:extLst>
              </a:tr>
              <a:tr h="822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Hyaluronidase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Enhanced local anesthesia and for easy diffusion of fluids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4"/>
                  </a:ext>
                </a:extLst>
              </a:tr>
              <a:tr h="457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Papain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Anti inflammatory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5"/>
                  </a:ext>
                </a:extLst>
              </a:tr>
              <a:tr h="639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Chymotrypsin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Pain killer and Anti inflammatory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6"/>
                  </a:ext>
                </a:extLst>
              </a:tr>
              <a:tr h="4571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Alpha- 1 Antitrypsin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Deficiency and Emphysema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7"/>
                  </a:ext>
                </a:extLst>
              </a:tr>
              <a:tr h="822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Serratopeptidase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Pain killer and Anti inflammatory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8"/>
                  </a:ext>
                </a:extLst>
              </a:tr>
            </a:tbl>
          </a:graphicData>
        </a:graphic>
      </p:graphicFrame>
      <p:sp>
        <p:nvSpPr>
          <p:cNvPr id="37922" name="Rectangle 34"/>
          <p:cNvSpPr>
            <a:spLocks noChangeArrowheads="1"/>
          </p:cNvSpPr>
          <p:nvPr/>
        </p:nvSpPr>
        <p:spPr bwMode="auto">
          <a:xfrm>
            <a:off x="0" y="228600"/>
            <a:ext cx="9144000" cy="523875"/>
          </a:xfrm>
          <a:prstGeom prst="rect">
            <a:avLst/>
          </a:prstGeom>
          <a:noFill/>
          <a:ln w="9525">
            <a:noFill/>
            <a:miter lim="800000"/>
            <a:headEnd/>
            <a:tailEnd/>
          </a:ln>
        </p:spPr>
        <p:txBody>
          <a:bodyPr>
            <a:spAutoFit/>
          </a:bodyPr>
          <a:lstStyle/>
          <a:p>
            <a:pPr algn="ctr"/>
            <a:r>
              <a:rPr lang="en-US" sz="2800" b="1">
                <a:latin typeface="Times New Roman" pitchFamily="18" charset="0"/>
                <a:cs typeface="Times New Roman" pitchFamily="18" charset="0"/>
              </a:rPr>
              <a:t>Enzymes as therapeutic agents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296" name="Group 192"/>
          <p:cNvGraphicFramePr>
            <a:graphicFrameLocks noGrp="1"/>
          </p:cNvGraphicFramePr>
          <p:nvPr/>
        </p:nvGraphicFramePr>
        <p:xfrm>
          <a:off x="0" y="479425"/>
          <a:ext cx="9144000" cy="6302417"/>
        </p:xfrm>
        <a:graphic>
          <a:graphicData uri="http://schemas.openxmlformats.org/drawingml/2006/table">
            <a:tbl>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7577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Name of the enzyme</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Conditions in which Serum level is elevated</a:t>
                      </a:r>
                    </a:p>
                  </a:txBody>
                  <a:tcPr marT="45719" marB="4571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7577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Aspartate Amino transferase (AST)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Myocardial infarction, Liver disease especially with liver cell damage </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1"/>
                  </a:ext>
                </a:extLst>
              </a:tr>
              <a:tr h="7577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Alanine Amino transferase (ALT)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Liver disease especially with liver cell damage</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2"/>
                  </a:ext>
                </a:extLst>
              </a:tr>
              <a:tr h="8244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Alkaline Phosphatase (ALP)</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Liver disease- biliary obstruction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Osteoblastic bone disease-rickets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3"/>
                  </a:ext>
                </a:extLst>
              </a:tr>
              <a:tr h="4243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Acid Phosphatase (ACP)</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Prostatic carcinoma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4"/>
                  </a:ext>
                </a:extLst>
              </a:tr>
              <a:tr h="7010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glutamyl Transferase (</a:t>
                      </a: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GT)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Liver disorder like liver cirrhosis and alcoholism</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5"/>
                  </a:ext>
                </a:extLst>
              </a:tr>
              <a:tr h="7010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Creatine kinase (CK)</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Myocardial infarction and skeletal muscle disease (muscular dystrophy)</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6"/>
                  </a:ext>
                </a:extLst>
              </a:tr>
              <a:tr h="9539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Lactate Dehydrogenase  (LDH)</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Myocardial infarction, other diseases like liver diseases, some blood diseases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 xmlns:a16="http://schemas.microsoft.com/office/drawing/2014/main" val="10007"/>
                  </a:ext>
                </a:extLst>
              </a:tr>
              <a:tr h="4243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Amylase</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Acute pancreatitis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 xmlns:a16="http://schemas.microsoft.com/office/drawing/2014/main" val="10008"/>
                  </a:ext>
                </a:extLst>
              </a:tr>
            </a:tbl>
          </a:graphicData>
        </a:graphic>
      </p:graphicFrame>
      <p:sp>
        <p:nvSpPr>
          <p:cNvPr id="38946" name="Rectangle 34"/>
          <p:cNvSpPr>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Summary: enzymes as diagnostic markers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34119" y="0"/>
            <a:ext cx="9144000" cy="7848302"/>
          </a:xfrm>
          <a:prstGeom prst="rect">
            <a:avLst/>
          </a:prstGeom>
          <a:noFill/>
        </p:spPr>
        <p:txBody>
          <a:bodyPr wrap="square" rtlCol="0">
            <a:spAutoFit/>
          </a:bodyPr>
          <a:lstStyle/>
          <a:p>
            <a:pPr marL="171450" indent="-171450">
              <a:buFont typeface="Arial" panose="020B0604020202020204" pitchFamily="34" charset="0"/>
              <a:buChar char="•"/>
            </a:pPr>
            <a:r>
              <a:rPr lang="en-US" dirty="0" err="1" smtClean="0"/>
              <a:t>Asparaginase</a:t>
            </a:r>
            <a:r>
              <a:rPr lang="en-US" dirty="0" smtClean="0"/>
              <a:t> </a:t>
            </a:r>
            <a:r>
              <a:rPr lang="en-US" dirty="0"/>
              <a:t>and </a:t>
            </a:r>
            <a:r>
              <a:rPr lang="en-US" dirty="0" err="1"/>
              <a:t>glutaminase</a:t>
            </a:r>
            <a:r>
              <a:rPr lang="en-US" dirty="0"/>
              <a:t> used as chemotherapy because it hydrolysis asparagine and glutamine amino acids which are essential for the growth and development of cancer cells (and normal cells also) . But if the cancer cells are able to synthesis those amino acids those 2 enzymes will inhibit the cancer cell growth and division .</a:t>
            </a:r>
          </a:p>
          <a:p>
            <a:pPr marL="171450" indent="-171450">
              <a:buFont typeface="Arial" panose="020B0604020202020204" pitchFamily="34" charset="0"/>
              <a:buChar char="•"/>
            </a:pPr>
            <a:r>
              <a:rPr lang="en-US" dirty="0"/>
              <a:t>Hyaluronidase will destroy </a:t>
            </a:r>
            <a:r>
              <a:rPr lang="en-US" dirty="0" err="1"/>
              <a:t>hyalorinic</a:t>
            </a:r>
            <a:r>
              <a:rPr lang="en-US" dirty="0"/>
              <a:t> acid in the extracellular matrix and this will enhance the local anesthesia and will make the fluids diffuse easier </a:t>
            </a:r>
          </a:p>
          <a:p>
            <a:pPr marL="171450" indent="-171450">
              <a:buFont typeface="Arial" panose="020B0604020202020204" pitchFamily="34" charset="0"/>
              <a:buChar char="•"/>
            </a:pPr>
            <a:r>
              <a:rPr lang="en-US" dirty="0"/>
              <a:t>Alpha-1-Antitrypsin enzyme can be used in Alpha-1-antitrypsin </a:t>
            </a:r>
            <a:r>
              <a:rPr lang="en-US" dirty="0" err="1"/>
              <a:t>defecincy</a:t>
            </a:r>
            <a:r>
              <a:rPr lang="en-US" dirty="0"/>
              <a:t> in emphysema</a:t>
            </a:r>
          </a:p>
          <a:p>
            <a:pPr marL="171450" indent="-171450">
              <a:buFont typeface="Arial" panose="020B0604020202020204" pitchFamily="34" charset="0"/>
              <a:buChar char="•"/>
            </a:pPr>
            <a:r>
              <a:rPr lang="en-US" dirty="0"/>
              <a:t>AST cant be used as biomarker for a specific disease because its secreted by different cells in the body </a:t>
            </a:r>
          </a:p>
          <a:p>
            <a:pPr marL="171450" indent="-171450">
              <a:buFont typeface="Arial" panose="020B0604020202020204" pitchFamily="34" charset="0"/>
              <a:buChar char="•"/>
            </a:pPr>
            <a:r>
              <a:rPr lang="en-US" dirty="0"/>
              <a:t>ALT is </a:t>
            </a:r>
            <a:r>
              <a:rPr lang="en-US" dirty="0" err="1"/>
              <a:t>primarly</a:t>
            </a:r>
            <a:r>
              <a:rPr lang="en-US" dirty="0"/>
              <a:t> in liver so its </a:t>
            </a:r>
            <a:r>
              <a:rPr lang="en-US" dirty="0" err="1"/>
              <a:t>partivularly</a:t>
            </a:r>
            <a:r>
              <a:rPr lang="en-US" dirty="0"/>
              <a:t> for liver disease </a:t>
            </a:r>
          </a:p>
          <a:p>
            <a:pPr marL="171450" indent="-171450">
              <a:buFont typeface="Arial" panose="020B0604020202020204" pitchFamily="34" charset="0"/>
              <a:buChar char="•"/>
            </a:pPr>
            <a:r>
              <a:rPr lang="en-US" dirty="0"/>
              <a:t>ALP is used to screen for </a:t>
            </a:r>
            <a:r>
              <a:rPr lang="en-US" dirty="0" err="1"/>
              <a:t>cholestatic</a:t>
            </a:r>
            <a:r>
              <a:rPr lang="en-US" dirty="0"/>
              <a:t> liver disease even if its infiltrated by </a:t>
            </a:r>
            <a:r>
              <a:rPr lang="en-US" dirty="0" err="1"/>
              <a:t>amylydosis</a:t>
            </a:r>
            <a:r>
              <a:rPr lang="en-US" dirty="0"/>
              <a:t> and caner head pancreas and </a:t>
            </a:r>
            <a:r>
              <a:rPr lang="en-US" dirty="0" err="1"/>
              <a:t>vitamen</a:t>
            </a:r>
            <a:r>
              <a:rPr lang="en-US" dirty="0"/>
              <a:t> D </a:t>
            </a:r>
            <a:r>
              <a:rPr lang="en-US" dirty="0" err="1"/>
              <a:t>defecincy</a:t>
            </a:r>
            <a:r>
              <a:rPr lang="en-US" dirty="0"/>
              <a:t> ( rickets and </a:t>
            </a:r>
            <a:r>
              <a:rPr lang="en-US" dirty="0" err="1"/>
              <a:t>osteomalacia</a:t>
            </a:r>
            <a:r>
              <a:rPr lang="en-US" dirty="0"/>
              <a:t> )</a:t>
            </a:r>
          </a:p>
          <a:p>
            <a:pPr marL="171450" indent="-171450">
              <a:buFont typeface="Arial" panose="020B0604020202020204" pitchFamily="34" charset="0"/>
              <a:buChar char="•"/>
            </a:pPr>
            <a:r>
              <a:rPr lang="en-US" dirty="0"/>
              <a:t>Y GT for </a:t>
            </a:r>
            <a:r>
              <a:rPr lang="en-US" dirty="0" err="1"/>
              <a:t>alchoholic</a:t>
            </a:r>
            <a:r>
              <a:rPr lang="en-US" dirty="0"/>
              <a:t> liver beside aspartate amino </a:t>
            </a:r>
            <a:r>
              <a:rPr lang="en-US" dirty="0" err="1"/>
              <a:t>transefarese</a:t>
            </a:r>
            <a:r>
              <a:rPr lang="en-US" dirty="0"/>
              <a:t> and alanine </a:t>
            </a:r>
            <a:r>
              <a:rPr lang="en-US" dirty="0" err="1"/>
              <a:t>amnio</a:t>
            </a:r>
            <a:r>
              <a:rPr lang="en-US" dirty="0"/>
              <a:t> </a:t>
            </a:r>
            <a:r>
              <a:rPr lang="en-US" dirty="0" err="1"/>
              <a:t>tranefarese</a:t>
            </a:r>
            <a:endParaRPr lang="en-US" dirty="0"/>
          </a:p>
          <a:p>
            <a:pPr marL="171450" indent="-171450">
              <a:buFont typeface="Arial" panose="020B0604020202020204" pitchFamily="34" charset="0"/>
              <a:buChar char="•"/>
            </a:pPr>
            <a:r>
              <a:rPr lang="en-US" dirty="0"/>
              <a:t>LDH cant be used to diagnose MI because it takes a long time to elevate in the blood so its used to test the treatment of MI . But it can be used in the diagnosis of hemolytic diseases because its concentration in the RBCs is very high </a:t>
            </a:r>
          </a:p>
          <a:p>
            <a:pPr marL="171450" indent="-171450">
              <a:buFont typeface="Arial" panose="020B0604020202020204" pitchFamily="34" charset="0"/>
              <a:buChar char="•"/>
            </a:pPr>
            <a:r>
              <a:rPr lang="en-US" dirty="0"/>
              <a:t>Use more than one biomarker to diagnose a disease </a:t>
            </a:r>
          </a:p>
          <a:p>
            <a:pPr marL="171450" indent="-171450">
              <a:buFont typeface="Arial" panose="020B0604020202020204" pitchFamily="34" charset="0"/>
              <a:buChar char="•"/>
            </a:pPr>
            <a:r>
              <a:rPr lang="en-US" dirty="0"/>
              <a:t>Its not better  </a:t>
            </a:r>
            <a:r>
              <a:rPr lang="en-US" dirty="0" err="1"/>
              <a:t>ot</a:t>
            </a:r>
            <a:r>
              <a:rPr lang="en-US" dirty="0"/>
              <a:t> use biomarkers for the early detection of cancer because we will be confused where the primary cancer (because most of the biomarkers are not specific to a certain type of cancer so we screen for this markers for the follow up of treatment for the cancers to see if there is any recurrences of  the cancer.</a:t>
            </a:r>
          </a:p>
          <a:p>
            <a:pPr marL="171450" indent="-171450">
              <a:buFont typeface="Arial" panose="020B0604020202020204" pitchFamily="34" charset="0"/>
              <a:buChar char="•"/>
            </a:pPr>
            <a:r>
              <a:rPr lang="en-US" dirty="0"/>
              <a:t>ALT is </a:t>
            </a:r>
            <a:r>
              <a:rPr lang="en-US" dirty="0" err="1"/>
              <a:t>primerly</a:t>
            </a:r>
            <a:r>
              <a:rPr lang="en-US" dirty="0"/>
              <a:t> in liver so its used as biomarker for liver diseases</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4215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45880"/>
            <a:ext cx="9144000" cy="6678751"/>
          </a:xfrm>
          <a:prstGeom prst="rect">
            <a:avLst/>
          </a:prstGeom>
        </p:spPr>
        <p:txBody>
          <a:bodyPr>
            <a:spAutoFit/>
          </a:bodyPr>
          <a:lstStyle/>
          <a:p>
            <a:pPr>
              <a:defRPr/>
            </a:pPr>
            <a:r>
              <a:rPr lang="en-US" sz="2400" b="1" u="sng" dirty="0" smtClean="0">
                <a:latin typeface="Times New Roman" pitchFamily="18" charset="0"/>
                <a:cs typeface="Times New Roman" pitchFamily="18" charset="0"/>
              </a:rPr>
              <a:t>Possible mechanisms responsible for</a:t>
            </a:r>
            <a:r>
              <a:rPr lang="en-US" sz="2400" b="1" dirty="0" smtClean="0">
                <a:latin typeface="Times New Roman" pitchFamily="18" charset="0"/>
                <a:cs typeface="Times New Roman" pitchFamily="18" charset="0"/>
              </a:rPr>
              <a:t>:</a:t>
            </a:r>
            <a:r>
              <a:rPr lang="en-US" sz="2400" b="1" u="sng" dirty="0" smtClean="0">
                <a:latin typeface="Times New Roman" pitchFamily="18" charset="0"/>
                <a:cs typeface="Times New Roman" pitchFamily="18" charset="0"/>
              </a:rPr>
              <a:t> </a:t>
            </a:r>
            <a:endParaRPr lang="en-US" sz="2400" b="1" u="sng" dirty="0">
              <a:latin typeface="Times New Roman" pitchFamily="18" charset="0"/>
              <a:cs typeface="Times New Roman" pitchFamily="18" charset="0"/>
            </a:endParaRPr>
          </a:p>
          <a:p>
            <a:pPr>
              <a:defRPr/>
            </a:pPr>
            <a:r>
              <a:rPr lang="en-US" sz="2600" b="1" dirty="0">
                <a:latin typeface="Times New Roman" pitchFamily="18" charset="0"/>
                <a:cs typeface="Times New Roman" pitchFamily="18" charset="0"/>
              </a:rPr>
              <a:t>A- </a:t>
            </a:r>
            <a:r>
              <a:rPr lang="en-US" sz="2600" b="1" u="sng" dirty="0">
                <a:latin typeface="Times New Roman" pitchFamily="18" charset="0"/>
                <a:cs typeface="Times New Roman" pitchFamily="18" charset="0"/>
              </a:rPr>
              <a:t>increased serum levels</a:t>
            </a:r>
          </a:p>
          <a:p>
            <a:pPr marL="514350" indent="-514350">
              <a:defRPr/>
            </a:pPr>
            <a:r>
              <a:rPr lang="en-US" sz="2600" dirty="0">
                <a:latin typeface="Times New Roman" pitchFamily="18" charset="0"/>
                <a:cs typeface="Times New Roman" pitchFamily="18" charset="0"/>
              </a:rPr>
              <a:t>1- </a:t>
            </a:r>
            <a:r>
              <a:rPr lang="en-US" sz="2600" u="sng" dirty="0">
                <a:latin typeface="Times New Roman" pitchFamily="18" charset="0"/>
                <a:cs typeface="Times New Roman" pitchFamily="18" charset="0"/>
              </a:rPr>
              <a:t>Increased release </a:t>
            </a:r>
          </a:p>
          <a:p>
            <a:pPr marL="514350" indent="-514350">
              <a:defRPr/>
            </a:pPr>
            <a:r>
              <a:rPr lang="en-US" sz="2600" dirty="0">
                <a:latin typeface="Times New Roman" pitchFamily="18" charset="0"/>
                <a:cs typeface="Times New Roman" pitchFamily="18" charset="0"/>
              </a:rPr>
              <a:t>    - </a:t>
            </a:r>
            <a:r>
              <a:rPr lang="en-US" sz="2400" dirty="0">
                <a:latin typeface="Times New Roman" pitchFamily="18" charset="0"/>
                <a:cs typeface="Times New Roman" pitchFamily="18" charset="0"/>
              </a:rPr>
              <a:t>Necrosis of cell</a:t>
            </a:r>
          </a:p>
          <a:p>
            <a:pPr marL="514350" indent="-514350">
              <a:defRPr/>
            </a:pPr>
            <a:r>
              <a:rPr lang="en-US" sz="2400" dirty="0">
                <a:latin typeface="Times New Roman" pitchFamily="18" charset="0"/>
                <a:cs typeface="Times New Roman" pitchFamily="18" charset="0"/>
              </a:rPr>
              <a:t>    - Increased permeability of cell without gross cellular damage</a:t>
            </a:r>
          </a:p>
          <a:p>
            <a:pPr marL="514350" indent="-514350">
              <a:defRPr/>
            </a:pPr>
            <a:r>
              <a:rPr lang="en-US" sz="2400" dirty="0">
                <a:latin typeface="Times New Roman" pitchFamily="18" charset="0"/>
                <a:cs typeface="Times New Roman" pitchFamily="18" charset="0"/>
              </a:rPr>
              <a:t>    - Increased production of enzyme(↑rate of expression of gene  ) within the cell resulting in </a:t>
            </a:r>
            <a:r>
              <a:rPr lang="en-US" sz="2400" dirty="0" smtClean="0">
                <a:latin typeface="Times New Roman" pitchFamily="18" charset="0"/>
                <a:cs typeface="Times New Roman" pitchFamily="18" charset="0"/>
              </a:rPr>
              <a:t>increase </a:t>
            </a:r>
            <a:r>
              <a:rPr lang="en-US" sz="2400" dirty="0">
                <a:latin typeface="Times New Roman" pitchFamily="18" charset="0"/>
                <a:cs typeface="Times New Roman" pitchFamily="18" charset="0"/>
              </a:rPr>
              <a:t>in serum by </a:t>
            </a:r>
            <a:r>
              <a:rPr lang="en-US" sz="2400" dirty="0" smtClean="0">
                <a:latin typeface="Times New Roman" pitchFamily="18" charset="0"/>
                <a:cs typeface="Times New Roman" pitchFamily="18" charset="0"/>
              </a:rPr>
              <a:t>overflow </a:t>
            </a:r>
          </a:p>
          <a:p>
            <a:pPr marL="514350" indent="-514350">
              <a:defRP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 in tissue source of enzyme as in </a:t>
            </a:r>
            <a:r>
              <a:rPr lang="en-US" sz="2400" dirty="0">
                <a:solidFill>
                  <a:srgbClr val="FF0000"/>
                </a:solidFill>
                <a:latin typeface="Times New Roman" pitchFamily="18" charset="0"/>
                <a:cs typeface="Times New Roman" pitchFamily="18" charset="0"/>
              </a:rPr>
              <a:t>malignancy </a:t>
            </a:r>
          </a:p>
          <a:p>
            <a:pPr marL="571500" indent="-571500">
              <a:defRPr/>
            </a:pPr>
            <a:r>
              <a:rPr lang="en-US" sz="2600" dirty="0">
                <a:latin typeface="Times New Roman" pitchFamily="18" charset="0"/>
                <a:cs typeface="Times New Roman" pitchFamily="18" charset="0"/>
              </a:rPr>
              <a:t>2- </a:t>
            </a:r>
            <a:r>
              <a:rPr lang="en-US" sz="2600" u="sng" dirty="0">
                <a:latin typeface="Times New Roman" pitchFamily="18" charset="0"/>
                <a:cs typeface="Times New Roman" pitchFamily="18" charset="0"/>
              </a:rPr>
              <a:t>Impaired disposition </a:t>
            </a:r>
          </a:p>
          <a:p>
            <a:pPr>
              <a:defRPr/>
            </a:pPr>
            <a:r>
              <a:rPr lang="en-US"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Increased </a:t>
            </a:r>
            <a:r>
              <a:rPr lang="en-US" sz="2600" dirty="0">
                <a:latin typeface="Times New Roman" pitchFamily="18" charset="0"/>
                <a:cs typeface="Times New Roman" pitchFamily="18" charset="0"/>
              </a:rPr>
              <a:t>levels in obstructive jaundice </a:t>
            </a:r>
            <a:r>
              <a:rPr lang="en-US" sz="1600"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regurgitation</a:t>
            </a:r>
            <a:r>
              <a:rPr lang="ar-JO" b="1" dirty="0">
                <a:latin typeface="Times New Roman" pitchFamily="18" charset="0"/>
                <a:cs typeface="Times New Roman" pitchFamily="18" charset="0"/>
              </a:rPr>
              <a:t>  </a:t>
            </a:r>
            <a:r>
              <a:rPr lang="en-US" b="1" dirty="0">
                <a:latin typeface="Times New Roman" pitchFamily="18" charset="0"/>
                <a:cs typeface="Times New Roman" pitchFamily="18" charset="0"/>
              </a:rPr>
              <a:t>of bile to liver</a:t>
            </a:r>
            <a:r>
              <a:rPr lang="ar-JO"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→damage </a:t>
            </a:r>
            <a:r>
              <a:rPr lang="en-US" b="1" dirty="0">
                <a:latin typeface="Times New Roman" pitchFamily="18" charset="0"/>
                <a:cs typeface="Times New Roman" pitchFamily="18" charset="0"/>
              </a:rPr>
              <a:t>the liver cell → the over flow of enzyme and all content of hepatocyte to the </a:t>
            </a:r>
            <a:r>
              <a:rPr lang="en-US" b="1" dirty="0" smtClean="0">
                <a:latin typeface="Times New Roman" pitchFamily="18" charset="0"/>
                <a:cs typeface="Times New Roman" pitchFamily="18" charset="0"/>
              </a:rPr>
              <a:t>plasma</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defRPr/>
            </a:pPr>
            <a:r>
              <a:rPr lang="en-US" sz="26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Increased levels in renal </a:t>
            </a:r>
            <a:r>
              <a:rPr lang="en-US" sz="2400" dirty="0" smtClean="0">
                <a:latin typeface="Times New Roman" pitchFamily="18" charset="0"/>
                <a:cs typeface="Times New Roman" pitchFamily="18" charset="0"/>
              </a:rPr>
              <a:t>failure</a:t>
            </a:r>
            <a:endParaRPr lang="en-US" sz="2400" b="1" dirty="0">
              <a:latin typeface="Times New Roman" pitchFamily="18" charset="0"/>
              <a:cs typeface="Times New Roman" pitchFamily="18" charset="0"/>
            </a:endParaRPr>
          </a:p>
          <a:p>
            <a:pPr marL="571500" indent="-571500">
              <a:defRPr/>
            </a:pPr>
            <a:r>
              <a:rPr lang="en-US" sz="2600" b="1" dirty="0">
                <a:latin typeface="Times New Roman" pitchFamily="18" charset="0"/>
                <a:cs typeface="Times New Roman" pitchFamily="18" charset="0"/>
              </a:rPr>
              <a:t>B- </a:t>
            </a:r>
            <a:r>
              <a:rPr lang="en-US" sz="2400" b="1" u="sng" dirty="0">
                <a:latin typeface="Times New Roman" pitchFamily="18" charset="0"/>
                <a:cs typeface="Times New Roman" pitchFamily="18" charset="0"/>
              </a:rPr>
              <a:t>Decreased serum </a:t>
            </a:r>
            <a:r>
              <a:rPr lang="en-US" sz="2400" b="1" u="sng" dirty="0" smtClean="0">
                <a:latin typeface="Times New Roman" pitchFamily="18" charset="0"/>
                <a:cs typeface="Times New Roman" pitchFamily="18" charset="0"/>
              </a:rPr>
              <a:t>levels</a:t>
            </a:r>
            <a:r>
              <a:rPr lang="en-US" sz="2100" b="1" u="sng" dirty="0" smtClean="0">
                <a:latin typeface="Times New Roman" pitchFamily="18" charset="0"/>
                <a:cs typeface="Times New Roman" pitchFamily="18" charset="0"/>
              </a:rPr>
              <a:t>***(due </a:t>
            </a:r>
            <a:r>
              <a:rPr lang="en-US" sz="2100" b="1" u="sng" dirty="0">
                <a:latin typeface="Times New Roman" pitchFamily="18" charset="0"/>
                <a:cs typeface="Times New Roman" pitchFamily="18" charset="0"/>
              </a:rPr>
              <a:t>to impaired cellular  function </a:t>
            </a:r>
            <a:r>
              <a:rPr lang="en-US" sz="2100" b="1" u="sng" dirty="0" smtClean="0">
                <a:latin typeface="Times New Roman" pitchFamily="18" charset="0"/>
                <a:cs typeface="Times New Roman" pitchFamily="18" charset="0"/>
              </a:rPr>
              <a:t>→(decrease </a:t>
            </a:r>
            <a:r>
              <a:rPr lang="en-US" sz="2100" b="1" u="sng" dirty="0">
                <a:latin typeface="Times New Roman" pitchFamily="18" charset="0"/>
                <a:cs typeface="Times New Roman" pitchFamily="18" charset="0"/>
              </a:rPr>
              <a:t>the out flow to the </a:t>
            </a:r>
            <a:r>
              <a:rPr lang="en-US" sz="2100" b="1" u="sng" dirty="0" smtClean="0">
                <a:latin typeface="Times New Roman" pitchFamily="18" charset="0"/>
                <a:cs typeface="Times New Roman" pitchFamily="18" charset="0"/>
              </a:rPr>
              <a:t>plasma)</a:t>
            </a:r>
            <a:r>
              <a:rPr lang="en-US" sz="2100" dirty="0" smtClean="0">
                <a:latin typeface="Times New Roman" pitchFamily="18" charset="0"/>
                <a:cs typeface="Times New Roman" pitchFamily="18" charset="0"/>
              </a:rPr>
              <a:t>Lack </a:t>
            </a:r>
            <a:r>
              <a:rPr lang="en-US" sz="2100" dirty="0">
                <a:latin typeface="Times New Roman" pitchFamily="18" charset="0"/>
                <a:cs typeface="Times New Roman" pitchFamily="18" charset="0"/>
              </a:rPr>
              <a:t>of cofactors very important for function of some enzyme and its lack may lead to ↓ production of </a:t>
            </a:r>
            <a:r>
              <a:rPr lang="en-US" sz="2100" dirty="0" smtClean="0">
                <a:latin typeface="Times New Roman" pitchFamily="18" charset="0"/>
                <a:cs typeface="Times New Roman" pitchFamily="18" charset="0"/>
              </a:rPr>
              <a:t>enzyme).</a:t>
            </a:r>
            <a:endParaRPr lang="en-US" sz="2100" b="1" u="sng" dirty="0">
              <a:latin typeface="Times New Roman" pitchFamily="18" charset="0"/>
              <a:cs typeface="Times New Roman" pitchFamily="18" charset="0"/>
            </a:endParaRPr>
          </a:p>
          <a:p>
            <a:pPr marL="514350" indent="-514350">
              <a:defRPr/>
            </a:pPr>
            <a:r>
              <a:rPr lang="en-US" sz="2600" dirty="0">
                <a:latin typeface="Times New Roman" pitchFamily="18" charset="0"/>
                <a:cs typeface="Times New Roman" pitchFamily="18" charset="0"/>
              </a:rPr>
              <a:t>    </a:t>
            </a:r>
            <a:r>
              <a:rPr lang="en-US" sz="2400" dirty="0">
                <a:latin typeface="Times New Roman" pitchFamily="18" charset="0"/>
                <a:cs typeface="Times New Roman" pitchFamily="18" charset="0"/>
              </a:rPr>
              <a:t>- Decreased formation which may be Genetic or Acquired </a:t>
            </a:r>
          </a:p>
          <a:p>
            <a:pPr marL="571500" indent="-571500">
              <a:defRPr/>
            </a:pPr>
            <a:r>
              <a:rPr lang="en-US" sz="2400" dirty="0">
                <a:latin typeface="Times New Roman" pitchFamily="18" charset="0"/>
                <a:cs typeface="Times New Roman" pitchFamily="18" charset="0"/>
              </a:rPr>
              <a:t>    - Enzyme inhibition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Lack of cofactors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509474"/>
          </a:xfrm>
          <a:prstGeom prst="rect">
            <a:avLst/>
          </a:prstGeom>
        </p:spPr>
        <p:txBody>
          <a:bodyPr>
            <a:spAutoFit/>
          </a:bodyPr>
          <a:lstStyle/>
          <a:p>
            <a:pPr>
              <a:defRPr/>
            </a:pPr>
            <a:r>
              <a:rPr lang="en-US" sz="2800" b="1" u="sng" dirty="0">
                <a:latin typeface="Times New Roman" pitchFamily="18" charset="0"/>
                <a:cs typeface="Times New Roman" pitchFamily="18" charset="0"/>
              </a:rPr>
              <a:t>Clinical significance of enzyme estimation</a:t>
            </a:r>
          </a:p>
          <a:p>
            <a:pPr>
              <a:defRPr/>
            </a:pPr>
            <a:r>
              <a:rPr lang="en-US" sz="2800" dirty="0">
                <a:latin typeface="Times New Roman" pitchFamily="18" charset="0"/>
                <a:cs typeface="Times New Roman" pitchFamily="18" charset="0"/>
              </a:rPr>
              <a:t>- Single or serial assay of serum activity of a selected enzyme</a:t>
            </a:r>
          </a:p>
          <a:p>
            <a:pPr marL="514350" indent="-514350">
              <a:defRPr/>
            </a:pPr>
            <a:r>
              <a:rPr lang="en-US" sz="2800" dirty="0">
                <a:latin typeface="Times New Roman" pitchFamily="18" charset="0"/>
                <a:cs typeface="Times New Roman" pitchFamily="18" charset="0"/>
              </a:rPr>
              <a:t>  1- Helps in making the diagnosis/differential diagnosis/ early </a:t>
            </a:r>
          </a:p>
          <a:p>
            <a:pPr marL="514350" indent="-514350">
              <a:defRPr/>
            </a:pPr>
            <a:r>
              <a:rPr lang="en-US" sz="2800" dirty="0">
                <a:latin typeface="Times New Roman" pitchFamily="18" charset="0"/>
                <a:cs typeface="Times New Roman" pitchFamily="18" charset="0"/>
              </a:rPr>
              <a:t>      detection of a </a:t>
            </a:r>
            <a:r>
              <a:rPr lang="en-US" sz="2400" dirty="0" smtClean="0">
                <a:latin typeface="Times New Roman" pitchFamily="18" charset="0"/>
                <a:cs typeface="Times New Roman" pitchFamily="18" charset="0"/>
              </a:rPr>
              <a:t>disease (**</a:t>
            </a:r>
            <a:r>
              <a:rPr lang="en-US" sz="2000" b="1" dirty="0" smtClean="0"/>
              <a:t>Chest </a:t>
            </a:r>
            <a:r>
              <a:rPr lang="en-US" sz="2000" b="1" dirty="0"/>
              <a:t>pain → cardiac cause </a:t>
            </a:r>
            <a:r>
              <a:rPr lang="en-US" sz="2000" b="1" dirty="0" smtClean="0"/>
              <a:t>or lung </a:t>
            </a:r>
            <a:r>
              <a:rPr lang="en-US" sz="2000" b="1" dirty="0"/>
              <a:t>cause or muscle ; the enzyme  help to distinguish  </a:t>
            </a:r>
            <a:r>
              <a:rPr lang="en-US" sz="2000" b="1" dirty="0">
                <a:latin typeface="Times New Roman" pitchFamily="18" charset="0"/>
                <a:cs typeface="Times New Roman" pitchFamily="18" charset="0"/>
              </a:rPr>
              <a:t>different </a:t>
            </a:r>
            <a:r>
              <a:rPr lang="en-US" sz="2000" b="1" dirty="0" smtClean="0">
                <a:latin typeface="Times New Roman" pitchFamily="18" charset="0"/>
                <a:cs typeface="Times New Roman" pitchFamily="18" charset="0"/>
              </a:rPr>
              <a:t>diagnosis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514350" indent="-514350">
              <a:defRPr/>
            </a:pPr>
            <a:r>
              <a:rPr lang="en-US" sz="2800" dirty="0">
                <a:latin typeface="Times New Roman" pitchFamily="18" charset="0"/>
                <a:cs typeface="Times New Roman" pitchFamily="18" charset="0"/>
              </a:rPr>
              <a:t>  2- Helps in </a:t>
            </a:r>
            <a:r>
              <a:rPr lang="en-US" sz="2800" dirty="0">
                <a:solidFill>
                  <a:srgbClr val="FF0000"/>
                </a:solidFill>
                <a:latin typeface="Times New Roman" pitchFamily="18" charset="0"/>
                <a:cs typeface="Times New Roman" pitchFamily="18" charset="0"/>
              </a:rPr>
              <a:t>ascertaining</a:t>
            </a:r>
            <a:r>
              <a:rPr lang="en-US" sz="2800" dirty="0">
                <a:latin typeface="Times New Roman" pitchFamily="18" charset="0"/>
                <a:cs typeface="Times New Roman" pitchFamily="18" charset="0"/>
              </a:rPr>
              <a:t> prognosis of a disease</a:t>
            </a:r>
          </a:p>
          <a:p>
            <a:pPr marL="514350" indent="-514350">
              <a:defRPr/>
            </a:pPr>
            <a:r>
              <a:rPr lang="en-US" sz="2800" dirty="0">
                <a:latin typeface="Times New Roman" pitchFamily="18" charset="0"/>
                <a:cs typeface="Times New Roman" pitchFamily="18" charset="0"/>
              </a:rPr>
              <a:t>  3- Helps in ascertaining the response to drugs in a </a:t>
            </a:r>
            <a:r>
              <a:rPr lang="en-US" sz="2800" dirty="0" smtClean="0">
                <a:latin typeface="Times New Roman" pitchFamily="18" charset="0"/>
                <a:cs typeface="Times New Roman" pitchFamily="18" charset="0"/>
              </a:rPr>
              <a:t>disease</a:t>
            </a:r>
          </a:p>
          <a:p>
            <a:r>
              <a:rPr lang="en-US" sz="2000"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good response the level of enzyme detected in the plasma will be  low if there is no response the level will be the same or </a:t>
            </a:r>
            <a:r>
              <a:rPr lang="en-US" sz="2000" b="1" dirty="0" smtClean="0">
                <a:latin typeface="Times New Roman" pitchFamily="18" charset="0"/>
                <a:cs typeface="Times New Roman" pitchFamily="18" charset="0"/>
              </a:rPr>
              <a:t>increased ; Because </a:t>
            </a:r>
            <a:r>
              <a:rPr lang="en-US" sz="2000" b="1" dirty="0">
                <a:latin typeface="Times New Roman" pitchFamily="18" charset="0"/>
                <a:cs typeface="Times New Roman" pitchFamily="18" charset="0"/>
              </a:rPr>
              <a:t>in cause of cancer the biomarker lack specificity it better to use them for evaluate and follow up the response of tumor to particular </a:t>
            </a:r>
            <a:r>
              <a:rPr lang="en-US" sz="2000" b="1" dirty="0" smtClean="0">
                <a:latin typeface="Times New Roman" pitchFamily="18" charset="0"/>
                <a:cs typeface="Times New Roman" pitchFamily="18" charset="0"/>
              </a:rPr>
              <a:t>drug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514350" indent="-514350">
              <a:defRPr/>
            </a:pPr>
            <a:r>
              <a:rPr lang="en-US" sz="2800" dirty="0">
                <a:latin typeface="Times New Roman" pitchFamily="18" charset="0"/>
                <a:cs typeface="Times New Roman" pitchFamily="18" charset="0"/>
              </a:rPr>
              <a:t>  4- Also help in ascertaining the time course of disease.</a:t>
            </a:r>
          </a:p>
          <a:p>
            <a:pPr marL="514350" indent="-514350">
              <a:defRPr/>
            </a:pPr>
            <a:r>
              <a:rPr lang="en-US" sz="2800" b="1" u="sng" dirty="0">
                <a:latin typeface="Times New Roman" pitchFamily="18" charset="0"/>
                <a:cs typeface="Times New Roman" pitchFamily="18" charset="0"/>
              </a:rPr>
              <a:t>Enzymes as diagnostic markers in different diseases</a:t>
            </a:r>
          </a:p>
          <a:p>
            <a:pPr>
              <a:defRPr/>
            </a:pPr>
            <a:r>
              <a:rPr lang="en-US" sz="3300" dirty="0">
                <a:latin typeface="Times New Roman" pitchFamily="18" charset="0"/>
                <a:cs typeface="Times New Roman" pitchFamily="18" charset="0"/>
              </a:rPr>
              <a:t>Enzyme estimations are helpful in the diagnosis of </a:t>
            </a:r>
            <a:r>
              <a:rPr lang="en-US" sz="3300" dirty="0" smtClean="0">
                <a:latin typeface="Times New Roman" pitchFamily="18" charset="0"/>
                <a:cs typeface="Times New Roman" pitchFamily="18" charset="0"/>
              </a:rPr>
              <a:t>: 1.</a:t>
            </a:r>
            <a:r>
              <a:rPr lang="en-US" sz="3000" dirty="0" smtClean="0">
                <a:latin typeface="Times New Roman" pitchFamily="18" charset="0"/>
                <a:cs typeface="Times New Roman" pitchFamily="18" charset="0"/>
              </a:rPr>
              <a:t>Myocardial Infarction 2- </a:t>
            </a:r>
            <a:r>
              <a:rPr lang="en-US" sz="3000" dirty="0">
                <a:latin typeface="Times New Roman" pitchFamily="18" charset="0"/>
                <a:cs typeface="Times New Roman" pitchFamily="18" charset="0"/>
              </a:rPr>
              <a:t>Liver </a:t>
            </a:r>
            <a:r>
              <a:rPr lang="en-US" sz="3000" dirty="0" smtClean="0">
                <a:latin typeface="Times New Roman" pitchFamily="18" charset="0"/>
                <a:cs typeface="Times New Roman" pitchFamily="18" charset="0"/>
              </a:rPr>
              <a:t>diseases 3- </a:t>
            </a:r>
            <a:r>
              <a:rPr lang="en-US" sz="3000" dirty="0">
                <a:latin typeface="Times New Roman" pitchFamily="18" charset="0"/>
                <a:cs typeface="Times New Roman" pitchFamily="18" charset="0"/>
              </a:rPr>
              <a:t>Muscle </a:t>
            </a:r>
            <a:r>
              <a:rPr lang="en-US" sz="3000" dirty="0" smtClean="0">
                <a:latin typeface="Times New Roman" pitchFamily="18" charset="0"/>
                <a:cs typeface="Times New Roman" pitchFamily="18" charset="0"/>
              </a:rPr>
              <a:t>diseases 4- </a:t>
            </a:r>
            <a:r>
              <a:rPr lang="en-US" sz="3000" dirty="0">
                <a:latin typeface="Times New Roman" pitchFamily="18" charset="0"/>
                <a:cs typeface="Times New Roman" pitchFamily="18" charset="0"/>
              </a:rPr>
              <a:t>Bone </a:t>
            </a:r>
            <a:r>
              <a:rPr lang="en-US" sz="3000" dirty="0" smtClean="0">
                <a:latin typeface="Times New Roman" pitchFamily="18" charset="0"/>
                <a:cs typeface="Times New Roman" pitchFamily="18" charset="0"/>
              </a:rPr>
              <a:t>diseases 5- Cancers 6- </a:t>
            </a:r>
            <a:r>
              <a:rPr lang="en-US" sz="3000" dirty="0">
                <a:latin typeface="Times New Roman" pitchFamily="18" charset="0"/>
                <a:cs typeface="Times New Roman" pitchFamily="18" charset="0"/>
              </a:rPr>
              <a:t>GI Tract diseases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6801862"/>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Diagnosis of AMI</a:t>
            </a:r>
          </a:p>
          <a:p>
            <a:pPr>
              <a:buFontTx/>
              <a:buChar char="-"/>
            </a:pPr>
            <a:r>
              <a:rPr lang="en-US" sz="2200" dirty="0">
                <a:latin typeface="Times New Roman" pitchFamily="18" charset="0"/>
                <a:cs typeface="Times New Roman" pitchFamily="18" charset="0"/>
              </a:rPr>
              <a:t>The diagnosis of AMI is usually predicated on the </a:t>
            </a:r>
            <a:r>
              <a:rPr lang="en-US" sz="2200" dirty="0" smtClean="0">
                <a:latin typeface="Times New Roman" pitchFamily="18" charset="0"/>
                <a:cs typeface="Times New Roman" pitchFamily="18" charset="0"/>
              </a:rPr>
              <a:t>WHO </a:t>
            </a:r>
            <a:r>
              <a:rPr lang="en-US" sz="2200" dirty="0">
                <a:latin typeface="Times New Roman" pitchFamily="18" charset="0"/>
                <a:cs typeface="Times New Roman" pitchFamily="18" charset="0"/>
              </a:rPr>
              <a:t>criteria of chest pain, ECG changes, and increases in </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biochemical markers of myocardial injury.</a:t>
            </a: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2200" i="1" dirty="0" smtClean="0"/>
              <a:t>To </a:t>
            </a:r>
            <a:r>
              <a:rPr lang="en-US" sz="2200" i="1" dirty="0"/>
              <a:t>give the correct </a:t>
            </a:r>
            <a:r>
              <a:rPr lang="en-US" sz="2200" i="1" dirty="0" smtClean="0"/>
              <a:t>diagnosis </a:t>
            </a:r>
            <a:r>
              <a:rPr lang="en-US" sz="2200" i="1" dirty="0"/>
              <a:t>we have to collect data coming from </a:t>
            </a:r>
          </a:p>
          <a:p>
            <a:r>
              <a:rPr lang="en-US" sz="2200" i="1" dirty="0"/>
              <a:t>1-clinical picture of the patient  complaining of chest pain  </a:t>
            </a:r>
          </a:p>
          <a:p>
            <a:r>
              <a:rPr lang="en-US" sz="2200" i="1" dirty="0"/>
              <a:t>2-change in the </a:t>
            </a:r>
            <a:r>
              <a:rPr lang="en-US" sz="2200" i="1" dirty="0">
                <a:latin typeface="Times New Roman" pitchFamily="18" charset="0"/>
                <a:cs typeface="Times New Roman" pitchFamily="18" charset="0"/>
              </a:rPr>
              <a:t>ECG</a:t>
            </a:r>
          </a:p>
          <a:p>
            <a:r>
              <a:rPr lang="en-US" sz="2200" i="1" dirty="0">
                <a:latin typeface="Times New Roman" pitchFamily="18" charset="0"/>
                <a:cs typeface="Times New Roman" pitchFamily="18" charset="0"/>
              </a:rPr>
              <a:t>3-↑ level of cardiac biomarker  in </a:t>
            </a:r>
            <a:r>
              <a:rPr lang="en-US" sz="2200" i="1" dirty="0" smtClean="0">
                <a:latin typeface="Times New Roman" pitchFamily="18" charset="0"/>
                <a:cs typeface="Times New Roman" pitchFamily="18" charset="0"/>
              </a:rPr>
              <a:t>plasma</a:t>
            </a:r>
            <a:endParaRPr lang="en-US" sz="2200" i="1"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Half of the patients with "typical" symptoms </a:t>
            </a:r>
            <a:r>
              <a:rPr lang="en-US" sz="2800" dirty="0">
                <a:solidFill>
                  <a:srgbClr val="FF0000"/>
                </a:solidFill>
                <a:latin typeface="Times New Roman" pitchFamily="18" charset="0"/>
                <a:cs typeface="Times New Roman" pitchFamily="18" charset="0"/>
              </a:rPr>
              <a:t>do not have </a:t>
            </a:r>
          </a:p>
          <a:p>
            <a:r>
              <a:rPr lang="en-US" sz="2800" dirty="0">
                <a:solidFill>
                  <a:srgbClr val="FF0000"/>
                </a:solidFill>
                <a:latin typeface="Times New Roman" pitchFamily="18" charset="0"/>
                <a:cs typeface="Times New Roman" pitchFamily="18" charset="0"/>
              </a:rPr>
              <a:t>   AMI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The ECG is specific for AMI , but lacks </a:t>
            </a:r>
            <a:r>
              <a:rPr lang="en-US" sz="2800" i="1" u="sng" dirty="0">
                <a:solidFill>
                  <a:srgbClr val="FF0000"/>
                </a:solidFill>
                <a:latin typeface="Times New Roman" pitchFamily="18" charset="0"/>
                <a:cs typeface="Times New Roman" pitchFamily="18" charset="0"/>
              </a:rPr>
              <a:t>sensitivity(change in the ECG Accompaniment myocardial infarction in need for long time </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In contrast, biochemical markers have excellent sensitivity </a:t>
            </a:r>
          </a:p>
          <a:p>
            <a:r>
              <a:rPr lang="en-US" sz="2800" dirty="0">
                <a:latin typeface="Times New Roman" pitchFamily="18" charset="0"/>
                <a:cs typeface="Times New Roman" pitchFamily="18" charset="0"/>
              </a:rPr>
              <a:t>  for diagnosing AMI.(lacking specificity which mean </a:t>
            </a:r>
            <a:r>
              <a:rPr lang="en-US" sz="2800" dirty="0">
                <a:solidFill>
                  <a:srgbClr val="FF0000"/>
                </a:solidFill>
                <a:latin typeface="Times New Roman" pitchFamily="18" charset="0"/>
                <a:cs typeface="Times New Roman" pitchFamily="18" charset="0"/>
              </a:rPr>
              <a:t>can be produced</a:t>
            </a:r>
            <a:r>
              <a:rPr lang="en-US" sz="2800" dirty="0">
                <a:latin typeface="Times New Roman" pitchFamily="18" charset="0"/>
                <a:cs typeface="Times New Roman" pitchFamily="18" charset="0"/>
              </a:rPr>
              <a:t> in other organs </a:t>
            </a:r>
          </a:p>
          <a:p>
            <a:pPr>
              <a:buFontTx/>
              <a:buChar char="-"/>
            </a:pPr>
            <a:r>
              <a:rPr lang="en-US" sz="2800" dirty="0">
                <a:latin typeface="Times New Roman" pitchFamily="18" charset="0"/>
                <a:cs typeface="Times New Roman" pitchFamily="18" charset="0"/>
              </a:rPr>
              <a:t> By combining the most sensitive and the most specific tests, </a:t>
            </a:r>
          </a:p>
          <a:p>
            <a:r>
              <a:rPr lang="en-US" sz="2800" dirty="0">
                <a:latin typeface="Times New Roman" pitchFamily="18" charset="0"/>
                <a:cs typeface="Times New Roman" pitchFamily="18" charset="0"/>
              </a:rPr>
              <a:t>  diagnostic accuracy can be enhanced.</a:t>
            </a:r>
            <a:endParaRPr lang="en-US" sz="2800" b="1" u="sng"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7725192"/>
          </a:xfrm>
          <a:prstGeom prst="rect">
            <a:avLst/>
          </a:prstGeom>
          <a:noFill/>
          <a:ln w="9525">
            <a:noFill/>
            <a:miter lim="800000"/>
            <a:headEnd/>
            <a:tailEnd/>
          </a:ln>
        </p:spPr>
        <p:txBody>
          <a:bodyPr>
            <a:spAutoFit/>
          </a:bodyPr>
          <a:lstStyle/>
          <a:p>
            <a:r>
              <a:rPr lang="en-US" sz="2700" b="1" u="sng" dirty="0">
                <a:latin typeface="Times New Roman" pitchFamily="18" charset="0"/>
                <a:cs typeface="Times New Roman" pitchFamily="18" charset="0"/>
              </a:rPr>
              <a:t>Serum enzymes and other biomarkers in acute MI</a:t>
            </a:r>
          </a:p>
          <a:p>
            <a:pPr>
              <a:buFontTx/>
              <a:buChar char="-"/>
            </a:pPr>
            <a:r>
              <a:rPr lang="en-US" sz="2700" dirty="0">
                <a:latin typeface="Times New Roman" pitchFamily="18" charset="0"/>
                <a:cs typeface="Times New Roman" pitchFamily="18" charset="0"/>
              </a:rPr>
              <a:t> Enzyme assays routinely carried out for the diagnosis of  </a:t>
            </a:r>
          </a:p>
          <a:p>
            <a:r>
              <a:rPr lang="en-US" sz="2700" dirty="0">
                <a:latin typeface="Times New Roman" pitchFamily="18" charset="0"/>
                <a:cs typeface="Times New Roman" pitchFamily="18" charset="0"/>
              </a:rPr>
              <a:t>   acute myocardial infarction are:</a:t>
            </a:r>
          </a:p>
          <a:p>
            <a:r>
              <a:rPr lang="en-US" sz="2700" i="1" dirty="0">
                <a:latin typeface="Times New Roman" pitchFamily="18" charset="0"/>
                <a:cs typeface="Times New Roman" pitchFamily="18" charset="0"/>
              </a:rPr>
              <a:t>- </a:t>
            </a:r>
            <a:r>
              <a:rPr lang="en-US" sz="2700" i="1" dirty="0">
                <a:solidFill>
                  <a:srgbClr val="FF0000"/>
                </a:solidFill>
                <a:latin typeface="Times New Roman" pitchFamily="18" charset="0"/>
                <a:cs typeface="Times New Roman" pitchFamily="18" charset="0"/>
              </a:rPr>
              <a:t>SGOT (AST)→not used now</a:t>
            </a:r>
          </a:p>
          <a:p>
            <a:r>
              <a:rPr lang="en-US" sz="2700" dirty="0">
                <a:latin typeface="Times New Roman" pitchFamily="18" charset="0"/>
                <a:cs typeface="Times New Roman" pitchFamily="18" charset="0"/>
              </a:rPr>
              <a:t>- LDH  </a:t>
            </a:r>
            <a:r>
              <a:rPr lang="en-US" sz="2700" dirty="0" smtClean="0">
                <a:latin typeface="Times New Roman" pitchFamily="18" charset="0"/>
                <a:cs typeface="Times New Roman" pitchFamily="18" charset="0"/>
              </a:rPr>
              <a:t> - CPK - </a:t>
            </a:r>
            <a:r>
              <a:rPr lang="en-US" sz="2700" dirty="0">
                <a:latin typeface="Times New Roman" pitchFamily="18" charset="0"/>
                <a:cs typeface="Times New Roman" pitchFamily="18" charset="0"/>
              </a:rPr>
              <a:t>CPK isoforms by </a:t>
            </a:r>
            <a:r>
              <a:rPr lang="en-US" sz="2700" dirty="0" smtClean="0">
                <a:latin typeface="Times New Roman" pitchFamily="18" charset="0"/>
                <a:cs typeface="Times New Roman" pitchFamily="18" charset="0"/>
              </a:rPr>
              <a:t>electrophoresis </a:t>
            </a:r>
          </a:p>
          <a:p>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CPK- MB by mass immunoassay</a:t>
            </a:r>
          </a:p>
          <a:p>
            <a:pPr>
              <a:buFontTx/>
              <a:buChar char="-"/>
            </a:pPr>
            <a:r>
              <a:rPr lang="en-US" sz="2700" dirty="0">
                <a:latin typeface="Times New Roman" pitchFamily="18" charset="0"/>
                <a:cs typeface="Times New Roman" pitchFamily="18" charset="0"/>
              </a:rPr>
              <a:t> Troponin </a:t>
            </a:r>
            <a:r>
              <a:rPr lang="en-US" sz="2700" dirty="0" smtClean="0">
                <a:latin typeface="Times New Roman" pitchFamily="18" charset="0"/>
                <a:cs typeface="Times New Roman" pitchFamily="18" charset="0"/>
              </a:rPr>
              <a:t>T and Troponin I **(</a:t>
            </a:r>
            <a:r>
              <a:rPr lang="en-US" sz="2800" dirty="0" smtClean="0">
                <a:latin typeface="Times New Roman" pitchFamily="18" charset="0"/>
                <a:cs typeface="Times New Roman" pitchFamily="18" charset="0"/>
              </a:rPr>
              <a:t>specific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sensitive) </a:t>
            </a:r>
            <a:endParaRPr lang="en-US" sz="2700" dirty="0">
              <a:latin typeface="Times New Roman" pitchFamily="18" charset="0"/>
              <a:cs typeface="Times New Roman" pitchFamily="18" charset="0"/>
            </a:endParaRPr>
          </a:p>
          <a:p>
            <a:pPr>
              <a:buFontTx/>
              <a:buChar char="-"/>
            </a:pPr>
            <a:r>
              <a:rPr lang="en-US" sz="2700" dirty="0">
                <a:latin typeface="Times New Roman" pitchFamily="18" charset="0"/>
                <a:cs typeface="Times New Roman" pitchFamily="18" charset="0"/>
              </a:rPr>
              <a:t> Brain natriuretic peptide (BNP)+atrial natriuretic peptide , a reliable marker of  ventricular function</a:t>
            </a:r>
            <a:r>
              <a:rPr lang="en-US" sz="2700" dirty="0" smtClean="0">
                <a:latin typeface="Times New Roman" pitchFamily="18" charset="0"/>
                <a:cs typeface="Times New Roman" pitchFamily="18" charset="0"/>
              </a:rPr>
              <a:t>.</a:t>
            </a:r>
          </a:p>
          <a:p>
            <a:pPr>
              <a:buFontTx/>
              <a:buChar char="-"/>
            </a:pPr>
            <a:r>
              <a:rPr lang="en-US" sz="2700" dirty="0" smtClean="0">
                <a:latin typeface="Times New Roman" pitchFamily="18" charset="0"/>
                <a:cs typeface="Times New Roman" pitchFamily="18" charset="0"/>
              </a:rPr>
              <a:t>Myoglobin</a:t>
            </a:r>
            <a:endParaRPr lang="en-US" sz="2700" dirty="0">
              <a:latin typeface="Times New Roman" pitchFamily="18" charset="0"/>
              <a:cs typeface="Times New Roman" pitchFamily="18" charset="0"/>
            </a:endParaRPr>
          </a:p>
          <a:p>
            <a:pPr>
              <a:buFontTx/>
              <a:buChar char="-"/>
            </a:pPr>
            <a:r>
              <a:rPr lang="en-US" sz="2700" dirty="0">
                <a:latin typeface="Times New Roman" pitchFamily="18" charset="0"/>
                <a:cs typeface="Times New Roman" pitchFamily="18" charset="0"/>
              </a:rPr>
              <a:t> Acceptable biochemical </a:t>
            </a:r>
            <a:r>
              <a:rPr lang="en-US" sz="2700" dirty="0" smtClean="0">
                <a:latin typeface="Times New Roman" pitchFamily="18" charset="0"/>
                <a:cs typeface="Times New Roman" pitchFamily="18" charset="0"/>
              </a:rPr>
              <a:t>markers </a:t>
            </a:r>
            <a:r>
              <a:rPr lang="en-US" sz="2800" dirty="0">
                <a:latin typeface="Times New Roman" pitchFamily="18" charset="0"/>
                <a:cs typeface="Times New Roman" pitchFamily="18" charset="0"/>
              </a:rPr>
              <a:t>recently</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of ischemic heart disease </a:t>
            </a:r>
            <a:r>
              <a:rPr lang="en-US" sz="2700" dirty="0" smtClean="0">
                <a:latin typeface="Times New Roman" pitchFamily="18" charset="0"/>
                <a:cs typeface="Times New Roman" pitchFamily="18" charset="0"/>
              </a:rPr>
              <a:t>are </a:t>
            </a:r>
            <a:r>
              <a:rPr lang="en-US" sz="2700" dirty="0">
                <a:latin typeface="Times New Roman" pitchFamily="18" charset="0"/>
                <a:cs typeface="Times New Roman" pitchFamily="18" charset="0"/>
              </a:rPr>
              <a:t>now considered to include myoglobin, CK-MB, total </a:t>
            </a:r>
            <a:r>
              <a:rPr lang="en-US" sz="2700" dirty="0" smtClean="0">
                <a:latin typeface="Times New Roman" pitchFamily="18" charset="0"/>
                <a:cs typeface="Times New Roman" pitchFamily="18" charset="0"/>
              </a:rPr>
              <a:t>CK, and </a:t>
            </a:r>
            <a:r>
              <a:rPr lang="en-US" sz="2700" dirty="0">
                <a:latin typeface="Times New Roman" pitchFamily="18" charset="0"/>
                <a:cs typeface="Times New Roman" pitchFamily="18" charset="0"/>
              </a:rPr>
              <a:t>cardiac troponins T and </a:t>
            </a:r>
            <a:r>
              <a:rPr lang="en-US" sz="2700" dirty="0" smtClean="0">
                <a:latin typeface="Times New Roman" pitchFamily="18" charset="0"/>
                <a:cs typeface="Times New Roman" pitchFamily="18" charset="0"/>
              </a:rPr>
              <a:t>I. </a:t>
            </a:r>
            <a:r>
              <a:rPr lang="en-US" sz="2000" dirty="0" smtClean="0">
                <a:latin typeface="Times New Roman" pitchFamily="18" charset="0"/>
                <a:cs typeface="Times New Roman" pitchFamily="18" charset="0"/>
              </a:rPr>
              <a:t>**(recently </a:t>
            </a:r>
            <a:r>
              <a:rPr lang="en-US" sz="2000" dirty="0">
                <a:latin typeface="Times New Roman" pitchFamily="18" charset="0"/>
                <a:cs typeface="Times New Roman" pitchFamily="18" charset="0"/>
              </a:rPr>
              <a:t>we used </a:t>
            </a:r>
            <a:r>
              <a:rPr lang="en-US" sz="2000" dirty="0" err="1" smtClean="0">
                <a:latin typeface="Times New Roman" pitchFamily="18" charset="0"/>
                <a:cs typeface="Times New Roman" pitchFamily="18" charset="0"/>
              </a:rPr>
              <a:t>Myoglobinbecause</a:t>
            </a:r>
            <a:r>
              <a:rPr lang="en-US" sz="2000" dirty="0" smtClean="0">
                <a:latin typeface="Times New Roman" pitchFamily="18" charset="0"/>
                <a:cs typeface="Times New Roman" pitchFamily="18" charset="0"/>
              </a:rPr>
              <a:t>  its most sensitive cardiac biomarker but not  specific for cardiac muscles and can be  released from skeletal muscles . Troponins T and I → specific + sensitive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these, troponins and </a:t>
            </a:r>
            <a:r>
              <a:rPr lang="en-US" sz="2400" dirty="0" smtClean="0">
                <a:latin typeface="Times New Roman" pitchFamily="18" charset="0"/>
                <a:cs typeface="Times New Roman" pitchFamily="18" charset="0"/>
              </a:rPr>
              <a:t>CK-MB </a:t>
            </a:r>
            <a:r>
              <a:rPr lang="en-US" sz="2400" dirty="0">
                <a:latin typeface="Times New Roman" pitchFamily="18" charset="0"/>
                <a:cs typeface="Times New Roman" pitchFamily="18" charset="0"/>
              </a:rPr>
              <a:t>are the sensitive and </a:t>
            </a:r>
            <a:r>
              <a:rPr lang="en-US" sz="2400" dirty="0" smtClean="0">
                <a:latin typeface="Times New Roman" pitchFamily="18" charset="0"/>
                <a:cs typeface="Times New Roman" pitchFamily="18" charset="0"/>
              </a:rPr>
              <a:t>specific </a:t>
            </a:r>
            <a:r>
              <a:rPr lang="en-US" sz="2400" dirty="0">
                <a:latin typeface="Times New Roman" pitchFamily="18" charset="0"/>
                <a:cs typeface="Times New Roman" pitchFamily="18" charset="0"/>
              </a:rPr>
              <a:t>markers, whereas myoglobin though sensitive, is non-specific.</a:t>
            </a:r>
          </a:p>
          <a:p>
            <a:endParaRPr lang="en-US" sz="2400" dirty="0" smtClean="0"/>
          </a:p>
          <a:p>
            <a:endParaRPr lang="en-US" sz="2700" dirty="0">
              <a:latin typeface="Times New Roman" pitchFamily="18" charset="0"/>
              <a:cs typeface="Times New Roman" pitchFamily="18" charset="0"/>
            </a:endParaRPr>
          </a:p>
        </p:txBody>
      </p:sp>
      <p:pic>
        <p:nvPicPr>
          <p:cNvPr id="8195" name="Picture 1" descr="C:\Documents and Settings\Sallu\Desktop\images.jpg"/>
          <p:cNvPicPr>
            <a:picLocks noChangeAspect="1" noChangeArrowheads="1"/>
          </p:cNvPicPr>
          <p:nvPr/>
        </p:nvPicPr>
        <p:blipFill>
          <a:blip r:embed="rId3"/>
          <a:srcRect/>
          <a:stretch>
            <a:fillRect/>
          </a:stretch>
        </p:blipFill>
        <p:spPr bwMode="auto">
          <a:xfrm>
            <a:off x="7086600" y="914400"/>
            <a:ext cx="2057400" cy="1676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57648" cy="7048083"/>
          </a:xfrm>
          <a:prstGeom prst="rect">
            <a:avLst/>
          </a:prstGeom>
          <a:noFill/>
          <a:ln w="9525">
            <a:noFill/>
            <a:miter lim="800000"/>
            <a:headEnd/>
            <a:tailEnd/>
          </a:ln>
        </p:spPr>
        <p:txBody>
          <a:bodyPr wrap="square">
            <a:spAutoFit/>
          </a:bodyPr>
          <a:lstStyle/>
          <a:p>
            <a:r>
              <a:rPr lang="en-US" sz="2600" b="1" dirty="0" smtClean="0">
                <a:latin typeface="Times New Roman" pitchFamily="18" charset="0"/>
                <a:cs typeface="Times New Roman" pitchFamily="18" charset="0"/>
              </a:rPr>
              <a:t>1- </a:t>
            </a:r>
            <a:r>
              <a:rPr lang="en-US" sz="2600" b="1" u="sng" dirty="0" err="1">
                <a:latin typeface="Times New Roman" pitchFamily="18" charset="0"/>
                <a:cs typeface="Times New Roman" pitchFamily="18" charset="0"/>
              </a:rPr>
              <a:t>Creatine</a:t>
            </a:r>
            <a:r>
              <a:rPr lang="en-US" sz="2600" b="1" u="sng" dirty="0">
                <a:latin typeface="Times New Roman" pitchFamily="18" charset="0"/>
                <a:cs typeface="Times New Roman" pitchFamily="18" charset="0"/>
              </a:rPr>
              <a:t> kinase (CPK)</a:t>
            </a:r>
          </a:p>
          <a:p>
            <a:pPr>
              <a:buFontTx/>
              <a:buChar char="-"/>
            </a:pPr>
            <a:r>
              <a:rPr lang="en-US" sz="2600" dirty="0">
                <a:latin typeface="Times New Roman" pitchFamily="18" charset="0"/>
                <a:cs typeface="Times New Roman" pitchFamily="18" charset="0"/>
              </a:rPr>
              <a:t> It is an enzyme found primarily in the heart and skeletal muscles, </a:t>
            </a:r>
          </a:p>
          <a:p>
            <a:r>
              <a:rPr lang="en-US" sz="2600" dirty="0">
                <a:latin typeface="Times New Roman" pitchFamily="18" charset="0"/>
                <a:cs typeface="Times New Roman" pitchFamily="18" charset="0"/>
              </a:rPr>
              <a:t>  and to a lesser extent in the brain but not found at all in liver and </a:t>
            </a:r>
          </a:p>
          <a:p>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kidney**(</a:t>
            </a:r>
            <a:r>
              <a:rPr lang="en-US" sz="2000" b="1" u="sng" dirty="0" err="1" smtClean="0">
                <a:latin typeface="Times New Roman" pitchFamily="18" charset="0"/>
                <a:cs typeface="Times New Roman" pitchFamily="18" charset="0"/>
              </a:rPr>
              <a:t>Creatine</a:t>
            </a:r>
            <a:r>
              <a:rPr lang="en-US" sz="2000" b="1" u="sng" dirty="0" smtClean="0">
                <a:latin typeface="Times New Roman" pitchFamily="18" charset="0"/>
                <a:cs typeface="Times New Roman" pitchFamily="18" charset="0"/>
              </a:rPr>
              <a:t> </a:t>
            </a:r>
            <a:r>
              <a:rPr lang="en-US" sz="2000" b="1" u="sng" dirty="0">
                <a:latin typeface="Times New Roman" pitchFamily="18" charset="0"/>
                <a:cs typeface="Times New Roman" pitchFamily="18" charset="0"/>
              </a:rPr>
              <a:t>kinase (CPK) storage of energy in form other than ATP BECAUSE THE LIFE SPAN  of ATP are short </a:t>
            </a:r>
            <a:r>
              <a:rPr lang="en-US" sz="2000" b="1" u="sng" dirty="0" smtClean="0">
                <a:latin typeface="Times New Roman" pitchFamily="18" charset="0"/>
                <a:cs typeface="Times New Roman" pitchFamily="18" charset="0"/>
              </a:rPr>
              <a:t>so </a:t>
            </a:r>
            <a:r>
              <a:rPr lang="en-US" sz="2000" b="1" u="sng" dirty="0">
                <a:latin typeface="Times New Roman" pitchFamily="18" charset="0"/>
                <a:cs typeface="Times New Roman" pitchFamily="18" charset="0"/>
              </a:rPr>
              <a:t>this enzyme catalase transfer of energy and phosphate group to the  </a:t>
            </a:r>
            <a:r>
              <a:rPr lang="en-US" sz="2000" b="1" u="sng" dirty="0" err="1">
                <a:latin typeface="Times New Roman" pitchFamily="18" charset="0"/>
                <a:cs typeface="Times New Roman" pitchFamily="18" charset="0"/>
              </a:rPr>
              <a:t>Creatine</a:t>
            </a:r>
            <a:r>
              <a:rPr lang="en-US" sz="2000" b="1" u="sng" dirty="0">
                <a:latin typeface="Times New Roman" pitchFamily="18" charset="0"/>
                <a:cs typeface="Times New Roman" pitchFamily="18" charset="0"/>
              </a:rPr>
              <a:t>  give </a:t>
            </a:r>
            <a:r>
              <a:rPr lang="en-US" sz="2000" b="1" u="sng" dirty="0" err="1">
                <a:latin typeface="Times New Roman" pitchFamily="18" charset="0"/>
                <a:cs typeface="Times New Roman" pitchFamily="18" charset="0"/>
              </a:rPr>
              <a:t>Creatine</a:t>
            </a:r>
            <a:r>
              <a:rPr lang="en-US" sz="2000" b="1" u="sng" dirty="0">
                <a:latin typeface="Times New Roman" pitchFamily="18" charset="0"/>
                <a:cs typeface="Times New Roman" pitchFamily="18" charset="0"/>
              </a:rPr>
              <a:t>  phosphate .</a:t>
            </a:r>
            <a:r>
              <a:rPr lang="en-US" sz="2000" b="1" u="sng" dirty="0" smtClean="0">
                <a:latin typeface="Times New Roman" pitchFamily="18" charset="0"/>
                <a:cs typeface="Times New Roman" pitchFamily="18" charset="0"/>
              </a:rPr>
              <a:t>*</a:t>
            </a:r>
            <a:r>
              <a:rPr lang="en-US" sz="2000" b="1" u="sng" dirty="0" err="1" smtClean="0">
                <a:latin typeface="Times New Roman" pitchFamily="18" charset="0"/>
                <a:cs typeface="Times New Roman" pitchFamily="18" charset="0"/>
              </a:rPr>
              <a:t>Creatine</a:t>
            </a:r>
            <a:r>
              <a:rPr lang="en-US" sz="2000" b="1" u="sng" dirty="0" smtClean="0">
                <a:latin typeface="Times New Roman" pitchFamily="18" charset="0"/>
                <a:cs typeface="Times New Roman" pitchFamily="18" charset="0"/>
              </a:rPr>
              <a:t> </a:t>
            </a:r>
            <a:r>
              <a:rPr lang="en-US" sz="2000" b="1" u="sng" dirty="0" err="1">
                <a:latin typeface="Times New Roman" pitchFamily="18" charset="0"/>
                <a:cs typeface="Times New Roman" pitchFamily="18" charset="0"/>
              </a:rPr>
              <a:t>phospate</a:t>
            </a:r>
            <a:r>
              <a:rPr lang="en-US" sz="2000" b="1" u="sng" dirty="0">
                <a:latin typeface="Times New Roman" pitchFamily="18" charset="0"/>
                <a:cs typeface="Times New Roman" pitchFamily="18" charset="0"/>
              </a:rPr>
              <a:t> →the fastest source of energy supplying muscles in the first 30 S  Of </a:t>
            </a:r>
            <a:r>
              <a:rPr lang="en-US" sz="2000" b="1" u="sng" dirty="0" err="1">
                <a:latin typeface="Times New Roman" pitchFamily="18" charset="0"/>
                <a:cs typeface="Times New Roman" pitchFamily="18" charset="0"/>
              </a:rPr>
              <a:t>mascular</a:t>
            </a:r>
            <a:r>
              <a:rPr lang="en-US" sz="2000" b="1" u="sng" dirty="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exercise ALSO   </a:t>
            </a:r>
            <a:r>
              <a:rPr lang="en-US" sz="2000" b="1" u="sng" dirty="0">
                <a:latin typeface="Times New Roman" pitchFamily="18" charset="0"/>
                <a:cs typeface="Times New Roman" pitchFamily="18" charset="0"/>
              </a:rPr>
              <a:t>when the cell in the need for ATP the same enzyme will </a:t>
            </a:r>
            <a:r>
              <a:rPr lang="en-US" sz="2000" b="1" u="sng" dirty="0" err="1">
                <a:latin typeface="Times New Roman" pitchFamily="18" charset="0"/>
                <a:cs typeface="Times New Roman" pitchFamily="18" charset="0"/>
              </a:rPr>
              <a:t>catalyse</a:t>
            </a:r>
            <a:r>
              <a:rPr lang="en-US" sz="2000" b="1" u="sng" dirty="0">
                <a:latin typeface="Times New Roman" pitchFamily="18" charset="0"/>
                <a:cs typeface="Times New Roman" pitchFamily="18" charset="0"/>
              </a:rPr>
              <a:t> reversible reaction  to pick up  energy and phosphate group </a:t>
            </a:r>
            <a:r>
              <a:rPr lang="ar-JO" sz="2000" b="1" u="sng" dirty="0">
                <a:latin typeface="Times New Roman" pitchFamily="18" charset="0"/>
                <a:cs typeface="Times New Roman" pitchFamily="18" charset="0"/>
              </a:rPr>
              <a:t> </a:t>
            </a:r>
            <a:r>
              <a:rPr lang="en-US" sz="2000" b="1" u="sng" dirty="0">
                <a:latin typeface="Times New Roman" pitchFamily="18" charset="0"/>
                <a:cs typeface="Times New Roman" pitchFamily="18" charset="0"/>
              </a:rPr>
              <a:t>to form </a:t>
            </a:r>
            <a:r>
              <a:rPr lang="en-US" sz="2000" b="1" u="sng" dirty="0" smtClean="0">
                <a:latin typeface="Times New Roman" pitchFamily="18" charset="0"/>
                <a:cs typeface="Times New Roman" pitchFamily="18" charset="0"/>
              </a:rPr>
              <a:t>ATP)</a:t>
            </a:r>
            <a:endParaRPr lang="en-US" sz="2000" b="1" u="sng" dirty="0">
              <a:latin typeface="Times New Roman" pitchFamily="18" charset="0"/>
              <a:cs typeface="Times New Roman" pitchFamily="18" charset="0"/>
            </a:endParaRPr>
          </a:p>
          <a:p>
            <a:pPr>
              <a:buFontTx/>
              <a:buChar char="-"/>
            </a:pPr>
            <a:r>
              <a:rPr lang="en-US" sz="2600" b="1"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After myocardial infarction- serum value is found to increase </a:t>
            </a:r>
          </a:p>
          <a:p>
            <a:r>
              <a:rPr lang="en-US" sz="2600" dirty="0">
                <a:latin typeface="Times New Roman" pitchFamily="18" charset="0"/>
                <a:cs typeface="Times New Roman" pitchFamily="18" charset="0"/>
              </a:rPr>
              <a:t>  within 3-6 hours, reaches a peak level in </a:t>
            </a:r>
            <a:r>
              <a:rPr lang="en-US" sz="2600" dirty="0">
                <a:solidFill>
                  <a:srgbClr val="FF0000"/>
                </a:solidFill>
                <a:latin typeface="Times New Roman" pitchFamily="18" charset="0"/>
                <a:cs typeface="Times New Roman" pitchFamily="18" charset="0"/>
              </a:rPr>
              <a:t>24- 30 hours </a:t>
            </a:r>
            <a:r>
              <a:rPr lang="en-US" sz="2600" dirty="0">
                <a:latin typeface="Times New Roman" pitchFamily="18" charset="0"/>
                <a:cs typeface="Times New Roman" pitchFamily="18" charset="0"/>
              </a:rPr>
              <a:t>and returns </a:t>
            </a:r>
          </a:p>
          <a:p>
            <a:r>
              <a:rPr lang="en-US" sz="2600" dirty="0">
                <a:latin typeface="Times New Roman" pitchFamily="18" charset="0"/>
                <a:cs typeface="Times New Roman" pitchFamily="18" charset="0"/>
              </a:rPr>
              <a:t>  to normal level </a:t>
            </a:r>
            <a:r>
              <a:rPr lang="en-US" sz="2600" dirty="0">
                <a:solidFill>
                  <a:srgbClr val="FF0000"/>
                </a:solidFill>
                <a:latin typeface="Times New Roman" pitchFamily="18" charset="0"/>
                <a:cs typeface="Times New Roman" pitchFamily="18" charset="0"/>
              </a:rPr>
              <a:t>in 2-4 day</a:t>
            </a:r>
            <a:r>
              <a:rPr lang="en-US" sz="2600" dirty="0">
                <a:latin typeface="Times New Roman" pitchFamily="18" charset="0"/>
                <a:cs typeface="Times New Roman" pitchFamily="18" charset="0"/>
              </a:rPr>
              <a:t>s (usually in 72 hours</a:t>
            </a:r>
            <a:r>
              <a:rPr lang="en-US"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it help in diagnosis of </a:t>
            </a:r>
            <a:r>
              <a:rPr lang="en-US" sz="2000" b="1" dirty="0" err="1">
                <a:latin typeface="Times New Roman" pitchFamily="18" charset="0"/>
                <a:cs typeface="Times New Roman" pitchFamily="18" charset="0"/>
              </a:rPr>
              <a:t>reinfarction</a:t>
            </a:r>
            <a:r>
              <a:rPr lang="en-US" sz="2000" b="1" dirty="0">
                <a:latin typeface="Times New Roman" pitchFamily="18" charset="0"/>
                <a:cs typeface="Times New Roman" pitchFamily="18" charset="0"/>
              </a:rPr>
              <a:t>  it most of cause the </a:t>
            </a:r>
            <a:r>
              <a:rPr lang="en-US" sz="2000" b="1" dirty="0" err="1">
                <a:latin typeface="Times New Roman" pitchFamily="18" charset="0"/>
                <a:cs typeface="Times New Roman" pitchFamily="18" charset="0"/>
              </a:rPr>
              <a:t>pt</a:t>
            </a:r>
            <a:r>
              <a:rPr lang="en-US" sz="2000" b="1" dirty="0">
                <a:latin typeface="Times New Roman" pitchFamily="18" charset="0"/>
                <a:cs typeface="Times New Roman" pitchFamily="18" charset="0"/>
              </a:rPr>
              <a:t> may be </a:t>
            </a:r>
            <a:r>
              <a:rPr lang="en-US" sz="2000" b="1" dirty="0" err="1">
                <a:latin typeface="Times New Roman" pitchFamily="18" charset="0"/>
                <a:cs typeface="Times New Roman" pitchFamily="18" charset="0"/>
              </a:rPr>
              <a:t>susbjcted</a:t>
            </a:r>
            <a:r>
              <a:rPr lang="en-US" sz="2000" b="1" dirty="0">
                <a:latin typeface="Times New Roman" pitchFamily="18" charset="0"/>
                <a:cs typeface="Times New Roman" pitchFamily="18" charset="0"/>
              </a:rPr>
              <a:t> to other </a:t>
            </a:r>
            <a:r>
              <a:rPr lang="en-US" sz="2000" b="1" dirty="0" smtClean="0">
                <a:latin typeface="Times New Roman" pitchFamily="18" charset="0"/>
                <a:cs typeface="Times New Roman" pitchFamily="18" charset="0"/>
              </a:rPr>
              <a:t>infarction </a:t>
            </a:r>
            <a:r>
              <a:rPr lang="en-US" sz="2000" b="1" dirty="0">
                <a:latin typeface="Times New Roman" pitchFamily="18" charset="0"/>
                <a:cs typeface="Times New Roman" pitchFamily="18" charset="0"/>
              </a:rPr>
              <a:t>due to blockage of  </a:t>
            </a:r>
            <a:r>
              <a:rPr lang="en-US" sz="2000" b="1" dirty="0" smtClean="0">
                <a:latin typeface="Times New Roman" pitchFamily="18" charset="0"/>
                <a:cs typeface="Times New Roman" pitchFamily="18" charset="0"/>
              </a:rPr>
              <a:t>B.V)</a:t>
            </a:r>
            <a:r>
              <a:rPr lang="en-US"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CK is a sensitive(THE elevation start 3-6H after the pain this is with in the  window of diagnosis 3-5h   in this period it will start to ↑3-4 </a:t>
            </a:r>
            <a:r>
              <a:rPr lang="en-US" sz="2000" b="1" dirty="0" smtClean="0">
                <a:latin typeface="Times New Roman" pitchFamily="18" charset="0"/>
                <a:cs typeface="Times New Roman" pitchFamily="18" charset="0"/>
              </a:rPr>
              <a:t>folds))</a:t>
            </a:r>
            <a:endParaRPr lang="en-US" sz="2000" b="1" dirty="0">
              <a:latin typeface="Times New Roman" pitchFamily="18" charset="0"/>
              <a:cs typeface="Times New Roman" pitchFamily="18" charset="0"/>
            </a:endParaRPr>
          </a:p>
          <a:p>
            <a:pPr>
              <a:buFontTx/>
              <a:buChar char="-"/>
            </a:pPr>
            <a:r>
              <a:rPr lang="en-US" sz="2000" b="1" dirty="0">
                <a:latin typeface="Times New Roman" pitchFamily="18" charset="0"/>
                <a:cs typeface="Times New Roman" pitchFamily="18" charset="0"/>
              </a:rPr>
              <a:t> </a:t>
            </a:r>
            <a:r>
              <a:rPr lang="en-US" sz="2200" dirty="0">
                <a:latin typeface="Times New Roman" pitchFamily="18" charset="0"/>
                <a:cs typeface="Times New Roman" pitchFamily="18" charset="0"/>
              </a:rPr>
              <a:t>Normal Value: serum activity varies from 10-50 U/L at 30°C.</a:t>
            </a:r>
          </a:p>
          <a:p>
            <a:pPr>
              <a:buFontTx/>
              <a:buChar char="-"/>
            </a:pPr>
            <a:r>
              <a:rPr lang="en-US" sz="2200" dirty="0">
                <a:latin typeface="Times New Roman" pitchFamily="18" charset="0"/>
                <a:cs typeface="Times New Roman" pitchFamily="18" charset="0"/>
              </a:rPr>
              <a:t> CK is a after the  indicator in the early stages of myocardial </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ischemia.</a:t>
            </a:r>
          </a:p>
          <a:p>
            <a:r>
              <a:rPr lang="en-US" sz="2200" dirty="0">
                <a:latin typeface="Times New Roman" pitchFamily="18" charset="0"/>
                <a:cs typeface="Times New Roman" pitchFamily="18" charset="0"/>
              </a:rPr>
              <a:t>- No increase in activity in heart failure and coronary insufficiency. </a:t>
            </a:r>
          </a:p>
          <a:p>
            <a:r>
              <a:rPr lang="en-US" sz="2200" dirty="0">
                <a:latin typeface="Times New Roman" pitchFamily="18" charset="0"/>
                <a:cs typeface="Times New Roman" pitchFamily="18" charset="0"/>
              </a:rPr>
              <a:t>- In acute MI, CPK usually rises faster than AST and returns to </a:t>
            </a:r>
          </a:p>
          <a:p>
            <a:r>
              <a:rPr lang="en-US" sz="2200" dirty="0">
                <a:latin typeface="Times New Roman" pitchFamily="18" charset="0"/>
                <a:cs typeface="Times New Roman" pitchFamily="18" charset="0"/>
              </a:rPr>
              <a:t>  normal faster than the AST</a:t>
            </a:r>
            <a:r>
              <a:rPr lang="en-US" sz="2200" dirty="0" smtClean="0">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3940175"/>
          </a:xfrm>
          <a:prstGeom prst="rect">
            <a:avLst/>
          </a:prstGeom>
          <a:noFill/>
          <a:ln w="9525">
            <a:noFill/>
            <a:miter lim="800000"/>
            <a:headEnd/>
            <a:tailEnd/>
          </a:ln>
        </p:spPr>
        <p:txBody>
          <a:bodyPr>
            <a:spAutoFit/>
          </a:bodyPr>
          <a:lstStyle/>
          <a:p>
            <a:r>
              <a:rPr lang="en-US" sz="2800" b="1" u="sng" dirty="0">
                <a:latin typeface="Times New Roman" pitchFamily="18" charset="0"/>
                <a:cs typeface="Times New Roman" pitchFamily="18" charset="0"/>
              </a:rPr>
              <a:t>CK/CPK </a:t>
            </a:r>
            <a:r>
              <a:rPr lang="en-US" sz="2800" b="1" u="sng" dirty="0" err="1">
                <a:latin typeface="Times New Roman" pitchFamily="18" charset="0"/>
                <a:cs typeface="Times New Roman" pitchFamily="18" charset="0"/>
              </a:rPr>
              <a:t>isoenzymes</a:t>
            </a:r>
            <a:endParaRPr lang="en-US" sz="2800" b="1" u="sng" dirty="0">
              <a:latin typeface="Times New Roman" pitchFamily="18" charset="0"/>
              <a:cs typeface="Times New Roman" pitchFamily="18" charset="0"/>
            </a:endParaRPr>
          </a:p>
          <a:p>
            <a:r>
              <a:rPr lang="en-US" sz="2800" dirty="0">
                <a:latin typeface="Times New Roman" pitchFamily="18" charset="0"/>
                <a:cs typeface="Times New Roman" pitchFamily="18" charset="0"/>
              </a:rPr>
              <a:t>- There are three </a:t>
            </a:r>
            <a:r>
              <a:rPr lang="en-US" sz="2800" dirty="0" err="1">
                <a:latin typeface="Times New Roman" pitchFamily="18" charset="0"/>
                <a:cs typeface="Times New Roman" pitchFamily="18" charset="0"/>
              </a:rPr>
              <a:t>Isoenzymes</a:t>
            </a:r>
            <a:r>
              <a:rPr lang="en-US" sz="2800" dirty="0">
                <a:latin typeface="Times New Roman" pitchFamily="18" charset="0"/>
                <a:cs typeface="Times New Roman" pitchFamily="18" charset="0"/>
              </a:rPr>
              <a:t> (M.W. 80 </a:t>
            </a:r>
            <a:r>
              <a:rPr lang="en-US" sz="2800" dirty="0" err="1">
                <a:latin typeface="Times New Roman" pitchFamily="18" charset="0"/>
                <a:cs typeface="Times New Roman" pitchFamily="18" charset="0"/>
              </a:rPr>
              <a:t>kDa</a:t>
            </a:r>
            <a:r>
              <a:rPr lang="en-US" sz="2800"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Measuring them is of value in the presence of elevated levels </a:t>
            </a:r>
          </a:p>
          <a:p>
            <a:r>
              <a:rPr lang="en-US" sz="2800" dirty="0">
                <a:latin typeface="Times New Roman" pitchFamily="18" charset="0"/>
                <a:cs typeface="Times New Roman" pitchFamily="18" charset="0"/>
              </a:rPr>
              <a:t>  of CK or CPK to determine the source of the elevation. </a:t>
            </a:r>
          </a:p>
          <a:p>
            <a:pPr>
              <a:buFontTx/>
              <a:buChar char="-"/>
            </a:pPr>
            <a:r>
              <a:rPr lang="en-US" sz="2800" dirty="0">
                <a:latin typeface="Times New Roman" pitchFamily="18" charset="0"/>
                <a:cs typeface="Times New Roman" pitchFamily="18" charset="0"/>
              </a:rPr>
              <a:t> Each </a:t>
            </a:r>
            <a:r>
              <a:rPr lang="en-US" sz="2800" dirty="0" err="1">
                <a:latin typeface="Times New Roman" pitchFamily="18" charset="0"/>
                <a:cs typeface="Times New Roman" pitchFamily="18" charset="0"/>
              </a:rPr>
              <a:t>isoenzyme</a:t>
            </a:r>
            <a:r>
              <a:rPr lang="en-US" sz="2800" dirty="0">
                <a:latin typeface="Times New Roman" pitchFamily="18" charset="0"/>
                <a:cs typeface="Times New Roman" pitchFamily="18" charset="0"/>
              </a:rPr>
              <a:t> is a dimer composed of two </a:t>
            </a:r>
            <a:r>
              <a:rPr lang="en-US" sz="2800" dirty="0" err="1">
                <a:latin typeface="Times New Roman" pitchFamily="18" charset="0"/>
                <a:cs typeface="Times New Roman" pitchFamily="18" charset="0"/>
              </a:rPr>
              <a:t>protomers</a:t>
            </a:r>
            <a:r>
              <a:rPr lang="en-US" sz="2800" dirty="0">
                <a:latin typeface="Times New Roman" pitchFamily="18" charset="0"/>
                <a:cs typeface="Times New Roman" pitchFamily="18" charset="0"/>
              </a:rPr>
              <a:t> ‘M’ </a:t>
            </a:r>
          </a:p>
          <a:p>
            <a:r>
              <a:rPr lang="en-US" sz="2800" dirty="0">
                <a:latin typeface="Times New Roman" pitchFamily="18" charset="0"/>
                <a:cs typeface="Times New Roman" pitchFamily="18" charset="0"/>
              </a:rPr>
              <a:t>  (for muscles) and ‘B’( for Brain).  </a:t>
            </a:r>
          </a:p>
          <a:p>
            <a:pPr>
              <a:buFontTx/>
              <a:buChar char="-"/>
            </a:pPr>
            <a:r>
              <a:rPr lang="en-US" sz="2800" dirty="0">
                <a:latin typeface="Times New Roman" pitchFamily="18" charset="0"/>
                <a:cs typeface="Times New Roman" pitchFamily="18" charset="0"/>
              </a:rPr>
              <a:t> These </a:t>
            </a:r>
            <a:r>
              <a:rPr lang="en-US" sz="2800" dirty="0" err="1">
                <a:latin typeface="Times New Roman" pitchFamily="18" charset="0"/>
                <a:cs typeface="Times New Roman" pitchFamily="18" charset="0"/>
              </a:rPr>
              <a:t>isoenzymes</a:t>
            </a:r>
            <a:r>
              <a:rPr lang="en-US" sz="2800" dirty="0">
                <a:latin typeface="Times New Roman" pitchFamily="18" charset="0"/>
                <a:cs typeface="Times New Roman" pitchFamily="18" charset="0"/>
              </a:rPr>
              <a:t> can be separated by, electrophoresis or by </a:t>
            </a:r>
          </a:p>
          <a:p>
            <a:r>
              <a:rPr lang="en-US" sz="2800" dirty="0">
                <a:latin typeface="Times New Roman" pitchFamily="18" charset="0"/>
                <a:cs typeface="Times New Roman" pitchFamily="18" charset="0"/>
              </a:rPr>
              <a:t>  ion exchange chromatography.</a:t>
            </a:r>
            <a:endParaRPr lang="en-US" sz="2800" u="sng"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84614287"/>
              </p:ext>
            </p:extLst>
          </p:nvPr>
        </p:nvGraphicFramePr>
        <p:xfrm>
          <a:off x="0" y="3951288"/>
          <a:ext cx="9144001" cy="2997664"/>
        </p:xfrm>
        <a:graphic>
          <a:graphicData uri="http://schemas.openxmlformats.org/drawingml/2006/table">
            <a:tbl>
              <a:tblPr firstRow="1" bandRow="1">
                <a:tableStyleId>{5C22544A-7EE6-4342-B048-85BDC9FD1C3A}</a:tableStyleId>
              </a:tblPr>
              <a:tblGrid>
                <a:gridCol w="1811547">
                  <a:extLst>
                    <a:ext uri="{9D8B030D-6E8A-4147-A177-3AD203B41FA5}">
                      <a16:colId xmlns="" xmlns:a16="http://schemas.microsoft.com/office/drawing/2014/main" val="20000"/>
                    </a:ext>
                  </a:extLst>
                </a:gridCol>
                <a:gridCol w="2501661">
                  <a:extLst>
                    <a:ext uri="{9D8B030D-6E8A-4147-A177-3AD203B41FA5}">
                      <a16:colId xmlns="" xmlns:a16="http://schemas.microsoft.com/office/drawing/2014/main" val="20001"/>
                    </a:ext>
                  </a:extLst>
                </a:gridCol>
                <a:gridCol w="2668130">
                  <a:extLst>
                    <a:ext uri="{9D8B030D-6E8A-4147-A177-3AD203B41FA5}">
                      <a16:colId xmlns="" xmlns:a16="http://schemas.microsoft.com/office/drawing/2014/main" val="20002"/>
                    </a:ext>
                  </a:extLst>
                </a:gridCol>
                <a:gridCol w="2162663">
                  <a:extLst>
                    <a:ext uri="{9D8B030D-6E8A-4147-A177-3AD203B41FA5}">
                      <a16:colId xmlns="" xmlns:a16="http://schemas.microsoft.com/office/drawing/2014/main" val="20003"/>
                    </a:ext>
                  </a:extLst>
                </a:gridCol>
              </a:tblGrid>
              <a:tr h="890089">
                <a:tc>
                  <a:txBody>
                    <a:bodyPr/>
                    <a:lstStyle/>
                    <a:p>
                      <a:pPr marL="0" marR="0"/>
                      <a:r>
                        <a:rPr lang="en-US" sz="2600" b="1" dirty="0">
                          <a:solidFill>
                            <a:schemeClr val="tx1"/>
                          </a:solidFill>
                          <a:latin typeface="Times New Roman" pitchFamily="18" charset="0"/>
                          <a:ea typeface="Times New Roman"/>
                          <a:cs typeface="Times New Roman" pitchFamily="18" charset="0"/>
                        </a:rPr>
                        <a:t>Isoenzyme</a:t>
                      </a:r>
                      <a:endParaRPr lang="en-US" sz="2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r>
                        <a:rPr lang="en-US" sz="2600" b="1" dirty="0">
                          <a:solidFill>
                            <a:schemeClr val="tx1"/>
                          </a:solidFill>
                          <a:latin typeface="Times New Roman" pitchFamily="18" charset="0"/>
                          <a:ea typeface="Times New Roman"/>
                          <a:cs typeface="Times New Roman" pitchFamily="18" charset="0"/>
                        </a:rPr>
                        <a:t>Electrophoretic mobility</a:t>
                      </a:r>
                      <a:endParaRPr lang="en-US" sz="2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r>
                        <a:rPr lang="en-US" sz="2600" b="1" dirty="0">
                          <a:solidFill>
                            <a:schemeClr val="tx1"/>
                          </a:solidFill>
                          <a:latin typeface="Times New Roman" pitchFamily="18" charset="0"/>
                          <a:ea typeface="Times New Roman"/>
                          <a:cs typeface="Times New Roman" pitchFamily="18" charset="0"/>
                        </a:rPr>
                        <a:t>Tissue of origin</a:t>
                      </a:r>
                      <a:endParaRPr lang="en-US" sz="26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r>
                        <a:rPr lang="en-US" sz="2600" b="1" dirty="0">
                          <a:solidFill>
                            <a:schemeClr val="tx1"/>
                          </a:solidFill>
                          <a:latin typeface="Times New Roman" pitchFamily="18" charset="0"/>
                          <a:ea typeface="Times New Roman"/>
                          <a:cs typeface="Times New Roman" pitchFamily="18" charset="0"/>
                        </a:rPr>
                        <a:t> Mean %</a:t>
                      </a:r>
                      <a:r>
                        <a:rPr lang="en-US" sz="2600" b="1" baseline="0" dirty="0">
                          <a:solidFill>
                            <a:schemeClr val="tx1"/>
                          </a:solidFill>
                          <a:latin typeface="Times New Roman" pitchFamily="18" charset="0"/>
                          <a:ea typeface="Times New Roman"/>
                          <a:cs typeface="Times New Roman" pitchFamily="18" charset="0"/>
                        </a:rPr>
                        <a:t> </a:t>
                      </a:r>
                      <a:r>
                        <a:rPr lang="en-US" sz="2600" b="1" dirty="0">
                          <a:solidFill>
                            <a:schemeClr val="tx1"/>
                          </a:solidFill>
                          <a:latin typeface="Times New Roman" pitchFamily="18" charset="0"/>
                          <a:ea typeface="Times New Roman"/>
                          <a:cs typeface="Times New Roman" pitchFamily="18" charset="0"/>
                        </a:rPr>
                        <a:t>in blood</a:t>
                      </a:r>
                      <a:endParaRPr lang="en-US" sz="26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r h="731422">
                <a:tc>
                  <a:txBody>
                    <a:bodyPr/>
                    <a:lstStyle/>
                    <a:p>
                      <a:pPr marL="0" marR="0"/>
                      <a:r>
                        <a:rPr lang="en-US" sz="2600" dirty="0">
                          <a:solidFill>
                            <a:schemeClr val="tx1"/>
                          </a:solidFill>
                          <a:latin typeface="Times New Roman" pitchFamily="18" charset="0"/>
                          <a:ea typeface="Times New Roman"/>
                          <a:cs typeface="Times New Roman" pitchFamily="18" charset="0"/>
                        </a:rPr>
                        <a:t>MM(CK3)</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Least (high </a:t>
                      </a:r>
                      <a:r>
                        <a:rPr lang="en-US" sz="2600" dirty="0" err="1">
                          <a:solidFill>
                            <a:schemeClr val="tx1"/>
                          </a:solidFill>
                          <a:latin typeface="Times New Roman" pitchFamily="18" charset="0"/>
                          <a:ea typeface="Times New Roman"/>
                          <a:cs typeface="Times New Roman" pitchFamily="18" charset="0"/>
                        </a:rPr>
                        <a:t>m.w</a:t>
                      </a:r>
                      <a:r>
                        <a:rPr lang="en-US" sz="2600" dirty="0">
                          <a:solidFill>
                            <a:schemeClr val="tx1"/>
                          </a:solidFill>
                          <a:latin typeface="Times New Roman" pitchFamily="18" charset="0"/>
                          <a:ea typeface="Times New Roman"/>
                          <a:cs typeface="Times New Roman" pitchFamily="18" charset="0"/>
                        </a:rPr>
                        <a:t>)</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Skeletal muscle</a:t>
                      </a:r>
                    </a:p>
                    <a:p>
                      <a:pPr marL="0" marR="0"/>
                      <a:r>
                        <a:rPr lang="en-US" sz="2600" dirty="0">
                          <a:solidFill>
                            <a:schemeClr val="tx1"/>
                          </a:solidFill>
                          <a:latin typeface="Times New Roman" pitchFamily="18" charset="0"/>
                          <a:ea typeface="Times New Roman"/>
                          <a:cs typeface="Times New Roman" pitchFamily="18" charset="0"/>
                        </a:rPr>
                        <a:t>Heart muscle</a:t>
                      </a:r>
                    </a:p>
                  </a:txBody>
                  <a:tcPr marL="68580" marR="68580" marT="0" marB="0"/>
                </a:tc>
                <a:tc>
                  <a:txBody>
                    <a:bodyPr/>
                    <a:lstStyle/>
                    <a:p>
                      <a:pPr marL="0" marR="0"/>
                      <a:r>
                        <a:rPr lang="en-US" sz="2600" b="0" dirty="0">
                          <a:solidFill>
                            <a:schemeClr val="tx1"/>
                          </a:solidFill>
                          <a:latin typeface="Times New Roman" pitchFamily="18" charset="0"/>
                          <a:ea typeface="Times New Roman"/>
                          <a:cs typeface="Times New Roman" pitchFamily="18" charset="0"/>
                        </a:rPr>
                        <a:t>97-100%</a:t>
                      </a:r>
                    </a:p>
                  </a:txBody>
                  <a:tcPr marL="68580" marR="68580" marT="0" marB="0"/>
                </a:tc>
                <a:extLst>
                  <a:ext uri="{0D108BD9-81ED-4DB2-BD59-A6C34878D82A}">
                    <a16:rowId xmlns="" xmlns:a16="http://schemas.microsoft.com/office/drawing/2014/main" val="10001"/>
                  </a:ext>
                </a:extLst>
              </a:tr>
              <a:tr h="522615">
                <a:tc>
                  <a:txBody>
                    <a:bodyPr/>
                    <a:lstStyle/>
                    <a:p>
                      <a:pPr marL="0" marR="0"/>
                      <a:r>
                        <a:rPr lang="en-US" sz="2600" dirty="0">
                          <a:solidFill>
                            <a:schemeClr val="tx1"/>
                          </a:solidFill>
                          <a:latin typeface="Times New Roman" pitchFamily="18" charset="0"/>
                          <a:ea typeface="Times New Roman"/>
                          <a:cs typeface="Times New Roman" pitchFamily="18" charset="0"/>
                        </a:rPr>
                        <a:t>MB(CK2)</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Intermediate</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Heart muscle</a:t>
                      </a:r>
                    </a:p>
                  </a:txBody>
                  <a:tcPr marL="68580" marR="68580" marT="0" marB="0"/>
                </a:tc>
                <a:tc>
                  <a:txBody>
                    <a:bodyPr/>
                    <a:lstStyle/>
                    <a:p>
                      <a:pPr marL="0" marR="0"/>
                      <a:r>
                        <a:rPr lang="en-US" sz="2600" b="0" dirty="0">
                          <a:solidFill>
                            <a:schemeClr val="tx1"/>
                          </a:solidFill>
                          <a:latin typeface="Times New Roman" pitchFamily="18" charset="0"/>
                          <a:ea typeface="Times New Roman"/>
                          <a:cs typeface="Times New Roman" pitchFamily="18" charset="0"/>
                        </a:rPr>
                        <a:t>0-3% </a:t>
                      </a:r>
                    </a:p>
                  </a:txBody>
                  <a:tcPr marL="68580" marR="68580" marT="0" marB="0"/>
                </a:tc>
                <a:extLst>
                  <a:ext uri="{0D108BD9-81ED-4DB2-BD59-A6C34878D82A}">
                    <a16:rowId xmlns="" xmlns:a16="http://schemas.microsoft.com/office/drawing/2014/main" val="10002"/>
                  </a:ext>
                </a:extLst>
              </a:tr>
              <a:tr h="365711">
                <a:tc>
                  <a:txBody>
                    <a:bodyPr/>
                    <a:lstStyle/>
                    <a:p>
                      <a:pPr marL="0" marR="0"/>
                      <a:r>
                        <a:rPr lang="en-US" sz="2600" dirty="0">
                          <a:solidFill>
                            <a:schemeClr val="tx1"/>
                          </a:solidFill>
                          <a:latin typeface="Times New Roman" pitchFamily="18" charset="0"/>
                          <a:ea typeface="Times New Roman"/>
                          <a:cs typeface="Times New Roman" pitchFamily="18" charset="0"/>
                        </a:rPr>
                        <a:t>BB(CK1)</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Maximum</a:t>
                      </a:r>
                    </a:p>
                  </a:txBody>
                  <a:tcPr marL="68580" marR="68580" marT="0" marB="0"/>
                </a:tc>
                <a:tc>
                  <a:txBody>
                    <a:bodyPr/>
                    <a:lstStyle/>
                    <a:p>
                      <a:pPr marL="0" marR="0"/>
                      <a:r>
                        <a:rPr lang="en-US" sz="2600" dirty="0">
                          <a:solidFill>
                            <a:schemeClr val="tx1"/>
                          </a:solidFill>
                          <a:latin typeface="Times New Roman" pitchFamily="18" charset="0"/>
                          <a:ea typeface="Times New Roman"/>
                          <a:cs typeface="Times New Roman" pitchFamily="18" charset="0"/>
                        </a:rPr>
                        <a:t>Brain (VERY LOW AMOUNT )</a:t>
                      </a:r>
                    </a:p>
                  </a:txBody>
                  <a:tcPr marL="68580" marR="68580" marT="0" marB="0"/>
                </a:tc>
                <a:tc>
                  <a:txBody>
                    <a:bodyPr/>
                    <a:lstStyle/>
                    <a:p>
                      <a:pPr marL="0" marR="0"/>
                      <a:r>
                        <a:rPr lang="en-US" sz="2600" b="0" dirty="0">
                          <a:solidFill>
                            <a:schemeClr val="tx1"/>
                          </a:solidFill>
                          <a:latin typeface="Times New Roman" pitchFamily="18" charset="0"/>
                          <a:ea typeface="Times New Roman"/>
                          <a:cs typeface="Times New Roman" pitchFamily="18" charset="0"/>
                        </a:rPr>
                        <a:t>0%</a:t>
                      </a:r>
                    </a:p>
                  </a:txBody>
                  <a:tcPr marL="68580" marR="68580" marT="0" marB="0"/>
                </a:tc>
                <a:extLst>
                  <a:ext uri="{0D108BD9-81ED-4DB2-BD59-A6C34878D82A}">
                    <a16:rowId xmlns=""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7142</Words>
  <Application>Microsoft Office PowerPoint</Application>
  <PresentationFormat>عرض على الشاشة (3:4)‏</PresentationFormat>
  <Paragraphs>659</Paragraphs>
  <Slides>36</Slides>
  <Notes>32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36</vt:i4>
      </vt:variant>
    </vt:vector>
  </HeadingPairs>
  <TitlesOfParts>
    <vt:vector size="38" baseType="lpstr">
      <vt:lpstr>Office Theme</vt:lpstr>
      <vt:lpstr>Visio</vt:lpstr>
      <vt:lpstr>Enzymes in Medicine (Biomarker for diagnosis)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Enzymology</dc:title>
  <dc:creator>user</dc:creator>
  <cp:lastModifiedBy>MCC</cp:lastModifiedBy>
  <cp:revision>318</cp:revision>
  <cp:lastPrinted>2020-04-25T19:07:44Z</cp:lastPrinted>
  <dcterms:created xsi:type="dcterms:W3CDTF">2014-04-13T15:35:42Z</dcterms:created>
  <dcterms:modified xsi:type="dcterms:W3CDTF">2020-04-27T03:15:23Z</dcterms:modified>
</cp:coreProperties>
</file>