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36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37" r:id="rId39"/>
    <p:sldId id="297" r:id="rId40"/>
    <p:sldId id="340" r:id="rId41"/>
    <p:sldId id="341" r:id="rId42"/>
    <p:sldId id="298" r:id="rId43"/>
    <p:sldId id="299" r:id="rId44"/>
    <p:sldId id="300" r:id="rId45"/>
    <p:sldId id="342" r:id="rId46"/>
    <p:sldId id="301" r:id="rId47"/>
    <p:sldId id="302" r:id="rId48"/>
    <p:sldId id="315" r:id="rId49"/>
    <p:sldId id="319" r:id="rId50"/>
    <p:sldId id="320" r:id="rId51"/>
    <p:sldId id="321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4" r:id="rId61"/>
    <p:sldId id="335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540" y="7821407"/>
            <a:ext cx="6858000" cy="12418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51735"/>
            <a:ext cx="5829300" cy="677108"/>
          </a:xfrm>
        </p:spPr>
        <p:txBody>
          <a:bodyPr>
            <a:normAutofit fontScale="90000"/>
          </a:bodyPr>
          <a:lstStyle/>
          <a:p>
            <a:pPr marR="5715" algn="ctr">
              <a:spcBef>
                <a:spcPts val="79"/>
              </a:spcBef>
            </a:pPr>
            <a:r>
              <a:rPr lang="en-US" dirty="0" smtClean="0"/>
              <a:t>Pancreas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7220519" y="3932641"/>
            <a:ext cx="1560963" cy="1612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837684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Dr. Omar Hamdan MD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Anatomical pathology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Mutah University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School of Medicine- Department of Laboratory medicine &amp; Pathology</a:t>
            </a:r>
            <a:r>
              <a:rPr lang="en-US" sz="1350" dirty="0">
                <a:solidFill>
                  <a:prstClr val="black"/>
                </a:solidFill>
              </a:rPr>
              <a:t/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b="1" dirty="0">
                <a:solidFill>
                  <a:prstClr val="black"/>
                </a:solidFill>
              </a:rPr>
              <a:t>GIT lectures 2020</a:t>
            </a:r>
          </a:p>
        </p:txBody>
      </p:sp>
    </p:spTree>
    <p:extLst>
      <p:ext uri="{BB962C8B-B14F-4D97-AF65-F5344CB8AC3E}">
        <p14:creationId xmlns="" xmlns:p14="http://schemas.microsoft.com/office/powerpoint/2010/main" val="151337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213" y="461899"/>
            <a:ext cx="6498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Causes </a:t>
            </a:r>
            <a:r>
              <a:rPr dirty="0"/>
              <a:t>of </a:t>
            </a:r>
            <a:r>
              <a:rPr spc="-10" dirty="0"/>
              <a:t>acute</a:t>
            </a:r>
            <a:r>
              <a:rPr spc="-80" dirty="0"/>
              <a:t> </a:t>
            </a:r>
            <a:r>
              <a:rPr spc="-10" dirty="0"/>
              <a:t>pancreatitis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04532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marR="5080" indent="-369570">
              <a:lnSpc>
                <a:spcPct val="12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1-pancreatic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duct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obstruction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(35-60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%)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a.gall bladder </a:t>
            </a:r>
            <a:r>
              <a:rPr sz="3200" b="1" spc="-10" dirty="0">
                <a:latin typeface="Calibri"/>
                <a:cs typeface="Calibri"/>
              </a:rPr>
              <a:t>stones </a:t>
            </a:r>
            <a:r>
              <a:rPr sz="3200" b="1" spc="-5" dirty="0">
                <a:latin typeface="Calibri"/>
                <a:cs typeface="Calibri"/>
              </a:rPr>
              <a:t>(25X increase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risk)  </a:t>
            </a:r>
            <a:r>
              <a:rPr sz="3200" b="1" spc="-10" dirty="0">
                <a:latin typeface="Calibri"/>
                <a:cs typeface="Calibri"/>
              </a:rPr>
              <a:t>b.cystic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fibrosis</a:t>
            </a:r>
            <a:endParaRPr sz="3200">
              <a:latin typeface="Calibri"/>
              <a:cs typeface="Calibri"/>
            </a:endParaRPr>
          </a:p>
          <a:p>
            <a:pPr marL="381635" marR="5170170">
              <a:lnSpc>
                <a:spcPct val="120000"/>
              </a:lnSpc>
            </a:pP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spc="-75" dirty="0">
                <a:latin typeface="Calibri"/>
                <a:cs typeface="Calibri"/>
              </a:rPr>
              <a:t>.</a:t>
            </a:r>
            <a:r>
              <a:rPr sz="3200" b="1" dirty="0">
                <a:latin typeface="Calibri"/>
                <a:cs typeface="Calibri"/>
              </a:rPr>
              <a:t>tumo</a:t>
            </a:r>
            <a:r>
              <a:rPr sz="3200" b="1" spc="-3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  d</a:t>
            </a:r>
            <a:r>
              <a:rPr sz="3200" b="1" spc="-10" dirty="0">
                <a:latin typeface="Calibri"/>
                <a:cs typeface="Calibri"/>
              </a:rPr>
              <a:t>.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spc="-5" dirty="0">
                <a:latin typeface="Calibri"/>
                <a:cs typeface="Calibri"/>
              </a:rPr>
              <a:t>ema</a:t>
            </a:r>
            <a:endParaRPr sz="3200">
              <a:latin typeface="Calibri"/>
              <a:cs typeface="Calibri"/>
            </a:endParaRPr>
          </a:p>
          <a:p>
            <a:pPr marL="381635">
              <a:lnSpc>
                <a:spcPct val="100000"/>
              </a:lnSpc>
              <a:spcBef>
                <a:spcPts val="770"/>
              </a:spcBef>
              <a:tabLst>
                <a:tab pos="2578735" algn="l"/>
              </a:tabLst>
            </a:pPr>
            <a:r>
              <a:rPr sz="3200" b="1" spc="-15" dirty="0">
                <a:latin typeface="Calibri"/>
                <a:cs typeface="Calibri"/>
              </a:rPr>
              <a:t>e.parasites	</a:t>
            </a:r>
            <a:r>
              <a:rPr sz="3200" b="1" spc="5" dirty="0">
                <a:latin typeface="Calibri"/>
                <a:cs typeface="Calibri"/>
              </a:rPr>
              <a:t>e.g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Ascaris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157"/>
            <a:ext cx="5774690" cy="373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27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2-direct </a:t>
            </a:r>
            <a:r>
              <a:rPr sz="27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injury of </a:t>
            </a:r>
            <a:r>
              <a:rPr sz="27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acinar cells </a:t>
            </a:r>
            <a:r>
              <a:rPr sz="27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sz="27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pancreas 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a.ethanol</a:t>
            </a:r>
            <a:endParaRPr sz="2700">
              <a:latin typeface="Calibri"/>
              <a:cs typeface="Calibri"/>
            </a:endParaRPr>
          </a:p>
          <a:p>
            <a:pPr marL="323215">
              <a:lnSpc>
                <a:spcPct val="100000"/>
              </a:lnSpc>
              <a:spcBef>
                <a:spcPts val="5"/>
              </a:spcBef>
            </a:pPr>
            <a:r>
              <a:rPr sz="2700" b="1" spc="-15" dirty="0">
                <a:latin typeface="Calibri"/>
                <a:cs typeface="Calibri"/>
              </a:rPr>
              <a:t>b.viruses</a:t>
            </a:r>
            <a:endParaRPr sz="2700">
              <a:latin typeface="Calibri"/>
              <a:cs typeface="Calibri"/>
            </a:endParaRPr>
          </a:p>
          <a:p>
            <a:pPr marL="323215" marR="2500630">
              <a:lnSpc>
                <a:spcPct val="100000"/>
              </a:lnSpc>
              <a:tabLst>
                <a:tab pos="1658620" algn="l"/>
              </a:tabLst>
            </a:pPr>
            <a:r>
              <a:rPr sz="2700" b="1" spc="-5" dirty="0">
                <a:latin typeface="Calibri"/>
                <a:cs typeface="Calibri"/>
              </a:rPr>
              <a:t>c.drugs	</a:t>
            </a:r>
            <a:r>
              <a:rPr sz="2700" b="1" dirty="0">
                <a:latin typeface="Calibri"/>
                <a:cs typeface="Calibri"/>
              </a:rPr>
              <a:t>as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diuretics  </a:t>
            </a:r>
            <a:r>
              <a:rPr sz="2700" b="1" spc="-15" dirty="0">
                <a:latin typeface="Calibri"/>
                <a:cs typeface="Calibri"/>
              </a:rPr>
              <a:t>d.trauma</a:t>
            </a:r>
            <a:endParaRPr sz="2700">
              <a:latin typeface="Calibri"/>
              <a:cs typeface="Calibri"/>
            </a:endParaRPr>
          </a:p>
          <a:p>
            <a:pPr marL="323215" marR="12065">
              <a:lnSpc>
                <a:spcPct val="100000"/>
              </a:lnSpc>
            </a:pPr>
            <a:r>
              <a:rPr sz="2700" b="1" spc="-10" dirty="0">
                <a:latin typeface="Calibri"/>
                <a:cs typeface="Calibri"/>
              </a:rPr>
              <a:t>e.acute </a:t>
            </a:r>
            <a:r>
              <a:rPr sz="2700" b="1" dirty="0">
                <a:latin typeface="Calibri"/>
                <a:cs typeface="Calibri"/>
              </a:rPr>
              <a:t>ischemia , </a:t>
            </a:r>
            <a:r>
              <a:rPr sz="2700" b="1" spc="-5" dirty="0">
                <a:latin typeface="Calibri"/>
                <a:cs typeface="Calibri"/>
              </a:rPr>
              <a:t>shock,vasculitis </a:t>
            </a:r>
            <a:r>
              <a:rPr sz="2700" b="1" dirty="0">
                <a:latin typeface="Calibri"/>
                <a:cs typeface="Calibri"/>
              </a:rPr>
              <a:t>-----  </a:t>
            </a:r>
            <a:r>
              <a:rPr sz="2700" b="1" spc="-20" dirty="0">
                <a:latin typeface="Calibri"/>
                <a:cs typeface="Calibri"/>
              </a:rPr>
              <a:t>f.hypercalcemia</a:t>
            </a:r>
            <a:endParaRPr sz="2700">
              <a:latin typeface="Calibri"/>
              <a:cs typeface="Calibri"/>
            </a:endParaRPr>
          </a:p>
          <a:p>
            <a:pPr marL="323215" marR="3042920">
              <a:lnSpc>
                <a:spcPct val="100000"/>
              </a:lnSpc>
              <a:spcBef>
                <a:spcPts val="5"/>
              </a:spcBef>
            </a:pPr>
            <a:r>
              <a:rPr sz="2700" b="1" spc="-10" dirty="0">
                <a:latin typeface="Calibri"/>
                <a:cs typeface="Calibri"/>
              </a:rPr>
              <a:t>g.hyperlipidemia  </a:t>
            </a:r>
            <a:r>
              <a:rPr sz="2700" b="1" spc="-5" dirty="0">
                <a:latin typeface="Calibri"/>
                <a:cs typeface="Calibri"/>
              </a:rPr>
              <a:t>h.obesity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1020"/>
            <a:ext cx="420814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3- idiopathic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10-20%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cases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4-hereditary</a:t>
            </a:r>
            <a:r>
              <a:rPr sz="32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pancreatitis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Aut. </a:t>
            </a:r>
            <a:r>
              <a:rPr sz="3200" b="1" spc="-10" dirty="0">
                <a:latin typeface="Calibri"/>
                <a:cs typeface="Calibri"/>
              </a:rPr>
              <a:t>Dominant </a:t>
            </a:r>
            <a:r>
              <a:rPr sz="3200" b="1" spc="-15" dirty="0">
                <a:latin typeface="Calibri"/>
                <a:cs typeface="Calibri"/>
              </a:rPr>
              <a:t>trait  </a:t>
            </a:r>
            <a:r>
              <a:rPr sz="3200" b="1" spc="-10" dirty="0">
                <a:latin typeface="Calibri"/>
                <a:cs typeface="Calibri"/>
              </a:rPr>
              <a:t>Mutation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PRSS1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gene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0000"/>
                </a:solidFill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855584" cy="422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21740" indent="-342900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35609" algn="l"/>
              </a:tabLst>
            </a:pPr>
            <a:r>
              <a:rPr sz="3200" b="1" spc="-10" dirty="0">
                <a:latin typeface="Calibri"/>
                <a:cs typeface="Calibri"/>
              </a:rPr>
              <a:t>autodigestion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pancreatic </a:t>
            </a:r>
            <a:r>
              <a:rPr sz="3200" b="1" dirty="0">
                <a:latin typeface="Calibri"/>
                <a:cs typeface="Calibri"/>
              </a:rPr>
              <a:t>tissue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by  </a:t>
            </a:r>
            <a:r>
              <a:rPr sz="3200" b="1" spc="-15" dirty="0">
                <a:latin typeface="Calibri"/>
                <a:cs typeface="Calibri"/>
              </a:rPr>
              <a:t>activated </a:t>
            </a:r>
            <a:r>
              <a:rPr sz="3200" b="1" spc="-5" dirty="0">
                <a:latin typeface="Calibri"/>
                <a:cs typeface="Calibri"/>
              </a:rPr>
              <a:t>pancreatic enzymes  (chemotrypsinogen,proelastase,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Calibri"/>
                <a:cs typeface="Calibri"/>
              </a:rPr>
              <a:t>prophospholipase&amp;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trypsinogen)</a:t>
            </a:r>
            <a:endParaRPr sz="3200">
              <a:latin typeface="Calibri"/>
              <a:cs typeface="Calibri"/>
            </a:endParaRPr>
          </a:p>
          <a:p>
            <a:pPr marL="355600" marR="1374140" indent="-342900">
              <a:lnSpc>
                <a:spcPct val="100000"/>
              </a:lnSpc>
              <a:spcBef>
                <a:spcPts val="770"/>
              </a:spcBef>
              <a:buAutoNum type="arabicPlain" startAt="2"/>
              <a:tabLst>
                <a:tab pos="344170" algn="l"/>
              </a:tabLst>
            </a:pPr>
            <a:r>
              <a:rPr sz="3200" b="1" dirty="0">
                <a:latin typeface="Calibri"/>
                <a:cs typeface="Calibri"/>
              </a:rPr>
              <a:t>cellular injury </a:t>
            </a:r>
            <a:r>
              <a:rPr sz="3200" b="1" spc="-5" dirty="0">
                <a:latin typeface="Calibri"/>
                <a:cs typeface="Calibri"/>
              </a:rPr>
              <a:t>response </a:t>
            </a:r>
            <a:r>
              <a:rPr sz="3200" b="1" spc="-10" dirty="0">
                <a:latin typeface="Calibri"/>
                <a:cs typeface="Calibri"/>
              </a:rPr>
              <a:t>mediated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by  proinflammatory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cytokines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AutoNum type="arabicPlain" startAt="2"/>
              <a:tabLst>
                <a:tab pos="344170" algn="l"/>
              </a:tabLst>
            </a:pPr>
            <a:r>
              <a:rPr sz="3200" b="1" spc="-15">
                <a:latin typeface="Calibri"/>
                <a:cs typeface="Calibri"/>
              </a:rPr>
              <a:t>defective </a:t>
            </a:r>
            <a:r>
              <a:rPr sz="3200" b="1" spc="-5" smtClean="0">
                <a:latin typeface="Calibri"/>
                <a:cs typeface="Calibri"/>
              </a:rPr>
              <a:t>transport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proenzymes </a:t>
            </a:r>
            <a:r>
              <a:rPr sz="3200" b="1" dirty="0">
                <a:latin typeface="Calibri"/>
                <a:cs typeface="Calibri"/>
              </a:rPr>
              <a:t>within  acinar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1850"/>
            <a:ext cx="7986395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alibri"/>
                <a:cs typeface="Calibri"/>
              </a:rPr>
              <a:t>-</a:t>
            </a:r>
            <a:r>
              <a:rPr sz="4000" spc="-5" dirty="0"/>
              <a:t>normally </a:t>
            </a:r>
            <a:r>
              <a:rPr sz="4000" spc="-15" dirty="0"/>
              <a:t>pancreatic </a:t>
            </a:r>
            <a:r>
              <a:rPr sz="4000" spc="-5" dirty="0"/>
              <a:t>enzymes </a:t>
            </a:r>
            <a:r>
              <a:rPr sz="4000" spc="-25" dirty="0"/>
              <a:t>are  </a:t>
            </a:r>
            <a:r>
              <a:rPr sz="4000" spc="-15" dirty="0"/>
              <a:t>present </a:t>
            </a:r>
            <a:r>
              <a:rPr sz="4000" spc="-5" dirty="0"/>
              <a:t>in acinar cells as </a:t>
            </a:r>
            <a:r>
              <a:rPr sz="4000" spc="-10" dirty="0"/>
              <a:t>proenzyme  </a:t>
            </a:r>
            <a:r>
              <a:rPr sz="4000" spc="-15" dirty="0"/>
              <a:t>forms </a:t>
            </a:r>
            <a:r>
              <a:rPr sz="4000" spc="-15" dirty="0">
                <a:solidFill>
                  <a:srgbClr val="FF0000"/>
                </a:solidFill>
              </a:rPr>
              <a:t>(zymogen granules) </a:t>
            </a:r>
            <a:r>
              <a:rPr sz="4000" spc="-5" dirty="0"/>
              <a:t>&amp; </a:t>
            </a:r>
            <a:r>
              <a:rPr sz="4000" spc="-15" dirty="0"/>
              <a:t>confind  </a:t>
            </a:r>
            <a:r>
              <a:rPr sz="4000" spc="-25" dirty="0"/>
              <a:t>to </a:t>
            </a:r>
            <a:r>
              <a:rPr sz="4000" spc="-10" dirty="0"/>
              <a:t>membrane-bound compartment  </a:t>
            </a:r>
            <a:r>
              <a:rPr sz="4000" spc="-25" dirty="0"/>
              <a:t>before</a:t>
            </a:r>
            <a:r>
              <a:rPr sz="4000" spc="-10" dirty="0"/>
              <a:t> </a:t>
            </a:r>
            <a:r>
              <a:rPr sz="4000" spc="-5" dirty="0"/>
              <a:t>secrtion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850"/>
            <a:ext cx="795210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14655" indent="-3429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Calibri"/>
                <a:cs typeface="Calibri"/>
              </a:rPr>
              <a:t>-</a:t>
            </a:r>
            <a:r>
              <a:rPr sz="4000" b="1" spc="-15" dirty="0">
                <a:latin typeface="Calibri"/>
                <a:cs typeface="Calibri"/>
              </a:rPr>
              <a:t>zymogen granules </a:t>
            </a:r>
            <a:r>
              <a:rPr sz="4000" b="1" spc="-10" dirty="0">
                <a:latin typeface="Calibri"/>
                <a:cs typeface="Calibri"/>
              </a:rPr>
              <a:t>release </a:t>
            </a:r>
            <a:r>
              <a:rPr sz="4000" b="1" spc="-5" dirty="0">
                <a:latin typeface="Calibri"/>
                <a:cs typeface="Calibri"/>
              </a:rPr>
              <a:t>their  enzymes </a:t>
            </a:r>
            <a:r>
              <a:rPr sz="4000" b="1" spc="-20" dirty="0">
                <a:latin typeface="Calibri"/>
                <a:cs typeface="Calibri"/>
              </a:rPr>
              <a:t>into </a:t>
            </a:r>
            <a:r>
              <a:rPr sz="4000" b="1" spc="-5" dirty="0">
                <a:latin typeface="Calibri"/>
                <a:cs typeface="Calibri"/>
              </a:rPr>
              <a:t>the </a:t>
            </a:r>
            <a:r>
              <a:rPr sz="4000" b="1" spc="-10" dirty="0">
                <a:latin typeface="Calibri"/>
                <a:cs typeface="Calibri"/>
              </a:rPr>
              <a:t>apical </a:t>
            </a:r>
            <a:r>
              <a:rPr sz="4000" b="1" spc="-5" dirty="0">
                <a:latin typeface="Calibri"/>
                <a:cs typeface="Calibri"/>
              </a:rPr>
              <a:t>lumen </a:t>
            </a:r>
            <a:r>
              <a:rPr sz="4000" b="1" spc="-25" dirty="0">
                <a:latin typeface="Calibri"/>
                <a:cs typeface="Calibri"/>
              </a:rPr>
              <a:t>for  </a:t>
            </a:r>
            <a:r>
              <a:rPr sz="4000" b="1" spc="-5" dirty="0">
                <a:latin typeface="Calibri"/>
                <a:cs typeface="Calibri"/>
              </a:rPr>
              <a:t>delivery via the </a:t>
            </a:r>
            <a:r>
              <a:rPr sz="4000" b="1" spc="-15" dirty="0">
                <a:latin typeface="Calibri"/>
                <a:cs typeface="Calibri"/>
              </a:rPr>
              <a:t>pancreatic </a:t>
            </a:r>
            <a:r>
              <a:rPr sz="4000" b="1" spc="-5" dirty="0">
                <a:latin typeface="Calibri"/>
                <a:cs typeface="Calibri"/>
              </a:rPr>
              <a:t>duct </a:t>
            </a:r>
            <a:r>
              <a:rPr sz="4000" b="1" spc="-25" dirty="0">
                <a:latin typeface="Calibri"/>
                <a:cs typeface="Calibri"/>
              </a:rPr>
              <a:t>to  </a:t>
            </a:r>
            <a:r>
              <a:rPr sz="4000" b="1" spc="-5" dirty="0">
                <a:latin typeface="Calibri"/>
                <a:cs typeface="Calibri"/>
              </a:rPr>
              <a:t>the duodenal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lumen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5"/>
              </a:spcBef>
            </a:pPr>
            <a:r>
              <a:rPr sz="4000" b="1" spc="-5" dirty="0">
                <a:latin typeface="Calibri"/>
                <a:cs typeface="Calibri"/>
              </a:rPr>
              <a:t>-trypsin is a </a:t>
            </a:r>
            <a:r>
              <a:rPr sz="4000" b="1" spc="-10" dirty="0">
                <a:latin typeface="Calibri"/>
                <a:cs typeface="Calibri"/>
              </a:rPr>
              <a:t>major </a:t>
            </a:r>
            <a:r>
              <a:rPr sz="4000" b="1" spc="-20" dirty="0">
                <a:latin typeface="Calibri"/>
                <a:cs typeface="Calibri"/>
              </a:rPr>
              <a:t>activator </a:t>
            </a:r>
            <a:r>
              <a:rPr sz="4000" b="1" spc="-5" dirty="0">
                <a:latin typeface="Calibri"/>
                <a:cs typeface="Calibri"/>
              </a:rPr>
              <a:t>of other  </a:t>
            </a:r>
            <a:r>
              <a:rPr sz="4000" b="1" spc="-10" dirty="0">
                <a:latin typeface="Calibri"/>
                <a:cs typeface="Calibri"/>
              </a:rPr>
              <a:t>proenzymes which </a:t>
            </a:r>
            <a:r>
              <a:rPr sz="4000" b="1" dirty="0">
                <a:latin typeface="Calibri"/>
                <a:cs typeface="Calibri"/>
              </a:rPr>
              <a:t>is </a:t>
            </a:r>
            <a:r>
              <a:rPr sz="4000" b="1" spc="-20" dirty="0">
                <a:latin typeface="Calibri"/>
                <a:cs typeface="Calibri"/>
              </a:rPr>
              <a:t>synthesized </a:t>
            </a:r>
            <a:r>
              <a:rPr sz="4000" b="1" spc="-15" dirty="0">
                <a:latin typeface="Calibri"/>
                <a:cs typeface="Calibri"/>
              </a:rPr>
              <a:t>by  </a:t>
            </a:r>
            <a:r>
              <a:rPr sz="4000" b="1" spc="-5" dirty="0">
                <a:latin typeface="Calibri"/>
                <a:cs typeface="Calibri"/>
              </a:rPr>
              <a:t>acinar as </a:t>
            </a:r>
            <a:r>
              <a:rPr sz="4000" b="1" spc="-10" dirty="0">
                <a:latin typeface="Calibri"/>
                <a:cs typeface="Calibri"/>
              </a:rPr>
              <a:t>proenzyme</a:t>
            </a:r>
            <a:r>
              <a:rPr sz="4000" b="1" spc="4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trypsinogen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0891"/>
            <a:ext cx="7933690" cy="423385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5080" indent="-342900" algn="just">
              <a:lnSpc>
                <a:spcPct val="90400"/>
              </a:lnSpc>
              <a:spcBef>
                <a:spcPts val="555"/>
              </a:spcBef>
            </a:pPr>
            <a:r>
              <a:rPr sz="4000" spc="-5" dirty="0">
                <a:latin typeface="Calibri"/>
                <a:cs typeface="Calibri"/>
              </a:rPr>
              <a:t>-</a:t>
            </a:r>
            <a:r>
              <a:rPr sz="4000" b="1" spc="-5" dirty="0">
                <a:latin typeface="Calibri"/>
                <a:cs typeface="Calibri"/>
              </a:rPr>
              <a:t>in </a:t>
            </a:r>
            <a:r>
              <a:rPr sz="4000" b="1" spc="-15" dirty="0">
                <a:latin typeface="Calibri"/>
                <a:cs typeface="Calibri"/>
              </a:rPr>
              <a:t>acute pancreatitis </a:t>
            </a:r>
            <a:r>
              <a:rPr sz="4000" b="1" spc="-10" dirty="0">
                <a:latin typeface="Calibri"/>
                <a:cs typeface="Calibri"/>
              </a:rPr>
              <a:t>proenzymes </a:t>
            </a:r>
            <a:r>
              <a:rPr sz="4000" b="1" spc="-25" dirty="0">
                <a:latin typeface="Calibri"/>
                <a:cs typeface="Calibri"/>
              </a:rPr>
              <a:t>are  </a:t>
            </a:r>
            <a:r>
              <a:rPr sz="4000" b="1" spc="-20" dirty="0">
                <a:latin typeface="Calibri"/>
                <a:cs typeface="Calibri"/>
              </a:rPr>
              <a:t>activated </a:t>
            </a:r>
            <a:r>
              <a:rPr sz="4000" b="1" spc="-5" dirty="0">
                <a:latin typeface="Calibri"/>
                <a:cs typeface="Calibri"/>
              </a:rPr>
              <a:t>&amp; </a:t>
            </a:r>
            <a:r>
              <a:rPr sz="4000" b="1" spc="-10" dirty="0">
                <a:latin typeface="Calibri"/>
                <a:cs typeface="Calibri"/>
              </a:rPr>
              <a:t>released </a:t>
            </a:r>
            <a:r>
              <a:rPr sz="4000" b="1" spc="-15" dirty="0">
                <a:latin typeface="Calibri"/>
                <a:cs typeface="Calibri"/>
              </a:rPr>
              <a:t>from zymogen  granules </a:t>
            </a:r>
            <a:r>
              <a:rPr sz="4000" b="1" spc="-5" dirty="0">
                <a:latin typeface="Calibri"/>
                <a:cs typeface="Calibri"/>
              </a:rPr>
              <a:t>within the acinar cells</a:t>
            </a:r>
            <a:r>
              <a:rPr sz="4000" b="1" spc="7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Wingdings 3"/>
                <a:cs typeface="Wingdings 3"/>
              </a:rPr>
              <a:t></a:t>
            </a:r>
            <a:endParaRPr sz="4000" dirty="0">
              <a:latin typeface="Wingdings 3"/>
              <a:cs typeface="Wingdings 3"/>
            </a:endParaRPr>
          </a:p>
          <a:p>
            <a:pPr marL="355600" marR="320040">
              <a:lnSpc>
                <a:spcPts val="4360"/>
              </a:lnSpc>
              <a:spcBef>
                <a:spcPts val="960"/>
              </a:spcBef>
            </a:pPr>
            <a:r>
              <a:rPr sz="4000" b="1" spc="-10" dirty="0" smtClean="0">
                <a:latin typeface="Calibri"/>
                <a:cs typeface="Calibri"/>
              </a:rPr>
              <a:t>damage </a:t>
            </a:r>
            <a:r>
              <a:rPr sz="4000" b="1" spc="-5" dirty="0">
                <a:latin typeface="Calibri"/>
                <a:cs typeface="Calibri"/>
              </a:rPr>
              <a:t>of acinar </a:t>
            </a:r>
            <a:r>
              <a:rPr sz="4000" b="1" spc="-10" dirty="0">
                <a:latin typeface="Calibri"/>
                <a:cs typeface="Calibri"/>
              </a:rPr>
              <a:t>cells </a:t>
            </a:r>
            <a:r>
              <a:rPr sz="4000" b="1" spc="-5" dirty="0">
                <a:latin typeface="Calibri"/>
                <a:cs typeface="Calibri"/>
              </a:rPr>
              <a:t>&amp; </a:t>
            </a:r>
            <a:r>
              <a:rPr sz="4000" b="1" spc="-40" dirty="0">
                <a:latin typeface="Calibri"/>
                <a:cs typeface="Calibri"/>
              </a:rPr>
              <a:t>fatty  </a:t>
            </a:r>
            <a:r>
              <a:rPr sz="4000" b="1" spc="-5" dirty="0">
                <a:latin typeface="Calibri"/>
                <a:cs typeface="Calibri"/>
              </a:rPr>
              <a:t>tissue in &amp; </a:t>
            </a:r>
            <a:r>
              <a:rPr sz="4000" b="1" spc="-10" dirty="0">
                <a:latin typeface="Calibri"/>
                <a:cs typeface="Calibri"/>
              </a:rPr>
              <a:t>around </a:t>
            </a:r>
            <a:r>
              <a:rPr sz="4000" b="1" spc="-5" dirty="0">
                <a:latin typeface="Calibri"/>
                <a:cs typeface="Calibri"/>
              </a:rPr>
              <a:t>the </a:t>
            </a:r>
            <a:r>
              <a:rPr sz="4000" b="1" spc="-10" dirty="0">
                <a:latin typeface="Calibri"/>
                <a:cs typeface="Calibri"/>
              </a:rPr>
              <a:t>pancreas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Wingdings 3"/>
                <a:cs typeface="Wingdings 3"/>
              </a:rPr>
              <a:t></a:t>
            </a:r>
            <a:endParaRPr sz="4000" dirty="0">
              <a:latin typeface="Wingdings 3"/>
              <a:cs typeface="Wingdings 3"/>
            </a:endParaRPr>
          </a:p>
          <a:p>
            <a:pPr marL="355600" marR="647700">
              <a:lnSpc>
                <a:spcPts val="4360"/>
              </a:lnSpc>
              <a:spcBef>
                <a:spcPts val="880"/>
              </a:spcBef>
            </a:pPr>
            <a:r>
              <a:rPr sz="4000" b="1" spc="-10" dirty="0">
                <a:latin typeface="Calibri"/>
                <a:cs typeface="Calibri"/>
              </a:rPr>
              <a:t>damage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15" dirty="0">
                <a:latin typeface="Calibri"/>
                <a:cs typeface="Calibri"/>
              </a:rPr>
              <a:t>elastic </a:t>
            </a:r>
            <a:r>
              <a:rPr sz="4000" b="1" spc="-5" dirty="0">
                <a:latin typeface="Calibri"/>
                <a:cs typeface="Calibri"/>
              </a:rPr>
              <a:t>tissue of blood  </a:t>
            </a:r>
            <a:r>
              <a:rPr sz="4000" b="1" spc="-10" dirty="0">
                <a:latin typeface="Calibri"/>
                <a:cs typeface="Calibri"/>
              </a:rPr>
              <a:t>vessels </a:t>
            </a:r>
            <a:r>
              <a:rPr sz="4000" b="1" spc="-5" dirty="0">
                <a:latin typeface="Wingdings 3"/>
                <a:cs typeface="Wingdings 3"/>
              </a:rPr>
              <a:t></a:t>
            </a:r>
            <a:r>
              <a:rPr sz="4000" b="1" spc="-9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hemorrhage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850"/>
            <a:ext cx="785685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b="1" spc="-20" dirty="0">
                <a:latin typeface="Calibri"/>
                <a:cs typeface="Calibri"/>
              </a:rPr>
              <a:t>premature </a:t>
            </a:r>
            <a:r>
              <a:rPr sz="4000" b="1" spc="-15" dirty="0">
                <a:latin typeface="Calibri"/>
                <a:cs typeface="Calibri"/>
              </a:rPr>
              <a:t>activation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10" dirty="0">
                <a:latin typeface="Calibri"/>
                <a:cs typeface="Calibri"/>
              </a:rPr>
              <a:t>proenzymes  </a:t>
            </a:r>
            <a:r>
              <a:rPr sz="4000" b="1" spc="-15" dirty="0">
                <a:latin typeface="Calibri"/>
                <a:cs typeface="Calibri"/>
              </a:rPr>
              <a:t>esp.trypsinogen </a:t>
            </a:r>
            <a:r>
              <a:rPr sz="4000" b="1" spc="-5" dirty="0">
                <a:latin typeface="Calibri"/>
                <a:cs typeface="Calibri"/>
              </a:rPr>
              <a:t>is the </a:t>
            </a:r>
            <a:r>
              <a:rPr sz="4000" b="1" spc="-50" dirty="0">
                <a:latin typeface="Calibri"/>
                <a:cs typeface="Calibri"/>
              </a:rPr>
              <a:t>key </a:t>
            </a:r>
            <a:r>
              <a:rPr sz="4000" b="1" spc="-30" dirty="0">
                <a:latin typeface="Calibri"/>
                <a:cs typeface="Calibri"/>
              </a:rPr>
              <a:t>step </a:t>
            </a:r>
            <a:r>
              <a:rPr sz="4000" b="1" spc="-5" dirty="0">
                <a:latin typeface="Calibri"/>
                <a:cs typeface="Calibri"/>
              </a:rPr>
              <a:t>&amp; it  is </a:t>
            </a:r>
            <a:r>
              <a:rPr sz="4000" b="1" spc="-30" dirty="0">
                <a:latin typeface="Calibri"/>
                <a:cs typeface="Calibri"/>
              </a:rPr>
              <a:t>favoured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by:</a:t>
            </a:r>
            <a:endParaRPr sz="4000">
              <a:latin typeface="Calibri"/>
              <a:cs typeface="Calibri"/>
            </a:endParaRPr>
          </a:p>
          <a:p>
            <a:pPr marL="426084" indent="-414020" algn="just">
              <a:lnSpc>
                <a:spcPct val="100000"/>
              </a:lnSpc>
              <a:spcBef>
                <a:spcPts val="960"/>
              </a:spcBef>
              <a:buSzPct val="97500"/>
              <a:buAutoNum type="arabicPlain"/>
              <a:tabLst>
                <a:tab pos="426720" algn="l"/>
              </a:tabLst>
            </a:pPr>
            <a:r>
              <a:rPr sz="4000" b="1" spc="-10" dirty="0">
                <a:latin typeface="Calibri"/>
                <a:cs typeface="Calibri"/>
              </a:rPr>
              <a:t>low </a:t>
            </a:r>
            <a:r>
              <a:rPr sz="4000" b="1" spc="-5" dirty="0">
                <a:latin typeface="Calibri"/>
                <a:cs typeface="Calibri"/>
              </a:rPr>
              <a:t>pH</a:t>
            </a:r>
            <a:endParaRPr sz="4000">
              <a:latin typeface="Calibri"/>
              <a:cs typeface="Calibri"/>
            </a:endParaRPr>
          </a:p>
          <a:p>
            <a:pPr marL="426084" indent="-414020" algn="just">
              <a:lnSpc>
                <a:spcPct val="100000"/>
              </a:lnSpc>
              <a:spcBef>
                <a:spcPts val="965"/>
              </a:spcBef>
              <a:buSzPct val="97500"/>
              <a:buAutoNum type="arabicPlain"/>
              <a:tabLst>
                <a:tab pos="426720" algn="l"/>
              </a:tabLst>
            </a:pPr>
            <a:r>
              <a:rPr sz="4000" b="1" spc="-10" dirty="0">
                <a:latin typeface="Calibri"/>
                <a:cs typeface="Calibri"/>
              </a:rPr>
              <a:t>increased </a:t>
            </a:r>
            <a:r>
              <a:rPr sz="4000" b="1" spc="-25" dirty="0">
                <a:latin typeface="Calibri"/>
                <a:cs typeface="Calibri"/>
              </a:rPr>
              <a:t>I.C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calcium</a:t>
            </a:r>
            <a:endParaRPr sz="4000">
              <a:latin typeface="Calibri"/>
              <a:cs typeface="Calibri"/>
            </a:endParaRPr>
          </a:p>
          <a:p>
            <a:pPr marL="426084" indent="-414020" algn="just">
              <a:lnSpc>
                <a:spcPct val="100000"/>
              </a:lnSpc>
              <a:spcBef>
                <a:spcPts val="960"/>
              </a:spcBef>
              <a:buSzPct val="97500"/>
              <a:buAutoNum type="arabicPlain"/>
              <a:tabLst>
                <a:tab pos="426720" algn="l"/>
              </a:tabLst>
            </a:pPr>
            <a:r>
              <a:rPr sz="4000" b="1" spc="-15" dirty="0">
                <a:latin typeface="Calibri"/>
                <a:cs typeface="Calibri"/>
              </a:rPr>
              <a:t>cathepsin </a:t>
            </a:r>
            <a:r>
              <a:rPr sz="4000" b="1" spc="-5" dirty="0">
                <a:latin typeface="Calibri"/>
                <a:cs typeface="Calibri"/>
              </a:rPr>
              <a:t>B within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lysosomes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84271"/>
            <a:ext cx="7369809" cy="453707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4000" b="1" spc="-25" dirty="0">
                <a:latin typeface="Calibri"/>
                <a:cs typeface="Calibri"/>
              </a:rPr>
              <a:t>Activated </a:t>
            </a:r>
            <a:r>
              <a:rPr sz="4000" b="1" spc="-5" dirty="0">
                <a:latin typeface="Calibri"/>
                <a:cs typeface="Calibri"/>
              </a:rPr>
              <a:t>trypsin</a:t>
            </a:r>
            <a:r>
              <a:rPr sz="4000" b="1" spc="8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Wingdings 3"/>
                <a:cs typeface="Wingdings 3"/>
              </a:rPr>
              <a:t></a:t>
            </a:r>
            <a:endParaRPr sz="4000">
              <a:latin typeface="Wingdings 3"/>
              <a:cs typeface="Wingdings 3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sz="4000" b="1" spc="-10" dirty="0">
                <a:latin typeface="Calibri"/>
                <a:cs typeface="Calibri"/>
              </a:rPr>
              <a:t>Prekallikrin </a:t>
            </a:r>
            <a:r>
              <a:rPr sz="4000" b="1" spc="-5" dirty="0">
                <a:latin typeface="Wingdings 3"/>
                <a:cs typeface="Wingdings 3"/>
              </a:rPr>
              <a:t></a:t>
            </a:r>
            <a:r>
              <a:rPr sz="4000" b="1" spc="-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active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form</a:t>
            </a:r>
            <a:endParaRPr sz="40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4000" b="1" spc="-20" dirty="0">
                <a:latin typeface="Wingdings 3"/>
                <a:cs typeface="Wingdings 3"/>
              </a:rPr>
              <a:t></a:t>
            </a:r>
            <a:r>
              <a:rPr sz="4000" b="1" spc="-20" dirty="0">
                <a:latin typeface="Calibri"/>
                <a:cs typeface="Calibri"/>
              </a:rPr>
              <a:t>stimulate </a:t>
            </a:r>
            <a:r>
              <a:rPr sz="4000" b="1" spc="-5" dirty="0">
                <a:latin typeface="Calibri"/>
                <a:cs typeface="Calibri"/>
              </a:rPr>
              <a:t>kinin </a:t>
            </a:r>
            <a:r>
              <a:rPr sz="4000" b="1" spc="-20" dirty="0">
                <a:latin typeface="Calibri"/>
                <a:cs typeface="Calibri"/>
              </a:rPr>
              <a:t>system,hagman  </a:t>
            </a:r>
            <a:r>
              <a:rPr sz="4000" b="1" spc="-20">
                <a:latin typeface="Calibri"/>
                <a:cs typeface="Calibri"/>
              </a:rPr>
              <a:t>factor(factor </a:t>
            </a:r>
            <a:r>
              <a:rPr sz="4000" b="1" spc="-5" smtClean="0">
                <a:latin typeface="Calibri"/>
                <a:cs typeface="Calibri"/>
              </a:rPr>
              <a:t>IX) &amp; </a:t>
            </a:r>
            <a:r>
              <a:rPr sz="4000" b="1" spc="-15" smtClean="0">
                <a:latin typeface="Calibri"/>
                <a:cs typeface="Calibri"/>
              </a:rPr>
              <a:t>clotting  </a:t>
            </a:r>
            <a:r>
              <a:rPr sz="4000" b="1" spc="-10" dirty="0">
                <a:latin typeface="Calibri"/>
                <a:cs typeface="Calibri"/>
              </a:rPr>
              <a:t>&amp;complement </a:t>
            </a:r>
            <a:r>
              <a:rPr sz="4000" b="1" spc="-25" dirty="0">
                <a:latin typeface="Calibri"/>
                <a:cs typeface="Calibri"/>
              </a:rPr>
              <a:t>factors </a:t>
            </a:r>
            <a:r>
              <a:rPr sz="4000" b="1" spc="-10" dirty="0">
                <a:latin typeface="Wingdings 3"/>
                <a:cs typeface="Wingdings 3"/>
              </a:rPr>
              <a:t>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small  </a:t>
            </a:r>
            <a:r>
              <a:rPr sz="4000" b="1" spc="-10" dirty="0">
                <a:latin typeface="Calibri"/>
                <a:cs typeface="Calibri"/>
              </a:rPr>
              <a:t>vessels thrombosis </a:t>
            </a:r>
            <a:r>
              <a:rPr sz="4000" b="1" spc="-10" dirty="0">
                <a:latin typeface="Wingdings 3"/>
                <a:cs typeface="Wingdings 3"/>
              </a:rPr>
              <a:t></a:t>
            </a:r>
            <a:r>
              <a:rPr sz="4000" b="1" spc="-85" dirty="0">
                <a:latin typeface="Times New Roman"/>
                <a:cs typeface="Times New Roman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rupture</a:t>
            </a:r>
            <a:endParaRPr sz="4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4000" b="1" spc="-5" dirty="0">
                <a:latin typeface="Wingdings 3"/>
                <a:cs typeface="Wingdings 3"/>
              </a:rPr>
              <a:t></a:t>
            </a:r>
            <a:r>
              <a:rPr sz="4000" b="1" spc="-5" dirty="0">
                <a:latin typeface="Calibri"/>
                <a:cs typeface="Calibri"/>
              </a:rPr>
              <a:t>hemorrhage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850"/>
            <a:ext cx="7744459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-</a:t>
            </a:r>
            <a:r>
              <a:rPr sz="4000" b="1" spc="-10" dirty="0">
                <a:latin typeface="Calibri"/>
                <a:cs typeface="Calibri"/>
              </a:rPr>
              <a:t>damaged </a:t>
            </a:r>
            <a:r>
              <a:rPr sz="4000" b="1" spc="-5" dirty="0">
                <a:latin typeface="Calibri"/>
                <a:cs typeface="Calibri"/>
              </a:rPr>
              <a:t>acinar </a:t>
            </a:r>
            <a:r>
              <a:rPr sz="4000" b="1" spc="-10" dirty="0">
                <a:latin typeface="Calibri"/>
                <a:cs typeface="Calibri"/>
              </a:rPr>
              <a:t>cells release </a:t>
            </a:r>
            <a:r>
              <a:rPr sz="4000" b="1" spc="-20" dirty="0">
                <a:latin typeface="Calibri"/>
                <a:cs typeface="Calibri"/>
              </a:rPr>
              <a:t>potent  </a:t>
            </a:r>
            <a:r>
              <a:rPr sz="4000" b="1" spc="-5" dirty="0">
                <a:latin typeface="Calibri"/>
                <a:cs typeface="Calibri"/>
              </a:rPr>
              <a:t>cytokines </a:t>
            </a:r>
            <a:r>
              <a:rPr sz="4000" b="1" spc="-20" dirty="0">
                <a:latin typeface="Wingdings 3"/>
                <a:cs typeface="Wingdings 3"/>
              </a:rPr>
              <a:t></a:t>
            </a:r>
            <a:r>
              <a:rPr sz="4000" b="1" spc="-20" dirty="0">
                <a:latin typeface="Calibri"/>
                <a:cs typeface="Calibri"/>
              </a:rPr>
              <a:t>attraction </a:t>
            </a:r>
            <a:r>
              <a:rPr sz="4000" b="1" spc="-5" dirty="0">
                <a:latin typeface="Calibri"/>
                <a:cs typeface="Calibri"/>
              </a:rPr>
              <a:t>of  </a:t>
            </a:r>
            <a:r>
              <a:rPr sz="4000" b="1" spc="-10" dirty="0">
                <a:latin typeface="Calibri"/>
                <a:cs typeface="Calibri"/>
              </a:rPr>
              <a:t>neutrophils </a:t>
            </a:r>
            <a:r>
              <a:rPr sz="4000" b="1" spc="-5" dirty="0">
                <a:latin typeface="Calibri"/>
                <a:cs typeface="Calibri"/>
              </a:rPr>
              <a:t>&amp;</a:t>
            </a:r>
            <a:r>
              <a:rPr sz="4000" b="1" spc="4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macrophages</a:t>
            </a:r>
            <a:endParaRPr sz="4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4000" b="1" spc="-10" dirty="0">
                <a:latin typeface="Wingdings 3"/>
                <a:cs typeface="Wingdings 3"/>
              </a:rPr>
              <a:t></a:t>
            </a:r>
            <a:r>
              <a:rPr sz="4000" b="1" spc="-10" dirty="0">
                <a:latin typeface="Calibri"/>
                <a:cs typeface="Calibri"/>
              </a:rPr>
              <a:t>release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20" dirty="0">
                <a:latin typeface="Calibri"/>
                <a:cs typeface="Calibri"/>
              </a:rPr>
              <a:t>more </a:t>
            </a:r>
            <a:r>
              <a:rPr sz="4000" b="1" spc="-10" dirty="0">
                <a:latin typeface="Calibri"/>
                <a:cs typeface="Calibri"/>
              </a:rPr>
              <a:t>cytokines</a:t>
            </a:r>
            <a:r>
              <a:rPr sz="4000" b="1" spc="5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as</a:t>
            </a:r>
            <a:endParaRPr sz="4000">
              <a:latin typeface="Calibri"/>
              <a:cs typeface="Calibri"/>
            </a:endParaRPr>
          </a:p>
          <a:p>
            <a:pPr marL="355600" marR="1022350">
              <a:lnSpc>
                <a:spcPts val="4760"/>
              </a:lnSpc>
              <a:spcBef>
                <a:spcPts val="1155"/>
              </a:spcBef>
            </a:pPr>
            <a:r>
              <a:rPr sz="4000" b="1" spc="-35" dirty="0">
                <a:latin typeface="Calibri"/>
                <a:cs typeface="Calibri"/>
              </a:rPr>
              <a:t>IL-1,NO,PAF </a:t>
            </a:r>
            <a:r>
              <a:rPr sz="4000" b="1" spc="-10" dirty="0">
                <a:latin typeface="Wingdings 3"/>
                <a:cs typeface="Wingdings 3"/>
              </a:rPr>
              <a:t></a:t>
            </a:r>
            <a:r>
              <a:rPr sz="4000" b="1" spc="-10" dirty="0">
                <a:latin typeface="Calibri"/>
                <a:cs typeface="Calibri"/>
              </a:rPr>
              <a:t>inflammation </a:t>
            </a:r>
            <a:r>
              <a:rPr sz="4000" b="1" spc="-5" dirty="0">
                <a:latin typeface="Calibri"/>
                <a:cs typeface="Calibri"/>
              </a:rPr>
              <a:t>&amp;  </a:t>
            </a:r>
            <a:r>
              <a:rPr sz="4000" b="1" spc="-15" dirty="0">
                <a:latin typeface="Calibri"/>
                <a:cs typeface="Calibri"/>
              </a:rPr>
              <a:t>pancreatic</a:t>
            </a:r>
            <a:r>
              <a:rPr sz="4000" b="1" spc="4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damage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926" y="461899"/>
            <a:ext cx="4232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Acute</a:t>
            </a:r>
            <a:r>
              <a:rPr spc="-85" dirty="0"/>
              <a:t> </a:t>
            </a:r>
            <a:r>
              <a:rPr spc="-10" dirty="0"/>
              <a:t>pancreatitis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1850"/>
            <a:ext cx="70510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0" dirty="0">
                <a:latin typeface="Calibri"/>
                <a:cs typeface="Calibri"/>
              </a:rPr>
              <a:t>Inflammation </a:t>
            </a:r>
            <a:r>
              <a:rPr sz="4000" spc="-5" dirty="0">
                <a:latin typeface="Calibri"/>
                <a:cs typeface="Calibri"/>
              </a:rPr>
              <a:t>of the </a:t>
            </a:r>
            <a:r>
              <a:rPr sz="4000" spc="-10" dirty="0">
                <a:latin typeface="Calibri"/>
                <a:cs typeface="Calibri"/>
              </a:rPr>
              <a:t>pancreas  associated </a:t>
            </a:r>
            <a:r>
              <a:rPr sz="4000" spc="-5" dirty="0">
                <a:latin typeface="Calibri"/>
                <a:cs typeface="Calibri"/>
              </a:rPr>
              <a:t>with </a:t>
            </a:r>
            <a:r>
              <a:rPr sz="4000" dirty="0">
                <a:latin typeface="Calibri"/>
                <a:cs typeface="Calibri"/>
              </a:rPr>
              <a:t>acinar </a:t>
            </a:r>
            <a:r>
              <a:rPr sz="4000" spc="-5" dirty="0">
                <a:latin typeface="Calibri"/>
                <a:cs typeface="Calibri"/>
              </a:rPr>
              <a:t>cell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injury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2" y="461899"/>
            <a:ext cx="7482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Mrphology </a:t>
            </a:r>
            <a:r>
              <a:rPr spc="-10" dirty="0">
                <a:solidFill>
                  <a:srgbClr val="FF0000"/>
                </a:solidFill>
              </a:rPr>
              <a:t>of acute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0" dirty="0" err="1" smtClean="0">
                <a:solidFill>
                  <a:srgbClr val="FF0000"/>
                </a:solidFill>
              </a:rPr>
              <a:t>pancretitis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6728459" cy="45129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Calibri"/>
                <a:cs typeface="Calibri"/>
              </a:rPr>
              <a:t>-It is </a:t>
            </a:r>
            <a:r>
              <a:rPr sz="3200" b="1" spc="-20" dirty="0">
                <a:latin typeface="Calibri"/>
                <a:cs typeface="Calibri"/>
              </a:rPr>
              <a:t>related to </a:t>
            </a:r>
            <a:r>
              <a:rPr sz="3200" b="1" spc="-15" dirty="0">
                <a:latin typeface="Calibri"/>
                <a:cs typeface="Calibri"/>
              </a:rPr>
              <a:t>duration </a:t>
            </a:r>
            <a:r>
              <a:rPr sz="3200" b="1" dirty="0">
                <a:latin typeface="Calibri"/>
                <a:cs typeface="Calibri"/>
              </a:rPr>
              <a:t>&amp;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severity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-features:</a:t>
            </a:r>
            <a:endParaRPr sz="3200">
              <a:latin typeface="Calibri"/>
              <a:cs typeface="Calibri"/>
            </a:endParaRPr>
          </a:p>
          <a:p>
            <a:pPr marL="355600" marR="209550" indent="-342900">
              <a:lnSpc>
                <a:spcPct val="100000"/>
              </a:lnSpc>
              <a:spcBef>
                <a:spcPts val="765"/>
              </a:spcBef>
              <a:buSzPct val="96875"/>
              <a:buAutoNum type="arabicPlain"/>
              <a:tabLst>
                <a:tab pos="344170" algn="l"/>
              </a:tabLst>
            </a:pPr>
            <a:r>
              <a:rPr sz="3200" b="1" spc="-5" dirty="0">
                <a:latin typeface="Calibri"/>
                <a:cs typeface="Calibri"/>
              </a:rPr>
              <a:t>proteolytic </a:t>
            </a:r>
            <a:r>
              <a:rPr sz="3200" b="1" dirty="0">
                <a:latin typeface="Calibri"/>
                <a:cs typeface="Calibri"/>
              </a:rPr>
              <a:t>destruction of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pancreatic  </a:t>
            </a:r>
            <a:r>
              <a:rPr sz="3200" b="1" spc="-10" dirty="0">
                <a:latin typeface="Calibri"/>
                <a:cs typeface="Calibri"/>
              </a:rPr>
              <a:t>substance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SzPct val="96875"/>
              <a:buAutoNum type="arabicPlain"/>
              <a:tabLst>
                <a:tab pos="344170" algn="l"/>
              </a:tabLst>
            </a:pPr>
            <a:r>
              <a:rPr sz="3200" b="1" spc="-5" dirty="0">
                <a:latin typeface="Calibri"/>
                <a:cs typeface="Calibri"/>
              </a:rPr>
              <a:t>necrosis </a:t>
            </a:r>
            <a:r>
              <a:rPr sz="3200" b="1" dirty="0">
                <a:latin typeface="Calibri"/>
                <a:cs typeface="Calibri"/>
              </a:rPr>
              <a:t>of blood </a:t>
            </a:r>
            <a:r>
              <a:rPr sz="3200" b="1" spc="-5" dirty="0">
                <a:latin typeface="Calibri"/>
                <a:cs typeface="Calibri"/>
              </a:rPr>
              <a:t>vessels </a:t>
            </a:r>
            <a:r>
              <a:rPr sz="3200" b="1" dirty="0">
                <a:latin typeface="Calibri"/>
                <a:cs typeface="Calibri"/>
              </a:rPr>
              <a:t>&amp; </a:t>
            </a:r>
            <a:r>
              <a:rPr sz="3200" b="1" spc="-10" dirty="0">
                <a:latin typeface="Calibri"/>
                <a:cs typeface="Calibri"/>
              </a:rPr>
              <a:t>interstitial  </a:t>
            </a:r>
            <a:r>
              <a:rPr sz="3200" b="1" spc="-5" dirty="0">
                <a:latin typeface="Calibri"/>
                <a:cs typeface="Calibri"/>
              </a:rPr>
              <a:t>hemorrhage</a:t>
            </a:r>
            <a:endParaRPr sz="3200">
              <a:latin typeface="Calibri"/>
              <a:cs typeface="Calibri"/>
            </a:endParaRPr>
          </a:p>
          <a:p>
            <a:pPr marL="343535" indent="-331470">
              <a:lnSpc>
                <a:spcPct val="100000"/>
              </a:lnSpc>
              <a:spcBef>
                <a:spcPts val="775"/>
              </a:spcBef>
              <a:buSzPct val="96875"/>
              <a:buAutoNum type="arabicPlain"/>
              <a:tabLst>
                <a:tab pos="344170" algn="l"/>
              </a:tabLst>
            </a:pPr>
            <a:r>
              <a:rPr sz="3200" b="1" spc="-5" dirty="0">
                <a:latin typeface="Calibri"/>
                <a:cs typeface="Calibri"/>
              </a:rPr>
              <a:t>necrosis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25" dirty="0">
                <a:latin typeface="Calibri"/>
                <a:cs typeface="Calibri"/>
              </a:rPr>
              <a:t>fat </a:t>
            </a:r>
            <a:r>
              <a:rPr sz="3200" b="1" spc="-15" dirty="0">
                <a:latin typeface="Calibri"/>
                <a:cs typeface="Calibri"/>
              </a:rPr>
              <a:t>by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lipase</a:t>
            </a:r>
            <a:endParaRPr sz="3200">
              <a:latin typeface="Calibri"/>
              <a:cs typeface="Calibri"/>
            </a:endParaRPr>
          </a:p>
          <a:p>
            <a:pPr marL="343535" indent="-331470">
              <a:lnSpc>
                <a:spcPct val="100000"/>
              </a:lnSpc>
              <a:spcBef>
                <a:spcPts val="765"/>
              </a:spcBef>
              <a:buSzPct val="96875"/>
              <a:buAutoNum type="arabicPlain"/>
              <a:tabLst>
                <a:tab pos="344170" algn="l"/>
              </a:tabLst>
            </a:pPr>
            <a:r>
              <a:rPr sz="3200" b="1" spc="-5" dirty="0">
                <a:latin typeface="Calibri"/>
                <a:cs typeface="Calibri"/>
              </a:rPr>
              <a:t>acute inflammatory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reaction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321"/>
            <a:ext cx="7198995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4000" spc="-40" dirty="0">
                <a:latin typeface="Calibri"/>
                <a:cs typeface="Calibri"/>
              </a:rPr>
              <a:t>-</a:t>
            </a:r>
            <a:r>
              <a:rPr sz="4000" b="1" spc="-40" dirty="0">
                <a:latin typeface="Calibri"/>
                <a:cs typeface="Calibri"/>
              </a:rPr>
              <a:t>Fat </a:t>
            </a:r>
            <a:r>
              <a:rPr sz="4000" b="1" spc="-10" dirty="0">
                <a:latin typeface="Calibri"/>
                <a:cs typeface="Calibri"/>
              </a:rPr>
              <a:t>necrosis </a:t>
            </a:r>
            <a:r>
              <a:rPr sz="4000" b="1" spc="-5" dirty="0">
                <a:latin typeface="Calibri"/>
                <a:cs typeface="Calibri"/>
              </a:rPr>
              <a:t>is </a:t>
            </a:r>
            <a:r>
              <a:rPr sz="4000" b="1" spc="-15" dirty="0">
                <a:latin typeface="Calibri"/>
                <a:cs typeface="Calibri"/>
              </a:rPr>
              <a:t>most </a:t>
            </a:r>
            <a:r>
              <a:rPr sz="4000" b="1" spc="-20" dirty="0">
                <a:latin typeface="Calibri"/>
                <a:cs typeface="Calibri"/>
              </a:rPr>
              <a:t>characteristic  </a:t>
            </a:r>
            <a:r>
              <a:rPr sz="4000" b="1" spc="-55">
                <a:latin typeface="Calibri"/>
                <a:cs typeface="Calibri"/>
              </a:rPr>
              <a:t>Fat</a:t>
            </a:r>
            <a:r>
              <a:rPr sz="4000" b="1">
                <a:latin typeface="Calibri"/>
                <a:cs typeface="Calibri"/>
              </a:rPr>
              <a:t> </a:t>
            </a:r>
            <a:r>
              <a:rPr sz="4000" b="1" spc="-20" smtClean="0">
                <a:latin typeface="Calibri"/>
                <a:cs typeface="Calibri"/>
              </a:rPr>
              <a:t>hydrolysis</a:t>
            </a:r>
            <a:r>
              <a:rPr lang="ar-JO" sz="4000" b="1" spc="-20" dirty="0" smtClean="0">
                <a:latin typeface="Calibri"/>
                <a:cs typeface="Calibri"/>
              </a:rPr>
              <a:t>)</a:t>
            </a:r>
            <a:r>
              <a:rPr sz="4000" b="1" spc="-80" smtClean="0">
                <a:latin typeface="Calibri"/>
                <a:cs typeface="Calibri"/>
              </a:rPr>
              <a:t>FFA</a:t>
            </a:r>
            <a:r>
              <a:rPr lang="ar-JO" sz="4000" b="1" spc="-80" dirty="0" smtClean="0">
                <a:latin typeface="Calibri"/>
                <a:cs typeface="Calibri"/>
              </a:rPr>
              <a:t>(</a:t>
            </a:r>
            <a:r>
              <a:rPr sz="4000" b="1" spc="-20" smtClean="0">
                <a:latin typeface="Calibri"/>
                <a:cs typeface="Calibri"/>
              </a:rPr>
              <a:t>----</a:t>
            </a:r>
            <a:r>
              <a:rPr sz="4000" b="1" spc="-20" dirty="0">
                <a:latin typeface="Calibri"/>
                <a:cs typeface="Calibri"/>
              </a:rPr>
              <a:t>combine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-45" dirty="0">
                <a:latin typeface="Calibri"/>
                <a:cs typeface="Calibri"/>
              </a:rPr>
              <a:t> </a:t>
            </a:r>
            <a:r>
              <a:rPr sz="4000" b="1" spc="5" dirty="0">
                <a:latin typeface="Calibri"/>
                <a:cs typeface="Calibri"/>
              </a:rPr>
              <a:t>Ca++</a:t>
            </a:r>
            <a:endParaRPr sz="4000">
              <a:latin typeface="Calibri"/>
              <a:cs typeface="Calibri"/>
            </a:endParaRPr>
          </a:p>
          <a:p>
            <a:pPr marL="355600">
              <a:lnSpc>
                <a:spcPts val="3825"/>
              </a:lnSpc>
            </a:pPr>
            <a:r>
              <a:rPr sz="4000" b="1" spc="-5" dirty="0">
                <a:latin typeface="Calibri"/>
                <a:cs typeface="Calibri"/>
              </a:rPr>
              <a:t>(saponification)----insoluble</a:t>
            </a:r>
            <a:endParaRPr sz="4000">
              <a:latin typeface="Calibri"/>
              <a:cs typeface="Calibri"/>
            </a:endParaRPr>
          </a:p>
          <a:p>
            <a:pPr marL="355600">
              <a:lnSpc>
                <a:spcPts val="4560"/>
              </a:lnSpc>
            </a:pPr>
            <a:r>
              <a:rPr sz="4000" b="1" spc="-5" dirty="0">
                <a:latin typeface="Calibri"/>
                <a:cs typeface="Calibri"/>
              </a:rPr>
              <a:t>salts(calcification)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850"/>
            <a:ext cx="783145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-Pancreatic </a:t>
            </a:r>
            <a:r>
              <a:rPr sz="4000" b="1" spc="-10" dirty="0">
                <a:latin typeface="Calibri"/>
                <a:cs typeface="Calibri"/>
              </a:rPr>
              <a:t>pseudocyst </a:t>
            </a:r>
            <a:r>
              <a:rPr sz="4000" b="1" spc="-25" dirty="0">
                <a:latin typeface="Calibri"/>
                <a:cs typeface="Calibri"/>
              </a:rPr>
              <a:t>are </a:t>
            </a:r>
            <a:r>
              <a:rPr sz="4000" b="1" spc="-15" dirty="0">
                <a:latin typeface="Calibri"/>
                <a:cs typeface="Calibri"/>
              </a:rPr>
              <a:t>formed </a:t>
            </a:r>
            <a:r>
              <a:rPr sz="4000" b="1" spc="-5" dirty="0">
                <a:latin typeface="Calibri"/>
                <a:cs typeface="Calibri"/>
              </a:rPr>
              <a:t>in  50% of the</a:t>
            </a:r>
            <a:r>
              <a:rPr sz="4000" b="1" spc="-10" dirty="0">
                <a:latin typeface="Calibri"/>
                <a:cs typeface="Calibri"/>
              </a:rPr>
              <a:t> cases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4000" b="1" spc="-15" dirty="0">
                <a:latin typeface="Calibri"/>
                <a:cs typeface="Calibri"/>
              </a:rPr>
              <a:t>-suppurative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appendicitis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4000" b="1" spc="-10" dirty="0">
                <a:latin typeface="Calibri"/>
                <a:cs typeface="Calibri"/>
              </a:rPr>
              <a:t>-obstruction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5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duodenum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000" b="1" spc="-5" dirty="0">
                <a:latin typeface="Calibri"/>
                <a:cs typeface="Calibri"/>
              </a:rPr>
              <a:t>-abscess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formation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4000" b="1" spc="-10" dirty="0">
                <a:latin typeface="Calibri"/>
                <a:cs typeface="Calibri"/>
              </a:rPr>
              <a:t>-hemorrhages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5279390" cy="441515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4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prognosis: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4000" spc="-10" dirty="0">
                <a:latin typeface="Calibri"/>
                <a:cs typeface="Calibri"/>
              </a:rPr>
              <a:t>-</a:t>
            </a:r>
            <a:r>
              <a:rPr sz="4000" b="1" spc="-10" dirty="0">
                <a:latin typeface="Calibri"/>
                <a:cs typeface="Calibri"/>
              </a:rPr>
              <a:t>mortality </a:t>
            </a:r>
            <a:r>
              <a:rPr sz="4000" b="1" spc="-5" dirty="0">
                <a:latin typeface="Calibri"/>
                <a:cs typeface="Calibri"/>
              </a:rPr>
              <a:t>is </a:t>
            </a:r>
            <a:r>
              <a:rPr sz="4000" b="1" dirty="0">
                <a:latin typeface="Calibri"/>
                <a:cs typeface="Calibri"/>
              </a:rPr>
              <a:t>high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20-40%</a:t>
            </a:r>
            <a:endParaRPr sz="4000">
              <a:latin typeface="Calibri"/>
              <a:cs typeface="Calibri"/>
            </a:endParaRPr>
          </a:p>
          <a:p>
            <a:pPr marL="12700" marR="59690">
              <a:lnSpc>
                <a:spcPct val="120000"/>
              </a:lnSpc>
              <a:spcBef>
                <a:spcPts val="5"/>
              </a:spcBef>
            </a:pPr>
            <a:r>
              <a:rPr sz="4000" b="1" spc="-10" dirty="0">
                <a:latin typeface="Calibri"/>
                <a:cs typeface="Calibri"/>
              </a:rPr>
              <a:t>-death </a:t>
            </a:r>
            <a:r>
              <a:rPr sz="4000" b="1" spc="-5" dirty="0">
                <a:latin typeface="Calibri"/>
                <a:cs typeface="Calibri"/>
              </a:rPr>
              <a:t>is usually due </a:t>
            </a:r>
            <a:r>
              <a:rPr sz="4000" b="1" spc="-20" dirty="0">
                <a:latin typeface="Calibri"/>
                <a:cs typeface="Calibri"/>
              </a:rPr>
              <a:t>to:-  </a:t>
            </a:r>
            <a:r>
              <a:rPr sz="4000" b="1" spc="-5" dirty="0">
                <a:latin typeface="Calibri"/>
                <a:cs typeface="Calibri"/>
              </a:rPr>
              <a:t>1-shock</a:t>
            </a:r>
            <a:endParaRPr sz="4000">
              <a:latin typeface="Calibri"/>
              <a:cs typeface="Calibri"/>
            </a:endParaRPr>
          </a:p>
          <a:p>
            <a:pPr marL="12700" marR="1214755">
              <a:lnSpc>
                <a:spcPct val="120000"/>
              </a:lnSpc>
            </a:pPr>
            <a:r>
              <a:rPr sz="4000" b="1" spc="-5" dirty="0">
                <a:latin typeface="Calibri"/>
                <a:cs typeface="Calibri"/>
              </a:rPr>
              <a:t>2-abdominal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sepsis  3-ARDS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3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757" y="461899"/>
            <a:ext cx="4652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0000"/>
                </a:solidFill>
              </a:rPr>
              <a:t>Chronic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pancreatitis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142812" y="1357298"/>
            <a:ext cx="9001188" cy="1911164"/>
          </a:xfrm>
          <a:prstGeom prst="rect">
            <a:avLst/>
          </a:prstGeom>
        </p:spPr>
        <p:txBody>
          <a:bodyPr vert="horz" wrap="square" lIns="0" tIns="63881" rIns="0" bIns="0" rtlCol="0">
            <a:spAutoFit/>
          </a:bodyPr>
          <a:lstStyle/>
          <a:p>
            <a:pPr marL="355600" marR="5080" indent="-342900" algn="l">
              <a:spcBef>
                <a:spcPts val="95"/>
              </a:spcBef>
            </a:pPr>
            <a:r>
              <a:rPr sz="4000" spc="-25" dirty="0"/>
              <a:t>Repeated </a:t>
            </a:r>
            <a:r>
              <a:rPr sz="4000" spc="-5" dirty="0"/>
              <a:t>bouts of </a:t>
            </a:r>
            <a:r>
              <a:rPr sz="4000" spc="-20" dirty="0"/>
              <a:t>mild-moderate  </a:t>
            </a:r>
            <a:r>
              <a:rPr sz="4000" spc="-15" dirty="0"/>
              <a:t>pancreatic </a:t>
            </a:r>
            <a:r>
              <a:rPr sz="4000" spc="-10" dirty="0"/>
              <a:t>inflammation </a:t>
            </a:r>
            <a:r>
              <a:rPr sz="4000" spc="-10"/>
              <a:t>with  </a:t>
            </a:r>
            <a:r>
              <a:rPr sz="4000" spc="-15" smtClean="0"/>
              <a:t>progressive </a:t>
            </a:r>
            <a:r>
              <a:rPr sz="4000" spc="-5" dirty="0"/>
              <a:t>loss of </a:t>
            </a:r>
            <a:r>
              <a:rPr sz="4000" spc="-15" dirty="0"/>
              <a:t>pancreatic  parenchyma </a:t>
            </a:r>
            <a:r>
              <a:rPr sz="4000" spc="-5" dirty="0"/>
              <a:t>&amp;</a:t>
            </a:r>
            <a:r>
              <a:rPr sz="4000" spc="40" dirty="0"/>
              <a:t> </a:t>
            </a:r>
            <a:r>
              <a:rPr sz="4000" spc="-15" dirty="0"/>
              <a:t>fibrosis</a:t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80" y="192150"/>
            <a:ext cx="449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6095" algn="l"/>
              </a:tabLst>
            </a:pPr>
            <a:r>
              <a:rPr sz="4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Predisposing	</a:t>
            </a:r>
            <a:r>
              <a:rPr sz="40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factors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3441"/>
            <a:ext cx="7546340" cy="4278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375" indent="-32131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6774"/>
              <a:buAutoNum type="arabicPlain"/>
              <a:tabLst>
                <a:tab pos="334010" algn="l"/>
              </a:tabLst>
            </a:pP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alcoholism</a:t>
            </a:r>
            <a:endParaRPr sz="31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6774"/>
              <a:buAutoNum type="arabicPlain"/>
              <a:tabLst>
                <a:tab pos="333375" algn="l"/>
              </a:tabLst>
            </a:pPr>
            <a:r>
              <a:rPr sz="31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hypercalcemia</a:t>
            </a:r>
            <a:endParaRPr sz="31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buClr>
                <a:srgbClr val="000000"/>
              </a:buClr>
              <a:buSzPct val="96774"/>
              <a:buAutoNum type="arabicPlain"/>
              <a:tabLst>
                <a:tab pos="333375" algn="l"/>
              </a:tabLst>
            </a:pPr>
            <a:r>
              <a:rPr sz="31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hyperlipoproteinemia</a:t>
            </a: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SzPct val="96774"/>
              <a:buAutoNum type="arabicPlain"/>
              <a:tabLst>
                <a:tab pos="333375" algn="l"/>
              </a:tabLst>
            </a:pP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long </a:t>
            </a:r>
            <a:r>
              <a:rPr sz="31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standing </a:t>
            </a:r>
            <a:r>
              <a:rPr sz="3100" b="1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obstruction </a:t>
            </a: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 </a:t>
            </a:r>
            <a:r>
              <a:rPr sz="3100" b="1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pancreatic </a:t>
            </a: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duct  5-biliary </a:t>
            </a:r>
            <a:r>
              <a:rPr sz="3100" b="1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tract</a:t>
            </a:r>
            <a:r>
              <a:rPr sz="3100" b="1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disease</a:t>
            </a:r>
            <a:endParaRPr sz="3100">
              <a:latin typeface="Calibri"/>
              <a:cs typeface="Calibri"/>
            </a:endParaRPr>
          </a:p>
          <a:p>
            <a:pPr marL="333375" indent="-321310">
              <a:lnSpc>
                <a:spcPct val="100000"/>
              </a:lnSpc>
              <a:buClr>
                <a:srgbClr val="000000"/>
              </a:buClr>
              <a:buSzPct val="96774"/>
              <a:buAutoNum type="arabicPlain" startAt="6"/>
              <a:tabLst>
                <a:tab pos="334010" algn="l"/>
              </a:tabLst>
            </a:pPr>
            <a:r>
              <a:rPr sz="3100" b="1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hereditary</a:t>
            </a:r>
            <a:endParaRPr sz="3100">
              <a:latin typeface="Calibri"/>
              <a:cs typeface="Calibri"/>
            </a:endParaRPr>
          </a:p>
          <a:p>
            <a:pPr marL="12700" marR="427545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96774"/>
              <a:buAutoNum type="arabicPlain" startAt="6"/>
              <a:tabLst>
                <a:tab pos="333375" algn="l"/>
              </a:tabLst>
            </a:pP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hem</a:t>
            </a:r>
            <a:r>
              <a:rPr sz="3100" b="1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3100" b="1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</a:t>
            </a:r>
            <a:r>
              <a:rPr sz="3100" b="1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3100" b="1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</a:t>
            </a:r>
            <a:r>
              <a:rPr sz="3100" b="1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3100" b="1" spc="-4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sz="3100" b="1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osis </a:t>
            </a:r>
            <a:r>
              <a:rPr sz="3100" b="1" spc="-5" dirty="0">
                <a:latin typeface="Calibri"/>
                <a:cs typeface="Calibri"/>
              </a:rPr>
              <a:t> </a:t>
            </a:r>
            <a:r>
              <a:rPr sz="3100" b="1" spc="-1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8-cystic</a:t>
            </a:r>
            <a:r>
              <a:rPr sz="3100" b="1" spc="2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100" b="1" spc="-10" smtClean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fibrosis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139315" algn="l"/>
              </a:tabLst>
            </a:pPr>
            <a:r>
              <a:rPr sz="3100" b="1" spc="-10" smtClean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9-idiopathic	40</a:t>
            </a:r>
            <a:r>
              <a:rPr sz="3100" b="1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% </a:t>
            </a:r>
            <a:r>
              <a:rPr sz="3100" b="1" spc="-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3100" b="1" spc="5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100" b="1" spc="-5" smtClean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cases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822" y="461899"/>
            <a:ext cx="2844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morphol</a:t>
            </a:r>
            <a:r>
              <a:rPr spc="-20" dirty="0"/>
              <a:t>o</a:t>
            </a:r>
            <a:r>
              <a:rPr spc="-5" dirty="0"/>
              <a:t>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1513"/>
            <a:ext cx="6216650" cy="43681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3700" spc="-35" dirty="0">
                <a:latin typeface="Calibri"/>
                <a:cs typeface="Calibri"/>
              </a:rPr>
              <a:t>-</a:t>
            </a:r>
            <a:r>
              <a:rPr sz="3700" b="1" spc="-35" dirty="0">
                <a:latin typeface="Calibri"/>
                <a:cs typeface="Calibri"/>
              </a:rPr>
              <a:t>Atrophy </a:t>
            </a:r>
            <a:r>
              <a:rPr sz="3700" b="1" spc="-5" dirty="0">
                <a:latin typeface="Calibri"/>
                <a:cs typeface="Calibri"/>
              </a:rPr>
              <a:t>of </a:t>
            </a:r>
            <a:r>
              <a:rPr sz="3700" b="1" spc="-20" dirty="0">
                <a:latin typeface="Calibri"/>
                <a:cs typeface="Calibri"/>
              </a:rPr>
              <a:t>exocrine</a:t>
            </a:r>
            <a:r>
              <a:rPr sz="3700" b="1" spc="75" dirty="0">
                <a:latin typeface="Calibri"/>
                <a:cs typeface="Calibri"/>
              </a:rPr>
              <a:t> </a:t>
            </a:r>
            <a:r>
              <a:rPr sz="3700" b="1" spc="-10" dirty="0">
                <a:latin typeface="Calibri"/>
                <a:cs typeface="Calibri"/>
              </a:rPr>
              <a:t>gland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700" b="1" spc="-15" dirty="0">
                <a:latin typeface="Calibri"/>
                <a:cs typeface="Calibri"/>
              </a:rPr>
              <a:t>-fibrosis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3700" b="1" spc="-10" dirty="0">
                <a:latin typeface="Calibri"/>
                <a:cs typeface="Calibri"/>
              </a:rPr>
              <a:t>-chronic</a:t>
            </a:r>
            <a:r>
              <a:rPr sz="3700" b="1" spc="25" dirty="0">
                <a:latin typeface="Calibri"/>
                <a:cs typeface="Calibri"/>
              </a:rPr>
              <a:t> </a:t>
            </a:r>
            <a:r>
              <a:rPr sz="3700" b="1" spc="-10" dirty="0">
                <a:latin typeface="Calibri"/>
                <a:cs typeface="Calibri"/>
              </a:rPr>
              <a:t>inflammation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3700" b="1" spc="-10" dirty="0">
                <a:latin typeface="Calibri"/>
                <a:cs typeface="Calibri"/>
              </a:rPr>
              <a:t>-destruction </a:t>
            </a:r>
            <a:r>
              <a:rPr sz="3700" b="1" spc="-5" dirty="0">
                <a:latin typeface="Calibri"/>
                <a:cs typeface="Calibri"/>
              </a:rPr>
              <a:t>of </a:t>
            </a:r>
            <a:r>
              <a:rPr sz="3700" b="1" spc="-15" dirty="0">
                <a:latin typeface="Calibri"/>
                <a:cs typeface="Calibri"/>
              </a:rPr>
              <a:t>pancreatic</a:t>
            </a:r>
            <a:r>
              <a:rPr sz="3700" b="1" spc="110" dirty="0">
                <a:latin typeface="Calibri"/>
                <a:cs typeface="Calibri"/>
              </a:rPr>
              <a:t> </a:t>
            </a:r>
            <a:r>
              <a:rPr sz="3700" b="1" spc="-5" dirty="0">
                <a:latin typeface="Calibri"/>
                <a:cs typeface="Calibri"/>
              </a:rPr>
              <a:t>ducts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3700" b="1" spc="-10" dirty="0">
                <a:latin typeface="Calibri"/>
                <a:cs typeface="Calibri"/>
              </a:rPr>
              <a:t>-ductal </a:t>
            </a:r>
            <a:r>
              <a:rPr sz="3700" b="1" spc="-20" dirty="0">
                <a:latin typeface="Calibri"/>
                <a:cs typeface="Calibri"/>
              </a:rPr>
              <a:t>protein</a:t>
            </a:r>
            <a:r>
              <a:rPr sz="3700" b="1" spc="50" dirty="0">
                <a:latin typeface="Calibri"/>
                <a:cs typeface="Calibri"/>
              </a:rPr>
              <a:t> </a:t>
            </a:r>
            <a:r>
              <a:rPr sz="3700" b="1" spc="-5" dirty="0">
                <a:latin typeface="Calibri"/>
                <a:cs typeface="Calibri"/>
              </a:rPr>
              <a:t>plugs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3700" b="1" spc="-10" dirty="0">
                <a:latin typeface="Calibri"/>
                <a:cs typeface="Calibri"/>
              </a:rPr>
              <a:t>-calcifications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700" b="1" spc="-10" dirty="0">
                <a:latin typeface="Calibri"/>
                <a:cs typeface="Calibri"/>
              </a:rPr>
              <a:t>-pseudocysts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529" y="461899"/>
            <a:ext cx="3710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4978400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latin typeface="Calibri"/>
                <a:cs typeface="Calibri"/>
              </a:rPr>
              <a:t>-asymptomatic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5" dirty="0">
                <a:latin typeface="Calibri"/>
                <a:cs typeface="Calibri"/>
              </a:rPr>
              <a:t>-attacks </a:t>
            </a:r>
            <a:r>
              <a:rPr sz="3200" b="1" dirty="0">
                <a:latin typeface="Calibri"/>
                <a:cs typeface="Calibri"/>
              </a:rPr>
              <a:t>of abdominal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pain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spc="-15" dirty="0">
                <a:latin typeface="Calibri"/>
                <a:cs typeface="Calibri"/>
              </a:rPr>
              <a:t>-recurrent attacks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jaundice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-indigestion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alibri"/>
                <a:cs typeface="Calibri"/>
              </a:rPr>
              <a:t>-diabetes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mellitus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alibri"/>
                <a:cs typeface="Calibri"/>
              </a:rPr>
              <a:t>-weight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loss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-malabsorption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461899"/>
            <a:ext cx="21888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diagn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1850"/>
            <a:ext cx="805307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0900" indent="-3429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-increased </a:t>
            </a:r>
            <a:r>
              <a:rPr sz="4000" b="1" spc="-15" dirty="0">
                <a:latin typeface="Calibri"/>
                <a:cs typeface="Calibri"/>
              </a:rPr>
              <a:t>amylase </a:t>
            </a:r>
            <a:r>
              <a:rPr sz="4000" b="1" spc="-5" dirty="0">
                <a:latin typeface="Calibri"/>
                <a:cs typeface="Calibri"/>
              </a:rPr>
              <a:t>&amp; lipase in the  serum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</a:pPr>
            <a:r>
              <a:rPr sz="4000" b="1" spc="-10" dirty="0">
                <a:latin typeface="Calibri"/>
                <a:cs typeface="Calibri"/>
              </a:rPr>
              <a:t>-calcifications </a:t>
            </a:r>
            <a:r>
              <a:rPr sz="4000" b="1" spc="-5" dirty="0">
                <a:latin typeface="Calibri"/>
                <a:cs typeface="Calibri"/>
              </a:rPr>
              <a:t>in the </a:t>
            </a:r>
            <a:r>
              <a:rPr sz="4000" b="1" spc="-10" dirty="0">
                <a:latin typeface="Calibri"/>
                <a:cs typeface="Calibri"/>
              </a:rPr>
              <a:t>pancreas </a:t>
            </a:r>
            <a:r>
              <a:rPr sz="4000" b="1" spc="-5" dirty="0">
                <a:latin typeface="Calibri"/>
                <a:cs typeface="Calibri"/>
              </a:rPr>
              <a:t>on </a:t>
            </a:r>
            <a:r>
              <a:rPr sz="4000" b="1" spc="-40" dirty="0">
                <a:latin typeface="Calibri"/>
                <a:cs typeface="Calibri"/>
              </a:rPr>
              <a:t>x-ray  </a:t>
            </a:r>
            <a:r>
              <a:rPr sz="4000" b="1" spc="-5" dirty="0">
                <a:latin typeface="Calibri"/>
                <a:cs typeface="Calibri"/>
              </a:rPr>
              <a:t>or </a:t>
            </a:r>
            <a:r>
              <a:rPr sz="4000" b="1" spc="10" dirty="0">
                <a:latin typeface="Calibri"/>
                <a:cs typeface="Calibri"/>
              </a:rPr>
              <a:t>CT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scan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000" b="1" spc="-10" dirty="0">
                <a:latin typeface="Calibri"/>
                <a:cs typeface="Calibri"/>
              </a:rPr>
              <a:t>-presence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pseudocysts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6214110" cy="441515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5" dirty="0">
                <a:latin typeface="Calibri"/>
                <a:cs typeface="Calibri"/>
              </a:rPr>
              <a:t>Clinical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features:</a:t>
            </a:r>
            <a:endParaRPr sz="4000">
              <a:latin typeface="Calibri"/>
              <a:cs typeface="Calibri"/>
            </a:endParaRPr>
          </a:p>
          <a:p>
            <a:pPr marL="355600" marR="2144395" indent="-3556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1-abdominal pain 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cardinal </a:t>
            </a:r>
            <a:r>
              <a:rPr sz="4000" spc="-10" dirty="0">
                <a:latin typeface="Calibri"/>
                <a:cs typeface="Calibri"/>
              </a:rPr>
              <a:t>sign  </a:t>
            </a:r>
            <a:r>
              <a:rPr sz="4000" spc="-20" dirty="0">
                <a:latin typeface="Calibri"/>
                <a:cs typeface="Calibri"/>
              </a:rPr>
              <a:t>mild-severe</a:t>
            </a:r>
            <a:endParaRPr sz="4000">
              <a:latin typeface="Calibri"/>
              <a:cs typeface="Calibri"/>
            </a:endParaRPr>
          </a:p>
          <a:p>
            <a:pPr marL="927100" marR="5080">
              <a:lnSpc>
                <a:spcPct val="120000"/>
              </a:lnSpc>
              <a:spcBef>
                <a:spcPts val="5"/>
              </a:spcBef>
            </a:pPr>
            <a:r>
              <a:rPr sz="4000" spc="-15" smtClean="0">
                <a:latin typeface="Calibri"/>
                <a:cs typeface="Calibri"/>
              </a:rPr>
              <a:t>epigastric </a:t>
            </a:r>
            <a:r>
              <a:rPr sz="4000" spc="-10" dirty="0">
                <a:latin typeface="Calibri"/>
                <a:cs typeface="Calibri"/>
              </a:rPr>
              <a:t>with  </a:t>
            </a:r>
            <a:r>
              <a:rPr sz="4000" spc="-15" dirty="0">
                <a:latin typeface="Calibri"/>
                <a:cs typeface="Calibri"/>
              </a:rPr>
              <a:t>radiation </a:t>
            </a:r>
            <a:r>
              <a:rPr sz="4000" spc="-20" dirty="0">
                <a:latin typeface="Calibri"/>
                <a:cs typeface="Calibri"/>
              </a:rPr>
              <a:t>to </a:t>
            </a:r>
            <a:r>
              <a:rPr sz="4000" spc="-5" dirty="0">
                <a:latin typeface="Calibri"/>
                <a:cs typeface="Calibri"/>
              </a:rPr>
              <a:t>the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back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461899"/>
            <a:ext cx="4956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FF0000"/>
                </a:solidFill>
              </a:rPr>
              <a:t>Pancreatic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carcinoma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777"/>
            <a:ext cx="612965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8530" algn="l"/>
              </a:tabLst>
            </a:pPr>
            <a:r>
              <a:rPr sz="2500" b="1" spc="-10" dirty="0">
                <a:latin typeface="Calibri"/>
                <a:cs typeface="Calibri"/>
              </a:rPr>
              <a:t>-Peak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incidence	</a:t>
            </a:r>
            <a:r>
              <a:rPr sz="2500" b="1" spc="-10" dirty="0">
                <a:latin typeface="Calibri"/>
                <a:cs typeface="Calibri"/>
              </a:rPr>
              <a:t>60-80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yr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-predisposing</a:t>
            </a:r>
            <a:r>
              <a:rPr sz="25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factors:</a:t>
            </a:r>
            <a:endParaRPr sz="25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buSzPct val="96000"/>
              <a:buAutoNum type="arabicPlain"/>
              <a:tabLst>
                <a:tab pos="270510" algn="l"/>
              </a:tabLst>
            </a:pPr>
            <a:r>
              <a:rPr sz="2500" b="1" spc="-5" dirty="0">
                <a:latin typeface="Calibri"/>
                <a:cs typeface="Calibri"/>
              </a:rPr>
              <a:t>smoking</a:t>
            </a:r>
            <a:endParaRPr sz="2500">
              <a:latin typeface="Calibri"/>
              <a:cs typeface="Calibri"/>
            </a:endParaRPr>
          </a:p>
          <a:p>
            <a:pPr marL="12700" marR="375285">
              <a:lnSpc>
                <a:spcPct val="100000"/>
              </a:lnSpc>
              <a:buSzPct val="96000"/>
              <a:buAutoNum type="arabicPlain"/>
              <a:tabLst>
                <a:tab pos="270510" algn="l"/>
              </a:tabLst>
            </a:pPr>
            <a:r>
              <a:rPr sz="2500" b="1" spc="-5" dirty="0">
                <a:latin typeface="Calibri"/>
                <a:cs typeface="Calibri"/>
              </a:rPr>
              <a:t>hereditary </a:t>
            </a:r>
            <a:r>
              <a:rPr sz="2500" b="1" spc="-5">
                <a:latin typeface="Calibri"/>
                <a:cs typeface="Calibri"/>
              </a:rPr>
              <a:t>pancreatitis </a:t>
            </a:r>
            <a:r>
              <a:rPr lang="ar-JO" sz="2500" b="1" spc="-5" dirty="0" smtClean="0">
                <a:latin typeface="Calibri"/>
                <a:cs typeface="Calibri"/>
              </a:rPr>
              <a:t>(</a:t>
            </a:r>
            <a:r>
              <a:rPr sz="2500" b="1" spc="-5" smtClean="0">
                <a:latin typeface="Calibri"/>
                <a:cs typeface="Calibri"/>
              </a:rPr>
              <a:t>increase </a:t>
            </a:r>
            <a:r>
              <a:rPr sz="2500" b="1" spc="-10">
                <a:latin typeface="Calibri"/>
                <a:cs typeface="Calibri"/>
              </a:rPr>
              <a:t>risk </a:t>
            </a:r>
            <a:r>
              <a:rPr sz="2500" b="1" spc="-5" smtClean="0">
                <a:latin typeface="Calibri"/>
                <a:cs typeface="Calibri"/>
              </a:rPr>
              <a:t>40X </a:t>
            </a:r>
            <a:r>
              <a:rPr sz="2500" b="1" spc="-10" dirty="0">
                <a:latin typeface="Calibri"/>
                <a:cs typeface="Calibri"/>
              </a:rPr>
              <a:t>3-genetic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mutations</a:t>
            </a:r>
            <a:endParaRPr sz="2500">
              <a:latin typeface="Calibri"/>
              <a:cs typeface="Calibri"/>
            </a:endParaRPr>
          </a:p>
          <a:p>
            <a:pPr marL="297180" marR="1003300">
              <a:lnSpc>
                <a:spcPct val="100000"/>
              </a:lnSpc>
              <a:tabLst>
                <a:tab pos="2301875" algn="l"/>
              </a:tabLst>
            </a:pPr>
            <a:r>
              <a:rPr sz="2500" b="1" spc="-15" dirty="0">
                <a:latin typeface="Calibri"/>
                <a:cs typeface="Calibri"/>
              </a:rPr>
              <a:t>K-ras </a:t>
            </a:r>
            <a:r>
              <a:rPr sz="2500" b="1" spc="-10">
                <a:latin typeface="Calibri"/>
                <a:cs typeface="Calibri"/>
              </a:rPr>
              <a:t>gene </a:t>
            </a:r>
            <a:r>
              <a:rPr sz="2500" b="1" spc="-10" smtClean="0">
                <a:latin typeface="Calibri"/>
                <a:cs typeface="Calibri"/>
              </a:rPr>
              <a:t>mutation(most </a:t>
            </a:r>
            <a:r>
              <a:rPr sz="2500" b="1" spc="-5" dirty="0">
                <a:latin typeface="Calibri"/>
                <a:cs typeface="Calibri"/>
              </a:rPr>
              <a:t>common)  </a:t>
            </a:r>
            <a:r>
              <a:rPr sz="2500" b="1" spc="-10">
                <a:latin typeface="Calibri"/>
                <a:cs typeface="Calibri"/>
              </a:rPr>
              <a:t>CDKN2A</a:t>
            </a:r>
            <a:r>
              <a:rPr sz="2500" b="1" spc="10">
                <a:latin typeface="Calibri"/>
                <a:cs typeface="Calibri"/>
              </a:rPr>
              <a:t> </a:t>
            </a:r>
            <a:r>
              <a:rPr sz="2500" b="1" spc="-5" smtClean="0">
                <a:latin typeface="Calibri"/>
                <a:cs typeface="Calibri"/>
              </a:rPr>
              <a:t>P16</a:t>
            </a:r>
            <a:r>
              <a:rPr sz="2500" b="1" spc="-5" dirty="0">
                <a:latin typeface="Calibri"/>
                <a:cs typeface="Calibri"/>
              </a:rPr>
              <a:t>)</a:t>
            </a:r>
            <a:r>
              <a:rPr sz="2500" b="1" spc="-5">
                <a:latin typeface="Calibri"/>
                <a:cs typeface="Calibri"/>
              </a:rPr>
              <a:t>	</a:t>
            </a:r>
            <a:r>
              <a:rPr sz="2500" b="1" spc="-10" smtClean="0">
                <a:latin typeface="Calibri"/>
                <a:cs typeface="Calibri"/>
              </a:rPr>
              <a:t>mutation</a:t>
            </a:r>
            <a:r>
              <a:rPr lang="ar-JO" sz="2500" b="1" spc="-10" dirty="0" smtClean="0">
                <a:latin typeface="Calibri"/>
                <a:cs typeface="Calibri"/>
              </a:rPr>
              <a:t/>
            </a:r>
            <a:br>
              <a:rPr lang="ar-JO" sz="2500" b="1" spc="-10" dirty="0" smtClean="0">
                <a:latin typeface="Calibri"/>
                <a:cs typeface="Calibri"/>
              </a:rPr>
            </a:br>
            <a:r>
              <a:rPr sz="2500" b="1" spc="-5" smtClean="0">
                <a:latin typeface="Calibri"/>
                <a:cs typeface="Calibri"/>
              </a:rPr>
              <a:t>-Both </a:t>
            </a:r>
            <a:r>
              <a:rPr sz="2500" b="1" spc="-10" dirty="0">
                <a:latin typeface="Calibri"/>
                <a:cs typeface="Calibri"/>
              </a:rPr>
              <a:t>present </a:t>
            </a:r>
            <a:r>
              <a:rPr sz="2500" b="1" spc="-5" dirty="0">
                <a:latin typeface="Calibri"/>
                <a:cs typeface="Calibri"/>
              </a:rPr>
              <a:t>in </a:t>
            </a:r>
            <a:r>
              <a:rPr sz="2500" b="1" spc="-10" dirty="0">
                <a:latin typeface="Calibri"/>
                <a:cs typeface="Calibri"/>
              </a:rPr>
              <a:t>90% </a:t>
            </a:r>
            <a:r>
              <a:rPr sz="2500" b="1" spc="-5" dirty="0">
                <a:latin typeface="Calibri"/>
                <a:cs typeface="Calibri"/>
              </a:rPr>
              <a:t>of the </a:t>
            </a:r>
            <a:r>
              <a:rPr sz="2500" b="1" spc="-5">
                <a:latin typeface="Calibri"/>
                <a:cs typeface="Calibri"/>
              </a:rPr>
              <a:t>cases-  </a:t>
            </a:r>
            <a:r>
              <a:rPr sz="2500" b="1" spc="-5" smtClean="0">
                <a:latin typeface="Calibri"/>
                <a:cs typeface="Calibri"/>
              </a:rPr>
              <a:t>T53</a:t>
            </a:r>
            <a:r>
              <a:rPr sz="2500" b="1" spc="-10" smtClean="0">
                <a:latin typeface="Calibri"/>
                <a:cs typeface="Calibri"/>
              </a:rPr>
              <a:t>gene </a:t>
            </a:r>
            <a:r>
              <a:rPr sz="2500" b="1" spc="-10" dirty="0">
                <a:latin typeface="Calibri"/>
                <a:cs typeface="Calibri"/>
              </a:rPr>
              <a:t>mutation </a:t>
            </a:r>
            <a:r>
              <a:rPr sz="2500" b="1" spc="-5" dirty="0">
                <a:latin typeface="Calibri"/>
                <a:cs typeface="Calibri"/>
              </a:rPr>
              <a:t>(&gt;50% of cases)  </a:t>
            </a:r>
            <a:r>
              <a:rPr sz="2500" b="1" spc="-10" dirty="0">
                <a:latin typeface="Calibri"/>
                <a:cs typeface="Calibri"/>
              </a:rPr>
              <a:t>HER2/NEU </a:t>
            </a:r>
            <a:r>
              <a:rPr sz="2500" b="1" spc="-5" dirty="0">
                <a:latin typeface="Calibri"/>
                <a:cs typeface="Calibri"/>
              </a:rPr>
              <a:t>amplification (&gt;50% </a:t>
            </a:r>
            <a:r>
              <a:rPr sz="2500" b="1" dirty="0">
                <a:latin typeface="Calibri"/>
                <a:cs typeface="Calibri"/>
              </a:rPr>
              <a:t>of </a:t>
            </a:r>
            <a:r>
              <a:rPr sz="2500" b="1" spc="-5" dirty="0">
                <a:latin typeface="Calibri"/>
                <a:cs typeface="Calibri"/>
              </a:rPr>
              <a:t>the cases)  </a:t>
            </a:r>
            <a:r>
              <a:rPr sz="2500" b="1" spc="-10" dirty="0">
                <a:latin typeface="Calibri"/>
                <a:cs typeface="Calibri"/>
              </a:rPr>
              <a:t>BRCA2 </a:t>
            </a:r>
            <a:r>
              <a:rPr sz="2500" b="1" spc="-5" dirty="0">
                <a:latin typeface="Calibri"/>
                <a:cs typeface="Calibri"/>
              </a:rPr>
              <a:t>&amp; </a:t>
            </a:r>
            <a:r>
              <a:rPr sz="2500" b="1" spc="-10" dirty="0">
                <a:latin typeface="Calibri"/>
                <a:cs typeface="Calibri"/>
              </a:rPr>
              <a:t>MLH genes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mutation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657" y="461899"/>
            <a:ext cx="31832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4863465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257425" algn="l"/>
              </a:tabLst>
            </a:pPr>
            <a:r>
              <a:rPr sz="3200" b="1" dirty="0">
                <a:latin typeface="Calibri"/>
                <a:cs typeface="Calibri"/>
              </a:rPr>
              <a:t>-M : F = 3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	in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youngs</a:t>
            </a:r>
            <a:endParaRPr sz="3200">
              <a:latin typeface="Calibri"/>
              <a:cs typeface="Calibri"/>
            </a:endParaRPr>
          </a:p>
          <a:p>
            <a:pPr marL="1393190">
              <a:lnSpc>
                <a:spcPct val="100000"/>
              </a:lnSpc>
              <a:spcBef>
                <a:spcPts val="770"/>
              </a:spcBef>
              <a:tabLst>
                <a:tab pos="2287905" algn="l"/>
              </a:tabLst>
            </a:pPr>
            <a:r>
              <a:rPr sz="3200" b="1" dirty="0">
                <a:latin typeface="Calibri"/>
                <a:cs typeface="Calibri"/>
              </a:rPr>
              <a:t>1 : 1	in olds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(&gt;60yrs)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Calibri"/>
                <a:cs typeface="Calibri"/>
              </a:rPr>
              <a:t>-blacks </a:t>
            </a:r>
            <a:r>
              <a:rPr sz="3200" b="1" dirty="0">
                <a:latin typeface="Calibri"/>
                <a:cs typeface="Calibri"/>
              </a:rPr>
              <a:t>&gt;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whites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461899"/>
            <a:ext cx="26758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Risk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609346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2034539" algn="l"/>
              </a:tabLst>
            </a:pPr>
            <a:r>
              <a:rPr sz="3200" b="1" smtClean="0">
                <a:latin typeface="Calibri"/>
                <a:cs typeface="Calibri"/>
              </a:rPr>
              <a:t>1-smoking</a:t>
            </a:r>
            <a:r>
              <a:rPr lang="en-US" sz="3200" b="1">
                <a:latin typeface="Calibri"/>
                <a:cs typeface="Calibri"/>
              </a:rPr>
              <a:t> </a:t>
            </a:r>
            <a:r>
              <a:rPr lang="en-US" sz="3200" b="1" smtClean="0">
                <a:latin typeface="Calibri"/>
                <a:cs typeface="Calibri"/>
              </a:rPr>
              <a:t>increase </a:t>
            </a:r>
            <a:r>
              <a:rPr sz="3200" b="1" smtClean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risk </a:t>
            </a:r>
            <a:r>
              <a:rPr sz="3200" b="1" spc="-10" dirty="0">
                <a:latin typeface="Calibri"/>
                <a:cs typeface="Calibri"/>
              </a:rPr>
              <a:t>by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2-3X  2-chemical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carcinogens</a:t>
            </a:r>
            <a:endParaRPr sz="3200" dirty="0">
              <a:latin typeface="Calibri"/>
              <a:cs typeface="Calibri"/>
            </a:endParaRPr>
          </a:p>
          <a:p>
            <a:pPr marL="12700" marR="2431415">
              <a:lnSpc>
                <a:spcPts val="4610"/>
              </a:lnSpc>
              <a:spcBef>
                <a:spcPts val="280"/>
              </a:spcBef>
            </a:pPr>
            <a:r>
              <a:rPr sz="3200" b="1" spc="-10" dirty="0">
                <a:latin typeface="Calibri"/>
                <a:cs typeface="Calibri"/>
              </a:rPr>
              <a:t>3-meat </a:t>
            </a:r>
            <a:r>
              <a:rPr sz="3200" b="1" dirty="0">
                <a:latin typeface="Calibri"/>
                <a:cs typeface="Calibri"/>
              </a:rPr>
              <a:t>&amp; </a:t>
            </a:r>
            <a:r>
              <a:rPr sz="3200" b="1" spc="-15" dirty="0">
                <a:latin typeface="Calibri"/>
                <a:cs typeface="Calibri"/>
              </a:rPr>
              <a:t>fat-rich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diet  </a:t>
            </a:r>
            <a:r>
              <a:rPr sz="3200" b="1" spc="-20" dirty="0">
                <a:latin typeface="Calibri"/>
                <a:cs typeface="Calibri"/>
              </a:rPr>
              <a:t>4-D.M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200" b="1" spc="-5" dirty="0">
                <a:latin typeface="Calibri"/>
                <a:cs typeface="Calibri"/>
              </a:rPr>
              <a:t>5-chronic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pancreatitis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1850"/>
            <a:ext cx="202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-lo</a:t>
            </a:r>
            <a:r>
              <a:rPr sz="40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</a:t>
            </a:r>
            <a:r>
              <a:rPr sz="4000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4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tion: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890" y="2429510"/>
          <a:ext cx="5222875" cy="2162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960"/>
                <a:gridCol w="3764915"/>
              </a:tblGrid>
              <a:tr h="496189">
                <a:tc>
                  <a:txBody>
                    <a:bodyPr/>
                    <a:lstStyle/>
                    <a:p>
                      <a:pPr marL="31750">
                        <a:lnSpc>
                          <a:spcPts val="3045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60-70%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head of the</a:t>
                      </a:r>
                      <a:r>
                        <a:rPr sz="3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pancreas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85343">
                <a:tc>
                  <a:txBody>
                    <a:bodyPr/>
                    <a:lstStyle/>
                    <a:p>
                      <a:pPr marL="31750">
                        <a:lnSpc>
                          <a:spcPts val="3745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10-15%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37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body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85101">
                <a:tc>
                  <a:txBody>
                    <a:bodyPr/>
                    <a:lstStyle/>
                    <a:p>
                      <a:pPr marL="31750">
                        <a:lnSpc>
                          <a:spcPts val="37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3745"/>
                        </a:lnSpc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tail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96252">
                <a:tc>
                  <a:txBody>
                    <a:bodyPr/>
                    <a:lstStyle/>
                    <a:p>
                      <a:pPr marL="31750">
                        <a:lnSpc>
                          <a:spcPts val="3745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37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diffuse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0" dirty="0">
                          <a:latin typeface="Calibri"/>
                          <a:cs typeface="Calibri"/>
                        </a:rPr>
                        <a:t>infiltration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40891"/>
            <a:ext cx="37833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General </a:t>
            </a:r>
            <a:r>
              <a:rPr sz="4000" u="heavy" spc="-2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features</a:t>
            </a:r>
            <a:r>
              <a:rPr sz="4000" u="heavy" spc="-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157537"/>
            <a:ext cx="7212330" cy="36836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b="1" spc="-10" dirty="0">
                <a:latin typeface="Calibri"/>
                <a:cs typeface="Calibri"/>
              </a:rPr>
              <a:t>-adenocarcinoma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3200" b="1" spc="-5" dirty="0">
                <a:latin typeface="Calibri"/>
                <a:cs typeface="Calibri"/>
              </a:rPr>
              <a:t>-desmoplastic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reaction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spc="-10" dirty="0">
                <a:latin typeface="Calibri"/>
                <a:cs typeface="Calibri"/>
              </a:rPr>
              <a:t>-ulceration </a:t>
            </a:r>
            <a:r>
              <a:rPr sz="3200" b="1" dirty="0">
                <a:latin typeface="Calibri"/>
                <a:cs typeface="Calibri"/>
              </a:rPr>
              <a:t>of duodenal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mucosa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3200" b="1" spc="-10" dirty="0">
                <a:latin typeface="Calibri"/>
                <a:cs typeface="Calibri"/>
              </a:rPr>
              <a:t>-dilatation </a:t>
            </a:r>
            <a:r>
              <a:rPr sz="3200" b="1" dirty="0">
                <a:latin typeface="Calibri"/>
                <a:cs typeface="Calibri"/>
              </a:rPr>
              <a:t>of biliary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tree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</a:pPr>
            <a:r>
              <a:rPr sz="3200" b="1" spc="-15" dirty="0">
                <a:latin typeface="Calibri"/>
                <a:cs typeface="Calibri"/>
              </a:rPr>
              <a:t>-involvement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adjacent </a:t>
            </a:r>
            <a:r>
              <a:rPr sz="3200" b="1" spc="-15" dirty="0">
                <a:latin typeface="Calibri"/>
                <a:cs typeface="Calibri"/>
              </a:rPr>
              <a:t>organs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spleen,  adrenal, </a:t>
            </a:r>
            <a:r>
              <a:rPr sz="3200" b="1" spc="-20" dirty="0">
                <a:latin typeface="Calibri"/>
                <a:cs typeface="Calibri"/>
              </a:rPr>
              <a:t>vertebra, </a:t>
            </a:r>
            <a:r>
              <a:rPr sz="3200" b="1" dirty="0">
                <a:latin typeface="Calibri"/>
                <a:cs typeface="Calibri"/>
              </a:rPr>
              <a:t>colon,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stomach---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b="1" spc="-10" dirty="0">
                <a:latin typeface="Calibri"/>
                <a:cs typeface="Calibri"/>
              </a:rPr>
              <a:t>-perineural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invasion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2217902"/>
            <a:ext cx="6109335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spc="-5" dirty="0">
                <a:latin typeface="Calibri"/>
                <a:cs typeface="Calibri"/>
              </a:rPr>
              <a:t>-liver </a:t>
            </a:r>
            <a:r>
              <a:rPr sz="3200" b="1" dirty="0">
                <a:latin typeface="Calibri"/>
                <a:cs typeface="Calibri"/>
              </a:rPr>
              <a:t>&amp; </a:t>
            </a:r>
            <a:r>
              <a:rPr sz="3200" b="1" spc="-5" dirty="0">
                <a:latin typeface="Calibri"/>
                <a:cs typeface="Calibri"/>
              </a:rPr>
              <a:t>regional </a:t>
            </a:r>
            <a:r>
              <a:rPr sz="3200" b="1" dirty="0">
                <a:latin typeface="Calibri"/>
                <a:cs typeface="Calibri"/>
              </a:rPr>
              <a:t>lymph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nodes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-lung ,bones , </a:t>
            </a:r>
            <a:r>
              <a:rPr sz="3200" b="1" spc="-10" dirty="0">
                <a:latin typeface="Calibri"/>
                <a:cs typeface="Calibri"/>
              </a:rPr>
              <a:t>adrenals </a:t>
            </a:r>
            <a:r>
              <a:rPr sz="3200" b="1" dirty="0">
                <a:latin typeface="Calibri"/>
                <a:cs typeface="Calibri"/>
              </a:rPr>
              <a:t>,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peritoneum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</a:t>
            </a:r>
            <a:endParaRPr lang="ar-J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845" y="461899"/>
            <a:ext cx="4765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u="heavy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26122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-silent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Calibri"/>
                <a:cs typeface="Calibri"/>
              </a:rPr>
              <a:t>-pain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-weight</a:t>
            </a:r>
            <a:r>
              <a:rPr sz="3000" b="1" spc="-5" dirty="0">
                <a:latin typeface="Calibri"/>
                <a:cs typeface="Calibri"/>
              </a:rPr>
              <a:t> loss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-obstructive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jaundice</a:t>
            </a:r>
            <a:endParaRPr sz="30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</a:pPr>
            <a:r>
              <a:rPr sz="3000" b="1" spc="-15" dirty="0">
                <a:latin typeface="Calibri"/>
                <a:cs typeface="Calibri"/>
              </a:rPr>
              <a:t>-migratory </a:t>
            </a:r>
            <a:r>
              <a:rPr sz="3000" b="1" spc="-10" dirty="0">
                <a:latin typeface="Calibri"/>
                <a:cs typeface="Calibri"/>
              </a:rPr>
              <a:t>thrombophlebitis </a:t>
            </a:r>
            <a:r>
              <a:rPr sz="3000" b="1" spc="-20" dirty="0">
                <a:latin typeface="Calibri"/>
                <a:cs typeface="Calibri"/>
              </a:rPr>
              <a:t>(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Trousseau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sign </a:t>
            </a:r>
            <a:r>
              <a:rPr sz="3000" b="1" dirty="0">
                <a:latin typeface="Calibri"/>
                <a:cs typeface="Calibri"/>
              </a:rPr>
              <a:t>)  in 10% of the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cases</a:t>
            </a:r>
            <a:endParaRPr sz="3000">
              <a:latin typeface="Calibri"/>
              <a:cs typeface="Calibri"/>
            </a:endParaRPr>
          </a:p>
          <a:p>
            <a:pPr marL="355600" marR="542290" indent="-342900">
              <a:lnSpc>
                <a:spcPts val="2880"/>
              </a:lnSpc>
              <a:spcBef>
                <a:spcPts val="700"/>
              </a:spcBef>
            </a:pPr>
            <a:r>
              <a:rPr sz="3000" b="1" spc="-5" dirty="0">
                <a:latin typeface="Calibri"/>
                <a:cs typeface="Calibri"/>
              </a:rPr>
              <a:t>-acute painless </a:t>
            </a:r>
            <a:r>
              <a:rPr sz="3000" b="1" spc="-15" dirty="0">
                <a:latin typeface="Calibri"/>
                <a:cs typeface="Calibri"/>
              </a:rPr>
              <a:t>dilatation </a:t>
            </a:r>
            <a:r>
              <a:rPr sz="3000" b="1" dirty="0">
                <a:latin typeface="Calibri"/>
                <a:cs typeface="Calibri"/>
              </a:rPr>
              <a:t>of </a:t>
            </a:r>
            <a:r>
              <a:rPr sz="3000" b="1" spc="-5" dirty="0">
                <a:latin typeface="Calibri"/>
                <a:cs typeface="Calibri"/>
              </a:rPr>
              <a:t>GB </a:t>
            </a:r>
            <a:r>
              <a:rPr sz="3000" b="1" dirty="0">
                <a:latin typeface="Calibri"/>
                <a:cs typeface="Calibri"/>
              </a:rPr>
              <a:t>&amp; </a:t>
            </a:r>
            <a:r>
              <a:rPr sz="3000" b="1" spc="-5" dirty="0">
                <a:latin typeface="Calibri"/>
                <a:cs typeface="Calibri"/>
              </a:rPr>
              <a:t>jaundice  (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Courvoisie</a:t>
            </a:r>
            <a:r>
              <a:rPr sz="3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sign</a:t>
            </a:r>
            <a:r>
              <a:rPr sz="3000" b="1" dirty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spc="-5" dirty="0">
                <a:latin typeface="Calibri"/>
                <a:cs typeface="Calibri"/>
              </a:rPr>
              <a:t>-increased </a:t>
            </a:r>
            <a:r>
              <a:rPr sz="3000" b="1" spc="-15" dirty="0">
                <a:latin typeface="Calibri"/>
                <a:cs typeface="Calibri"/>
              </a:rPr>
              <a:t>CEA </a:t>
            </a:r>
            <a:r>
              <a:rPr sz="3000" b="1" dirty="0">
                <a:latin typeface="Calibri"/>
                <a:cs typeface="Calibri"/>
              </a:rPr>
              <a:t>&amp; </a:t>
            </a:r>
            <a:r>
              <a:rPr sz="3000" b="1" spc="-5" dirty="0">
                <a:latin typeface="Calibri"/>
                <a:cs typeface="Calibri"/>
              </a:rPr>
              <a:t>CA </a:t>
            </a:r>
            <a:r>
              <a:rPr sz="3000" b="1" dirty="0">
                <a:latin typeface="Calibri"/>
                <a:cs typeface="Calibri"/>
              </a:rPr>
              <a:t>19.9 Ag </a:t>
            </a:r>
            <a:r>
              <a:rPr sz="3000" b="1" spc="-10" dirty="0">
                <a:latin typeface="Calibri"/>
                <a:cs typeface="Calibri"/>
              </a:rPr>
              <a:t>in </a:t>
            </a:r>
            <a:r>
              <a:rPr sz="3000" b="1" dirty="0">
                <a:latin typeface="Calibri"/>
                <a:cs typeface="Calibri"/>
              </a:rPr>
              <a:t>the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serum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461899"/>
            <a:ext cx="2265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575119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latin typeface="Calibri"/>
                <a:cs typeface="Calibri"/>
              </a:rPr>
              <a:t>-50%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cases </a:t>
            </a:r>
            <a:r>
              <a:rPr sz="3200" b="1" dirty="0">
                <a:latin typeface="Calibri"/>
                <a:cs typeface="Calibri"/>
              </a:rPr>
              <a:t>die </a:t>
            </a:r>
            <a:r>
              <a:rPr sz="3200" b="1" spc="-5" dirty="0">
                <a:latin typeface="Calibri"/>
                <a:cs typeface="Calibri"/>
              </a:rPr>
              <a:t>within </a:t>
            </a:r>
            <a:r>
              <a:rPr sz="3200" b="1" dirty="0">
                <a:latin typeface="Calibri"/>
                <a:cs typeface="Calibri"/>
              </a:rPr>
              <a:t>6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months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-5-yr </a:t>
            </a:r>
            <a:r>
              <a:rPr sz="3200" b="1" spc="-5" dirty="0">
                <a:latin typeface="Calibri"/>
                <a:cs typeface="Calibri"/>
              </a:rPr>
              <a:t>survival </a:t>
            </a:r>
            <a:r>
              <a:rPr sz="3200" b="1" dirty="0">
                <a:latin typeface="Calibri"/>
                <a:cs typeface="Calibri"/>
              </a:rPr>
              <a:t>is &lt;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4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0" y="6858000"/>
                </a:moveTo>
                <a:lnTo>
                  <a:pt x="105156" y="6858000"/>
                </a:lnTo>
                <a:lnTo>
                  <a:pt x="1051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4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07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9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034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714752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116" y="4867655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802" y="0"/>
                </a:moveTo>
                <a:lnTo>
                  <a:pt x="273398" y="3478"/>
                </a:lnTo>
                <a:lnTo>
                  <a:pt x="228153" y="13583"/>
                </a:lnTo>
                <a:lnTo>
                  <a:pt x="185563" y="29817"/>
                </a:lnTo>
                <a:lnTo>
                  <a:pt x="146125" y="51685"/>
                </a:lnTo>
                <a:lnTo>
                  <a:pt x="110335" y="78690"/>
                </a:lnTo>
                <a:lnTo>
                  <a:pt x="78690" y="110335"/>
                </a:lnTo>
                <a:lnTo>
                  <a:pt x="51685" y="146125"/>
                </a:lnTo>
                <a:lnTo>
                  <a:pt x="29817" y="185563"/>
                </a:lnTo>
                <a:lnTo>
                  <a:pt x="13583" y="228153"/>
                </a:lnTo>
                <a:lnTo>
                  <a:pt x="3478" y="273398"/>
                </a:lnTo>
                <a:lnTo>
                  <a:pt x="0" y="320802"/>
                </a:lnTo>
                <a:lnTo>
                  <a:pt x="3478" y="368205"/>
                </a:lnTo>
                <a:lnTo>
                  <a:pt x="13583" y="413450"/>
                </a:lnTo>
                <a:lnTo>
                  <a:pt x="29817" y="456040"/>
                </a:lnTo>
                <a:lnTo>
                  <a:pt x="51685" y="495478"/>
                </a:lnTo>
                <a:lnTo>
                  <a:pt x="78690" y="531268"/>
                </a:lnTo>
                <a:lnTo>
                  <a:pt x="110335" y="562913"/>
                </a:lnTo>
                <a:lnTo>
                  <a:pt x="146125" y="589918"/>
                </a:lnTo>
                <a:lnTo>
                  <a:pt x="185563" y="611786"/>
                </a:lnTo>
                <a:lnTo>
                  <a:pt x="228153" y="628020"/>
                </a:lnTo>
                <a:lnTo>
                  <a:pt x="273398" y="638125"/>
                </a:lnTo>
                <a:lnTo>
                  <a:pt x="320802" y="641604"/>
                </a:lnTo>
                <a:lnTo>
                  <a:pt x="368205" y="638125"/>
                </a:lnTo>
                <a:lnTo>
                  <a:pt x="413450" y="628020"/>
                </a:lnTo>
                <a:lnTo>
                  <a:pt x="456040" y="611786"/>
                </a:lnTo>
                <a:lnTo>
                  <a:pt x="495478" y="589918"/>
                </a:lnTo>
                <a:lnTo>
                  <a:pt x="531268" y="562913"/>
                </a:lnTo>
                <a:lnTo>
                  <a:pt x="562913" y="531268"/>
                </a:lnTo>
                <a:lnTo>
                  <a:pt x="589918" y="495478"/>
                </a:lnTo>
                <a:lnTo>
                  <a:pt x="611786" y="456040"/>
                </a:lnTo>
                <a:lnTo>
                  <a:pt x="628020" y="413450"/>
                </a:lnTo>
                <a:lnTo>
                  <a:pt x="638125" y="368205"/>
                </a:lnTo>
                <a:lnTo>
                  <a:pt x="641604" y="320802"/>
                </a:lnTo>
                <a:lnTo>
                  <a:pt x="638125" y="273398"/>
                </a:lnTo>
                <a:lnTo>
                  <a:pt x="628020" y="228153"/>
                </a:lnTo>
                <a:lnTo>
                  <a:pt x="611786" y="185563"/>
                </a:lnTo>
                <a:lnTo>
                  <a:pt x="589918" y="146125"/>
                </a:lnTo>
                <a:lnTo>
                  <a:pt x="562913" y="110335"/>
                </a:lnTo>
                <a:lnTo>
                  <a:pt x="531268" y="78690"/>
                </a:lnTo>
                <a:lnTo>
                  <a:pt x="495478" y="51685"/>
                </a:lnTo>
                <a:lnTo>
                  <a:pt x="456040" y="29817"/>
                </a:lnTo>
                <a:lnTo>
                  <a:pt x="413450" y="13583"/>
                </a:lnTo>
                <a:lnTo>
                  <a:pt x="368205" y="3478"/>
                </a:lnTo>
                <a:lnTo>
                  <a:pt x="32080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07794" y="1320241"/>
            <a:ext cx="4352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234583"/>
                </a:solidFill>
                <a:latin typeface="Century Schoolbook"/>
                <a:cs typeface="Century Schoolbook"/>
              </a:rPr>
              <a:t>B</a:t>
            </a:r>
            <a:r>
              <a:rPr sz="3200" dirty="0">
                <a:solidFill>
                  <a:srgbClr val="234583"/>
                </a:solidFill>
                <a:latin typeface="Century Schoolbook"/>
                <a:cs typeface="Century Schoolbook"/>
              </a:rPr>
              <a:t>ILLARY</a:t>
            </a:r>
            <a:r>
              <a:rPr sz="3200" spc="165" dirty="0">
                <a:solidFill>
                  <a:srgbClr val="234583"/>
                </a:solidFill>
                <a:latin typeface="Century Schoolbook"/>
                <a:cs typeface="Century Schoolbook"/>
              </a:rPr>
              <a:t> </a:t>
            </a:r>
            <a:r>
              <a:rPr sz="4000" dirty="0">
                <a:solidFill>
                  <a:srgbClr val="234583"/>
                </a:solidFill>
                <a:latin typeface="Century Schoolbook"/>
                <a:cs typeface="Century Schoolbook"/>
              </a:rPr>
              <a:t>A</a:t>
            </a:r>
            <a:r>
              <a:rPr sz="3200" dirty="0">
                <a:solidFill>
                  <a:srgbClr val="234583"/>
                </a:solidFill>
                <a:latin typeface="Century Schoolbook"/>
                <a:cs typeface="Century Schoolbook"/>
              </a:rPr>
              <a:t>TRESIA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sz="quarter" idx="1"/>
          </p:nvPr>
        </p:nvSpPr>
        <p:spPr>
          <a:xfrm>
            <a:off x="642910" y="2285992"/>
            <a:ext cx="8072119" cy="425386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52755" marR="5080">
              <a:lnSpc>
                <a:spcPct val="80000"/>
              </a:lnSpc>
              <a:spcBef>
                <a:spcPts val="910"/>
              </a:spcBef>
            </a:pPr>
            <a:r>
              <a:rPr sz="3400" spc="-5" dirty="0">
                <a:solidFill>
                  <a:srgbClr val="C00000"/>
                </a:solidFill>
              </a:rPr>
              <a:t>Complete </a:t>
            </a:r>
            <a:r>
              <a:rPr sz="3400" spc="-5" dirty="0">
                <a:solidFill>
                  <a:srgbClr val="A40020"/>
                </a:solidFill>
              </a:rPr>
              <a:t>obstruction </a:t>
            </a:r>
            <a:r>
              <a:rPr sz="3400" spc="-5" dirty="0">
                <a:solidFill>
                  <a:srgbClr val="C00000"/>
                </a:solidFill>
              </a:rPr>
              <a:t>of the  lumen of the </a:t>
            </a:r>
            <a:r>
              <a:rPr sz="3400" dirty="0">
                <a:solidFill>
                  <a:srgbClr val="C00000"/>
                </a:solidFill>
              </a:rPr>
              <a:t>extrahepatic  </a:t>
            </a:r>
            <a:r>
              <a:rPr sz="3400" spc="-5" dirty="0">
                <a:solidFill>
                  <a:srgbClr val="C00000"/>
                </a:solidFill>
              </a:rPr>
              <a:t>biliary </a:t>
            </a:r>
            <a:r>
              <a:rPr sz="3400" spc="-20" dirty="0">
                <a:solidFill>
                  <a:srgbClr val="C00000"/>
                </a:solidFill>
              </a:rPr>
              <a:t>tree </a:t>
            </a:r>
            <a:r>
              <a:rPr sz="3400" spc="-5" dirty="0">
                <a:solidFill>
                  <a:srgbClr val="C00000"/>
                </a:solidFill>
              </a:rPr>
              <a:t>within the first 3  months of</a:t>
            </a:r>
            <a:r>
              <a:rPr sz="3400" spc="5" dirty="0">
                <a:solidFill>
                  <a:srgbClr val="C00000"/>
                </a:solidFill>
              </a:rPr>
              <a:t> </a:t>
            </a:r>
            <a:r>
              <a:rPr sz="3400" dirty="0">
                <a:solidFill>
                  <a:srgbClr val="C00000"/>
                </a:solidFill>
              </a:rPr>
              <a:t>life</a:t>
            </a:r>
            <a:endParaRPr sz="3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321"/>
            <a:ext cx="8013700" cy="44767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2-shock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000" spc="-5" dirty="0">
                <a:latin typeface="Calibri"/>
                <a:cs typeface="Calibri"/>
              </a:rPr>
              <a:t>It is </a:t>
            </a:r>
            <a:r>
              <a:rPr sz="4000" spc="-10" dirty="0">
                <a:latin typeface="Calibri"/>
                <a:cs typeface="Calibri"/>
              </a:rPr>
              <a:t>due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to: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000" spc="-10" dirty="0">
                <a:latin typeface="Calibri"/>
                <a:cs typeface="Calibri"/>
              </a:rPr>
              <a:t>-pancreatic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hemorrhage</a:t>
            </a:r>
            <a:endParaRPr sz="4000">
              <a:latin typeface="Calibri"/>
              <a:cs typeface="Calibri"/>
            </a:endParaRPr>
          </a:p>
          <a:p>
            <a:pPr marL="355600" marR="1109345" indent="-342900">
              <a:lnSpc>
                <a:spcPts val="4320"/>
              </a:lnSpc>
              <a:spcBef>
                <a:spcPts val="1025"/>
              </a:spcBef>
            </a:pPr>
            <a:r>
              <a:rPr sz="4000" spc="-15" dirty="0">
                <a:latin typeface="Calibri"/>
                <a:cs typeface="Calibri"/>
              </a:rPr>
              <a:t>-Release </a:t>
            </a:r>
            <a:r>
              <a:rPr sz="4000" spc="-5" dirty="0">
                <a:latin typeface="Calibri"/>
                <a:cs typeface="Calibri"/>
              </a:rPr>
              <a:t>of </a:t>
            </a:r>
            <a:r>
              <a:rPr sz="4000" spc="-15" dirty="0">
                <a:latin typeface="Calibri"/>
                <a:cs typeface="Calibri"/>
              </a:rPr>
              <a:t>vasodilating agents </a:t>
            </a:r>
            <a:r>
              <a:rPr sz="4000" spc="-5" dirty="0">
                <a:latin typeface="Calibri"/>
                <a:cs typeface="Calibri"/>
              </a:rPr>
              <a:t>as  </a:t>
            </a:r>
            <a:r>
              <a:rPr sz="4000" spc="-15" dirty="0">
                <a:latin typeface="Calibri"/>
                <a:cs typeface="Calibri"/>
              </a:rPr>
              <a:t>bradykinin </a:t>
            </a:r>
            <a:r>
              <a:rPr sz="4000" spc="-5" dirty="0">
                <a:latin typeface="Calibri"/>
                <a:cs typeface="Calibri"/>
              </a:rPr>
              <a:t>&amp;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PGs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ts val="4320"/>
              </a:lnSpc>
              <a:spcBef>
                <a:spcPts val="965"/>
              </a:spcBef>
            </a:pPr>
            <a:r>
              <a:rPr sz="4000" spc="-5" dirty="0">
                <a:latin typeface="Calibri"/>
                <a:cs typeface="Calibri"/>
              </a:rPr>
              <a:t>It </a:t>
            </a:r>
            <a:r>
              <a:rPr sz="4000" spc="-10" dirty="0">
                <a:latin typeface="Calibri"/>
                <a:cs typeface="Calibri"/>
              </a:rPr>
              <a:t>results in </a:t>
            </a:r>
            <a:r>
              <a:rPr sz="4000" spc="-15" dirty="0">
                <a:latin typeface="Calibri"/>
                <a:cs typeface="Calibri"/>
              </a:rPr>
              <a:t>electrolyte </a:t>
            </a:r>
            <a:r>
              <a:rPr sz="4000" spc="-5" dirty="0">
                <a:latin typeface="Calibri"/>
                <a:cs typeface="Calibri"/>
              </a:rPr>
              <a:t>imbalance , loss  of blood </a:t>
            </a:r>
            <a:r>
              <a:rPr sz="4000" spc="-10" dirty="0">
                <a:latin typeface="Calibri"/>
                <a:cs typeface="Calibri"/>
              </a:rPr>
              <a:t>volume </a:t>
            </a:r>
            <a:r>
              <a:rPr sz="4000" spc="-5" dirty="0">
                <a:latin typeface="Calibri"/>
                <a:cs typeface="Calibri"/>
              </a:rPr>
              <a:t>&amp;</a:t>
            </a:r>
            <a:r>
              <a:rPr sz="4000" spc="25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toxemia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268085" cy="534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0">
              <a:lnSpc>
                <a:spcPct val="113900"/>
              </a:lnSpc>
              <a:spcBef>
                <a:spcPts val="100"/>
              </a:spcBef>
              <a:buClr>
                <a:srgbClr val="FD8537"/>
              </a:buClr>
              <a:buSzPct val="66666"/>
              <a:buFont typeface="Arial"/>
              <a:buChar char="•"/>
              <a:tabLst>
                <a:tab pos="12573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It occurs in about </a:t>
            </a:r>
            <a:r>
              <a:rPr sz="3600" b="1" dirty="0">
                <a:latin typeface="Times New Roman"/>
                <a:cs typeface="Times New Roman"/>
              </a:rPr>
              <a:t>1:10000 live  </a:t>
            </a:r>
            <a:r>
              <a:rPr sz="3600" b="1" spc="-5" dirty="0">
                <a:latin typeface="Times New Roman"/>
                <a:cs typeface="Times New Roman"/>
              </a:rPr>
              <a:t>births</a:t>
            </a:r>
            <a:endParaRPr sz="3600">
              <a:latin typeface="Times New Roman"/>
              <a:cs typeface="Times New Roman"/>
            </a:endParaRPr>
          </a:p>
          <a:p>
            <a:pPr marL="12700" marR="44259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6666"/>
              <a:buFont typeface="Arial"/>
              <a:buChar char="•"/>
              <a:tabLst>
                <a:tab pos="12573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It is the cause </a:t>
            </a:r>
            <a:r>
              <a:rPr sz="3600" b="1" dirty="0">
                <a:latin typeface="Times New Roman"/>
                <a:cs typeface="Times New Roman"/>
              </a:rPr>
              <a:t>of neonatal  </a:t>
            </a:r>
            <a:r>
              <a:rPr sz="3600" b="1" spc="-5" dirty="0">
                <a:latin typeface="Times New Roman"/>
                <a:cs typeface="Times New Roman"/>
              </a:rPr>
              <a:t>cholestasis in </a:t>
            </a:r>
            <a:r>
              <a:rPr sz="3600" b="1" dirty="0">
                <a:latin typeface="Times New Roman"/>
                <a:cs typeface="Times New Roman"/>
              </a:rPr>
              <a:t>One </a:t>
            </a:r>
            <a:r>
              <a:rPr sz="3600" b="1" spc="-5" dirty="0">
                <a:latin typeface="Times New Roman"/>
                <a:cs typeface="Times New Roman"/>
              </a:rPr>
              <a:t>third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the  </a:t>
            </a:r>
            <a:r>
              <a:rPr sz="3600" b="1" dirty="0">
                <a:latin typeface="Times New Roman"/>
                <a:cs typeface="Times New Roman"/>
              </a:rPr>
              <a:t>cases.</a:t>
            </a:r>
            <a:endParaRPr sz="3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6666"/>
              <a:buFont typeface="Arial"/>
              <a:buChar char="•"/>
              <a:tabLst>
                <a:tab pos="12573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It is the </a:t>
            </a:r>
            <a:r>
              <a:rPr sz="3600" b="1" dirty="0">
                <a:latin typeface="Times New Roman"/>
                <a:cs typeface="Times New Roman"/>
              </a:rPr>
              <a:t>most </a:t>
            </a:r>
            <a:r>
              <a:rPr sz="3600" b="1" spc="-5" dirty="0">
                <a:latin typeface="Times New Roman"/>
                <a:cs typeface="Times New Roman"/>
              </a:rPr>
              <a:t>common </a:t>
            </a:r>
            <a:r>
              <a:rPr sz="3600" b="1" dirty="0">
                <a:latin typeface="Times New Roman"/>
                <a:cs typeface="Times New Roman"/>
              </a:rPr>
              <a:t>cause of  death </a:t>
            </a:r>
            <a:r>
              <a:rPr sz="3600" b="1" spc="-15" dirty="0">
                <a:latin typeface="Times New Roman"/>
                <a:cs typeface="Times New Roman"/>
              </a:rPr>
              <a:t>from </a:t>
            </a:r>
            <a:r>
              <a:rPr sz="3600" b="1" spc="-5" dirty="0">
                <a:latin typeface="Times New Roman"/>
                <a:cs typeface="Times New Roman"/>
              </a:rPr>
              <a:t>liver </a:t>
            </a:r>
            <a:r>
              <a:rPr sz="3600" b="1" dirty="0">
                <a:latin typeface="Times New Roman"/>
                <a:cs typeface="Times New Roman"/>
              </a:rPr>
              <a:t>disease </a:t>
            </a:r>
            <a:r>
              <a:rPr sz="3600" b="1" spc="-10" dirty="0">
                <a:latin typeface="Times New Roman"/>
                <a:cs typeface="Times New Roman"/>
              </a:rPr>
              <a:t>in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early  childhood</a:t>
            </a:r>
            <a:endParaRPr sz="3600">
              <a:latin typeface="Times New Roman"/>
              <a:cs typeface="Times New Roman"/>
            </a:endParaRPr>
          </a:p>
          <a:p>
            <a:pPr marL="125095" indent="-11303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6666"/>
              <a:buFont typeface="Arial"/>
              <a:buChar char="•"/>
              <a:tabLst>
                <a:tab pos="12573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Rapid </a:t>
            </a:r>
            <a:r>
              <a:rPr sz="3600" b="1" spc="-20" dirty="0">
                <a:latin typeface="Times New Roman"/>
                <a:cs typeface="Times New Roman"/>
              </a:rPr>
              <a:t>progress </a:t>
            </a:r>
            <a:r>
              <a:rPr sz="3600" b="1" dirty="0">
                <a:latin typeface="Times New Roman"/>
                <a:cs typeface="Times New Roman"/>
              </a:rPr>
              <a:t>to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cirrhosis.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67970"/>
            <a:ext cx="6430645" cy="437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Pathogenesis: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types: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756285" algn="l"/>
              </a:tabLst>
            </a:pPr>
            <a:r>
              <a:rPr sz="2500" b="1" spc="5" dirty="0">
                <a:solidFill>
                  <a:srgbClr val="FD8537"/>
                </a:solidFill>
                <a:latin typeface="Times New Roman"/>
                <a:cs typeface="Times New Roman"/>
              </a:rPr>
              <a:t>1.	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Fetal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</a:t>
            </a:r>
            <a:endParaRPr sz="36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170"/>
              </a:spcBef>
              <a:buClr>
                <a:srgbClr val="FD8537"/>
              </a:buClr>
              <a:buSzPct val="69444"/>
              <a:buFont typeface="Times New Roman"/>
              <a:buChar char="-"/>
              <a:tabLst>
                <a:tab pos="756285" algn="l"/>
                <a:tab pos="756920" algn="l"/>
              </a:tabLst>
            </a:pPr>
            <a:r>
              <a:rPr sz="3600" b="1" dirty="0">
                <a:latin typeface="Times New Roman"/>
                <a:cs typeface="Times New Roman"/>
              </a:rPr>
              <a:t>20% of </a:t>
            </a:r>
            <a:r>
              <a:rPr sz="3600" b="1" spc="-5" dirty="0">
                <a:latin typeface="Times New Roman"/>
                <a:cs typeface="Times New Roman"/>
              </a:rPr>
              <a:t>the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cases</a:t>
            </a:r>
            <a:endParaRPr sz="3600">
              <a:latin typeface="Times New Roman"/>
              <a:cs typeface="Times New Roman"/>
            </a:endParaRPr>
          </a:p>
          <a:p>
            <a:pPr marL="756285" marR="5080" indent="-744220">
              <a:lnSpc>
                <a:spcPct val="9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Times New Roman"/>
              <a:buChar char="-"/>
              <a:tabLst>
                <a:tab pos="756285" algn="l"/>
                <a:tab pos="756920" algn="l"/>
              </a:tabLst>
            </a:pPr>
            <a:r>
              <a:rPr sz="3600" b="1" dirty="0">
                <a:latin typeface="Times New Roman"/>
                <a:cs typeface="Times New Roman"/>
              </a:rPr>
              <a:t>Associated with other  </a:t>
            </a:r>
            <a:r>
              <a:rPr sz="3600" b="1" spc="-5" dirty="0">
                <a:latin typeface="Times New Roman"/>
                <a:cs typeface="Times New Roman"/>
              </a:rPr>
              <a:t>anomalies as </a:t>
            </a:r>
            <a:r>
              <a:rPr sz="3600" b="1" spc="-10" dirty="0">
                <a:latin typeface="Times New Roman"/>
                <a:cs typeface="Times New Roman"/>
              </a:rPr>
              <a:t>malrotation </a:t>
            </a:r>
            <a:r>
              <a:rPr sz="3600" b="1" dirty="0">
                <a:latin typeface="Times New Roman"/>
                <a:cs typeface="Times New Roman"/>
              </a:rPr>
              <a:t>of  </a:t>
            </a:r>
            <a:r>
              <a:rPr sz="3600" b="1" spc="-5" dirty="0">
                <a:latin typeface="Times New Roman"/>
                <a:cs typeface="Times New Roman"/>
              </a:rPr>
              <a:t>abd </a:t>
            </a:r>
            <a:r>
              <a:rPr sz="3600" b="1" dirty="0">
                <a:latin typeface="Times New Roman"/>
                <a:cs typeface="Times New Roman"/>
              </a:rPr>
              <a:t>viscera, </a:t>
            </a:r>
            <a:r>
              <a:rPr sz="3600" b="1" spc="-5" dirty="0">
                <a:latin typeface="Times New Roman"/>
                <a:cs typeface="Times New Roman"/>
              </a:rPr>
              <a:t>interrupted inf.  </a:t>
            </a:r>
            <a:r>
              <a:rPr sz="3600" b="1" spc="-85" dirty="0">
                <a:latin typeface="Times New Roman"/>
                <a:cs typeface="Times New Roman"/>
              </a:rPr>
              <a:t>Vena </a:t>
            </a:r>
            <a:r>
              <a:rPr sz="3600" b="1" spc="-5" dirty="0">
                <a:latin typeface="Times New Roman"/>
                <a:cs typeface="Times New Roman"/>
              </a:rPr>
              <a:t>cava, polysplenia</a:t>
            </a:r>
            <a:r>
              <a:rPr sz="3600" b="1" spc="-5">
                <a:latin typeface="Times New Roman"/>
                <a:cs typeface="Times New Roman"/>
              </a:rPr>
              <a:t>,</a:t>
            </a:r>
            <a:r>
              <a:rPr sz="3600" b="1" spc="60">
                <a:latin typeface="Times New Roman"/>
                <a:cs typeface="Times New Roman"/>
              </a:rPr>
              <a:t> </a:t>
            </a:r>
            <a:r>
              <a:rPr sz="3600" b="1" smtClean="0">
                <a:latin typeface="Times New Roman"/>
                <a:cs typeface="Times New Roman"/>
              </a:rPr>
              <a:t>CHD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386830" cy="30905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Perinatal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</a:t>
            </a:r>
            <a:endParaRPr sz="3600">
              <a:latin typeface="Times New Roman"/>
              <a:cs typeface="Times New Roman"/>
            </a:endParaRPr>
          </a:p>
          <a:p>
            <a:pPr marL="12700" marR="59055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solidFill>
                  <a:srgbClr val="FD8537"/>
                </a:solidFill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Normally </a:t>
            </a:r>
            <a:r>
              <a:rPr sz="3600" b="1" spc="-5" dirty="0">
                <a:latin typeface="Times New Roman"/>
                <a:cs typeface="Times New Roman"/>
              </a:rPr>
              <a:t>developed biliary </a:t>
            </a:r>
            <a:r>
              <a:rPr sz="3600" b="1" spc="-20" dirty="0">
                <a:latin typeface="Times New Roman"/>
                <a:cs typeface="Times New Roman"/>
              </a:rPr>
              <a:t>tree  </a:t>
            </a:r>
            <a:r>
              <a:rPr sz="3600" b="1" spc="-5" dirty="0">
                <a:latin typeface="Times New Roman"/>
                <a:cs typeface="Times New Roman"/>
              </a:rPr>
              <a:t>is </a:t>
            </a:r>
            <a:r>
              <a:rPr sz="3600" b="1" spc="-10" dirty="0">
                <a:latin typeface="Times New Roman"/>
                <a:cs typeface="Times New Roman"/>
              </a:rPr>
              <a:t>destroyed </a:t>
            </a:r>
            <a:r>
              <a:rPr sz="3600" b="1" dirty="0">
                <a:latin typeface="Times New Roman"/>
                <a:cs typeface="Times New Roman"/>
              </a:rPr>
              <a:t>after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birth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? </a:t>
            </a:r>
            <a:r>
              <a:rPr sz="3600" b="1" spc="-30" dirty="0">
                <a:latin typeface="Times New Roman"/>
                <a:cs typeface="Times New Roman"/>
              </a:rPr>
              <a:t>Viral </a:t>
            </a:r>
            <a:r>
              <a:rPr sz="3600" b="1">
                <a:latin typeface="Times New Roman"/>
                <a:cs typeface="Times New Roman"/>
              </a:rPr>
              <a:t>infection </a:t>
            </a:r>
            <a:r>
              <a:rPr sz="3600" b="1" spc="-5" smtClean="0">
                <a:latin typeface="Times New Roman"/>
                <a:cs typeface="Times New Roman"/>
              </a:rPr>
              <a:t>as</a:t>
            </a:r>
            <a:r>
              <a:rPr sz="3600" b="1" smtClean="0">
                <a:latin typeface="Times New Roman"/>
                <a:cs typeface="Times New Roman"/>
              </a:rPr>
              <a:t>  </a:t>
            </a:r>
            <a:r>
              <a:rPr sz="3600" b="1" spc="-10" dirty="0">
                <a:latin typeface="Times New Roman"/>
                <a:cs typeface="Times New Roman"/>
              </a:rPr>
              <a:t>rotavirus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500" spc="5" dirty="0">
                <a:latin typeface="Times New Roman"/>
                <a:cs typeface="Times New Roman"/>
              </a:rPr>
              <a:t>- </a:t>
            </a:r>
            <a:r>
              <a:rPr sz="3600" b="1" dirty="0">
                <a:latin typeface="Times New Roman"/>
                <a:cs typeface="Times New Roman"/>
              </a:rPr>
              <a:t>? Genetic</a:t>
            </a:r>
            <a:r>
              <a:rPr sz="3600" b="1" spc="-38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inheritance.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442075" cy="6046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Morphology of biliary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atersia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dirty="0">
                <a:latin typeface="Times New Roman"/>
                <a:cs typeface="Times New Roman"/>
              </a:rPr>
              <a:t>Inflammation &amp; </a:t>
            </a:r>
            <a:r>
              <a:rPr sz="3600" b="1" spc="-10" dirty="0">
                <a:latin typeface="Times New Roman"/>
                <a:cs typeface="Times New Roman"/>
              </a:rPr>
              <a:t>stricture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the  hepatic </a:t>
            </a:r>
            <a:r>
              <a:rPr sz="3600" b="1" dirty="0">
                <a:latin typeface="Times New Roman"/>
                <a:cs typeface="Times New Roman"/>
              </a:rPr>
              <a:t>or common bile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ducts.</a:t>
            </a:r>
            <a:endParaRPr sz="3600">
              <a:latin typeface="Times New Roman"/>
              <a:cs typeface="Times New Roman"/>
            </a:endParaRPr>
          </a:p>
          <a:p>
            <a:pPr marL="12700" marR="46164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Periductular </a:t>
            </a:r>
            <a:r>
              <a:rPr sz="3600" b="1" dirty="0">
                <a:latin typeface="Times New Roman"/>
                <a:cs typeface="Times New Roman"/>
              </a:rPr>
              <a:t>inflammation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  </a:t>
            </a:r>
            <a:r>
              <a:rPr sz="3600" b="1" spc="-5" dirty="0">
                <a:latin typeface="Times New Roman"/>
                <a:cs typeface="Times New Roman"/>
              </a:rPr>
              <a:t>intrahepatic </a:t>
            </a:r>
            <a:r>
              <a:rPr sz="3600" b="1" dirty="0">
                <a:latin typeface="Times New Roman"/>
                <a:cs typeface="Times New Roman"/>
              </a:rPr>
              <a:t>bile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ducts.</a:t>
            </a:r>
            <a:endParaRPr sz="3600">
              <a:latin typeface="Times New Roman"/>
              <a:cs typeface="Times New Roman"/>
            </a:endParaRPr>
          </a:p>
          <a:p>
            <a:pPr marL="12700" marR="40513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spc="-15" dirty="0">
                <a:latin typeface="Times New Roman"/>
                <a:cs typeface="Times New Roman"/>
              </a:rPr>
              <a:t>Progressive </a:t>
            </a:r>
            <a:r>
              <a:rPr sz="3600" b="1" dirty="0">
                <a:latin typeface="Times New Roman"/>
                <a:cs typeface="Times New Roman"/>
              </a:rPr>
              <a:t>destruction of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the  </a:t>
            </a:r>
            <a:r>
              <a:rPr sz="3600" b="1" spc="-5" dirty="0">
                <a:latin typeface="Times New Roman"/>
                <a:cs typeface="Times New Roman"/>
              </a:rPr>
              <a:t>intrahepatic biliary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tree.</a:t>
            </a:r>
            <a:endParaRPr sz="36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dirty="0">
                <a:latin typeface="Times New Roman"/>
                <a:cs typeface="Times New Roman"/>
              </a:rPr>
              <a:t>Bile </a:t>
            </a:r>
            <a:r>
              <a:rPr sz="3600" b="1" spc="-5" dirty="0">
                <a:latin typeface="Times New Roman"/>
                <a:cs typeface="Times New Roman"/>
              </a:rPr>
              <a:t>duct</a:t>
            </a:r>
            <a:r>
              <a:rPr sz="3600" b="1" spc="-10" dirty="0">
                <a:latin typeface="Times New Roman"/>
                <a:cs typeface="Times New Roman"/>
              </a:rPr>
              <a:t> proliferation</a:t>
            </a:r>
            <a:endParaRPr sz="36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dirty="0">
                <a:latin typeface="Times New Roman"/>
                <a:cs typeface="Times New Roman"/>
              </a:rPr>
              <a:t>Portal tract edema &amp;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fibrosis</a:t>
            </a:r>
            <a:endParaRPr sz="36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dirty="0">
                <a:latin typeface="Times New Roman"/>
                <a:cs typeface="Times New Roman"/>
              </a:rPr>
              <a:t>Cholestasis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322834"/>
            <a:ext cx="6419215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Clinical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Features: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D8537"/>
                </a:solidFill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Neonatal</a:t>
            </a:r>
            <a:r>
              <a:rPr sz="3600" b="1" spc="-5" dirty="0">
                <a:latin typeface="Times New Roman"/>
                <a:cs typeface="Times New Roman"/>
              </a:rPr>
              <a:t> cholestasis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Normal </a:t>
            </a:r>
            <a:r>
              <a:rPr sz="3600" b="1" spc="-5" dirty="0">
                <a:latin typeface="Times New Roman"/>
                <a:cs typeface="Times New Roman"/>
              </a:rPr>
              <a:t>wt. &amp; </a:t>
            </a:r>
            <a:r>
              <a:rPr sz="3600" b="1" dirty="0">
                <a:latin typeface="Times New Roman"/>
                <a:cs typeface="Times New Roman"/>
              </a:rPr>
              <a:t>postnatal </a:t>
            </a:r>
            <a:r>
              <a:rPr sz="3600" b="1" spc="-5" dirty="0">
                <a:latin typeface="Times New Roman"/>
                <a:cs typeface="Times New Roman"/>
              </a:rPr>
              <a:t>wt.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gain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F &gt;</a:t>
            </a:r>
            <a:r>
              <a:rPr sz="3600" b="1" spc="-14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00" spc="-5" dirty="0">
                <a:latin typeface="Times New Roman"/>
                <a:cs typeface="Times New Roman"/>
              </a:rPr>
              <a:t>-</a:t>
            </a:r>
            <a:r>
              <a:rPr sz="3600" b="1" spc="-5" dirty="0">
                <a:latin typeface="Times New Roman"/>
                <a:cs typeface="Times New Roman"/>
              </a:rPr>
              <a:t>Hyperbilirubinemia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3600" b="1" dirty="0">
                <a:latin typeface="Times New Roman"/>
                <a:cs typeface="Times New Roman"/>
              </a:rPr>
              <a:t>A </a:t>
            </a:r>
            <a:r>
              <a:rPr sz="3600" b="1" spc="-5" dirty="0">
                <a:latin typeface="Times New Roman"/>
                <a:cs typeface="Times New Roman"/>
              </a:rPr>
              <a:t>cholic</a:t>
            </a:r>
            <a:r>
              <a:rPr sz="3600" b="1" spc="-2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stool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0" y="6858000"/>
                </a:moveTo>
                <a:lnTo>
                  <a:pt x="105156" y="6858000"/>
                </a:lnTo>
                <a:lnTo>
                  <a:pt x="1051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4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07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9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034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116" y="4867655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802" y="0"/>
                </a:moveTo>
                <a:lnTo>
                  <a:pt x="273398" y="3478"/>
                </a:lnTo>
                <a:lnTo>
                  <a:pt x="228153" y="13583"/>
                </a:lnTo>
                <a:lnTo>
                  <a:pt x="185563" y="29817"/>
                </a:lnTo>
                <a:lnTo>
                  <a:pt x="146125" y="51685"/>
                </a:lnTo>
                <a:lnTo>
                  <a:pt x="110335" y="78690"/>
                </a:lnTo>
                <a:lnTo>
                  <a:pt x="78690" y="110335"/>
                </a:lnTo>
                <a:lnTo>
                  <a:pt x="51685" y="146125"/>
                </a:lnTo>
                <a:lnTo>
                  <a:pt x="29817" y="185563"/>
                </a:lnTo>
                <a:lnTo>
                  <a:pt x="13583" y="228153"/>
                </a:lnTo>
                <a:lnTo>
                  <a:pt x="3478" y="273398"/>
                </a:lnTo>
                <a:lnTo>
                  <a:pt x="0" y="320802"/>
                </a:lnTo>
                <a:lnTo>
                  <a:pt x="3478" y="368205"/>
                </a:lnTo>
                <a:lnTo>
                  <a:pt x="13583" y="413450"/>
                </a:lnTo>
                <a:lnTo>
                  <a:pt x="29817" y="456040"/>
                </a:lnTo>
                <a:lnTo>
                  <a:pt x="51685" y="495478"/>
                </a:lnTo>
                <a:lnTo>
                  <a:pt x="78690" y="531268"/>
                </a:lnTo>
                <a:lnTo>
                  <a:pt x="110335" y="562913"/>
                </a:lnTo>
                <a:lnTo>
                  <a:pt x="146125" y="589918"/>
                </a:lnTo>
                <a:lnTo>
                  <a:pt x="185563" y="611786"/>
                </a:lnTo>
                <a:lnTo>
                  <a:pt x="228153" y="628020"/>
                </a:lnTo>
                <a:lnTo>
                  <a:pt x="273398" y="638125"/>
                </a:lnTo>
                <a:lnTo>
                  <a:pt x="320802" y="641604"/>
                </a:lnTo>
                <a:lnTo>
                  <a:pt x="368205" y="638125"/>
                </a:lnTo>
                <a:lnTo>
                  <a:pt x="413450" y="628020"/>
                </a:lnTo>
                <a:lnTo>
                  <a:pt x="456040" y="611786"/>
                </a:lnTo>
                <a:lnTo>
                  <a:pt x="495478" y="589918"/>
                </a:lnTo>
                <a:lnTo>
                  <a:pt x="531268" y="562913"/>
                </a:lnTo>
                <a:lnTo>
                  <a:pt x="562913" y="531268"/>
                </a:lnTo>
                <a:lnTo>
                  <a:pt x="589918" y="495478"/>
                </a:lnTo>
                <a:lnTo>
                  <a:pt x="611786" y="456040"/>
                </a:lnTo>
                <a:lnTo>
                  <a:pt x="628020" y="413450"/>
                </a:lnTo>
                <a:lnTo>
                  <a:pt x="638125" y="368205"/>
                </a:lnTo>
                <a:lnTo>
                  <a:pt x="641604" y="320802"/>
                </a:lnTo>
                <a:lnTo>
                  <a:pt x="638125" y="273398"/>
                </a:lnTo>
                <a:lnTo>
                  <a:pt x="628020" y="228153"/>
                </a:lnTo>
                <a:lnTo>
                  <a:pt x="611786" y="185563"/>
                </a:lnTo>
                <a:lnTo>
                  <a:pt x="589918" y="146125"/>
                </a:lnTo>
                <a:lnTo>
                  <a:pt x="562913" y="110335"/>
                </a:lnTo>
                <a:lnTo>
                  <a:pt x="531268" y="78690"/>
                </a:lnTo>
                <a:lnTo>
                  <a:pt x="495478" y="51685"/>
                </a:lnTo>
                <a:lnTo>
                  <a:pt x="456040" y="29817"/>
                </a:lnTo>
                <a:lnTo>
                  <a:pt x="413450" y="13583"/>
                </a:lnTo>
                <a:lnTo>
                  <a:pt x="368205" y="3478"/>
                </a:lnTo>
                <a:lnTo>
                  <a:pt x="32080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07794" y="1320241"/>
            <a:ext cx="3819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3200" spc="-5" dirty="0">
                <a:solidFill>
                  <a:srgbClr val="234583"/>
                </a:solidFill>
                <a:latin typeface="Century Schoolbook"/>
                <a:cs typeface="Century Schoolbook"/>
              </a:rPr>
              <a:t>HOLECYSTITIS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196340" indent="-744220">
              <a:lnSpc>
                <a:spcPct val="100000"/>
              </a:lnSpc>
              <a:spcBef>
                <a:spcPts val="705"/>
              </a:spcBef>
              <a:buClr>
                <a:srgbClr val="FD8537"/>
              </a:buClr>
              <a:buSzPct val="70270"/>
              <a:buAutoNum type="arabicPeriod"/>
              <a:tabLst>
                <a:tab pos="1196975" algn="l"/>
                <a:tab pos="1197610" algn="l"/>
              </a:tabLst>
            </a:pPr>
            <a:r>
              <a:rPr spc="-5" dirty="0"/>
              <a:t>Acute</a:t>
            </a:r>
          </a:p>
          <a:p>
            <a:pPr marL="1196340" indent="-7442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270"/>
              <a:buAutoNum type="arabicPeriod"/>
              <a:tabLst>
                <a:tab pos="1196975" algn="l"/>
                <a:tab pos="1197610" algn="l"/>
              </a:tabLst>
            </a:pPr>
            <a:r>
              <a:rPr spc="-15" dirty="0"/>
              <a:t>Chronic</a:t>
            </a:r>
          </a:p>
          <a:p>
            <a:pPr marL="452755" marR="5080">
              <a:lnSpc>
                <a:spcPts val="5040"/>
              </a:lnSpc>
              <a:spcBef>
                <a:spcPts val="270"/>
              </a:spcBef>
              <a:buClr>
                <a:srgbClr val="FD8537"/>
              </a:buClr>
              <a:buSzPct val="70270"/>
              <a:buAutoNum type="arabicPeriod"/>
              <a:tabLst>
                <a:tab pos="1196975" algn="l"/>
                <a:tab pos="1197610" algn="l"/>
              </a:tabLst>
            </a:pPr>
            <a:r>
              <a:rPr spc="-5" dirty="0"/>
              <a:t>Acute on </a:t>
            </a:r>
            <a:r>
              <a:rPr dirty="0"/>
              <a:t>top of </a:t>
            </a:r>
            <a:r>
              <a:rPr spc="-15" dirty="0"/>
              <a:t>chronic  </a:t>
            </a:r>
            <a:r>
              <a:rPr spc="-5" dirty="0"/>
              <a:t>Almost always occurs</a:t>
            </a:r>
            <a:r>
              <a:rPr spc="5" dirty="0"/>
              <a:t> </a:t>
            </a:r>
            <a:r>
              <a:rPr spc="-5" dirty="0"/>
              <a:t>in</a:t>
            </a:r>
          </a:p>
          <a:p>
            <a:pPr marL="1196340">
              <a:lnSpc>
                <a:spcPts val="4175"/>
              </a:lnSpc>
            </a:pPr>
            <a:r>
              <a:rPr dirty="0"/>
              <a:t>association with</a:t>
            </a:r>
            <a:r>
              <a:rPr spc="-45" dirty="0"/>
              <a:t> </a:t>
            </a:r>
            <a:r>
              <a:rPr spc="-5" dirty="0"/>
              <a:t>stones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057265" cy="6092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0645">
              <a:lnSpc>
                <a:spcPct val="113900"/>
              </a:lnSpc>
              <a:spcBef>
                <a:spcPts val="100"/>
              </a:spcBef>
            </a:pP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Morphology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Acute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cholesytitis</a:t>
            </a:r>
            <a:endParaRPr sz="36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dirty="0">
                <a:latin typeface="Times New Roman"/>
                <a:cs typeface="Times New Roman"/>
              </a:rPr>
              <a:t>enlarged tense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GB</a:t>
            </a:r>
            <a:endParaRPr sz="360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sz="3600" b="1" dirty="0">
                <a:latin typeface="Times New Roman"/>
                <a:cs typeface="Times New Roman"/>
              </a:rPr>
              <a:t>Bright </a:t>
            </a:r>
            <a:r>
              <a:rPr sz="3600" b="1" spc="-25" dirty="0">
                <a:latin typeface="Times New Roman"/>
                <a:cs typeface="Times New Roman"/>
              </a:rPr>
              <a:t>red </a:t>
            </a:r>
            <a:r>
              <a:rPr sz="3600" b="1">
                <a:latin typeface="Times New Roman"/>
                <a:cs typeface="Times New Roman"/>
              </a:rPr>
              <a:t>–</a:t>
            </a:r>
            <a:r>
              <a:rPr sz="3600" b="1" spc="-40">
                <a:latin typeface="Times New Roman"/>
                <a:cs typeface="Times New Roman"/>
              </a:rPr>
              <a:t> </a:t>
            </a:r>
            <a:r>
              <a:rPr sz="3600" b="1" spc="-10" smtClean="0">
                <a:latin typeface="Times New Roman"/>
                <a:cs typeface="Times New Roman"/>
              </a:rPr>
              <a:t>Gree</a:t>
            </a:r>
            <a:r>
              <a:rPr lang="en-US" sz="3600" b="1" spc="-10" dirty="0" err="1" smtClean="0">
                <a:latin typeface="Times New Roman"/>
                <a:cs typeface="Times New Roman"/>
              </a:rPr>
              <a:t>Subserosal</a:t>
            </a:r>
            <a:r>
              <a:rPr lang="en-US" sz="3600" b="1" spc="-25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hemorrhages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12700" marR="9334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lang="en-US" sz="3600" b="1" spc="-5" dirty="0" smtClean="0">
                <a:latin typeface="Times New Roman"/>
                <a:cs typeface="Times New Roman"/>
              </a:rPr>
              <a:t>Fibrin </a:t>
            </a:r>
            <a:r>
              <a:rPr lang="en-US" sz="3600" b="1" dirty="0" smtClean="0">
                <a:latin typeface="Times New Roman"/>
                <a:cs typeface="Times New Roman"/>
              </a:rPr>
              <a:t>&amp; </a:t>
            </a:r>
            <a:r>
              <a:rPr lang="en-US" sz="3600" b="1" dirty="0" err="1" smtClean="0">
                <a:latin typeface="Times New Roman"/>
                <a:cs typeface="Times New Roman"/>
              </a:rPr>
              <a:t>suppurative</a:t>
            </a:r>
            <a:r>
              <a:rPr lang="en-US" sz="3600" b="1" spc="-80" dirty="0" smtClean="0">
                <a:latin typeface="Times New Roman"/>
                <a:cs typeface="Times New Roman"/>
              </a:rPr>
              <a:t> </a:t>
            </a:r>
            <a:r>
              <a:rPr lang="en-US" sz="3600" b="1" dirty="0" err="1" smtClean="0">
                <a:latin typeface="Times New Roman"/>
                <a:cs typeface="Times New Roman"/>
              </a:rPr>
              <a:t>exudate</a:t>
            </a:r>
            <a:r>
              <a:rPr lang="en-US" sz="3600" b="1" dirty="0" smtClean="0">
                <a:latin typeface="Times New Roman"/>
                <a:cs typeface="Times New Roman"/>
              </a:rPr>
              <a:t>  </a:t>
            </a:r>
            <a:r>
              <a:rPr lang="en-US" sz="3600" b="1" spc="-5" dirty="0" smtClean="0">
                <a:latin typeface="Times New Roman"/>
                <a:cs typeface="Times New Roman"/>
              </a:rPr>
              <a:t>on </a:t>
            </a:r>
            <a:r>
              <a:rPr lang="en-US" sz="3600" b="1" spc="-10" dirty="0" err="1" smtClean="0">
                <a:latin typeface="Times New Roman"/>
                <a:cs typeface="Times New Roman"/>
              </a:rPr>
              <a:t>serosa</a:t>
            </a:r>
            <a:r>
              <a:rPr lang="en-US" sz="3600" b="1" spc="-10" dirty="0" smtClean="0">
                <a:latin typeface="Times New Roman"/>
                <a:cs typeface="Times New Roman"/>
              </a:rPr>
              <a:t>.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lang="en-US" sz="3600" b="1" dirty="0" smtClean="0">
                <a:latin typeface="Times New Roman"/>
                <a:cs typeface="Times New Roman"/>
              </a:rPr>
              <a:t>Stones in </a:t>
            </a:r>
            <a:r>
              <a:rPr lang="en-US" sz="3600" b="1" spc="-5" dirty="0" smtClean="0">
                <a:latin typeface="Times New Roman"/>
                <a:cs typeface="Times New Roman"/>
              </a:rPr>
              <a:t>90% </a:t>
            </a:r>
            <a:r>
              <a:rPr lang="en-US" sz="3600" b="1" dirty="0" smtClean="0">
                <a:latin typeface="Times New Roman"/>
                <a:cs typeface="Times New Roman"/>
              </a:rPr>
              <a:t>of cases </a:t>
            </a:r>
            <a:r>
              <a:rPr lang="en-US" sz="3600" b="1" spc="-10" dirty="0" smtClean="0">
                <a:latin typeface="Times New Roman"/>
                <a:cs typeface="Times New Roman"/>
              </a:rPr>
              <a:t>in</a:t>
            </a:r>
            <a:r>
              <a:rPr lang="en-US" sz="3600" b="1" spc="-80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neck  of GB or cystic</a:t>
            </a:r>
            <a:r>
              <a:rPr lang="en-US" sz="3600" b="1" spc="-90" dirty="0" smtClean="0"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latin typeface="Times New Roman"/>
                <a:cs typeface="Times New Roman"/>
              </a:rPr>
              <a:t>duct.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12700" marR="103759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spc="-10" smtClean="0">
                <a:latin typeface="Times New Roman"/>
                <a:cs typeface="Times New Roman"/>
              </a:rPr>
              <a:t>nblack  </a:t>
            </a:r>
            <a:r>
              <a:rPr sz="3600" b="1" spc="-5" smtClean="0">
                <a:latin typeface="Times New Roman"/>
                <a:cs typeface="Times New Roman"/>
              </a:rPr>
              <a:t>discoloration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7314565" cy="20980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3-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increased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serum </a:t>
            </a: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amylase</a:t>
            </a:r>
            <a:r>
              <a:rPr sz="40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endParaRPr sz="4000">
              <a:latin typeface="Calibri"/>
              <a:cs typeface="Calibri"/>
            </a:endParaRPr>
          </a:p>
          <a:p>
            <a:pPr marL="355600" marR="12700" indent="-342900">
              <a:lnSpc>
                <a:spcPct val="100000"/>
              </a:lnSpc>
              <a:spcBef>
                <a:spcPts val="960"/>
              </a:spcBef>
            </a:pPr>
            <a:r>
              <a:rPr sz="4000" spc="-5" dirty="0">
                <a:latin typeface="Calibri"/>
                <a:cs typeface="Calibri"/>
              </a:rPr>
              <a:t>-It inceases within the </a:t>
            </a:r>
            <a:r>
              <a:rPr sz="4000" spc="-35" dirty="0">
                <a:latin typeface="Calibri"/>
                <a:cs typeface="Calibri"/>
              </a:rPr>
              <a:t>first </a:t>
            </a:r>
            <a:r>
              <a:rPr sz="4000" spc="-5" dirty="0">
                <a:latin typeface="Calibri"/>
                <a:cs typeface="Calibri"/>
              </a:rPr>
              <a:t>12 </a:t>
            </a:r>
            <a:r>
              <a:rPr sz="4000" spc="-30" dirty="0">
                <a:latin typeface="Calibri"/>
                <a:cs typeface="Calibri"/>
              </a:rPr>
              <a:t>hrs </a:t>
            </a:r>
            <a:r>
              <a:rPr sz="4000" spc="-5" dirty="0">
                <a:latin typeface="Calibri"/>
                <a:cs typeface="Calibri"/>
              </a:rPr>
              <a:t>&amp;  back </a:t>
            </a:r>
            <a:r>
              <a:rPr sz="4000" spc="-20" dirty="0">
                <a:latin typeface="Calibri"/>
                <a:cs typeface="Calibri"/>
              </a:rPr>
              <a:t>to </a:t>
            </a:r>
            <a:r>
              <a:rPr sz="4000" spc="-5" dirty="0">
                <a:latin typeface="Calibri"/>
                <a:cs typeface="Calibri"/>
              </a:rPr>
              <a:t>normal within 48-72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hrs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67970"/>
            <a:ext cx="6156960" cy="58178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807720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latin typeface="Times New Roman"/>
                <a:cs typeface="Times New Roman"/>
              </a:rPr>
              <a:t>Cloudy turbid bile </a:t>
            </a: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fibrin,  </a:t>
            </a:r>
            <a:r>
              <a:rPr sz="3600" b="1" spc="-5" dirty="0">
                <a:latin typeface="Times New Roman"/>
                <a:cs typeface="Times New Roman"/>
              </a:rPr>
              <a:t>hemorhage, pus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97000"/>
              </a:lnSpc>
              <a:spcBef>
                <a:spcPts val="240"/>
              </a:spcBef>
              <a:tabLst>
                <a:tab pos="901700" algn="l"/>
              </a:tabLst>
            </a:pPr>
            <a:r>
              <a:rPr sz="3600" b="1" dirty="0">
                <a:latin typeface="Times New Roman"/>
                <a:cs typeface="Times New Roman"/>
              </a:rPr>
              <a:t>Empyema = GB </a:t>
            </a:r>
            <a:r>
              <a:rPr sz="3600" b="1" spc="-5" dirty="0">
                <a:latin typeface="Times New Roman"/>
                <a:cs typeface="Times New Roman"/>
              </a:rPr>
              <a:t>filled </a:t>
            </a:r>
            <a:r>
              <a:rPr sz="3600" b="1" dirty="0">
                <a:latin typeface="Times New Roman"/>
                <a:cs typeface="Times New Roman"/>
              </a:rPr>
              <a:t>with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pus.  GB	wall </a:t>
            </a:r>
            <a:r>
              <a:rPr sz="3600" b="1" spc="-5" dirty="0">
                <a:latin typeface="Times New Roman"/>
                <a:cs typeface="Times New Roman"/>
              </a:rPr>
              <a:t>in thick, </a:t>
            </a:r>
            <a:r>
              <a:rPr sz="3600" b="1" dirty="0">
                <a:latin typeface="Times New Roman"/>
                <a:cs typeface="Times New Roman"/>
              </a:rPr>
              <a:t>edematous,  </a:t>
            </a:r>
            <a:r>
              <a:rPr sz="3600" b="1" spc="-10" dirty="0">
                <a:latin typeface="Times New Roman"/>
                <a:cs typeface="Times New Roman"/>
              </a:rPr>
              <a:t>hyperemic</a:t>
            </a:r>
            <a:endParaRPr sz="3600">
              <a:latin typeface="Times New Roman"/>
              <a:cs typeface="Times New Roman"/>
            </a:endParaRPr>
          </a:p>
          <a:p>
            <a:pPr marL="12700" marR="431800">
              <a:lnSpc>
                <a:spcPts val="3890"/>
              </a:lnSpc>
              <a:spcBef>
                <a:spcPts val="655"/>
              </a:spcBef>
            </a:pPr>
            <a:r>
              <a:rPr sz="3600" b="1" spc="-10" dirty="0">
                <a:latin typeface="Times New Roman"/>
                <a:cs typeface="Times New Roman"/>
              </a:rPr>
              <a:t>Gangrenous GB </a:t>
            </a:r>
            <a:r>
              <a:rPr sz="3600" b="1" dirty="0">
                <a:latin typeface="Times New Roman"/>
                <a:cs typeface="Times New Roman"/>
              </a:rPr>
              <a:t>= </a:t>
            </a:r>
            <a:r>
              <a:rPr sz="3600" b="1" spc="-10" dirty="0">
                <a:latin typeface="Times New Roman"/>
                <a:cs typeface="Times New Roman"/>
              </a:rPr>
              <a:t>necrosis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  wall</a:t>
            </a:r>
            <a:endParaRPr sz="3600">
              <a:latin typeface="Times New Roman"/>
              <a:cs typeface="Times New Roman"/>
            </a:endParaRPr>
          </a:p>
          <a:p>
            <a:pPr marL="12700" marR="48260">
              <a:lnSpc>
                <a:spcPct val="90000"/>
              </a:lnSpc>
              <a:spcBef>
                <a:spcPts val="540"/>
              </a:spcBef>
            </a:pPr>
            <a:r>
              <a:rPr sz="3600" b="1" spc="-5" dirty="0">
                <a:latin typeface="Times New Roman"/>
                <a:cs typeface="Times New Roman"/>
              </a:rPr>
              <a:t>Histologically </a:t>
            </a:r>
            <a:r>
              <a:rPr sz="3600" b="1" dirty="0">
                <a:latin typeface="Times New Roman"/>
                <a:cs typeface="Times New Roman"/>
              </a:rPr>
              <a:t>GB </a:t>
            </a:r>
            <a:r>
              <a:rPr sz="3600" b="1" spc="-5" dirty="0">
                <a:latin typeface="Times New Roman"/>
                <a:cs typeface="Times New Roman"/>
              </a:rPr>
              <a:t>wall </a:t>
            </a:r>
            <a:r>
              <a:rPr sz="3600" b="1" dirty="0">
                <a:latin typeface="Times New Roman"/>
                <a:cs typeface="Times New Roman"/>
              </a:rPr>
              <a:t>shows  </a:t>
            </a:r>
            <a:r>
              <a:rPr sz="3600" b="1" spc="-10" dirty="0">
                <a:latin typeface="Times New Roman"/>
                <a:cs typeface="Times New Roman"/>
              </a:rPr>
              <a:t>features </a:t>
            </a:r>
            <a:r>
              <a:rPr sz="3600" b="1" dirty="0">
                <a:latin typeface="Times New Roman"/>
                <a:cs typeface="Times New Roman"/>
              </a:rPr>
              <a:t>of acute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inflammation,  edema, </a:t>
            </a:r>
            <a:r>
              <a:rPr sz="3600" b="1" spc="-5" dirty="0">
                <a:latin typeface="Times New Roman"/>
                <a:cs typeface="Times New Roman"/>
              </a:rPr>
              <a:t>leukocytes </a:t>
            </a:r>
            <a:r>
              <a:rPr sz="3600" b="1" dirty="0">
                <a:latin typeface="Times New Roman"/>
                <a:cs typeface="Times New Roman"/>
              </a:rPr>
              <a:t>infiltration  congestion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….etc.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322834"/>
            <a:ext cx="6177280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Chronic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cholecytitis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FD8537"/>
              </a:buClr>
              <a:buSzPct val="69444"/>
              <a:buFont typeface="Arial"/>
              <a:buChar char="•"/>
              <a:tabLst>
                <a:tab pos="240029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Recurrent </a:t>
            </a:r>
            <a:r>
              <a:rPr sz="3600" b="1" spc="-5" dirty="0">
                <a:latin typeface="Times New Roman"/>
                <a:cs typeface="Times New Roman"/>
              </a:rPr>
              <a:t>attacks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steady </a:t>
            </a:r>
            <a:r>
              <a:rPr sz="3600" b="1" dirty="0">
                <a:latin typeface="Times New Roman"/>
                <a:cs typeface="Times New Roman"/>
              </a:rPr>
              <a:t>or  </a:t>
            </a:r>
            <a:r>
              <a:rPr sz="3600" b="1" spc="-5" dirty="0">
                <a:latin typeface="Times New Roman"/>
                <a:cs typeface="Times New Roman"/>
              </a:rPr>
              <a:t>colicky </a:t>
            </a:r>
            <a:r>
              <a:rPr sz="3600" b="1" dirty="0">
                <a:latin typeface="Times New Roman"/>
                <a:cs typeface="Times New Roman"/>
              </a:rPr>
              <a:t>epigastric or </a:t>
            </a:r>
            <a:r>
              <a:rPr sz="3600" b="1" spc="-5" dirty="0">
                <a:latin typeface="Times New Roman"/>
                <a:cs typeface="Times New Roman"/>
              </a:rPr>
              <a:t>RUQ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pain.</a:t>
            </a:r>
            <a:endParaRPr sz="360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sz="3600" b="1" dirty="0">
                <a:latin typeface="Times New Roman"/>
                <a:cs typeface="Times New Roman"/>
              </a:rPr>
              <a:t>Nausea &amp;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vomiting,</a:t>
            </a:r>
            <a:endParaRPr sz="3600">
              <a:latin typeface="Times New Roman"/>
              <a:cs typeface="Times New Roman"/>
            </a:endParaRPr>
          </a:p>
          <a:p>
            <a:pPr marL="125095" indent="-11303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sz="3600" b="1" dirty="0">
                <a:latin typeface="Times New Roman"/>
                <a:cs typeface="Times New Roman"/>
              </a:rPr>
              <a:t>Fat</a:t>
            </a:r>
            <a:r>
              <a:rPr sz="3600" b="1" spc="-5" dirty="0">
                <a:latin typeface="Times New Roman"/>
                <a:cs typeface="Times New Roman"/>
              </a:rPr>
              <a:t> intolerance</a:t>
            </a:r>
            <a:endParaRPr sz="3600">
              <a:latin typeface="Times New Roman"/>
              <a:cs typeface="Times New Roman"/>
            </a:endParaRPr>
          </a:p>
          <a:p>
            <a:pPr marL="12700" marR="13779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Arial"/>
              <a:buChar char="•"/>
              <a:tabLst>
                <a:tab pos="125730" algn="l"/>
              </a:tabLst>
            </a:pPr>
            <a:r>
              <a:rPr sz="3600" b="1" dirty="0">
                <a:latin typeface="Times New Roman"/>
                <a:cs typeface="Times New Roman"/>
              </a:rPr>
              <a:t>Almost always associated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with  </a:t>
            </a:r>
            <a:r>
              <a:rPr sz="3600" b="1" dirty="0">
                <a:latin typeface="Times New Roman"/>
                <a:cs typeface="Times New Roman"/>
              </a:rPr>
              <a:t>GB</a:t>
            </a:r>
            <a:r>
              <a:rPr sz="3600" b="1" spc="-5" dirty="0">
                <a:latin typeface="Times New Roman"/>
                <a:cs typeface="Times New Roman"/>
              </a:rPr>
              <a:t> stones.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8158"/>
            <a:ext cx="6411595" cy="6092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Morphology of </a:t>
            </a:r>
            <a:r>
              <a:rPr sz="33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chronic</a:t>
            </a:r>
            <a:r>
              <a:rPr sz="33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cholecystitis</a:t>
            </a:r>
            <a:endParaRPr sz="3300">
              <a:latin typeface="Times New Roman"/>
              <a:cs typeface="Times New Roman"/>
            </a:endParaRPr>
          </a:p>
          <a:p>
            <a:pPr marL="12700" marR="10287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380365" algn="l"/>
              </a:tabLst>
            </a:pPr>
            <a:r>
              <a:rPr sz="3300" b="1" dirty="0">
                <a:latin typeface="Times New Roman"/>
                <a:cs typeface="Times New Roman"/>
              </a:rPr>
              <a:t>Changes </a:t>
            </a:r>
            <a:r>
              <a:rPr sz="3300" b="1" spc="-20" dirty="0">
                <a:latin typeface="Times New Roman"/>
                <a:cs typeface="Times New Roman"/>
              </a:rPr>
              <a:t>are </a:t>
            </a:r>
            <a:r>
              <a:rPr sz="3300" b="1" dirty="0">
                <a:latin typeface="Times New Roman"/>
                <a:cs typeface="Times New Roman"/>
              </a:rPr>
              <a:t>variable &amp; might</a:t>
            </a:r>
            <a:r>
              <a:rPr sz="3300" b="1" spc="-70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be  minimal.</a:t>
            </a:r>
            <a:endParaRPr sz="3300">
              <a:latin typeface="Times New Roman"/>
              <a:cs typeface="Times New Roman"/>
            </a:endParaRPr>
          </a:p>
          <a:p>
            <a:pPr marL="12700" marR="11303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275590" algn="l"/>
              </a:tabLst>
            </a:pPr>
            <a:r>
              <a:rPr sz="3300" b="1" spc="-10" dirty="0">
                <a:latin typeface="Times New Roman"/>
                <a:cs typeface="Times New Roman"/>
              </a:rPr>
              <a:t>Presence </a:t>
            </a:r>
            <a:r>
              <a:rPr sz="3300" b="1" dirty="0">
                <a:latin typeface="Times New Roman"/>
                <a:cs typeface="Times New Roman"/>
              </a:rPr>
              <a:t>of stones </a:t>
            </a:r>
            <a:r>
              <a:rPr sz="3300" b="1" spc="-5" dirty="0">
                <a:latin typeface="Times New Roman"/>
                <a:cs typeface="Times New Roman"/>
              </a:rPr>
              <a:t>is </a:t>
            </a:r>
            <a:r>
              <a:rPr sz="3300" b="1" dirty="0">
                <a:latin typeface="Times New Roman"/>
                <a:cs typeface="Times New Roman"/>
              </a:rPr>
              <a:t>sufficient </a:t>
            </a:r>
            <a:r>
              <a:rPr sz="3300" b="1" spc="-5" dirty="0">
                <a:latin typeface="Times New Roman"/>
                <a:cs typeface="Times New Roman"/>
              </a:rPr>
              <a:t>for  </a:t>
            </a:r>
            <a:r>
              <a:rPr sz="3300" b="1" dirty="0">
                <a:latin typeface="Times New Roman"/>
                <a:cs typeface="Times New Roman"/>
              </a:rPr>
              <a:t>Dx.</a:t>
            </a:r>
            <a:endParaRPr sz="3300">
              <a:latin typeface="Times New Roman"/>
              <a:cs typeface="Times New Roman"/>
            </a:endParaRPr>
          </a:p>
          <a:p>
            <a:pPr marL="12700" marR="6045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275590" algn="l"/>
              </a:tabLst>
            </a:pPr>
            <a:r>
              <a:rPr sz="3300" b="1" dirty="0">
                <a:latin typeface="Times New Roman"/>
                <a:cs typeface="Times New Roman"/>
              </a:rPr>
              <a:t>Gall </a:t>
            </a:r>
            <a:r>
              <a:rPr sz="3300" b="1" spc="-5" dirty="0">
                <a:latin typeface="Times New Roman"/>
                <a:cs typeface="Times New Roman"/>
              </a:rPr>
              <a:t>bladder </a:t>
            </a:r>
            <a:r>
              <a:rPr sz="3300" b="1" dirty="0">
                <a:latin typeface="Times New Roman"/>
                <a:cs typeface="Times New Roman"/>
              </a:rPr>
              <a:t>may </a:t>
            </a:r>
            <a:r>
              <a:rPr sz="3300" b="1" spc="-5" dirty="0">
                <a:latin typeface="Times New Roman"/>
                <a:cs typeface="Times New Roman"/>
              </a:rPr>
              <a:t>be </a:t>
            </a:r>
            <a:r>
              <a:rPr sz="3300" b="1" dirty="0">
                <a:latin typeface="Times New Roman"/>
                <a:cs typeface="Times New Roman"/>
              </a:rPr>
              <a:t>normal</a:t>
            </a:r>
            <a:r>
              <a:rPr sz="3300" b="1" spc="-9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in  </a:t>
            </a:r>
            <a:r>
              <a:rPr sz="3300" b="1" spc="-5" dirty="0">
                <a:latin typeface="Times New Roman"/>
                <a:cs typeface="Times New Roman"/>
              </a:rPr>
              <a:t>size, </a:t>
            </a:r>
            <a:r>
              <a:rPr sz="3300" b="1" dirty="0">
                <a:latin typeface="Times New Roman"/>
                <a:cs typeface="Times New Roman"/>
              </a:rPr>
              <a:t>contracted, </a:t>
            </a:r>
            <a:r>
              <a:rPr sz="3300" b="1" spc="-5" dirty="0">
                <a:latin typeface="Times New Roman"/>
                <a:cs typeface="Times New Roman"/>
              </a:rPr>
              <a:t>or</a:t>
            </a:r>
            <a:r>
              <a:rPr sz="3300" b="1" spc="-95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enlarged</a:t>
            </a:r>
            <a:endParaRPr sz="33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276225" algn="l"/>
              </a:tabLst>
            </a:pPr>
            <a:r>
              <a:rPr sz="3300" b="1" dirty="0">
                <a:latin typeface="Times New Roman"/>
                <a:cs typeface="Times New Roman"/>
              </a:rPr>
              <a:t>Mucosal ulceration </a:t>
            </a:r>
            <a:r>
              <a:rPr sz="3300" b="1" spc="-20" dirty="0">
                <a:latin typeface="Times New Roman"/>
                <a:cs typeface="Times New Roman"/>
              </a:rPr>
              <a:t>are</a:t>
            </a:r>
            <a:r>
              <a:rPr sz="3300" b="1" spc="-4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infrequent</a:t>
            </a:r>
            <a:endParaRPr sz="3300">
              <a:latin typeface="Times New Roman"/>
              <a:cs typeface="Times New Roman"/>
            </a:endParaRPr>
          </a:p>
          <a:p>
            <a:pPr marL="274955" indent="-26289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275590" algn="l"/>
              </a:tabLst>
            </a:pPr>
            <a:r>
              <a:rPr sz="3300" b="1" dirty="0">
                <a:latin typeface="Times New Roman"/>
                <a:cs typeface="Times New Roman"/>
              </a:rPr>
              <a:t>Submucosal &amp; </a:t>
            </a:r>
            <a:r>
              <a:rPr sz="3300" b="1" spc="-10" dirty="0">
                <a:latin typeface="Times New Roman"/>
                <a:cs typeface="Times New Roman"/>
              </a:rPr>
              <a:t>subserosal</a:t>
            </a:r>
            <a:r>
              <a:rPr sz="3300" b="1" spc="-35" dirty="0">
                <a:latin typeface="Times New Roman"/>
                <a:cs typeface="Times New Roman"/>
              </a:rPr>
              <a:t> </a:t>
            </a:r>
            <a:r>
              <a:rPr sz="3300" b="1" spc="-10" dirty="0">
                <a:latin typeface="Times New Roman"/>
                <a:cs typeface="Times New Roman"/>
              </a:rPr>
              <a:t>fibrosis</a:t>
            </a:r>
            <a:endParaRPr sz="3300">
              <a:latin typeface="Times New Roman"/>
              <a:cs typeface="Times New Roman"/>
            </a:endParaRPr>
          </a:p>
          <a:p>
            <a:pPr marL="12700" marR="57213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96"/>
              <a:buFont typeface="Wingdings"/>
              <a:buChar char=""/>
              <a:tabLst>
                <a:tab pos="276225" algn="l"/>
              </a:tabLst>
            </a:pPr>
            <a:r>
              <a:rPr sz="3300" b="1" spc="-15" dirty="0">
                <a:latin typeface="Times New Roman"/>
                <a:cs typeface="Times New Roman"/>
              </a:rPr>
              <a:t>Lymphocytic </a:t>
            </a:r>
            <a:r>
              <a:rPr sz="3300" b="1" dirty="0">
                <a:latin typeface="Times New Roman"/>
                <a:cs typeface="Times New Roman"/>
              </a:rPr>
              <a:t>infiltration of</a:t>
            </a:r>
            <a:r>
              <a:rPr sz="3300" b="1" spc="-9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GB  </a:t>
            </a:r>
            <a:r>
              <a:rPr sz="3300" b="1" spc="-5" dirty="0">
                <a:latin typeface="Times New Roman"/>
                <a:cs typeface="Times New Roman"/>
              </a:rPr>
              <a:t>wall.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74065"/>
            <a:ext cx="6269355" cy="5046253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b="1" dirty="0">
                <a:latin typeface="Times New Roman"/>
                <a:cs typeface="Times New Roman"/>
              </a:rPr>
              <a:t>Cholangitis = Bacterial infection</a:t>
            </a:r>
            <a:r>
              <a:rPr sz="3300" b="1" spc="-13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of  </a:t>
            </a:r>
            <a:r>
              <a:rPr sz="3300" b="1" spc="-5" dirty="0">
                <a:latin typeface="Times New Roman"/>
                <a:cs typeface="Times New Roman"/>
              </a:rPr>
              <a:t>the bile ducts </a:t>
            </a:r>
            <a:r>
              <a:rPr sz="3300" b="1" dirty="0">
                <a:latin typeface="Times New Roman"/>
                <a:cs typeface="Times New Roman"/>
              </a:rPr>
              <a:t>mainly </a:t>
            </a:r>
            <a:r>
              <a:rPr sz="3300" b="1" spc="-5" dirty="0">
                <a:latin typeface="Times New Roman"/>
                <a:cs typeface="Times New Roman"/>
              </a:rPr>
              <a:t>due </a:t>
            </a:r>
            <a:r>
              <a:rPr sz="3300" b="1" dirty="0">
                <a:latin typeface="Times New Roman"/>
                <a:cs typeface="Times New Roman"/>
              </a:rPr>
              <a:t>to  obstruction (commonly by</a:t>
            </a:r>
            <a:r>
              <a:rPr sz="3300" b="1" spc="-55" dirty="0">
                <a:latin typeface="Times New Roman"/>
                <a:cs typeface="Times New Roman"/>
              </a:rPr>
              <a:t> </a:t>
            </a:r>
            <a:r>
              <a:rPr sz="3300" b="1" dirty="0">
                <a:latin typeface="Times New Roman"/>
                <a:cs typeface="Times New Roman"/>
              </a:rPr>
              <a:t>stone)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300" b="1" spc="-5" dirty="0">
                <a:latin typeface="Times New Roman"/>
                <a:cs typeface="Times New Roman"/>
              </a:rPr>
              <a:t>Other</a:t>
            </a:r>
            <a:r>
              <a:rPr sz="3300" b="1" spc="-65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cause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204"/>
              </a:spcBef>
              <a:buClr>
                <a:srgbClr val="FD8537"/>
              </a:buClr>
              <a:buSzPct val="69696"/>
              <a:buAutoNum type="arabicPeriod"/>
              <a:tabLst>
                <a:tab pos="756285" algn="l"/>
                <a:tab pos="756920" algn="l"/>
              </a:tabLst>
            </a:pPr>
            <a:r>
              <a:rPr sz="3300" b="1" spc="-5" dirty="0">
                <a:latin typeface="Times New Roman"/>
                <a:cs typeface="Times New Roman"/>
              </a:rPr>
              <a:t>Stent </a:t>
            </a:r>
            <a:r>
              <a:rPr sz="3300" b="1" dirty="0">
                <a:latin typeface="Times New Roman"/>
                <a:cs typeface="Times New Roman"/>
              </a:rPr>
              <a:t>or</a:t>
            </a:r>
            <a:r>
              <a:rPr sz="3300" b="1" spc="-60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catheters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200"/>
              </a:spcBef>
              <a:buClr>
                <a:srgbClr val="FD8537"/>
              </a:buClr>
              <a:buSzPct val="69696"/>
              <a:buAutoNum type="arabicPeriod"/>
              <a:tabLst>
                <a:tab pos="756285" algn="l"/>
                <a:tab pos="756920" algn="l"/>
              </a:tabLst>
            </a:pPr>
            <a:r>
              <a:rPr sz="3300" b="1" spc="-55" dirty="0">
                <a:latin typeface="Times New Roman"/>
                <a:cs typeface="Times New Roman"/>
              </a:rPr>
              <a:t>Tumors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209"/>
              </a:spcBef>
              <a:buClr>
                <a:srgbClr val="FD8537"/>
              </a:buClr>
              <a:buSzPct val="69696"/>
              <a:buAutoNum type="arabicPeriod"/>
              <a:tabLst>
                <a:tab pos="756285" algn="l"/>
                <a:tab pos="756920" algn="l"/>
              </a:tabLst>
            </a:pPr>
            <a:r>
              <a:rPr sz="3300" b="1" dirty="0">
                <a:latin typeface="Times New Roman"/>
                <a:cs typeface="Times New Roman"/>
              </a:rPr>
              <a:t>Acute</a:t>
            </a:r>
            <a:r>
              <a:rPr sz="3300" b="1" spc="-15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pancreatitis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200"/>
              </a:spcBef>
              <a:buClr>
                <a:srgbClr val="FD8537"/>
              </a:buClr>
              <a:buSzPct val="69696"/>
              <a:buAutoNum type="arabicPeriod"/>
              <a:tabLst>
                <a:tab pos="756285" algn="l"/>
                <a:tab pos="756920" algn="l"/>
              </a:tabLst>
            </a:pPr>
            <a:r>
              <a:rPr sz="3300" b="1" spc="-5">
                <a:latin typeface="Times New Roman"/>
                <a:cs typeface="Times New Roman"/>
              </a:rPr>
              <a:t>Benign </a:t>
            </a:r>
            <a:r>
              <a:rPr sz="3300" b="1" spc="-10" smtClean="0">
                <a:latin typeface="Times New Roman"/>
                <a:cs typeface="Times New Roman"/>
              </a:rPr>
              <a:t>stricture</a:t>
            </a:r>
            <a:endParaRPr sz="4150">
              <a:latin typeface="Times New Roman"/>
              <a:cs typeface="Times New Roman"/>
            </a:endParaRPr>
          </a:p>
          <a:p>
            <a:pPr marL="756285" marR="33020" indent="-744220">
              <a:lnSpc>
                <a:spcPts val="3570"/>
              </a:lnSpc>
              <a:spcBef>
                <a:spcPts val="5"/>
              </a:spcBef>
            </a:pPr>
            <a:r>
              <a:rPr sz="3300" b="1" spc="-5" dirty="0">
                <a:latin typeface="Times New Roman"/>
                <a:cs typeface="Times New Roman"/>
              </a:rPr>
              <a:t>Bacteria </a:t>
            </a:r>
            <a:r>
              <a:rPr sz="3300" b="1" dirty="0">
                <a:latin typeface="Times New Roman"/>
                <a:cs typeface="Times New Roman"/>
              </a:rPr>
              <a:t>enter </a:t>
            </a:r>
            <a:r>
              <a:rPr sz="3300" b="1" spc="-5" dirty="0">
                <a:latin typeface="Times New Roman"/>
                <a:cs typeface="Times New Roman"/>
              </a:rPr>
              <a:t>biliary </a:t>
            </a:r>
            <a:r>
              <a:rPr sz="3300" b="1" dirty="0">
                <a:latin typeface="Times New Roman"/>
                <a:cs typeface="Times New Roman"/>
              </a:rPr>
              <a:t>tract  </a:t>
            </a:r>
            <a:r>
              <a:rPr sz="3300" b="1" spc="-10" dirty="0">
                <a:latin typeface="Times New Roman"/>
                <a:cs typeface="Times New Roman"/>
              </a:rPr>
              <a:t>throught </a:t>
            </a:r>
            <a:r>
              <a:rPr sz="3300" b="1" spc="-5" dirty="0">
                <a:latin typeface="Times New Roman"/>
                <a:cs typeface="Times New Roman"/>
              </a:rPr>
              <a:t>the </a:t>
            </a:r>
            <a:r>
              <a:rPr sz="3300" b="1" dirty="0">
                <a:latin typeface="Times New Roman"/>
                <a:cs typeface="Times New Roman"/>
              </a:rPr>
              <a:t>sphincter </a:t>
            </a:r>
            <a:r>
              <a:rPr sz="3300" b="1" spc="-5" dirty="0">
                <a:latin typeface="Times New Roman"/>
                <a:cs typeface="Times New Roman"/>
              </a:rPr>
              <a:t>of</a:t>
            </a:r>
            <a:r>
              <a:rPr sz="3300" b="1" spc="-75" dirty="0">
                <a:latin typeface="Times New Roman"/>
                <a:cs typeface="Times New Roman"/>
              </a:rPr>
              <a:t> </a:t>
            </a:r>
            <a:r>
              <a:rPr sz="3300" b="1" spc="-5" dirty="0">
                <a:latin typeface="Times New Roman"/>
                <a:cs typeface="Times New Roman"/>
              </a:rPr>
              <a:t>oddi.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0" y="6858000"/>
                </a:moveTo>
                <a:lnTo>
                  <a:pt x="105156" y="6858000"/>
                </a:lnTo>
                <a:lnTo>
                  <a:pt x="1051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4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07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9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034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116" y="4867655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802" y="0"/>
                </a:moveTo>
                <a:lnTo>
                  <a:pt x="273398" y="3478"/>
                </a:lnTo>
                <a:lnTo>
                  <a:pt x="228153" y="13583"/>
                </a:lnTo>
                <a:lnTo>
                  <a:pt x="185563" y="29817"/>
                </a:lnTo>
                <a:lnTo>
                  <a:pt x="146125" y="51685"/>
                </a:lnTo>
                <a:lnTo>
                  <a:pt x="110335" y="78690"/>
                </a:lnTo>
                <a:lnTo>
                  <a:pt x="78690" y="110335"/>
                </a:lnTo>
                <a:lnTo>
                  <a:pt x="51685" y="146125"/>
                </a:lnTo>
                <a:lnTo>
                  <a:pt x="29817" y="185563"/>
                </a:lnTo>
                <a:lnTo>
                  <a:pt x="13583" y="228153"/>
                </a:lnTo>
                <a:lnTo>
                  <a:pt x="3478" y="273398"/>
                </a:lnTo>
                <a:lnTo>
                  <a:pt x="0" y="320802"/>
                </a:lnTo>
                <a:lnTo>
                  <a:pt x="3478" y="368205"/>
                </a:lnTo>
                <a:lnTo>
                  <a:pt x="13583" y="413450"/>
                </a:lnTo>
                <a:lnTo>
                  <a:pt x="29817" y="456040"/>
                </a:lnTo>
                <a:lnTo>
                  <a:pt x="51685" y="495478"/>
                </a:lnTo>
                <a:lnTo>
                  <a:pt x="78690" y="531268"/>
                </a:lnTo>
                <a:lnTo>
                  <a:pt x="110335" y="562913"/>
                </a:lnTo>
                <a:lnTo>
                  <a:pt x="146125" y="589918"/>
                </a:lnTo>
                <a:lnTo>
                  <a:pt x="185563" y="611786"/>
                </a:lnTo>
                <a:lnTo>
                  <a:pt x="228153" y="628020"/>
                </a:lnTo>
                <a:lnTo>
                  <a:pt x="273398" y="638125"/>
                </a:lnTo>
                <a:lnTo>
                  <a:pt x="320802" y="641604"/>
                </a:lnTo>
                <a:lnTo>
                  <a:pt x="368205" y="638125"/>
                </a:lnTo>
                <a:lnTo>
                  <a:pt x="413450" y="628020"/>
                </a:lnTo>
                <a:lnTo>
                  <a:pt x="456040" y="611786"/>
                </a:lnTo>
                <a:lnTo>
                  <a:pt x="495478" y="589918"/>
                </a:lnTo>
                <a:lnTo>
                  <a:pt x="531268" y="562913"/>
                </a:lnTo>
                <a:lnTo>
                  <a:pt x="562913" y="531268"/>
                </a:lnTo>
                <a:lnTo>
                  <a:pt x="589918" y="495478"/>
                </a:lnTo>
                <a:lnTo>
                  <a:pt x="611786" y="456040"/>
                </a:lnTo>
                <a:lnTo>
                  <a:pt x="628020" y="413450"/>
                </a:lnTo>
                <a:lnTo>
                  <a:pt x="638125" y="368205"/>
                </a:lnTo>
                <a:lnTo>
                  <a:pt x="641604" y="320802"/>
                </a:lnTo>
                <a:lnTo>
                  <a:pt x="638125" y="273398"/>
                </a:lnTo>
                <a:lnTo>
                  <a:pt x="628020" y="228153"/>
                </a:lnTo>
                <a:lnTo>
                  <a:pt x="611786" y="185563"/>
                </a:lnTo>
                <a:lnTo>
                  <a:pt x="589918" y="146125"/>
                </a:lnTo>
                <a:lnTo>
                  <a:pt x="562913" y="110335"/>
                </a:lnTo>
                <a:lnTo>
                  <a:pt x="531268" y="78690"/>
                </a:lnTo>
                <a:lnTo>
                  <a:pt x="495478" y="51685"/>
                </a:lnTo>
                <a:lnTo>
                  <a:pt x="456040" y="29817"/>
                </a:lnTo>
                <a:lnTo>
                  <a:pt x="413450" y="13583"/>
                </a:lnTo>
                <a:lnTo>
                  <a:pt x="368205" y="3478"/>
                </a:lnTo>
                <a:lnTo>
                  <a:pt x="32080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07794" y="600805"/>
            <a:ext cx="4821555" cy="1332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270"/>
              </a:spcBef>
            </a:pPr>
            <a:r>
              <a:rPr sz="4000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3200" dirty="0">
                <a:solidFill>
                  <a:srgbClr val="234583"/>
                </a:solidFill>
                <a:latin typeface="Century Schoolbook"/>
                <a:cs typeface="Century Schoolbook"/>
              </a:rPr>
              <a:t>ARCINOMA OF </a:t>
            </a:r>
            <a:r>
              <a:rPr sz="3200" spc="-5" dirty="0">
                <a:solidFill>
                  <a:srgbClr val="234583"/>
                </a:solidFill>
                <a:latin typeface="Century Schoolbook"/>
                <a:cs typeface="Century Schoolbook"/>
              </a:rPr>
              <a:t>THE  </a:t>
            </a:r>
            <a:r>
              <a:rPr sz="3200" dirty="0">
                <a:solidFill>
                  <a:srgbClr val="234583"/>
                </a:solidFill>
                <a:latin typeface="Century Schoolbook"/>
                <a:cs typeface="Century Schoolbook"/>
              </a:rPr>
              <a:t>GALLBLADDER</a:t>
            </a:r>
            <a:endParaRPr sz="3200">
              <a:latin typeface="Century Schoolbook"/>
              <a:cs typeface="Century School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7494" y="2377937"/>
            <a:ext cx="5234940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>
              <a:lnSpc>
                <a:spcPct val="112500"/>
              </a:lnSpc>
              <a:spcBef>
                <a:spcPts val="105"/>
              </a:spcBef>
              <a:tabLst>
                <a:tab pos="2628265" algn="l"/>
              </a:tabLst>
            </a:pPr>
            <a:r>
              <a:rPr sz="4000" b="1" spc="-50" dirty="0">
                <a:latin typeface="Times New Roman"/>
                <a:cs typeface="Times New Roman"/>
              </a:rPr>
              <a:t>Women</a:t>
            </a:r>
            <a:r>
              <a:rPr sz="4000" b="1" spc="1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7</a:t>
            </a:r>
            <a:r>
              <a:rPr sz="3975" b="1" baseline="25157" dirty="0">
                <a:latin typeface="Times New Roman"/>
                <a:cs typeface="Times New Roman"/>
              </a:rPr>
              <a:t>th	</a:t>
            </a:r>
            <a:r>
              <a:rPr sz="4000" b="1" spc="-5" dirty="0">
                <a:latin typeface="Times New Roman"/>
                <a:cs typeface="Times New Roman"/>
              </a:rPr>
              <a:t>decades  </a:t>
            </a:r>
            <a:r>
              <a:rPr sz="4000" b="1" spc="-95" dirty="0">
                <a:latin typeface="Times New Roman"/>
                <a:cs typeface="Times New Roman"/>
              </a:rPr>
              <a:t>5yr. </a:t>
            </a:r>
            <a:r>
              <a:rPr sz="4000" b="1" spc="-5" dirty="0">
                <a:latin typeface="Times New Roman"/>
                <a:cs typeface="Times New Roman"/>
              </a:rPr>
              <a:t>Survival about</a:t>
            </a:r>
            <a:r>
              <a:rPr sz="4000" b="1" spc="9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1%</a:t>
            </a:r>
            <a:endParaRPr sz="4000">
              <a:latin typeface="Times New Roman"/>
              <a:cs typeface="Times New Roman"/>
            </a:endParaRPr>
          </a:p>
          <a:p>
            <a:pPr marL="768985" marR="17780" indent="-744220">
              <a:lnSpc>
                <a:spcPct val="100000"/>
              </a:lnSpc>
              <a:spcBef>
                <a:spcPts val="600"/>
              </a:spcBef>
            </a:pPr>
            <a:r>
              <a:rPr sz="4000" b="1" dirty="0">
                <a:latin typeface="Times New Roman"/>
                <a:cs typeface="Times New Roman"/>
              </a:rPr>
              <a:t>Gallstones </a:t>
            </a:r>
            <a:r>
              <a:rPr sz="4000" b="1" spc="-5" dirty="0">
                <a:latin typeface="Times New Roman"/>
                <a:cs typeface="Times New Roman"/>
              </a:rPr>
              <a:t>in 60-90% of  </a:t>
            </a:r>
            <a:r>
              <a:rPr sz="4000" b="1" dirty="0">
                <a:latin typeface="Times New Roman"/>
                <a:cs typeface="Times New Roman"/>
              </a:rPr>
              <a:t>cases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786" y="239979"/>
            <a:ext cx="7644093" cy="408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95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Morphology:</a:t>
            </a:r>
            <a:endParaRPr sz="2800">
              <a:latin typeface="Times New Roman"/>
              <a:cs typeface="Times New Roman"/>
            </a:endParaRPr>
          </a:p>
          <a:p>
            <a:pPr marL="210820" indent="-198120">
              <a:lnSpc>
                <a:spcPts val="3290"/>
              </a:lnSpc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Infiltrating </a:t>
            </a:r>
            <a:r>
              <a:rPr sz="2800" b="1" spc="-5">
                <a:latin typeface="Times New Roman"/>
                <a:cs typeface="Times New Roman"/>
              </a:rPr>
              <a:t>or</a:t>
            </a:r>
            <a:r>
              <a:rPr sz="2800" b="1" spc="-40">
                <a:latin typeface="Times New Roman"/>
                <a:cs typeface="Times New Roman"/>
              </a:rPr>
              <a:t> </a:t>
            </a:r>
            <a:r>
              <a:rPr sz="2800" b="1" spc="-5" smtClean="0">
                <a:latin typeface="Times New Roman"/>
                <a:cs typeface="Times New Roman"/>
              </a:rPr>
              <a:t>exphytic</a:t>
            </a:r>
            <a:endParaRPr sz="2800" smtClean="0">
              <a:latin typeface="Times New Roman"/>
              <a:cs typeface="Times New Roman"/>
            </a:endParaRPr>
          </a:p>
          <a:p>
            <a:pPr marL="12700" marR="174625">
              <a:lnSpc>
                <a:spcPct val="80000"/>
              </a:lnSpc>
              <a:spcBef>
                <a:spcPts val="620"/>
              </a:spcBef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</a:tabLst>
            </a:pPr>
            <a:r>
              <a:rPr sz="2800" b="1" spc="-5" smtClean="0">
                <a:latin typeface="Times New Roman"/>
                <a:cs typeface="Times New Roman"/>
              </a:rPr>
              <a:t>Fundus </a:t>
            </a:r>
            <a:r>
              <a:rPr sz="2800" b="1" spc="-5" dirty="0">
                <a:latin typeface="Times New Roman"/>
                <a:cs typeface="Times New Roman"/>
              </a:rPr>
              <a:t>&amp;neck </a:t>
            </a:r>
            <a:r>
              <a:rPr sz="2800" b="1" spc="-20" dirty="0">
                <a:latin typeface="Times New Roman"/>
                <a:cs typeface="Times New Roman"/>
              </a:rPr>
              <a:t>are </a:t>
            </a:r>
            <a:r>
              <a:rPr sz="2800" b="1" spc="-5" dirty="0">
                <a:latin typeface="Times New Roman"/>
                <a:cs typeface="Times New Roman"/>
              </a:rPr>
              <a:t>the most common  </a:t>
            </a:r>
            <a:r>
              <a:rPr sz="2800" b="1" spc="-5">
                <a:latin typeface="Times New Roman"/>
                <a:cs typeface="Times New Roman"/>
              </a:rPr>
              <a:t>sites </a:t>
            </a:r>
            <a:r>
              <a:rPr lang="en-US" sz="2800" b="1" spc="-5" dirty="0" smtClean="0">
                <a:latin typeface="Times New Roman"/>
                <a:cs typeface="Times New Roman"/>
              </a:rPr>
              <a:t>(</a:t>
            </a:r>
            <a:r>
              <a:rPr sz="2800" b="1" spc="-5" smtClean="0">
                <a:latin typeface="Times New Roman"/>
                <a:cs typeface="Times New Roman"/>
              </a:rPr>
              <a:t>lateral</a:t>
            </a:r>
            <a:r>
              <a:rPr sz="2800" b="1" spc="-25" smtClean="0">
                <a:latin typeface="Times New Roman"/>
                <a:cs typeface="Times New Roman"/>
              </a:rPr>
              <a:t> </a:t>
            </a:r>
            <a:r>
              <a:rPr sz="2800" b="1" spc="-10" smtClean="0">
                <a:latin typeface="Times New Roman"/>
                <a:cs typeface="Times New Roman"/>
              </a:rPr>
              <a:t>walls</a:t>
            </a:r>
            <a:r>
              <a:rPr lang="ar-JO" sz="2800" b="1" spc="-10" dirty="0" smtClean="0">
                <a:latin typeface="Times New Roman"/>
                <a:cs typeface="Times New Roman"/>
              </a:rPr>
              <a:t>.(</a:t>
            </a:r>
            <a:endParaRPr sz="2800">
              <a:latin typeface="Times New Roman"/>
              <a:cs typeface="Times New Roman"/>
            </a:endParaRPr>
          </a:p>
          <a:p>
            <a:pPr marL="210820" indent="-198120">
              <a:lnSpc>
                <a:spcPts val="3325"/>
              </a:lnSpc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</a:tabLst>
            </a:pPr>
            <a:r>
              <a:rPr sz="2800" b="1" spc="-10" smtClean="0">
                <a:latin typeface="Times New Roman"/>
                <a:cs typeface="Times New Roman"/>
              </a:rPr>
              <a:t>Adenocarcinoma</a:t>
            </a:r>
            <a:r>
              <a:rPr sz="2800" b="1" spc="15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95%</a:t>
            </a:r>
            <a:endParaRPr sz="2800">
              <a:latin typeface="Times New Roman"/>
              <a:cs typeface="Times New Roman"/>
            </a:endParaRPr>
          </a:p>
          <a:p>
            <a:pPr marL="210820" indent="-198120">
              <a:lnSpc>
                <a:spcPts val="3290"/>
              </a:lnSpc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  <a:tab pos="4603750" algn="l"/>
              </a:tabLst>
            </a:pPr>
            <a:r>
              <a:rPr sz="2800" b="1" dirty="0">
                <a:latin typeface="Times New Roman"/>
                <a:cs typeface="Times New Roman"/>
              </a:rPr>
              <a:t>Adenosquamous,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squamous	ca.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5%</a:t>
            </a:r>
            <a:endParaRPr sz="2800">
              <a:latin typeface="Times New Roman"/>
              <a:cs typeface="Times New Roman"/>
            </a:endParaRPr>
          </a:p>
          <a:p>
            <a:pPr marL="210820" indent="-198120">
              <a:lnSpc>
                <a:spcPts val="3290"/>
              </a:lnSpc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Carcinoid</a:t>
            </a:r>
            <a:endParaRPr sz="2800">
              <a:latin typeface="Times New Roman"/>
              <a:cs typeface="Times New Roman"/>
            </a:endParaRPr>
          </a:p>
          <a:p>
            <a:pPr marL="12700" marR="523875">
              <a:lnSpc>
                <a:spcPct val="80000"/>
              </a:lnSpc>
              <a:spcBef>
                <a:spcPts val="635"/>
              </a:spcBef>
              <a:buClr>
                <a:srgbClr val="FD8537"/>
              </a:buClr>
              <a:buSzPct val="66071"/>
              <a:buFont typeface="Wingdings"/>
              <a:buChar char=""/>
              <a:tabLst>
                <a:tab pos="210820" algn="l"/>
              </a:tabLst>
            </a:pPr>
            <a:r>
              <a:rPr sz="2800" b="1" spc="-5" smtClean="0">
                <a:latin typeface="Times New Roman"/>
                <a:cs typeface="Times New Roman"/>
              </a:rPr>
              <a:t>Local </a:t>
            </a:r>
            <a:r>
              <a:rPr sz="2800" b="1" spc="-5" dirty="0">
                <a:latin typeface="Times New Roman"/>
                <a:cs typeface="Times New Roman"/>
              </a:rPr>
              <a:t>exension to </a:t>
            </a:r>
            <a:r>
              <a:rPr sz="2800" b="1" spc="-45" dirty="0">
                <a:latin typeface="Times New Roman"/>
                <a:cs typeface="Times New Roman"/>
              </a:rPr>
              <a:t>liver, </a:t>
            </a:r>
            <a:r>
              <a:rPr sz="2800" b="1" spc="-5" dirty="0">
                <a:latin typeface="Times New Roman"/>
                <a:cs typeface="Times New Roman"/>
              </a:rPr>
              <a:t>cystic duct,  lymph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nodes</a:t>
            </a:r>
            <a:endParaRPr sz="2800">
              <a:latin typeface="Times New Roman"/>
              <a:cs typeface="Times New Roman"/>
            </a:endParaRPr>
          </a:p>
          <a:p>
            <a:pPr marL="210820" indent="-198755">
              <a:lnSpc>
                <a:spcPts val="3290"/>
              </a:lnSpc>
              <a:buClr>
                <a:srgbClr val="FD8537"/>
              </a:buClr>
              <a:buSzPct val="66071"/>
              <a:buFont typeface="Wingdings"/>
              <a:buChar char=""/>
              <a:tabLst>
                <a:tab pos="211454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Distant </a:t>
            </a:r>
            <a:r>
              <a:rPr sz="2800" b="1" spc="-10" dirty="0">
                <a:latin typeface="Times New Roman"/>
                <a:cs typeface="Times New Roman"/>
              </a:rPr>
              <a:t>spread: </a:t>
            </a:r>
            <a:r>
              <a:rPr sz="2800" b="1" spc="-5" dirty="0">
                <a:latin typeface="Times New Roman"/>
                <a:cs typeface="Times New Roman"/>
              </a:rPr>
              <a:t>peritoneum, GI,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lungs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426835" cy="3622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Clinical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</a:t>
            </a:r>
            <a:endParaRPr sz="3600">
              <a:latin typeface="Times New Roman"/>
              <a:cs typeface="Times New Roman"/>
            </a:endParaRPr>
          </a:p>
          <a:p>
            <a:pPr marL="12700" marR="31115">
              <a:lnSpc>
                <a:spcPts val="4920"/>
              </a:lnSpc>
              <a:spcBef>
                <a:spcPts val="260"/>
              </a:spcBef>
            </a:pPr>
            <a:r>
              <a:rPr sz="3600" b="1" spc="-5" dirty="0">
                <a:latin typeface="Times New Roman"/>
                <a:cs typeface="Times New Roman"/>
              </a:rPr>
              <a:t>Pre-operative Dx </a:t>
            </a:r>
            <a:r>
              <a:rPr sz="3600" b="1" spc="-10" dirty="0">
                <a:latin typeface="Times New Roman"/>
                <a:cs typeface="Times New Roman"/>
              </a:rPr>
              <a:t>in </a:t>
            </a:r>
            <a:r>
              <a:rPr sz="3600" b="1" dirty="0">
                <a:latin typeface="Times New Roman"/>
                <a:cs typeface="Times New Roman"/>
              </a:rPr>
              <a:t>&lt;20%  Nausea, vomiting, </a:t>
            </a:r>
            <a:r>
              <a:rPr sz="3600" b="1" spc="-5" dirty="0">
                <a:latin typeface="Times New Roman"/>
                <a:cs typeface="Times New Roman"/>
              </a:rPr>
              <a:t>pain,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jaundice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4060"/>
              </a:lnSpc>
            </a:pPr>
            <a:r>
              <a:rPr sz="3600" b="1" dirty="0">
                <a:latin typeface="Times New Roman"/>
                <a:cs typeface="Times New Roman"/>
              </a:rPr>
              <a:t>, </a:t>
            </a:r>
            <a:r>
              <a:rPr sz="3600" b="1" spc="-5" dirty="0">
                <a:latin typeface="Times New Roman"/>
                <a:cs typeface="Times New Roman"/>
              </a:rPr>
              <a:t>wt loss, </a:t>
            </a:r>
            <a:r>
              <a:rPr sz="3600" b="1" spc="-10" dirty="0">
                <a:latin typeface="Times New Roman"/>
                <a:cs typeface="Times New Roman"/>
              </a:rPr>
              <a:t>anorexia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3600" b="1" spc="-5" dirty="0">
                <a:latin typeface="Times New Roman"/>
                <a:cs typeface="Times New Roman"/>
              </a:rPr>
              <a:t>Obstruction </a:t>
            </a:r>
            <a:r>
              <a:rPr sz="3600" b="1" dirty="0">
                <a:latin typeface="Times New Roman"/>
                <a:cs typeface="Times New Roman"/>
              </a:rPr>
              <a:t>which </a:t>
            </a:r>
            <a:r>
              <a:rPr sz="3600" b="1" spc="-5" dirty="0">
                <a:latin typeface="Times New Roman"/>
                <a:cs typeface="Times New Roman"/>
              </a:rPr>
              <a:t>leads </a:t>
            </a:r>
            <a:r>
              <a:rPr sz="3600" b="1" dirty="0">
                <a:latin typeface="Times New Roman"/>
                <a:cs typeface="Times New Roman"/>
              </a:rPr>
              <a:t>to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acute  </a:t>
            </a:r>
            <a:r>
              <a:rPr sz="3600" b="1" spc="-5" dirty="0">
                <a:latin typeface="Times New Roman"/>
                <a:cs typeface="Times New Roman"/>
              </a:rPr>
              <a:t>cholecytitis.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44" y="1320241"/>
            <a:ext cx="9001156" cy="35003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34583"/>
                </a:solidFill>
                <a:latin typeface="Century Schoolbook"/>
                <a:cs typeface="Century Schoolbook"/>
              </a:rPr>
              <a:t>C</a:t>
            </a:r>
            <a:r>
              <a:rPr sz="3200" b="1" spc="-5" dirty="0">
                <a:solidFill>
                  <a:srgbClr val="234583"/>
                </a:solidFill>
                <a:latin typeface="Century Schoolbook"/>
                <a:cs typeface="Century Schoolbook"/>
              </a:rPr>
              <a:t>HOLANGIOCARCINOMA</a:t>
            </a:r>
            <a:endParaRPr sz="3200">
              <a:latin typeface="Century Schoolbook"/>
              <a:cs typeface="Century Schoolbook"/>
            </a:endParaRPr>
          </a:p>
          <a:p>
            <a:pPr marL="908685" marR="412750" indent="-744220">
              <a:lnSpc>
                <a:spcPts val="4320"/>
              </a:lnSpc>
              <a:spcBef>
                <a:spcPts val="4200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000" b="1" spc="-5" dirty="0">
                <a:latin typeface="Times New Roman"/>
                <a:cs typeface="Times New Roman"/>
              </a:rPr>
              <a:t>Arise </a:t>
            </a:r>
            <a:r>
              <a:rPr sz="4000" b="1" spc="-20" dirty="0">
                <a:latin typeface="Times New Roman"/>
                <a:cs typeface="Times New Roman"/>
              </a:rPr>
              <a:t>from </a:t>
            </a:r>
            <a:r>
              <a:rPr sz="4000" b="1" spc="-5" dirty="0">
                <a:latin typeface="Times New Roman"/>
                <a:cs typeface="Times New Roman"/>
              </a:rPr>
              <a:t>bile ducts  </a:t>
            </a:r>
            <a:r>
              <a:rPr sz="4000" b="1" spc="-5">
                <a:latin typeface="Times New Roman"/>
                <a:cs typeface="Times New Roman"/>
              </a:rPr>
              <a:t>within </a:t>
            </a:r>
            <a:r>
              <a:rPr sz="4000" b="1" spc="-5" smtClean="0">
                <a:latin typeface="Times New Roman"/>
                <a:cs typeface="Times New Roman"/>
              </a:rPr>
              <a:t>&amp; </a:t>
            </a:r>
            <a:r>
              <a:rPr sz="4000" b="1" smtClean="0">
                <a:latin typeface="Times New Roman"/>
                <a:cs typeface="Times New Roman"/>
              </a:rPr>
              <a:t>outside</a:t>
            </a:r>
            <a:r>
              <a:rPr sz="4000" b="1" spc="-45" smtClean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the  liver</a:t>
            </a:r>
            <a:endParaRPr sz="4000">
              <a:latin typeface="Times New Roman"/>
              <a:cs typeface="Times New Roman"/>
            </a:endParaRPr>
          </a:p>
          <a:p>
            <a:pPr marL="165100">
              <a:lnSpc>
                <a:spcPts val="4560"/>
              </a:lnSpc>
              <a:spcBef>
                <a:spcPts val="60"/>
              </a:spcBef>
            </a:pPr>
            <a:r>
              <a:rPr sz="4000" b="1" spc="-5" dirty="0">
                <a:latin typeface="Times New Roman"/>
                <a:cs typeface="Times New Roman"/>
              </a:rPr>
              <a:t>-Incidence </a:t>
            </a:r>
            <a:r>
              <a:rPr sz="4000" b="1">
                <a:latin typeface="Times New Roman"/>
                <a:cs typeface="Times New Roman"/>
              </a:rPr>
              <a:t>0.6/100000</a:t>
            </a:r>
            <a:r>
              <a:rPr sz="4000" b="1" spc="-15">
                <a:latin typeface="Times New Roman"/>
                <a:cs typeface="Times New Roman"/>
              </a:rPr>
              <a:t> </a:t>
            </a:r>
            <a:endParaRPr sz="4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120"/>
              </a:spcBef>
            </a:pPr>
            <a:r>
              <a:rPr sz="4000" b="1" spc="-5" dirty="0">
                <a:latin typeface="Times New Roman"/>
                <a:cs typeface="Times New Roman"/>
              </a:rPr>
              <a:t>-M=F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5904865" cy="4248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Predisposing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factors:</a:t>
            </a:r>
            <a:endParaRPr sz="36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AutoNum type="arabicPeriod"/>
              <a:tabLst>
                <a:tab pos="756285" algn="l"/>
                <a:tab pos="75692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Sclerosing</a:t>
            </a:r>
            <a:r>
              <a:rPr sz="3600" b="1" spc="-5" dirty="0">
                <a:latin typeface="Times New Roman"/>
                <a:cs typeface="Times New Roman"/>
              </a:rPr>
              <a:t> cholangitis</a:t>
            </a:r>
            <a:endParaRPr sz="3600">
              <a:latin typeface="Times New Roman"/>
              <a:cs typeface="Times New Roman"/>
            </a:endParaRPr>
          </a:p>
          <a:p>
            <a:pPr marL="756285" marR="5080" indent="-7442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AutoNum type="arabicPeriod"/>
              <a:tabLst>
                <a:tab pos="756285" algn="l"/>
                <a:tab pos="75692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Congenital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fibropolycystic  disease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biliary </a:t>
            </a:r>
            <a:r>
              <a:rPr sz="3600" b="1" dirty="0">
                <a:latin typeface="Times New Roman"/>
                <a:cs typeface="Times New Roman"/>
              </a:rPr>
              <a:t>system</a:t>
            </a:r>
            <a:endParaRPr sz="36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AutoNum type="arabicPeriod"/>
              <a:tabLst>
                <a:tab pos="756285" algn="l"/>
                <a:tab pos="75692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Thorostat</a:t>
            </a:r>
            <a:endParaRPr sz="3600">
              <a:latin typeface="Times New Roman"/>
              <a:cs typeface="Times New Roman"/>
            </a:endParaRPr>
          </a:p>
          <a:p>
            <a:pPr marL="756285" marR="132080" indent="-7442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AutoNum type="arabicPeriod"/>
              <a:tabLst>
                <a:tab pos="756285" algn="l"/>
                <a:tab pos="75692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Chronic </a:t>
            </a:r>
            <a:r>
              <a:rPr sz="3600" b="1" spc="-5" dirty="0">
                <a:latin typeface="Times New Roman"/>
                <a:cs typeface="Times New Roman"/>
              </a:rPr>
              <a:t>infection by liver  </a:t>
            </a:r>
            <a:r>
              <a:rPr sz="3600" b="1" dirty="0">
                <a:latin typeface="Times New Roman"/>
                <a:cs typeface="Times New Roman"/>
              </a:rPr>
              <a:t>fluke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6458585" cy="557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8095">
              <a:lnSpc>
                <a:spcPct val="113900"/>
              </a:lnSpc>
              <a:spcBef>
                <a:spcPts val="10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Morphology </a:t>
            </a:r>
            <a:r>
              <a:rPr sz="3600" b="1" spc="-5" dirty="0">
                <a:latin typeface="Times New Roman"/>
                <a:cs typeface="Times New Roman"/>
              </a:rPr>
              <a:t> Adenocarcinoma  Marked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demoplasia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Metastasis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3600" b="1" spc="-5" dirty="0">
                <a:latin typeface="Times New Roman"/>
                <a:cs typeface="Times New Roman"/>
              </a:rPr>
              <a:t>Hematogenous: Lung, bones  (vertebra), </a:t>
            </a:r>
            <a:r>
              <a:rPr sz="3600" b="1" spc="-10" dirty="0">
                <a:latin typeface="Times New Roman"/>
                <a:cs typeface="Times New Roman"/>
              </a:rPr>
              <a:t>Adrenals, </a:t>
            </a:r>
            <a:r>
              <a:rPr sz="3600" b="1" spc="-5" dirty="0">
                <a:latin typeface="Times New Roman"/>
                <a:cs typeface="Times New Roman"/>
              </a:rPr>
              <a:t>brain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(50% 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cases)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600" b="1" spc="-20" dirty="0">
                <a:latin typeface="Times New Roman"/>
                <a:cs typeface="Times New Roman"/>
              </a:rPr>
              <a:t>Lymphatic: </a:t>
            </a:r>
            <a:r>
              <a:rPr sz="3600" b="1" spc="-15" dirty="0">
                <a:latin typeface="Times New Roman"/>
                <a:cs typeface="Times New Roman"/>
              </a:rPr>
              <a:t>regional </a:t>
            </a:r>
            <a:r>
              <a:rPr sz="3600" b="1" dirty="0">
                <a:latin typeface="Times New Roman"/>
                <a:cs typeface="Times New Roman"/>
              </a:rPr>
              <a:t>LN.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(50%)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8511"/>
            <a:ext cx="7397750" cy="41986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5080" indent="-342900">
              <a:lnSpc>
                <a:spcPts val="4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3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 conditions associated </a:t>
            </a:r>
            <a:r>
              <a:rPr sz="3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 </a:t>
            </a:r>
            <a:r>
              <a:rPr sz="3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 </a:t>
            </a:r>
            <a:r>
              <a:rPr sz="3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3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amylase </a:t>
            </a:r>
            <a:r>
              <a:rPr sz="3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serum </a:t>
            </a:r>
            <a:r>
              <a:rPr sz="37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37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7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are:</a:t>
            </a:r>
            <a:endParaRPr sz="3700">
              <a:latin typeface="Calibri"/>
              <a:cs typeface="Calibri"/>
            </a:endParaRPr>
          </a:p>
          <a:p>
            <a:pPr marL="12700" marR="2556510">
              <a:lnSpc>
                <a:spcPts val="4890"/>
              </a:lnSpc>
              <a:spcBef>
                <a:spcPts val="165"/>
              </a:spcBef>
            </a:pPr>
            <a:r>
              <a:rPr sz="3700" spc="-25" dirty="0">
                <a:latin typeface="Calibri"/>
                <a:cs typeface="Calibri"/>
              </a:rPr>
              <a:t>1-perforated </a:t>
            </a:r>
            <a:r>
              <a:rPr sz="3700" spc="-20" dirty="0">
                <a:latin typeface="Calibri"/>
                <a:cs typeface="Calibri"/>
              </a:rPr>
              <a:t>gastric </a:t>
            </a:r>
            <a:r>
              <a:rPr sz="3700" spc="-10" dirty="0">
                <a:latin typeface="Calibri"/>
                <a:cs typeface="Calibri"/>
              </a:rPr>
              <a:t>ulcer  </a:t>
            </a:r>
            <a:r>
              <a:rPr sz="3700" spc="-15" dirty="0">
                <a:latin typeface="Calibri"/>
                <a:cs typeface="Calibri"/>
              </a:rPr>
              <a:t>2-pancreatic</a:t>
            </a:r>
            <a:r>
              <a:rPr sz="3700" spc="20" dirty="0">
                <a:latin typeface="Calibri"/>
                <a:cs typeface="Calibri"/>
              </a:rPr>
              <a:t> </a:t>
            </a:r>
            <a:r>
              <a:rPr sz="3700" spc="-15" dirty="0">
                <a:latin typeface="Calibri"/>
                <a:cs typeface="Calibri"/>
              </a:rPr>
              <a:t>carcinoma</a:t>
            </a:r>
            <a:endParaRPr sz="37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spcBef>
                <a:spcPts val="204"/>
              </a:spcBef>
              <a:buSzPct val="97297"/>
              <a:buAutoNum type="arabicPlain" startAt="3"/>
              <a:tabLst>
                <a:tab pos="394970" algn="l"/>
              </a:tabLst>
            </a:pPr>
            <a:r>
              <a:rPr sz="3700" spc="-15" dirty="0">
                <a:latin typeface="Calibri"/>
                <a:cs typeface="Calibri"/>
              </a:rPr>
              <a:t>intestinal</a:t>
            </a:r>
            <a:r>
              <a:rPr sz="3700" spc="20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obstruction</a:t>
            </a:r>
            <a:endParaRPr sz="37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spcBef>
                <a:spcPts val="445"/>
              </a:spcBef>
              <a:buSzPct val="97297"/>
              <a:buAutoNum type="arabicPlain" startAt="3"/>
              <a:tabLst>
                <a:tab pos="394970" algn="l"/>
              </a:tabLst>
            </a:pPr>
            <a:r>
              <a:rPr sz="3700" spc="-15" dirty="0">
                <a:latin typeface="Calibri"/>
                <a:cs typeface="Calibri"/>
              </a:rPr>
              <a:t>perotinitis</a:t>
            </a:r>
            <a:endParaRPr sz="37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spcBef>
                <a:spcPts val="445"/>
              </a:spcBef>
              <a:buSzPct val="97297"/>
              <a:buAutoNum type="arabicPlain" startAt="3"/>
              <a:tabLst>
                <a:tab pos="394970" algn="l"/>
              </a:tabLst>
            </a:pPr>
            <a:r>
              <a:rPr sz="3700" spc="-15" dirty="0">
                <a:latin typeface="Calibri"/>
                <a:cs typeface="Calibri"/>
              </a:rPr>
              <a:t>secondary pancreatic</a:t>
            </a:r>
            <a:r>
              <a:rPr sz="3700" spc="80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disease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46634"/>
            <a:ext cx="5982335" cy="5741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6666"/>
              <a:buFont typeface="Wingdings"/>
              <a:buChar char=""/>
              <a:tabLst>
                <a:tab pos="299085" algn="l"/>
              </a:tabLst>
            </a:pPr>
            <a:r>
              <a:rPr sz="3600" b="1" u="heavy" spc="-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Ampullary tumors</a:t>
            </a:r>
            <a:endParaRPr sz="3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3600" b="1" dirty="0">
                <a:latin typeface="Times New Roman"/>
                <a:cs typeface="Times New Roman"/>
              </a:rPr>
              <a:t>Morphology</a:t>
            </a:r>
            <a:endParaRPr sz="3600">
              <a:latin typeface="Times New Roman"/>
              <a:cs typeface="Times New Roman"/>
            </a:endParaRPr>
          </a:p>
          <a:p>
            <a:pPr marL="12700" marR="1441450">
              <a:lnSpc>
                <a:spcPct val="100000"/>
              </a:lnSpc>
            </a:pPr>
            <a:r>
              <a:rPr sz="3600" b="1" spc="-5" dirty="0">
                <a:latin typeface="Times New Roman"/>
                <a:cs typeface="Times New Roman"/>
              </a:rPr>
              <a:t>small tumors at time of  diagnosis.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latin typeface="Times New Roman"/>
                <a:cs typeface="Times New Roman"/>
              </a:rPr>
              <a:t>Adenocarcinoma</a:t>
            </a:r>
            <a:endParaRPr sz="36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5" dirty="0">
                <a:latin typeface="Times New Roman"/>
                <a:cs typeface="Times New Roman"/>
              </a:rPr>
              <a:t> mucin</a:t>
            </a:r>
            <a:endParaRPr sz="36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Squmous</a:t>
            </a:r>
            <a:endParaRPr sz="3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6666"/>
              <a:buFont typeface="Wingdings"/>
              <a:buChar char=""/>
              <a:tabLst>
                <a:tab pos="299720" algn="l"/>
              </a:tabLst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Klastskin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tumor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spc="-60" dirty="0">
                <a:latin typeface="Times New Roman"/>
                <a:cs typeface="Times New Roman"/>
              </a:rPr>
              <a:t>Tumors </a:t>
            </a:r>
            <a:r>
              <a:rPr sz="3600" b="1" dirty="0">
                <a:latin typeface="Times New Roman"/>
                <a:cs typeface="Times New Roman"/>
              </a:rPr>
              <a:t>arise </a:t>
            </a:r>
            <a:r>
              <a:rPr sz="3600" b="1" spc="-20" dirty="0">
                <a:latin typeface="Times New Roman"/>
                <a:cs typeface="Times New Roman"/>
              </a:rPr>
              <a:t>from </a:t>
            </a:r>
            <a:r>
              <a:rPr sz="3600" b="1" spc="-5" dirty="0">
                <a:latin typeface="Times New Roman"/>
                <a:cs typeface="Times New Roman"/>
              </a:rPr>
              <a:t>Rt. And</a:t>
            </a:r>
            <a:r>
              <a:rPr sz="3600" b="1" spc="-15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Lt.  hepatic duct at the </a:t>
            </a:r>
            <a:r>
              <a:rPr sz="3600" b="1" spc="-5" dirty="0">
                <a:latin typeface="Times New Roman"/>
                <a:cs typeface="Times New Roman"/>
              </a:rPr>
              <a:t>liver</a:t>
            </a:r>
            <a:r>
              <a:rPr sz="3600" b="1" spc="-13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hilus.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4" y="267970"/>
            <a:ext cx="6364605" cy="6199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Presentation</a:t>
            </a:r>
            <a:endParaRPr sz="3600">
              <a:latin typeface="Times New Roman"/>
              <a:cs typeface="Times New Roman"/>
            </a:endParaRPr>
          </a:p>
          <a:p>
            <a:pPr marL="12700" marR="399415">
              <a:lnSpc>
                <a:spcPct val="103899"/>
              </a:lnSpc>
            </a:pPr>
            <a:r>
              <a:rPr sz="3600" b="1" spc="-5" dirty="0">
                <a:latin typeface="Times New Roman"/>
                <a:cs typeface="Times New Roman"/>
              </a:rPr>
              <a:t>Jaundice, decoloration </a:t>
            </a:r>
            <a:r>
              <a:rPr sz="3600" b="1" dirty="0">
                <a:latin typeface="Times New Roman"/>
                <a:cs typeface="Times New Roman"/>
              </a:rPr>
              <a:t>of stool  Nausea, </a:t>
            </a:r>
            <a:r>
              <a:rPr sz="3600" b="1" spc="-5" dirty="0">
                <a:latin typeface="Times New Roman"/>
                <a:cs typeface="Times New Roman"/>
              </a:rPr>
              <a:t>vomiting </a:t>
            </a:r>
            <a:r>
              <a:rPr sz="3600" b="1" dirty="0">
                <a:latin typeface="Times New Roman"/>
                <a:cs typeface="Times New Roman"/>
              </a:rPr>
              <a:t>and wt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loss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600" b="1" dirty="0">
                <a:latin typeface="Wingdings 3"/>
                <a:cs typeface="Wingdings 3"/>
              </a:rPr>
              <a:t></a:t>
            </a:r>
            <a:r>
              <a:rPr sz="3600" b="1" dirty="0">
                <a:latin typeface="Times New Roman"/>
                <a:cs typeface="Times New Roman"/>
              </a:rPr>
              <a:t>liver </a:t>
            </a:r>
            <a:r>
              <a:rPr sz="3600" b="1" spc="-5" dirty="0">
                <a:latin typeface="Times New Roman"/>
                <a:cs typeface="Times New Roman"/>
              </a:rPr>
              <a:t>in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50%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600" b="1" dirty="0">
                <a:latin typeface="Wingdings 3"/>
                <a:cs typeface="Wingdings 3"/>
              </a:rPr>
              <a:t></a:t>
            </a:r>
            <a:r>
              <a:rPr sz="3600" b="1" dirty="0">
                <a:latin typeface="Times New Roman"/>
                <a:cs typeface="Times New Roman"/>
              </a:rPr>
              <a:t>GB in</a:t>
            </a:r>
            <a:r>
              <a:rPr sz="3600" b="1" spc="-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25%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3890"/>
              </a:lnSpc>
              <a:spcBef>
                <a:spcPts val="660"/>
              </a:spcBef>
            </a:pPr>
            <a:r>
              <a:rPr sz="3600" b="1" dirty="0">
                <a:latin typeface="Wingdings 3"/>
                <a:cs typeface="Wingdings 3"/>
              </a:rPr>
              <a:t></a:t>
            </a:r>
            <a:r>
              <a:rPr sz="3600" b="1" dirty="0">
                <a:latin typeface="Times New Roman"/>
                <a:cs typeface="Times New Roman"/>
              </a:rPr>
              <a:t>serum alkaline phophatase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and  transaminases</a:t>
            </a:r>
            <a:endParaRPr sz="3600">
              <a:latin typeface="Times New Roman"/>
              <a:cs typeface="Times New Roman"/>
            </a:endParaRPr>
          </a:p>
          <a:p>
            <a:pPr marL="12700" marR="2586990">
              <a:lnSpc>
                <a:spcPts val="4490"/>
              </a:lnSpc>
              <a:spcBef>
                <a:spcPts val="120"/>
              </a:spcBef>
            </a:pPr>
            <a:r>
              <a:rPr sz="3600" b="1" spc="-10" dirty="0">
                <a:latin typeface="Wingdings 3"/>
                <a:cs typeface="Wingdings 3"/>
              </a:rPr>
              <a:t></a:t>
            </a:r>
            <a:r>
              <a:rPr sz="3600" b="1" spc="-10" dirty="0">
                <a:latin typeface="Times New Roman"/>
                <a:cs typeface="Times New Roman"/>
              </a:rPr>
              <a:t>prothrombin</a:t>
            </a:r>
            <a:r>
              <a:rPr sz="3600" b="1" spc="-114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time  </a:t>
            </a:r>
            <a:r>
              <a:rPr sz="3600" b="1" spc="-5" dirty="0">
                <a:latin typeface="Times New Roman"/>
                <a:cs typeface="Times New Roman"/>
              </a:rPr>
              <a:t>Dark urine</a:t>
            </a:r>
            <a:endParaRPr sz="3600">
              <a:latin typeface="Times New Roman"/>
              <a:cs typeface="Times New Roman"/>
            </a:endParaRPr>
          </a:p>
          <a:p>
            <a:pPr marL="12700" marR="1435735">
              <a:lnSpc>
                <a:spcPts val="3890"/>
              </a:lnSpc>
              <a:spcBef>
                <a:spcPts val="475"/>
              </a:spcBef>
            </a:pPr>
            <a:r>
              <a:rPr sz="3600" b="1" spc="-10" dirty="0">
                <a:latin typeface="Times New Roman"/>
                <a:cs typeface="Times New Roman"/>
              </a:rPr>
              <a:t>Prognosis </a:t>
            </a:r>
            <a:r>
              <a:rPr sz="3600" b="1" spc="-5" dirty="0">
                <a:latin typeface="Times New Roman"/>
                <a:cs typeface="Times New Roman"/>
              </a:rPr>
              <a:t>very </a:t>
            </a:r>
            <a:r>
              <a:rPr sz="3600" b="1" dirty="0">
                <a:latin typeface="Times New Roman"/>
                <a:cs typeface="Times New Roman"/>
              </a:rPr>
              <a:t>bad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mean  </a:t>
            </a:r>
            <a:r>
              <a:rPr sz="3600" b="1" spc="-5" dirty="0">
                <a:latin typeface="Times New Roman"/>
                <a:cs typeface="Times New Roman"/>
              </a:rPr>
              <a:t>survival 6-18 months.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8037830" cy="343979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4-increase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serum lipase</a:t>
            </a:r>
            <a:r>
              <a:rPr sz="40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</a:pPr>
            <a:r>
              <a:rPr sz="4000" spc="-5" dirty="0">
                <a:latin typeface="Calibri"/>
                <a:cs typeface="Calibri"/>
              </a:rPr>
              <a:t>-it </a:t>
            </a:r>
            <a:r>
              <a:rPr sz="4000" spc="-10" dirty="0">
                <a:latin typeface="Calibri"/>
                <a:cs typeface="Calibri"/>
              </a:rPr>
              <a:t>increases </a:t>
            </a:r>
            <a:r>
              <a:rPr sz="4000" spc="-5" dirty="0">
                <a:latin typeface="Calibri"/>
                <a:cs typeface="Calibri"/>
              </a:rPr>
              <a:t>within 72-96 </a:t>
            </a:r>
            <a:r>
              <a:rPr sz="4000" spc="-30" dirty="0">
                <a:latin typeface="Calibri"/>
                <a:cs typeface="Calibri"/>
              </a:rPr>
              <a:t>hrs </a:t>
            </a:r>
            <a:r>
              <a:rPr sz="4000" spc="-15" dirty="0">
                <a:latin typeface="Calibri"/>
                <a:cs typeface="Calibri"/>
              </a:rPr>
              <a:t>&amp;lasts </a:t>
            </a:r>
            <a:r>
              <a:rPr sz="4000" spc="-35" dirty="0">
                <a:latin typeface="Calibri"/>
                <a:cs typeface="Calibri"/>
              </a:rPr>
              <a:t>for  </a:t>
            </a:r>
            <a:r>
              <a:rPr sz="4000" spc="-5" dirty="0">
                <a:latin typeface="Calibri"/>
                <a:cs typeface="Calibri"/>
              </a:rPr>
              <a:t>7-10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days</a:t>
            </a:r>
            <a:endParaRPr sz="4000">
              <a:latin typeface="Calibri"/>
              <a:cs typeface="Calibri"/>
            </a:endParaRPr>
          </a:p>
          <a:p>
            <a:pPr marL="355600" marR="946785" indent="-342900">
              <a:lnSpc>
                <a:spcPct val="100000"/>
              </a:lnSpc>
              <a:spcBef>
                <a:spcPts val="965"/>
              </a:spcBef>
            </a:pPr>
            <a:r>
              <a:rPr sz="4000" spc="-5" dirty="0">
                <a:latin typeface="Calibri"/>
                <a:cs typeface="Calibri"/>
              </a:rPr>
              <a:t>- It is highly </a:t>
            </a:r>
            <a:r>
              <a:rPr sz="4000" spc="-10" dirty="0">
                <a:latin typeface="Calibri"/>
                <a:cs typeface="Calibri"/>
              </a:rPr>
              <a:t>sensitive </a:t>
            </a:r>
            <a:r>
              <a:rPr sz="4000" spc="-5" dirty="0">
                <a:latin typeface="Calibri"/>
                <a:cs typeface="Calibri"/>
              </a:rPr>
              <a:t>&amp; specific </a:t>
            </a:r>
            <a:r>
              <a:rPr sz="4000" spc="-35" dirty="0">
                <a:latin typeface="Calibri"/>
                <a:cs typeface="Calibri"/>
              </a:rPr>
              <a:t>for  </a:t>
            </a:r>
            <a:r>
              <a:rPr sz="4000" spc="-10" dirty="0">
                <a:latin typeface="Calibri"/>
                <a:cs typeface="Calibri"/>
              </a:rPr>
              <a:t>acute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pancreatitis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9699"/>
            <a:ext cx="7698105" cy="20980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5-hypocalcemia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</a:pPr>
            <a:r>
              <a:rPr sz="4000" spc="-5" dirty="0">
                <a:latin typeface="Calibri"/>
                <a:cs typeface="Calibri"/>
              </a:rPr>
              <a:t>Calcium </a:t>
            </a:r>
            <a:r>
              <a:rPr sz="4000" spc="-10" dirty="0">
                <a:latin typeface="Calibri"/>
                <a:cs typeface="Calibri"/>
              </a:rPr>
              <a:t>binds </a:t>
            </a:r>
            <a:r>
              <a:rPr sz="4000" spc="-35" dirty="0">
                <a:latin typeface="Calibri"/>
                <a:cs typeface="Calibri"/>
              </a:rPr>
              <a:t>fatty </a:t>
            </a:r>
            <a:r>
              <a:rPr sz="4000" spc="-5" dirty="0">
                <a:latin typeface="Calibri"/>
                <a:cs typeface="Calibri"/>
              </a:rPr>
              <a:t>acids </a:t>
            </a:r>
            <a:r>
              <a:rPr sz="4000" spc="-10" dirty="0">
                <a:latin typeface="Calibri"/>
                <a:cs typeface="Calibri"/>
              </a:rPr>
              <a:t>released  </a:t>
            </a:r>
            <a:r>
              <a:rPr sz="4000" spc="-20" dirty="0">
                <a:latin typeface="Calibri"/>
                <a:cs typeface="Calibri"/>
              </a:rPr>
              <a:t>from </a:t>
            </a:r>
            <a:r>
              <a:rPr sz="4000" spc="-10" dirty="0">
                <a:latin typeface="Calibri"/>
                <a:cs typeface="Calibri"/>
              </a:rPr>
              <a:t>lipolysis </a:t>
            </a:r>
            <a:r>
              <a:rPr sz="4000" spc="-5" dirty="0">
                <a:latin typeface="Calibri"/>
                <a:cs typeface="Calibri"/>
              </a:rPr>
              <a:t>of </a:t>
            </a:r>
            <a:r>
              <a:rPr sz="4000" spc="-35" dirty="0">
                <a:latin typeface="Calibri"/>
                <a:cs typeface="Calibri"/>
              </a:rPr>
              <a:t>fat </a:t>
            </a:r>
            <a:r>
              <a:rPr sz="4000" spc="-5" dirty="0">
                <a:latin typeface="Calibri"/>
                <a:cs typeface="Calibri"/>
              </a:rPr>
              <a:t>in the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abdomen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1850"/>
            <a:ext cx="780415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6-Jaundice </a:t>
            </a: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,hyperglycemia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glycosuria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occur in 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than 50% of 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cases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7-ARDS &amp; </a:t>
            </a:r>
            <a:r>
              <a:rPr sz="4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acute </a:t>
            </a:r>
            <a:r>
              <a:rPr sz="4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renal</a:t>
            </a:r>
            <a:r>
              <a:rPr sz="40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failure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</TotalTime>
  <Words>1309</Words>
  <Application>Microsoft Office PowerPoint</Application>
  <PresentationFormat>On-screen Show (4:3)</PresentationFormat>
  <Paragraphs>263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Equity</vt:lpstr>
      <vt:lpstr>Pancreas</vt:lpstr>
      <vt:lpstr>Acute pancreatitis</vt:lpstr>
      <vt:lpstr>Slide 3</vt:lpstr>
      <vt:lpstr>Slide 4</vt:lpstr>
      <vt:lpstr>Slide 5</vt:lpstr>
      <vt:lpstr>Slide 6</vt:lpstr>
      <vt:lpstr>Slide 7</vt:lpstr>
      <vt:lpstr>Slide 8</vt:lpstr>
      <vt:lpstr>Slide 9</vt:lpstr>
      <vt:lpstr>Causes of acute pancreatitis</vt:lpstr>
      <vt:lpstr>Slide 11</vt:lpstr>
      <vt:lpstr>Slide 12</vt:lpstr>
      <vt:lpstr>pathogenesis</vt:lpstr>
      <vt:lpstr>-normally pancreatic enzymes are  present in acinar cells as proenzyme  forms (zymogen granules) &amp; confind  to membrane-bound compartment  before secrtion</vt:lpstr>
      <vt:lpstr>Slide 15</vt:lpstr>
      <vt:lpstr>Slide 16</vt:lpstr>
      <vt:lpstr>Slide 17</vt:lpstr>
      <vt:lpstr>Slide 18</vt:lpstr>
      <vt:lpstr>Slide 19</vt:lpstr>
      <vt:lpstr>Mrphology of acute pancretitis</vt:lpstr>
      <vt:lpstr>Slide 21</vt:lpstr>
      <vt:lpstr>Slide 22</vt:lpstr>
      <vt:lpstr>Slide 23</vt:lpstr>
      <vt:lpstr>Slide 24</vt:lpstr>
      <vt:lpstr>Chronic pancreatitis</vt:lpstr>
      <vt:lpstr>Predisposing factors</vt:lpstr>
      <vt:lpstr>morphology</vt:lpstr>
      <vt:lpstr>Clinical features</vt:lpstr>
      <vt:lpstr>diagnosis</vt:lpstr>
      <vt:lpstr>Pancreatic carcinoma</vt:lpstr>
      <vt:lpstr>epidemiology</vt:lpstr>
      <vt:lpstr>Risk factors</vt:lpstr>
      <vt:lpstr>-location:</vt:lpstr>
      <vt:lpstr>General features:</vt:lpstr>
      <vt:lpstr>METS</vt:lpstr>
      <vt:lpstr>Clinical presentation</vt:lpstr>
      <vt:lpstr>Prognosis</vt:lpstr>
      <vt:lpstr>Slide 38</vt:lpstr>
      <vt:lpstr>BILLARY ATRESIA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CHOLECYSTITIS</vt:lpstr>
      <vt:lpstr>Slide 49</vt:lpstr>
      <vt:lpstr>Slide 50</vt:lpstr>
      <vt:lpstr>Slide 51</vt:lpstr>
      <vt:lpstr>Slide 52</vt:lpstr>
      <vt:lpstr>Slide 53</vt:lpstr>
      <vt:lpstr>CARCINOMA OF THE  GALLBLADDER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</dc:title>
  <dc:creator>pc</dc:creator>
  <cp:lastModifiedBy>Owner</cp:lastModifiedBy>
  <cp:revision>35</cp:revision>
  <dcterms:created xsi:type="dcterms:W3CDTF">2020-02-23T17:14:39Z</dcterms:created>
  <dcterms:modified xsi:type="dcterms:W3CDTF">2020-03-08T18:55:52Z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2020-02-23T00:00:00Z</vt:filetime>
  </property>
</Properties>
</file>