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delrahman nour" initials="an" lastIdx="1" clrIdx="0">
    <p:extLst>
      <p:ext uri="{19B8F6BF-5375-455C-9EA6-DF929625EA0E}">
        <p15:presenceInfo xmlns:p15="http://schemas.microsoft.com/office/powerpoint/2012/main" userId="ecd5c2d027baa5d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5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5T08:50:07.7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4 10568 0 0,'-10'0'224'0'0,"10"0"56"0"0,-4-3 8 0 0,4 3 16 0 0,0 0-240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5T08:50:08.4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25 6912 0 0,'0'0'304'0'0,"0"0"64"0"0,0 0-296 0 0,0 0-72 0 0,-9-8 0 0 0,4-1 0 0 0,-5 1 624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9T04:46:22.4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248 2059 1808 0 0,'-4'-10'19'0'0,"2"7"-8"0"0,0-1 0 0 0,0 0 0 0 0,1 0-1 0 0,-1 1 1 0 0,1-1 0 0 0,0 0 0 0 0,0 0 0 0 0,1 0 0 0 0,-1 0-1 0 0,1 0 1 0 0,0 0 0 0 0,0-8 0 0 0,5-15-3 0 0,3-40 0 0 0,-4 30-8 0 0,11-45 0 0 0,-7 47 0 0 0,4-57 0 0 0,-12 59 0 0 0,0 18 0 0 0,1-1 0 0 0,0 1 0 0 0,4-19 0 0 0,7-7 0 0 0,-7 24 0 0 0,6-31 0 0 0,-10 41-5 0 0,1-8 49 0 0,0-1 0 0 0,1 1 0 0 0,0 0 0 0 0,1 1 0 0 0,1-1 0 0 0,10-21 0 0 0,2 4 51 0 0,21-57 0 0 0,-31 70-81 0 0,1 1 1 0 0,0 0-1 0 0,1 1 0 0 0,17-24 0 0 0,-18 27-5 0 0,0 0-1 0 0,-1-1 1 0 0,8-25-1 0 0,-8 20 110 0 0,12-23 1 0 0,-10 25 68 0 0,-2-1 1 0 0,8-26 0 0 0,4-10 190 0 0,-17 50-328 0 0,0 1-1 0 0,0-1 1 0 0,-1 0 0 0 0,0 0 0 0 0,0 1 0 0 0,0-1-1 0 0,0 0 1 0 0,-1-10 0 0 0,1 14-54 0 0,-1 0 1 0 0,0 0 0 0 0,0-1-1 0 0,1 1 1 0 0,-1 0-1 0 0,1 0 1 0 0,-1 0 0 0 0,1 0-1 0 0,-1 0 1 0 0,1-1-1 0 0,1 0 1 0 0,3-8 3028 0 0,-5 12-2903 0 0,1 0-1 0 0,-1 0 1 0 0,1 0 0 0 0,-1 0 0 0 0,1 0 0 0 0,0 0-1 0 0,0 0 1 0 0,0 0 0 0 0,0 0 0 0 0,2 2 0 0 0,4 10 72 0 0,-5-8-121 0 0,-1 1 0 0 0,1-1 0 0 0,-1 1 0 0 0,-1 0 0 0 0,0-1 0 0 0,0 13 0 0 0,1 24 164 0 0,0-38-222 0 0,4 29 32 0 0,-1 0-1 0 0,0 41 1 0 0,2 173 28 0 0,-5-207-53 0 0,-6 52 0 0 0,-1 20 19 0 0,8-40 2 0 0,-1 133 54 0 0,-2 61 27 0 0,2-135 20 0 0,-7-2 52 0 0,-1 11 41 0 0,9-81 116 0 0,-14 114 0 0 0,1-41 102 0 0,9-86-163 0 0,-13 69 1 0 0,11-95-197 0 0,1 1 0 0 0,-1 44 0 0 0,4-61-85 0 0,0-1 0 0 0,-1 1 1 0 0,0 0-1 0 0,0-1 0 0 0,0 1 0 0 0,-4 7 1 0 0,4-9-11 0 0,0 0 0 0 0,-1 0 0 0 0,1 0 0 0 0,1 0 0 0 0,-1 0 0 0 0,0 1 0 0 0,1-1 0 0 0,0 0 0 0 0,-1 1 0 0 0,2 5 0 0 0,-2 3 42 0 0,1-11-45 0 0,-1 0 0 0 0,1-1 0 0 0,0 1 0 0 0,-1-1 0 0 0,1 1 0 0 0,0 0 0 0 0,0-1-1 0 0,-1 1 1 0 0,1 0 0 0 0,0-1 0 0 0,0 1 0 0 0,0 0 0 0 0,0-1 0 0 0,0 1 0 0 0,0 0 0 0 0,0-1 0 0 0,0 2 0 0 0,6 0-107 0 0,-4-3 39 0 0,-2 1-79 0 0,2-2-3 0 0,0-1 134 0 0,0 0 0 0 0,0 0 0 0 0,0 0 0 0 0,0 0 0 0 0,-1 0 0 0 0,1-1 0 0 0,-1 1 0 0 0,0-1 0 0 0,0 1 0 0 0,0-1 0 0 0,0 1 0 0 0,-1-1 0 0 0,1 0 0 0 0,-1 1 0 0 0,0-1 0 0 0,0 0 0 0 0,0 1 0 0 0,-1-1 0 0 0,0-4 0 0 0,-2-20-31 0 0,0-39 1 0 0,-1-22 6 0 0,-32-118-91 0 0,16 76 85 0 0,8 61 16 0 0,-4-88 0 0 0,16 82 20 0 0,-3-43-30 0 0,-2 51 32 0 0,-6-144-1 0 0,15-139-42 0 0,6 245 53 0 0,-6 71 0 0 0,-1 0 0 0 0,-2-60 0 0 0,-3 57 0 0 0,6-50 0 0 0,-1 8 0 0 0,-5 42 0 0 0,1 24 0 0 0,1 1 0 0 0,0 0 0 0 0,3-22 0 0 0,2 17 0 0 0,-4 12 0 0 0,1 1 0 0 0,-1-1 0 0 0,0 1 0 0 0,-1-1 0 0 0,1-8 0 0 0,-5-1 10 0 0,4 14-8 0 0,-1-1 1 0 0,1 1 0 0 0,-1-1 0 0 0,1 0-1 0 0,-1 1 1 0 0,1-1 0 0 0,0 1-1 0 0,0-1 1 0 0,0 1 0 0 0,0-1-1 0 0,0 1 1 0 0,0-1 0 0 0,1 0 0 0 0,-1 1-1 0 0,1-2 1 0 0,5-5 7 0 0,-5 7-6 0 0,0-1-1 0 0,0 1 0 0 0,-1 0 1 0 0,1 0-1 0 0,0 0 1 0 0,0-1-1 0 0,-1 1 0 0 0,1 0 1 0 0,0-1-1 0 0,-1 1 1 0 0,1-1-1 0 0,-1 1 0 0 0,0-1 1 0 0,1 1-1 0 0,-1-1 0 0 0,0 1 1 0 0,0-1-1 0 0,0-2 1 0 0,1 4 19 0 0,0 0 1 0 0,0-1-1 0 0,0 1 0 0 0,0 0 1 0 0,0-1-1 0 0,1 1 1 0 0,-1 0-1 0 0,0 0 1 0 0,0 0-1 0 0,0 0 0 0 0,1 0 1 0 0,-1 0-1 0 0,2 1 1 0 0,-2 2-10 0 0,-1 1 0 0 0,1-1 0 0 0,0 0 0 0 0,0 0 1 0 0,0 0-1 0 0,1 0 0 0 0,-1 0 0 0 0,1 0 0 0 0,-1 0 0 0 0,1 0 1 0 0,3 3-1 0 0,-1-1 7 0 0,-1 1 1 0 0,0-1-1 0 0,5 9 1 0 0,0 12 48 0 0,6 33-1 0 0,-3-10-32 0 0,-7-33-37 0 0,10 36 0 0 0,9 70 0 0 0,-1 38 0 0 0,11 127 0 0 0,-18-115 0 0 0,0 49 0 0 0,-15-136 0 0 0,2 120 0 0 0,1-158 6 0 0,0-7 17 0 0,-2 43 1 0 0,-4-39-14 0 0,-2 64 44 0 0,7-37-11 0 0,-7 75-1 0 0,-2-63 9 0 0,5-39 8 0 0,-3 0 1 0 0,-9 44 0 0 0,-5 9 30 0 0,18-92-81 0 0,0 0 0 0 0,0 0 0 0 0,-1 0 0 0 0,0 0 0 0 0,-5 8 0 0 0,0 3-9 0 0,6-15-22 0 0,0 7 32 0 0,1 0-256 0 0,-4-29 79 0 0,3 16 135 0 0,0 0-1 0 0,0-1 1 0 0,1 1-1 0 0,-1-8 1 0 0,2 0-1 0 0,-1 0 0 0 0,-1-1 1 0 0,0 1-1 0 0,-1 0 0 0 0,0 0 0 0 0,-7-22 1 0 0,-2-14-10 0 0,1 0 1 0 0,-2-53-1 0 0,-8-44-23 0 0,9 95 53 0 0,3 16-14 0 0,-5-53 0 0 0,10 36 16 0 0,-11-95-44 0 0,1 59 44 0 0,-5-143-1 0 0,16 56-12 0 0,5-187-7 0 0,1 319 30 0 0,4-100 0 0 0,-9 85 0 0 0,3 0 0 0 0,11-69 0 0 0,-8 102 0 0 0,-2 0 0 0 0,-1 0 0 0 0,-2-50 0 0 0,-1 25 0 0 0,6-60 0 0 0,-1 36 0 0 0,-7 29 0 0 0,2 39 0 0 0,0-1 0 0 0,1 0 0 0 0,0 1 0 0 0,0-1 0 0 0,0 0 0 0 0,1 1 0 0 0,2-13 0 0 0,1 7 3 0 0,-3 11 0 0 0,0-1 1 0 0,-1 0-1 0 0,1 0 1 0 0,0 0-1 0 0,-1 0 1 0 0,1 1-1 0 0,-1-1 1 0 0,0 0-1 0 0,0 0 1 0 0,1 0-1 0 0,-1 0 1 0 0,0 0-1 0 0,-1 0 1 0 0,1 0 0 0 0,0 0-1 0 0,-1 0 1 0 0,1 0-1 0 0,-1 1 1 0 0,1-1-1 0 0,-1 0 1 0 0,0 0-1 0 0,-1-2 1 0 0,1 3 14 0 0,1 0 0 0 0,-1 0 0 0 0,1 0-1 0 0,0 0 1 0 0,-1 0 0 0 0,1 0 0 0 0,0 0 0 0 0,0 0 0 0 0,-1-1 0 0 0,1 1 0 0 0,0 0 0 0 0,0 0 0 0 0,0 0 0 0 0,1 0 0 0 0,-1-2 0 0 0,0 3-11 0 0,0 0 0 0 0,0 0 0 0 0,0 0 0 0 0,0 0 0 0 0,0 0 0 0 0,0 0 0 0 0,0 0 0 0 0,0 0 0 0 0,0 0 0 0 0,0 0 0 0 0,0 0 0 0 0,0 0 0 0 0,0 0 0 0 0,0 0 0 0 0,0-1 0 0 0,1 1 0 0 0,-1 0 0 0 0,0 0 0 0 0,0 0 0 0 0,0 0 0 0 0,0 0-1 0 0,0 0 1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0,1 0 0 0 0,-1 0 0 0 0,0 1 0 0 0,0-1 0 0 0,0 0 0 0 0,0 0 0 0 0,0 0 0 0 0,0 0 0 0 0,0 0 0 0 0,0 0 0 0 0,0 0 0 0 0,3 11 216 0 0,-3-4-162 0 0,1-1 1 0 0,-1 0-1 0 0,-1 1 1 0 0,0 5-1 0 0,0-5-11 0 0,0 0 1 0 0,1 0-1 0 0,0 13 0 0 0,12 148 86 0 0,1 47-124 0 0,-2-64-24 0 0,-9 17-40 0 0,1 22-3 0 0,-4 181-19 0 0,-7-77 70 0 0,1-12 61 0 0,3-230-47 0 0,-3 89 1 0 0,7-96 12 0 0,-2 84 18 0 0,-3-86-20 0 0,2-15-4 0 0,0 43-1 0 0,5-41-10 0 0,0-20 1 0 0,-1-1 0 0 0,-1 1-1 0 0,0-1 1 0 0,0 1 0 0 0,-1-1-1 0 0,-3 12 1 0 0,-5 11 4 0 0,5-23-9 0 0,2-1 0 0 0,-1 1 0 0 0,1 0 0 0 0,0 0 0 0 0,0 17 0 0 0,2-16 11 0 0,0-5-8 0 0,1-1 1 0 0,-1 0-1 0 0,-1 1 0 0 0,1-1 0 0 0,-1 0 0 0 0,1 1 0 0 0,-1-1 0 0 0,-3 7 1 0 0,-2-2-26 0 0,4-8-74 0 0,1-1 78 0 0,0 0 0 0 0,0 0-1 0 0,0 0 1 0 0,0 0 0 0 0,0 0-1 0 0,0 0 1 0 0,0 0 0 0 0,-1-1-1 0 0,1 1 1 0 0,0 0 0 0 0,0-1-1 0 0,0 1 1 0 0,0-1 0 0 0,0 1-1 0 0,0-1 1 0 0,1 0 0 0 0,-1 1-1 0 0,0-1 1 0 0,0 0 0 0 0,0 0-1 0 0,1 0 1 0 0,-1 1 0 0 0,-1-3-1 0 0,1 1-30 0 0,0-1 0 0 0,0-1 0 0 0,0 1 0 0 0,0 0 0 0 0,0 0 0 0 0,0-5 0 0 0,-1-3-45 0 0,-11-38-56 0 0,7 33 120 0 0,2 0 0 0 0,0-1 1 0 0,1 1-1 0 0,-1-31 0 0 0,5 16 19 0 0,-1 8-9 0 0,0 1 0 0 0,-6-41-1 0 0,-2 20 9 0 0,-12-80-56 0 0,-13-173-148 0 0,24 242 179 0 0,-30-239-56 0 0,34 211 77 0 0,-7-73-36 0 0,-8-93 40 0 0,2-88 10 0 0,12 246 0 0 0,7-130 1 0 0,3 70-56 0 0,-4 138 53 0 0,0-16-29 0 0,7-58 0 0 0,-4 65 23 0 0,0 11 8 0 0,-1 0-1 0 0,-1 0 1 0 0,0-1 0 0 0,0 1-1 0 0,-2-15 1 0 0,-3-1-2 0 0,2 13-11 0 0,0-1 0 0 0,1 1 0 0 0,1-17 0 0 0,0 27 22 0 0,0-20 48 0 0,0 22-51 0 0,0 1 0 0 0,0-1 0 0 0,0 1 0 0 0,0-1 0 0 0,-1 1 0 0 0,1-1 0 0 0,0 1 0 0 0,0-1 0 0 0,0 1 0 0 0,-1-1 0 0 0,1 1 0 0 0,0-1 0 0 0,-1 1 0 0 0,1-1 0 0 0,0 1 0 0 0,-1 0 0 0 0,1-1 0 0 0,-1 1 0 0 0,1 0 0 0 0,-1-1 0 0 0,1 1 0 0 0,0 0 0 0 0,-1 0 0 0 0,1-1 0 0 0,-1 1 0 0 0,0 0 0 0 0,1 0 0 0 0,-1 0 0 0 0,1 0 0 0 0,-1-1 0 0 0,1 1 0 0 0,-1 0 0 0 0,0 0 0 0 0,0 0 9 0 0,0 0 1 0 0,0 0-1 0 0,0 1 1 0 0,0-1 0 0 0,0 0-1 0 0,0 0 1 0 0,0 1 0 0 0,0-1-1 0 0,0 0 1 0 0,0 1-1 0 0,0-1 1 0 0,0 1 0 0 0,0-1-1 0 0,1 1 1 0 0,-1 0 0 0 0,0-1-1 0 0,0 1 1 0 0,1 0-1 0 0,-1-1 1 0 0,0 1 0 0 0,1 0-1 0 0,-1 0 1 0 0,0 0-1 0 0,1 0 1 0 0,-1 0 0 0 0,1-1-1 0 0,-1 3 1 0 0,-1 2 42 0 0,1 0 0 0 0,0 1 0 0 0,0-1 0 0 0,-1 7 1 0 0,0 7 91 0 0,-2 2-105 0 0,2 0 0 0 0,0 0-1 0 0,2 0 1 0 0,0 0 0 0 0,6 38 0 0 0,-3-27-19 0 0,4 50-37 0 0,29 208-173 0 0,-27-246 178 0 0,27 157-78 0 0,-24-72 51 0 0,4 21-30 0 0,31 150-7 0 0,-12 38 7 0 0,-9-78 52 0 0,-6 13 11 0 0,-21-211 0 0 0,4 112 0 0 0,6 100 53 0 0,-10-232-28 0 0,1 0 0 0 0,11 72 0 0 0,-8-97-25 0 0,0-1 0 0 0,0-1 0 0 0,0 23 0 0 0,-4-32-21 0 0,1-1 0 0 0,0 0 0 0 0,0 0 0 0 0,1 1 0 0 0,0-1 0 0 0,0 0 0 0 0,0 0 0 0 0,0 1 0 0 0,1-1 0 0 0,0 0 0 0 0,0 0 0 0 0,0-1 0 0 0,4 7 0 0 0,0-1-150 0 0,-8-4 32 0 0,-2 3-767 0 0,4-12 809 0 0,0 0 0 0 0,0 0-1 0 0,0 0 1 0 0,-1 0-1 0 0,1 0 1 0 0,-1 1 0 0 0,0-1-1 0 0,0 0 1 0 0,0 1 0 0 0,0-1-1 0 0,0 0 1 0 0,0 1-1 0 0,-1-1 1 0 0,-1-1 0 0 0,-5-12-71 0 0,3 3 54 0 0,1-1 0 0 0,-4-23-1 0 0,5 21 18 0 0,-8-24 0 0 0,3 17 46 0 0,0 2 11 0 0,1 0-1 0 0,1 0 1 0 0,1 0-1 0 0,-4-38 1 0 0,-8-59-39 0 0,2 20 32 0 0,5-108-18 0 0,5 46 56 0 0,1 63 9 0 0,8-109 0 0 0,-2 33 0 0 0,-1 18 0 0 0,8 13 0 0 0,2-136 10 0 0,-14 226 13 0 0,-1 5-1 0 0,5-52 0 0 0,5 37 15 0 0,-2 28-17 0 0,0-41 0 0 0,-7 23 10 0 0,1 26-18 0 0,3-45 0 0 0,21-67 2 0 0,-17 73 40 0 0,-4 35-21 0 0,2 0 1 0 0,1 0 0 0 0,10-36-1 0 0,-7 43 11 0 0,-2 9-4 0 0,-1 0 0 0 0,-1 0 1 0 0,0 0-1 0 0,1-18 1 0 0,-3 27-32 0 0,0 0 1 0 0,0 1-1 0 0,0-1 0 0 0,1 0 1 0 0,-1 0-1 0 0,1 1 1 0 0,0-1-1 0 0,4-4 1 0 0,-4 4-3 0 0,0 1 1 0 0,1-1 0 0 0,-1 0 0 0 0,-1 0-1 0 0,1 0 1 0 0,-1 0 0 0 0,1-6-1 0 0,-1 7 9 0 0,0 0-1 0 0,0 0 0 0 0,0 1 1 0 0,0-1-1 0 0,1 0 0 0 0,-1 1 0 0 0,4-6 1 0 0,-1 2-5 0 0,-3 1 130 0 0,-5 7 177 0 0,-5 4-36 0 0,8-3-242 0 0,0 0 0 0 0,0 0-1 0 0,1 0 1 0 0,-1-1 0 0 0,1 1 0 0 0,-1 0 0 0 0,1 0 0 0 0,-1 0-1 0 0,1 0 1 0 0,0 0 0 0 0,0 0 0 0 0,0 0 0 0 0,0 0-1 0 0,0 0 1 0 0,1 0 0 0 0,0 3 0 0 0,0 9 90 0 0,-3 30 90 0 0,1-28-160 0 0,0 0 0 0 0,1 0 0 0 0,3 22 0 0 0,6 17 39 0 0,0-2-81 0 0,3 65 1 0 0,-11-89-18 0 0,10 136-62 0 0,-4-116 51 0 0,2 8 9 0 0,2 71 0 0 0,-13 119-53 0 0,-3 152 44 0 0,-13-199 31 0 0,1-28 11 0 0,15-140-27 0 0,-2 23 43 0 0,-17 86 0 0 0,7-83 5 0 0,-18 89 108 0 0,29-125-132 0 0,-5 34 174 0 0,-24 88-1 0 0,28-130-148 0 0,-6 15 157 0 0,2 0 0 0 0,-5 37 0 0 0,12-62-160 0 0,1 1 1 0 0,-1-1-1 0 0,0 1 0 0 0,-1-1 1 0 0,1 1-1 0 0,-1-1 0 0 0,0 0 1 0 0,0 0-1 0 0,0 0 0 0 0,0 0 1 0 0,-1 0-1 0 0,1 0 0 0 0,-7 6 1 0 0,9-10-59 0 0,0 0 1 0 0,0 1 0 0 0,-1-1 0 0 0,1 1 0 0 0,0-1 0 0 0,0 0 0 0 0,-1 1 0 0 0,1-1 0 0 0,0 0-1 0 0,-1 1 1 0 0,1-1 0 0 0,0 0 0 0 0,-1 0 0 0 0,1 1 0 0 0,0-1 0 0 0,-1 0 0 0 0,1 0 0 0 0,-1 1-1 0 0,1-1 1 0 0,-1 0 0 0 0,1 0 0 0 0,0 0 0 0 0,-1 0 0 0 0,1 0 0 0 0,-1 0 0 0 0,1 0 0 0 0,-1 0-1 0 0,1 0 1 0 0,-1 0 0 0 0,1 0 0 0 0,-1 0 0 0 0,1 0 0 0 0,0 0 0 0 0,-1 0 0 0 0,1 0 0 0 0,-1-1-1 0 0,1 1 1 0 0,-1 0 0 0 0,1 0 0 0 0,0 0 0 0 0,-1-1 0 0 0,1 1 0 0 0,0 0 0 0 0,-1-1-1 0 0,1 1 1 0 0,0 0 0 0 0,-1-1 0 0 0,1 1 0 0 0,0 0 0 0 0,0-1 0 0 0,-1 1 0 0 0,1-1 0 0 0,0 1-1 0 0,0 0 1 0 0,0-1 0 0 0,-1 1 0 0 0,1-1 0 0 0,0 1 0 0 0,0-1 0 0 0,-2-5-82 0 0,1 0 0 0 0,0 0 1 0 0,-1-10-1 0 0,2 12 36 0 0,-6-36-291 0 0,-12-41-1 0 0,9 42 257 0 0,-5-43 0 0 0,9 33 44 0 0,-7-59-33 0 0,4 72 68 0 0,-13-95-48 0 0,14-55-8 0 0,1 99 43 0 0,-5-246-86 0 0,17 26 97 0 0,7 148 10 0 0,-1 20 0 0 0,-11 66-7 0 0,7-103-32 0 0,13-62 287 0 0,-20 195-237 0 0,-1 15-40 0 0,6-49 1 0 0,2 38 13 0 0,-4 22-13 0 0,-1 0 0 0 0,2-25 0 0 0,-6 1 7 0 0,0 26 23 0 0,2-29 0 0 0,4 12-2 0 0,1-14 0 0 0,-3-38 0 0 0,-2 82 3 0 0,0-1 0 0 0,-1 1 0 0 0,1 0 0 0 0,0 0 0 0 0,0 0 0 0 0,0 0 0 0 0,0 0 0 0 0,0 0 0 0 0,0 0 0 0 0,1 1 0 0 0,1-3 0 0 0,7-12 37 0 0,-12 9 32 0 0,2 5 57 0 0,-2 2-109 0 0,1 0 1 0 0,0 1-1 0 0,0-1 1 0 0,0 0-1 0 0,0 0 1 0 0,0 1-1 0 0,0-1 1 0 0,1 0-1 0 0,-1 1 1 0 0,0-1-1 0 0,0 1 1 0 0,0 0-1 0 0,0-1 1 0 0,0 1-1 0 0,1-1 1 0 0,-1 1-1 0 0,0 0 1 0 0,0 0-1 0 0,1-1 1 0 0,-2 3-1 0 0,-10 21 190 0 0,3-5-95 0 0,5-13-98 0 0,0 0 0 0 0,1 1 1 0 0,0-1-1 0 0,0 1 0 0 0,1 0 1 0 0,-1 0-1 0 0,-1 14 1 0 0,2-2-9 0 0,0 34 1 0 0,2-38 13 0 0,-7 91-15 0 0,3-67-45 0 0,1 46-1 0 0,8-5-20 0 0,1 27-4 0 0,-8 67 18 0 0,1 98-40 0 0,2-221 81 0 0,-1-1-1 0 0,-8 52 1 0 0,0-55 1 0 0,1-10 8 0 0,-2 53 0 0 0,9-58 12 0 0,0-3 45 0 0,-7 55-1 0 0,-20 86 225 0 0,25-152-242 0 0,-1-1 1 0 0,0 1-1 0 0,-2-1 1 0 0,0 0-1 0 0,-8 18 1 0 0,12-34-53 0 0,1 0 0 0 0,-1 0 0 0 0,1 0 0 0 0,-1 1 1 0 0,1-1-1 0 0,0 0 0 0 0,0 0 0 0 0,-1 0 0 0 0,1 0 0 0 0,0 0 0 0 0,0 0 1 0 0,0 1-1 0 0,0-1 0 0 0,0 0 0 0 0,1 0 0 0 0,-1 0 0 0 0,0 0 0 0 0,0 0 0 0 0,1 2 1 0 0,0-2-113 0 0,-1-4-229 0 0,8-68-1004 0 0,-7 39 1104 0 0,0 0 45 0 0,1 1-1 0 0,11-51 0 0 0,-3 38 89 0 0,-1 0-1 0 0,2-55 1 0 0,4-21-29 0 0,0-6 48 0 0,-13 61 49 0 0,13-141-34 0 0,18-162 17 0 0,-30 325 9 0 0,16-68 1 0 0,1-2-19 0 0,-16 70 64 0 0,-1 9 2 0 0,10-47 1 0 0,22-36-51 0 0,-4 16 54 0 0,-23 67 3 0 0,-1 7 0 0 0,0 0 0 0 0,2 0 0 0 0,16-35 0 0 0,-11 35-1 0 0,-5 11 17 0 0,0 0 0 0 0,-2 0 0 0 0,9-28 1 0 0,-15 39-16 0 0,1 1 0 0 0,-1-1 0 0 0,1 0 0 0 0,0 1 1 0 0,1-1-1 0 0,-1 1 0 0 0,1 0 0 0 0,6-8 0 0 0,1-1 42 0 0,-8 3-3 0 0,-2 8 105 0 0,-1 10-33 0 0,1-1 0 0 0,-1 0 0 0 0,0 1 0 0 0,-4 8 0 0 0,-1 13 102 0 0,2 2 58 0 0,1 39-1 0 0,0 6-2 0 0,-3-24-223 0 0,-3 64-44 0 0,18 98-93 0 0,-18 51-13 0 0,-1 7-19 0 0,10-230 117 0 0,-9 230 2 0 0,-4-161-1 0 0,-7 91-44 0 0,16-115 38 0 0,-12 139 12 0 0,-20 23 30 0 0,9-65 32 0 0,18-111-11 0 0,-59 349 276 0 0,56-361-185 0 0,-4 80 0 0 0,11-97-54 0 0,-13 51 1 0 0,-2 25 0 0 0,15-32-43 0 0,-2 14 13 0 0,5-83-60 0 0,-2 2 0 0 0,2 1 0 0 0,0-1 0 0 0,1 1 0 0 0,4 30 0 0 0,-2-47-13 0 0,-1 1 1 0 0,0-1 0 0 0,0 0-1 0 0,0 1 1 0 0,-1-1 0 0 0,0 0-1 0 0,-1 7 1 0 0,1-9-7 0 0,1 0 0 0 0,0 0 0 0 0,0 0 0 0 0,0 0 0 0 0,0 0 0 0 0,0 0 0 0 0,1 0 0 0 0,0 3-1 0 0,0-1-32 0 0,0-4 38 0 0,-1 0 1 0 0,0 0-1 0 0,0 0 0 0 0,0 0 1 0 0,0 0-1 0 0,0 0 0 0 0,0 0 1 0 0,-1 0-1 0 0,1 0 0 0 0,0 0 1 0 0,0-1-1 0 0,0 1 0 0 0,-1 0 1 0 0,1 0-1 0 0,-1 0 0 0 0,1 0 1 0 0,-1-1-1 0 0,1 1 0 0 0,-1 0 0 0 0,1 0 1 0 0,-1-1-1 0 0,1 1 0 0 0,-1 0 1 0 0,0-1-1 0 0,-1 2 0 0 0,-1 0-114 0 0,3-1-68 0 0,0-1-17 0 0,0 0-3 0 0,-8-12-124 0 0,8 11 328 0 0,0-1 0 0 0,0 1 0 0 0,1-1 0 0 0,-1 1 0 0 0,0 0 1 0 0,0-1-1 0 0,1 1 0 0 0,-1-1 0 0 0,1 1 0 0 0,0 0 0 0 0,-1-1 0 0 0,2-1 1 0 0,3-7-47 0 0,-4 5 36 0 0,0-1 0 0 0,0 1 0 0 0,-1-1 0 0 0,1 0 0 0 0,-1 0 0 0 0,0 1 1 0 0,-2-8-1 0 0,2-27-43 0 0,10-29-23 0 0,4-32-16 0 0,-12 11 23 0 0,3-43-20 0 0,3 75 87 0 0,5-60-36 0 0,-9 10 23 0 0,7-80-20 0 0,9-87 47 0 0,-6 139 2 0 0,1-40-71 0 0,-16 145 33 0 0,1 14-5 0 0,0-1 1 0 0,4-32 0 0 0,1 26 4 0 0,-2 7-6 0 0,0 0 1 0 0,1-31 0 0 0,-4 45 39 0 0,0 0 0 0 0,1 0 0 0 0,-1 0 0 0 0,0 0 1 0 0,1 0-1 0 0,0 0 0 0 0,1-3 0 0 0,-2 5 4 0 0,1 0-1 0 0,-1 0 1 0 0,1-1 0 0 0,0 1-1 0 0,0 0 1 0 0,-1 0 0 0 0,1 0-1 0 0,0 0 1 0 0,0 0 0 0 0,0 1-1 0 0,0-1 1 0 0,1 0-1 0 0,-1 0 1 0 0,0 1 0 0 0,0-1-1 0 0,3-1 1 0 0,-3 2 98 0 0,-1 2-73 0 0,1-1 0 0 0,-1 1 0 0 0,0 0 1 0 0,1-1-1 0 0,0 1 0 0 0,-1-1 0 0 0,1 1 0 0 0,0 0 0 0 0,0-1 0 0 0,0 1 0 0 0,2 2 1 0 0,5 8 138 0 0,-7-7-112 0 0,1 1 0 0 0,-1-1 0 0 0,0 0 0 0 0,0 1 1 0 0,-1-1-1 0 0,1 1 0 0 0,-1-1 0 0 0,0 1 0 0 0,-2 5 0 0 0,2-2 28 0 0,-1 0 0 0 0,2 1 0 0 0,0 11 0 0 0,4 6 17 0 0,-1-9-26 0 0,3 37-1 0 0,1 90 89 0 0,-2-55-102 0 0,-7 107 0 0 0,-3-114-94 0 0,8 113 1 0 0,1-40 17 0 0,-2-27 18 0 0,-3-116-1 0 0,6 103 0 0 0,-10 133 0 0 0,3-232 1 0 0,-6 129 15 0 0,8-109 20 0 0,1-12 10 0 0,-1 0 0 0 0,-4 34-1 0 0,-5-15 8 0 0,4-19 0 0 0,-2 35 0 0 0,5-40-29 0 0,1 2 18 0 0,-1-1 1 0 0,-1 1 0 0 0,-9 42 0 0 0,5-45-10 0 0,2-9-27 0 0,1 1 1 0 0,1 0-1 0 0,-1 0 0 0 0,0 20 0 0 0,3-27-12 0 0,0-2-10 0 0,0 1 0 0 0,0-1 1 0 0,0 0-1 0 0,0 0 0 0 0,0 0 0 0 0,0 1 1 0 0,0-1-1 0 0,-1 0 0 0 0,1 0 0 0 0,-1 0 0 0 0,0 0 1 0 0,0 0-1 0 0,0 0 0 0 0,0 0 0 0 0,0 0 0 0 0,0 0 1 0 0,0 0-1 0 0,0 0 0 0 0,-4 3 0 0 0,4-4-174 0 0,1-3-6 0 0,-1 1 171 0 0,1 0 1 0 0,-1 0-1 0 0,1 0 1 0 0,-1-1-1 0 0,1 1 0 0 0,0 0 1 0 0,0 0-1 0 0,0 0 1 0 0,-1-1-1 0 0,1 1 1 0 0,0 0-1 0 0,0 0 1 0 0,1 0-1 0 0,-1-1 1 0 0,0 1-1 0 0,0 0 1 0 0,1 0-1 0 0,0-2 0 0 0,13-24-247 0 0,-5 11 131 0 0,-3 2 40 0 0,0 1 0 0 0,-1-1 1 0 0,-1 0-1 0 0,0 0 0 0 0,2-25 1 0 0,-2 23 24 0 0,0 1 0 0 0,10-26 0 0 0,-9 26 62 0 0,1 0-1 0 0,-2 0 1 0 0,3-19-1 0 0,-2-8-27 0 0,3-26 6 0 0,-4 49 18 0 0,24-148-78 0 0,-18 91 91 0 0,29-119 0 0 0,-30 158 5 0 0,6-50 0 0 0,-11 66 0 0 0,0 0 0 0 0,2 0 0 0 0,1 0 0 0 0,16-35 0 0 0,-10 28 0 0 0,11-40 0 0 0,-18 49 0 0 0,16-33 0 0 0,-1 2 0 0 0,-20 47 0 0 0,-1 1 0 0 0,1 0 0 0 0,0 0 0 0 0,-1 0 0 0 0,1 1 0 0 0,0-1 0 0 0,0 0 0 0 0,0 1 0 0 0,0-1 0 0 0,0 1 0 0 0,0-1 0 0 0,0 1 0 0 0,1-1 0 0 0,1-1 0 0 0,-3 3 1 0 0,1 0 0 0 0,-1-1 0 0 0,1 1 0 0 0,-1 0 0 0 0,1 0 1 0 0,-1-1-1 0 0,1 1 0 0 0,-1 0 0 0 0,1 0 0 0 0,-1 0 0 0 0,1 0 0 0 0,0 0 0 0 0,-1 0 1 0 0,1 0-1 0 0,-1 0 0 0 0,1 0 0 0 0,-1 0 0 0 0,1 0 0 0 0,0 0 0 0 0,0 0 6 0 0,-1 1 0 0 0,1-1 0 0 0,-1 1 0 0 0,0-1-1 0 0,1 1 1 0 0,-1-1 0 0 0,1 1 0 0 0,-1 0 0 0 0,0-1-1 0 0,0 1 1 0 0,1-1 0 0 0,-1 1 0 0 0,0-1 0 0 0,0 1-1 0 0,0 0 1 0 0,0-1 0 0 0,0 1 0 0 0,0 0 0 0 0,0 0-1 0 0,0 15 120 0 0,0-15-114 0 0,-2 10 84 0 0,0 0 0 0 0,0-1 0 0 0,-7 18 0 0 0,5-16 3 0 0,0 0-1 0 0,-3 19 1 0 0,4-4 33 0 0,2-13-60 0 0,-1 0 0 0 0,-4 16 0 0 0,-4 4-13 0 0,-9 37-24 0 0,-41 175 387 0 0,17-76 130 0 0,37-153-483 0 0,-1-1 1 0 0,0 0 0 0 0,-11 16 0 0 0,8-14 17 0 0,1-1 0 0 0,-7 20 0 0 0,5 5 25 0 0,7-29-58 0 0,-8 25 0 0 0,-51 88 216 0 0,58-116-242 0 0,0 1 0 0 0,0-1-1 0 0,-1 0 1 0 0,0 0 0 0 0,-1-1-1 0 0,0 0 1 0 0,-10 10 0 0 0,-33 37 256 0 0,48-54-278 0 0,0-1 1 0 0,0 0 0 0 0,0 0 0 0 0,1 1 0 0 0,-1-1 0 0 0,0 0 0 0 0,0-1-1 0 0,-1 1 1 0 0,1 0 0 0 0,0-1 0 0 0,0 1 0 0 0,0-1 0 0 0,-4 1 0 0 0,-7-2-7 0 0,12-1-10 0 0,-1 1-1 0 0,1-1 1 0 0,-1 0 0 0 0,1 1 0 0 0,-1-1 0 0 0,1 0 0 0 0,0 0 0 0 0,0 0 0 0 0,0 0 0 0 0,0 0 0 0 0,0 0 0 0 0,0-1 0 0 0,1 1-1 0 0,-1 0 1 0 0,0-4 0 0 0,-1-2-38 0 0,0-2 1 0 0,0 0-1 0 0,1 0 0 0 0,0 0 1 0 0,1 0-1 0 0,0 0 0 0 0,1-10 1 0 0,0-29-82 0 0,-1 23 74 0 0,0 1 0 0 0,1-1 0 0 0,8-36 0 0 0,-4 16 14 0 0,-1-47 1 0 0,1-17-3 0 0,5 28 31 0 0,5-51-30 0 0,-14 106 35 0 0,0 1-12 0 0,1-1 0 0 0,7-26 0 0 0,2 10 5 0 0,-5 24-11 0 0,5-33 0 0 0,-8 18 12 0 0,-2 20-4 0 0,0 1 0 0 0,6-27 0 0 0,4 4 3 0 0,-3 11-48 0 0,8-51 0 0 0,-15 69 50 0 0,0-1-3 0 0,0 0-1 0 0,0 0 1 0 0,0 0-1 0 0,1 0 1 0 0,0 0 0 0 0,1 0-1 0 0,0 0 1 0 0,0 1-1 0 0,1-1 1 0 0,7-11-1 0 0,0 6 6 0 0,-8 10 1 0 0,-1 0-1 0 0,1-1 0 0 0,0 1 1 0 0,-1-1-1 0 0,1 1 1 0 0,3-9-1 0 0,-3 1 0 0 0,-3 9 4 0 0,0 1 1 0 0,1-1 0 0 0,-1 1-1 0 0,1-1 1 0 0,-1 1-1 0 0,1-1 1 0 0,0 1 0 0 0,-1 0-1 0 0,2-2 1 0 0,1 0-2 0 0,-1 1 1 0 0,1-1-1 0 0,0 1 0 0 0,0 0 1 0 0,6-4-1 0 0,-9 6 6 0 0,0 0 0 0 0,1 0 1 0 0,-1 0-1 0 0,0 0 0 0 0,0 0 0 0 0,0 0 0 0 0,0 0 1 0 0,0 0-1 0 0,0 0 0 0 0,0 0 0 0 0,0 0 1 0 0,0 0-1 0 0,0 0 0 0 0,1 0 0 0 0,-1 0 0 0 0,0 0 1 0 0,0 0-1 0 0,0 0 0 0 0,0 0 0 0 0,0 0 0 0 0,0 0 1 0 0,0 0-1 0 0,0 0 0 0 0,0 0 0 0 0,0 0 0 0 0,0 0 1 0 0,1 0-1 0 0,-1 0 0 0 0,0 0 0 0 0,0 0 1 0 0,0 1-1 0 0,0-1 0 0 0,0 0 0 0 0,0 0 0 0 0,0 0 1 0 0,0 0-1 0 0,0 0 0 0 0,0 0 0 0 0,0 0 0 0 0,0 0 1 0 0,0 0-1 0 0,0 0 0 0 0,0 0 0 0 0,0 0 0 0 0,0 1 1 0 0,0-1-1 0 0,0 0 0 0 0,0 0 0 0 0,0 0 0 0 0,0 0 1 0 0,0 0-1 0 0,0 0 0 0 0,0 0 0 0 0,4 7 0 0 0,0 1 0 0 0,-1-1 0 0 0,0 0 0 0 0,-1 1 0 0 0,1-1 0 0 0,0 10 0 0 0,5 50-67 0 0,-1-2-83 0 0,-3-42 73 0 0,-1 0 1 0 0,-1 1 0 0 0,-1-1-1 0 0,-4 46 1 0 0,-7 38-217 0 0,-6 53 63 0 0,7-103 231 0 0,-24 148 0 0 0,30-193 6 0 0,0-1 1 0 0,-1 1 0 0 0,0 0-1 0 0,-1-1 1 0 0,0 0 0 0 0,-1 0-1 0 0,-13 18 1 0 0,12-15 16 0 0,0-1 0 0 0,0 1 1 0 0,-6 20-1 0 0,8-18 56 0 0,-1-1 0 0 0,-15 26-1 0 0,-61 69 420 0 0,56-79-249 0 0,14-17-83 0 0,-1 0 0 0 0,-1-1 0 0 0,-30 22 0 0 0,28-23-57 0 0,13-9-96 0 0,0-2 1 0 0,0 1-1 0 0,0 0 0 0 0,0 0 0 0 0,0-1 0 0 0,0 0 0 0 0,0 0 1 0 0,-1 0-1 0 0,1 0 0 0 0,-1 0 0 0 0,1 0 0 0 0,0-1 0 0 0,-1 0 0 0 0,1 0 1 0 0,-1 0-1 0 0,1 0 0 0 0,-1 0 0 0 0,1-1 0 0 0,-1 1 0 0 0,1-1 0 0 0,-5-2 1 0 0,5 1-27 0 0,1 0 0 0 0,0-1 0 0 0,-1 1 0 0 0,1-1 1 0 0,0 0-1 0 0,0 0 0 0 0,0 0 0 0 0,1 0 0 0 0,-1 0 1 0 0,1 0-1 0 0,-2-5 0 0 0,0 1-11 0 0,-1-5-22 0 0,0-1-1 0 0,0 1 0 0 0,2-1 1 0 0,-1 0-1 0 0,2 0 0 0 0,0 0 1 0 0,1-23-1 0 0,-1 15-18 0 0,-3-35 1 0 0,0 34 32 0 0,0 3 3 0 0,1-1 1 0 0,1 1-1 0 0,0-23 0 0 0,5-25 5 0 0,1-107-59 0 0,9-195 6 0 0,-9 256 33 0 0,8-72 35 0 0,2 104 1 0 0,4-29-38 0 0,-12 53 34 0 0,10-69 14 0 0,0 50-15 0 0,22-124-38 0 0,-24 116 51 0 0,39-128 0 0 0,-46 188 0 0 0,-1-1 0 0 0,5-37 0 0 0,-8 48 0 0 0,0 0 0 0 0,1 0 0 0 0,9-23 0 0 0,-6 19 0 0 0,7-26 0 0 0,5-61 0 0 0,-18 100 0 0 0,0 1 0 0 0,0 0 0 0 0,0 0 0 0 0,1 0 0 0 0,0 0 0 0 0,-1 0 0 0 0,1 0 0 0 0,0 0 0 0 0,1 1 0 0 0,2-4 0 0 0,1-2 0 0 0,-6 9 0 0 0,0 0 0 0 0,0 0 0 0 0,0 0 0 0 0,0 0 0 0 0,0 0 0 0 0,0 1 0 0 0,0-1 0 0 0,0 0 0 0 0,0 0 0 0 0,0 0 0 0 0,0 0 0 0 0,0 0 0 0 0,0 0 0 0 0,0 0 0 0 0,0 1 0 0 0,0-1 0 0 0,0 0 0 0 0,0 0 0 0 0,0 0 0 0 0,1 0 0 0 0,-1 0 0 0 0,0 0 0 0 0,0 0 0 0 0,0 0 0 0 0,0 0 0 0 0,0 0 0 0 0,0 0 0 0 0,0 0 0 0 0,0 1 0 0 0,0-1 0 0 0,0 0 0 0 0,1 0 0 0 0,-1 0 0 0 0,0 0 0 0 0,0 0 0 0 0,0 0 0 0 0,0 0 0 0 0,0 0 0 0 0,0 0 0 0 0,0 0 0 0 0,1 0 0 0 0,-1 0 0 0 0,0 0 0 0 0,0 0 0 0 0,0 0 0 0 0,0 0 0 0 0,0 0 0 0 0,0 0 0 0 0,0 0 0 0 0,0 0 0 0 0,1 0 0 0 0,-1-1 0 0 0,0 1 0 0 0,0 0 0 0 0,0 0 0 0 0,0 0 0 0 0,0 0 0 0 0,0 0 0 0 0,0 0 0 0 0,0 0 0 0 0,0 0 0 0 0,0 0 0 0 0,0 0 0 0 0,0 0 0 0 0,1-1 0 0 0,-1 1 0 0 0,0 0 0 0 0,0 0 0 0 0,2 12 0 0 0,-1-5 0 0 0,24 50-15 0 0,10 67-267 0 0,-7-25 13 0 0,-15-53-27 0 0,-2 1-1 0 0,-2 1 0 0 0,4 68 1 0 0,3 13-247 0 0,-9-85 363 0 0,-2 0 0 0 0,-2 0-1 0 0,-3 52 1 0 0,-4-43 24 0 0,-24 220 60 0 0,21-242 248 0 0,0 0 1 0 0,-21 49-1 0 0,1-3 483 0 0,24-67-477 0 0,-1 0-1 0 0,0 0 1 0 0,0-1 0 0 0,-1 0 0 0 0,-1 0 0 0 0,1 0 0 0 0,-1 0 0 0 0,-1-1 0 0 0,0 0 0 0 0,0 0-1 0 0,-14 11 1 0 0,20-18-139 0 0,0 0-1 0 0,0-1 0 0 0,-1 1 1 0 0,1 0-1 0 0,0-1 0 0 0,0 1 1 0 0,0-1-1 0 0,0 1 0 0 0,-1-1 1 0 0,1 0-1 0 0,0 1 0 0 0,0-1 1 0 0,-1 0-1 0 0,1 0 0 0 0,0 0 0 0 0,-1 0 1 0 0,1 0-1 0 0,0 0 0 0 0,0-1 1 0 0,-1 1-1 0 0,1 0 0 0 0,0-1 1 0 0,0 1-1 0 0,-1 0 0 0 0,1-1 1 0 0,0 0-1 0 0,-1 0 0 0 0,0-1-11 0 0,0 1 0 0 0,0-1 0 0 0,0 1 1 0 0,1-1-1 0 0,-1 0 0 0 0,0 0 0 0 0,1 0 0 0 0,0 0 0 0 0,0 0 0 0 0,-1 0 0 0 0,1 0 0 0 0,0-1 0 0 0,1 1 0 0 0,-2-3 0 0 0,-2-7-61 0 0,0 0 1 0 0,-1 1-1 0 0,-9-16 0 0 0,-9-21-58 0 0,13 24 55 0 0,1-1 1 0 0,-10-47-1 0 0,-2-76-90 0 0,-28-337-94 0 0,49 274 229 0 0,2 88 1 0 0,-2 108 4 0 0,11-344-39 0 0,29-23-177 0 0,-28 249-516 0 0,9-4-2595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9T04:54:05.615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9T04:54:07.410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9T04:54:32.06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342 406 1376 0 0,'0'-91'279'0'0,"0"88"533"0"0,-4 1 256 0 0,-65-29 2754 0 0,56 23-3544 0 0,12 7-229 0 0,-1 0 0 0 0,0-1 1 0 0,0 1-1 0 0,0 0 0 0 0,0 0 0 0 0,-1 0 0 0 0,1 0 0 0 0,0 1 0 0 0,0-1 1 0 0,-3 0-1 0 0,-37-11 647 0 0,40 12-488 0 0,-12-7 287 0 0,7 3-238 0 0,-36-22 1183 0 0,40 24-1350 0 0,-1 0 0 0 0,1 0 1 0 0,0 0-1 0 0,0 0 1 0 0,0 0-1 0 0,0-1 0 0 0,1 1 1 0 0,-1-1-1 0 0,1 0 0 0 0,-1 0 1 0 0,-2-4-1 0 0,-21-38 615 0 0,22 38-625 0 0,-28-50 307 0 0,30 53-261 0 0,0-1 0 0 0,0 1 0 0 0,0-1 0 0 0,0 0 0 0 0,-1-7 0 0 0,-4-9 438 0 0,6 20-464 0 0,-1-1-128 0 0,1-8 1273 0 0,14 18-1101 0 0,-6-4-121 0 0,0 0 1 0 0,0 0 0 0 0,-1 1-1 0 0,1 0 1 0 0,-1 0 0 0 0,0 0-1 0 0,8 12 1 0 0,-3-3 58 0 0,-1 0 0 0 0,10 21-1 0 0,-5-12 5 0 0,0-1 0 0 0,1-1 0 0 0,20 20 0 0 0,-8-8-6 0 0,11 12 28 0 0,99 129 94 0 0,-91-106-53 0 0,70 138 0 0 0,-74-120-9 0 0,51 123 150 0 0,-80-168-274 0 0,34 105 106 0 0,-40-115-23 0 0,-1 0 0 0 0,6 56-1 0 0,-10-40 52 0 0,0-21-35 0 0,-1 1-1 0 0,-1 0 1 0 0,-5 37-1 0 0,1-45-57 0 0,1 4 39 0 0,-2 1 0 0 0,-1-1 0 0 0,-1 1 0 0 0,-11 27-1 0 0,-2-8 35 0 0,-25 40-1 0 0,-15 12 31 0 0,39-61-114 0 0,12-20-30 0 0,0 0 0 0 0,-16 20-1 0 0,6-13-15 0 0,10-10 0 0 0,-1-1 0 0 0,0 0 0 0 0,-1 0 0 0 0,-17 13 0 0 0,22-20-116 0 0,0 1 0 0 0,0-1-1 0 0,0 0 1 0 0,-1 0-1 0 0,1 0 1 0 0,-1-1 0 0 0,0 0-1 0 0,1 0 1 0 0,-12 2-1 0 0,1 0-948 0 0,5-1-50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9T04:54:44.63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440 406 1376 0 0,'0'-91'279'0'0,"0"88"533"0"0,3 1 256 0 0,64-29 2754 0 0,-55 23-3544 0 0,-11 7-229 0 0,1 0 0 0 0,0-1 1 0 0,0 1-1 0 0,0 0 0 0 0,0 0 0 0 0,0 0 0 0 0,0 0 0 0 0,0 1 0 0 0,1-1 1 0 0,1 0-1 0 0,36-11 647 0 0,-38 12-488 0 0,12-7 287 0 0,-8 3-238 0 0,35-22 1183 0 0,-38 24-1350 0 0,1 0 0 0 0,-1 0 1 0 0,0 0-1 0 0,0 0 1 0 0,-1 0-1 0 0,1-1 0 0 0,0 1 1 0 0,-1-1-1 0 0,1 0 0 0 0,-1 0 1 0 0,2-4-1 0 0,22-38 615 0 0,-23 38-625 0 0,28-50 307 0 0,-29 53-261 0 0,0-1 0 0 0,0 1 0 0 0,0-1 0 0 0,0 0 0 0 0,1-7 0 0 0,3-9 438 0 0,-5 20-464 0 0,1-1-128 0 0,-1-8 1273 0 0,-13 18-1101 0 0,5-4-121 0 0,0 0 1 0 0,1 0 0 0 0,0 1-1 0 0,-1 0 1 0 0,2 0 0 0 0,-1 0-1 0 0,-8 12 1 0 0,4-3 58 0 0,0 0 0 0 0,-9 21-1 0 0,5-12 5 0 0,-1-1 0 0 0,0-1 0 0 0,-19 20 0 0 0,7-8-6 0 0,-10 12 28 0 0,-96 129 94 0 0,89-106-53 0 0,-68 138 0 0 0,71-120-9 0 0,-49 123 150 0 0,76-168-274 0 0,-32 105 106 0 0,38-115-23 0 0,2 0 0 0 0,-6 56-1 0 0,8-40 52 0 0,2-21-35 0 0,0 1-1 0 0,1 0 1 0 0,5 37-1 0 0,-2-45-57 0 0,1 4 39 0 0,1 1 0 0 0,0-1 0 0 0,2 1 0 0 0,10 27-1 0 0,2-8 35 0 0,24 40-1 0 0,14 12 31 0 0,-36-61-114 0 0,-13-20-30 0 0,1 0 0 0 0,15 20-1 0 0,-5-13-15 0 0,-10-10 0 0 0,0-1 0 0 0,1 0 0 0 0,0 0 0 0 0,17 13 0 0 0,-22-20-116 0 0,1 1 0 0 0,0-1-1 0 0,0 0 1 0 0,0 0-1 0 0,1 0 1 0 0,-1-1 0 0 0,0 0-1 0 0,1 0 1 0 0,9 2-1 0 0,2 0-948 0 0,-8-1-50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9T04:57:18.6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1220 0 3224 0 0,'-10'1'97'0'0,"-1"0"0"0"0,-17 4 1 0 0,0 0-102 0 0,-15 3 71 0 0,-20 1 201 0 0,-202 11 1212 0 0,135-14-445 0 0,43-3-375 0 0,-43 8 137 0 0,-66 1-132 0 0,108-7-433 0 0,6-2 269 0 0,23 6 1586 0 0,63-10-2041 0 0,0 1 1 0 0,0-1 0 0 0,0 0-1 0 0,0 0 1 0 0,0 0 0 0 0,6-3-1 0 0,11-4 157 0 0,-4 6-64 0 0,0 0 1 0 0,0 1 0 0 0,20 2-1 0 0,7-1-20 0 0,109-13 183 0 0,37-1-125 0 0,306 10-254 0 0,-288 5 87 0 0,65-3 49 0 0,-88 2 98 0 0,-29 0-45 0 0,21 0-230 0 0,46-1-126 0 0,316-14 636 0 0,-518 15-391 0 0,233-8 99 0 0,-188 5-101 0 0,92 6-1 0 0,-28 2-8 0 0,192 5 34 0 0,-278-10-58 0 0,-33-1 70 0 0,-1 0 0 0 0,1 2 0 0 0,-1-1-1 0 0,14 3 1 0 0,5 2 126 0 0,1 0 0 0 0,52-1 1 0 0,-64-7 103 0 0,-13 0-148 0 0,-110 13-254 0 0,103-9 132 0 0,-23 1-538 0 0,-49-2 0 0 0,27-1-1158 0 0,13 1-2512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EEFD5-325F-432F-87CA-7C85CFC38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36AEC2-4341-4A44-BA38-3D4B77AEB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77307-9558-4CB5-B0CF-6C6D5F2BA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C059-ED13-4F06-BDEE-28EA5A424837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A6C92-AFC6-41C9-B81C-AE7066E27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AAC84-6316-4C9E-9495-2E71A8462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CCF7-0488-4475-BA2A-93A5DCA6B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27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E3C5C-33D0-4ABA-9C92-A2F42BED3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0C304A-AB05-46E6-959A-FC7FCEAC1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87C65-5E41-414A-8414-F346177D2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C059-ED13-4F06-BDEE-28EA5A424837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A1CE6-3056-49F8-ABB9-7D2DB4158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AB85C-98A4-475B-80CF-0162F6936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CCF7-0488-4475-BA2A-93A5DCA6B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2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ECE4C3-87FE-430E-831C-0F4F3F136D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8BA585-ECF9-49DA-8370-0993C7FC6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10CC6-6D43-47FF-9EE2-454FFD2EA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C059-ED13-4F06-BDEE-28EA5A424837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BE459-2F48-41F1-948E-7A58E8E74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68F1F-D852-463D-9E3B-64CA5AF7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CCF7-0488-4475-BA2A-93A5DCA6B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6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958EB-43E2-4BA2-9864-2F45CCC55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E0FC2-833E-4B29-9918-28C8D062B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EC112-68D6-4B59-B820-2B86E155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C059-ED13-4F06-BDEE-28EA5A424837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EBA11-55A3-471A-984B-A29F88EBA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C8C2F-8CC1-4FDB-827A-B925838CF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CCF7-0488-4475-BA2A-93A5DCA6B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27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CAEDA-F949-463F-BEE1-97EC377D2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D36BD-8C3A-4943-83BE-EB8299FBD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61781-79E4-48F2-9488-9E0011EA4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C059-ED13-4F06-BDEE-28EA5A424837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2046C-FFCA-49CE-AC73-052698203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0F3DA-9546-4124-8238-715BC3B4E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CCF7-0488-4475-BA2A-93A5DCA6B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3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A7BF4-FB63-423B-8E08-4CFE065DF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D7520-312D-4E64-831C-35F87409E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D16518-3F13-4C55-8815-A2A7364A4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E4BF21-82A0-4A7E-9B04-FB6413F0F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C059-ED13-4F06-BDEE-28EA5A424837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7B46AE-4BCD-435B-B9D0-76D54774C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6AC381-E985-4708-A0B2-5FFB5AFC8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CCF7-0488-4475-BA2A-93A5DCA6B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B0A0-DC5E-4F05-B722-E68CBC7C9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3196E-E1AB-4803-82C9-09F706DA8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AF103-A466-4682-A760-DA6193E40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0275E4-E33C-4755-8E37-775319EC08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85F57D-4FC7-4153-AD3F-CC43D1249A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E15A10-3106-49EF-9217-E0567311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C059-ED13-4F06-BDEE-28EA5A424837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36E4BD-AC3B-47DD-8E0B-BF6D6EFFD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1369F4-3672-423D-B497-0E0FC81DB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CCF7-0488-4475-BA2A-93A5DCA6B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0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BD331-7DF9-49D1-83C6-6DDAABF6D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0ED792-213A-4D2F-8565-CF5DB81E1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C059-ED13-4F06-BDEE-28EA5A424837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CAAC6A-9F15-41A3-84C0-91C903002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B3839-1E8C-46FD-AA1E-80360F867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CCF7-0488-4475-BA2A-93A5DCA6B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82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122933-BA1B-4471-BE75-2E217CF19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C059-ED13-4F06-BDEE-28EA5A424837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00B9C5-AB37-4CB7-B2C8-971795008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1857A8-0AA3-45E3-9277-60217F8A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CCF7-0488-4475-BA2A-93A5DCA6B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6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CD8EC-A200-4455-8E7F-456B2D791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0FF56-07A1-43DB-A49B-8BA41FC69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2647FA-5E09-49A9-AB34-6EED32B68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D7BCB-F591-4CB9-9195-5D997B542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C059-ED13-4F06-BDEE-28EA5A424837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E189C-E6AB-498E-83EE-757E1885C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7E5B3E-D3D1-49A6-A9D3-48E4A124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CCF7-0488-4475-BA2A-93A5DCA6B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97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D67D5-67D8-48CA-A558-343A9C1FB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B43CA0-A991-4F3E-BE75-4176B2DA3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8F8A0F-6856-4533-8FB9-C24B74E9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62410-01E1-4A4C-A5A0-7F1717EB4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C059-ED13-4F06-BDEE-28EA5A424837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FAB87-9FB1-451B-B503-EF8017F14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CCA697-B95E-4779-8355-A1A56E3E2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CCF7-0488-4475-BA2A-93A5DCA6B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28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CC458A-2E56-419D-98B1-C1C9851F6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DCBC8-7DCB-497C-B8A8-EFAC7248E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B0E18-4BF4-4707-BA99-D88BC4C436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CC059-ED13-4F06-BDEE-28EA5A424837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D1253-7BF5-4385-B0F0-5BF7184FF8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DEF30-B39E-401B-993B-061D425F7F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8CCF7-0488-4475-BA2A-93A5DCA6B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13.png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12" Type="http://schemas.openxmlformats.org/officeDocument/2006/relationships/customXml" Target="../ink/ink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customXml" Target="../ink/ink4.xml"/><Relationship Id="rId10" Type="http://schemas.openxmlformats.org/officeDocument/2006/relationships/customXml" Target="../ink/ink7.xml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B2FC-3849-404A-B55C-0032D4F83C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5464" y="989163"/>
            <a:ext cx="9144000" cy="1909314"/>
          </a:xfrm>
        </p:spPr>
        <p:txBody>
          <a:bodyPr>
            <a:noAutofit/>
          </a:bodyPr>
          <a:lstStyle/>
          <a:p>
            <a:r>
              <a:rPr lang="en-US" sz="13800" b="1" dirty="0">
                <a:latin typeface="Baskerville Old Face" panose="02020602080505020303" pitchFamily="18" charset="0"/>
              </a:rPr>
              <a:t>Heart failure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F06076-94A8-47B5-B60F-E00848E05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130" y="2725947"/>
            <a:ext cx="3582372" cy="38280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456838-D5DC-4667-BBBA-383FDCB26335}"/>
              </a:ext>
            </a:extLst>
          </p:cNvPr>
          <p:cNvSpPr txBox="1"/>
          <p:nvPr/>
        </p:nvSpPr>
        <p:spPr>
          <a:xfrm>
            <a:off x="414068" y="5181599"/>
            <a:ext cx="5296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Made by : Abdelrahman omar nour</a:t>
            </a:r>
          </a:p>
        </p:txBody>
      </p:sp>
    </p:spTree>
    <p:extLst>
      <p:ext uri="{BB962C8B-B14F-4D97-AF65-F5344CB8AC3E}">
        <p14:creationId xmlns:p14="http://schemas.microsoft.com/office/powerpoint/2010/main" val="154955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641EE4-83EB-4123-80DA-7F03C5A823E0}"/>
              </a:ext>
            </a:extLst>
          </p:cNvPr>
          <p:cNvSpPr txBox="1"/>
          <p:nvPr/>
        </p:nvSpPr>
        <p:spPr>
          <a:xfrm>
            <a:off x="2303253" y="208399"/>
            <a:ext cx="7585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The fetus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C46A1D-EF39-4EC7-B75B-F807E50EB84F}"/>
              </a:ext>
            </a:extLst>
          </p:cNvPr>
          <p:cNvSpPr txBox="1"/>
          <p:nvPr/>
        </p:nvSpPr>
        <p:spPr>
          <a:xfrm>
            <a:off x="833888" y="1503813"/>
            <a:ext cx="8494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In all cases, assessment of fetal wellbeing is </a:t>
            </a:r>
            <a:r>
              <a:rPr lang="en-US" sz="2800" b="1" dirty="0"/>
              <a:t>essential ,</a:t>
            </a:r>
            <a:r>
              <a:rPr lang="en-US" sz="2800" dirty="0"/>
              <a:t> and should include: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C84737-4800-4526-86D1-759D5E932A46}"/>
              </a:ext>
            </a:extLst>
          </p:cNvPr>
          <p:cNvSpPr txBox="1"/>
          <p:nvPr/>
        </p:nvSpPr>
        <p:spPr>
          <a:xfrm>
            <a:off x="2317631" y="2598356"/>
            <a:ext cx="6694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fetal </a:t>
            </a:r>
            <a:r>
              <a:rPr lang="en-US" sz="2800" b="1" dirty="0">
                <a:solidFill>
                  <a:srgbClr val="0070C0"/>
                </a:solidFill>
              </a:rPr>
              <a:t>ultrasound</a:t>
            </a:r>
            <a:r>
              <a:rPr lang="en-US" sz="2800" dirty="0"/>
              <a:t> to assess fetal growth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regular cardiotocography (</a:t>
            </a:r>
            <a:r>
              <a:rPr lang="en-US" sz="2800" b="1" dirty="0">
                <a:solidFill>
                  <a:srgbClr val="0070C0"/>
                </a:solidFill>
              </a:rPr>
              <a:t>CTG</a:t>
            </a:r>
            <a:r>
              <a:rPr lang="en-US" sz="2800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ED9687-53CA-4B93-9129-555F3CA5427B}"/>
              </a:ext>
            </a:extLst>
          </p:cNvPr>
          <p:cNvSpPr txBox="1"/>
          <p:nvPr/>
        </p:nvSpPr>
        <p:spPr>
          <a:xfrm>
            <a:off x="833888" y="3933644"/>
            <a:ext cx="1052997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endParaRPr lang="en-US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If there is evidence of </a:t>
            </a:r>
            <a:r>
              <a:rPr lang="en-US" sz="2800" b="1" dirty="0"/>
              <a:t>fetal compromise</a:t>
            </a:r>
            <a:r>
              <a:rPr lang="en-US" sz="2800" dirty="0"/>
              <a:t>, </a:t>
            </a:r>
            <a:r>
              <a:rPr lang="en-US" sz="2800" u="sng" dirty="0"/>
              <a:t>premature delivery</a:t>
            </a:r>
            <a:r>
              <a:rPr lang="en-US" sz="2800" dirty="0"/>
              <a:t> may be considered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the risks to the mother of continuing the pregnancy and the risks to the fetus of premature delivery must be </a:t>
            </a:r>
            <a:r>
              <a:rPr lang="en-US" sz="2800" b="1" dirty="0"/>
              <a:t>carefully balanced</a:t>
            </a:r>
          </a:p>
        </p:txBody>
      </p:sp>
    </p:spTree>
    <p:extLst>
      <p:ext uri="{BB962C8B-B14F-4D97-AF65-F5344CB8AC3E}">
        <p14:creationId xmlns:p14="http://schemas.microsoft.com/office/powerpoint/2010/main" val="3933157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FF947F-BB67-4DEC-AB3D-DF0F78613EF0}"/>
              </a:ext>
            </a:extLst>
          </p:cNvPr>
          <p:cNvSpPr txBox="1"/>
          <p:nvPr/>
        </p:nvSpPr>
        <p:spPr>
          <a:xfrm>
            <a:off x="408317" y="229684"/>
            <a:ext cx="11651411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700" b="1" dirty="0">
                <a:latin typeface="Baskerville Old Face" panose="02020602080505020303" pitchFamily="18" charset="0"/>
                <a:ea typeface="+mj-ea"/>
                <a:cs typeface="+mj-cs"/>
              </a:rPr>
              <a:t>cardiomyopathies</a:t>
            </a:r>
          </a:p>
        </p:txBody>
      </p:sp>
      <p:pic>
        <p:nvPicPr>
          <p:cNvPr id="1026" name="Picture 2" descr="Cardiomyopathy">
            <a:extLst>
              <a:ext uri="{FF2B5EF4-FFF2-40B4-BE49-F238E27FC236}">
                <a16:creationId xmlns:a16="http://schemas.microsoft.com/office/drawing/2014/main" id="{84635D6B-FC6D-4C13-A608-A33BFFCF91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2" r="671"/>
          <a:stretch/>
        </p:blipFill>
        <p:spPr bwMode="auto">
          <a:xfrm>
            <a:off x="1598762" y="2195853"/>
            <a:ext cx="8511397" cy="451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B187CC7-9C65-4574-A240-994ECE6A3E2E}"/>
                  </a:ext>
                </a:extLst>
              </p14:cNvPr>
              <p14:cNvContentPartPr/>
              <p14:nvPr/>
            </p14:nvContentPartPr>
            <p14:xfrm>
              <a:off x="1679536" y="5062574"/>
              <a:ext cx="276120" cy="1602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B187CC7-9C65-4574-A240-994ECE6A3E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6536" y="4999574"/>
                <a:ext cx="401760" cy="172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71050237-2017-4FFE-8F81-BC43713F7CD3}"/>
              </a:ext>
            </a:extLst>
          </p:cNvPr>
          <p:cNvGrpSpPr/>
          <p:nvPr/>
        </p:nvGrpSpPr>
        <p:grpSpPr>
          <a:xfrm>
            <a:off x="839296" y="2288414"/>
            <a:ext cx="644760" cy="127080"/>
            <a:chOff x="839296" y="2288414"/>
            <a:chExt cx="644760" cy="12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1ACC582-70DE-4CDC-95B4-C28A42D80A36}"/>
                    </a:ext>
                  </a:extLst>
                </p14:cNvPr>
                <p14:cNvContentPartPr/>
                <p14:nvPr/>
              </p14:nvContentPartPr>
              <p14:xfrm>
                <a:off x="1483696" y="2288414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1ACC582-70DE-4CDC-95B4-C28A42D80A3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74696" y="227977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CA09151-F574-499E-A7EC-93DFC15DB5AF}"/>
                    </a:ext>
                  </a:extLst>
                </p14:cNvPr>
                <p14:cNvContentPartPr/>
                <p14:nvPr/>
              </p14:nvContentPartPr>
              <p14:xfrm>
                <a:off x="839296" y="2415134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CA09151-F574-499E-A7EC-93DFC15DB5A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0296" y="240613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AFAE07A-DFE0-42AB-AD67-D2DD6E1B4E3B}"/>
                  </a:ext>
                </a:extLst>
              </p14:cNvPr>
              <p14:cNvContentPartPr/>
              <p14:nvPr/>
            </p14:nvContentPartPr>
            <p14:xfrm>
              <a:off x="5787136" y="5637854"/>
              <a:ext cx="288720" cy="784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AFAE07A-DFE0-42AB-AD67-D2DD6E1B4E3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78136" y="5628854"/>
                <a:ext cx="306360" cy="80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CB96390-5023-4F28-981B-1BDC7880C38F}"/>
                  </a:ext>
                </a:extLst>
              </p14:cNvPr>
              <p14:cNvContentPartPr/>
              <p14:nvPr/>
            </p14:nvContentPartPr>
            <p14:xfrm flipH="1">
              <a:off x="4001394" y="5637854"/>
              <a:ext cx="276120" cy="784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CB96390-5023-4F28-981B-1BDC7880C38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 flipH="1">
                <a:off x="3992394" y="5628854"/>
                <a:ext cx="293760" cy="80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5A97FFD-5113-4BC9-A11D-B1640DE5467F}"/>
                  </a:ext>
                </a:extLst>
              </p14:cNvPr>
              <p14:cNvContentPartPr/>
              <p14:nvPr/>
            </p14:nvContentPartPr>
            <p14:xfrm>
              <a:off x="4303936" y="6396734"/>
              <a:ext cx="1444680" cy="35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5A97FFD-5113-4BC9-A11D-B1640DE5467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94936" y="6387734"/>
                <a:ext cx="1462320" cy="5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8581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172689-6A31-4205-A326-F229436F3CB2}"/>
              </a:ext>
            </a:extLst>
          </p:cNvPr>
          <p:cNvSpPr txBox="1"/>
          <p:nvPr/>
        </p:nvSpPr>
        <p:spPr>
          <a:xfrm>
            <a:off x="983017" y="333554"/>
            <a:ext cx="10305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Hypertrophic cardiomyopathy (HCM)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53C1A8-0A91-4D07-ABA1-2BBFB76FE5F6}"/>
              </a:ext>
            </a:extLst>
          </p:cNvPr>
          <p:cNvSpPr txBox="1"/>
          <p:nvPr/>
        </p:nvSpPr>
        <p:spPr>
          <a:xfrm>
            <a:off x="690111" y="1708030"/>
            <a:ext cx="111453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About 70% of cases are familial with autosomal dominant inheritance.</a:t>
            </a:r>
            <a:endParaRPr lang="ar-JO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It is a rare disease associated with a high risk of </a:t>
            </a:r>
            <a:r>
              <a:rPr lang="en-US" sz="2800" dirty="0">
                <a:solidFill>
                  <a:srgbClr val="FF0000"/>
                </a:solidFill>
              </a:rPr>
              <a:t>sudden death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/>
              <a:t>Clinical features :                                     Risk factors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C87186-A70F-46AA-B6F4-1A20F8AE95C1}"/>
              </a:ext>
            </a:extLst>
          </p:cNvPr>
          <p:cNvSpPr txBox="1"/>
          <p:nvPr/>
        </p:nvSpPr>
        <p:spPr>
          <a:xfrm>
            <a:off x="1242204" y="4060166"/>
            <a:ext cx="3939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may be asymptomatic</a:t>
            </a:r>
          </a:p>
          <a:p>
            <a:r>
              <a:rPr lang="en-US" sz="2400" dirty="0"/>
              <a:t>2. Chest pain or syncope</a:t>
            </a:r>
          </a:p>
          <a:p>
            <a:r>
              <a:rPr lang="en-US" sz="2400" dirty="0"/>
              <a:t>3. Pansystolic murmur</a:t>
            </a:r>
          </a:p>
          <a:p>
            <a:r>
              <a:rPr lang="en-US" sz="2400" dirty="0"/>
              <a:t>4. Arrhythmias</a:t>
            </a:r>
          </a:p>
          <a:p>
            <a:r>
              <a:rPr lang="en-US" sz="2400" dirty="0"/>
              <a:t>5. Heart failure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75EF3A-465A-47AD-834C-65F149BC5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862" y="3303288"/>
            <a:ext cx="646028" cy="6993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EC0590-21BA-4B63-8B86-7B629AC0A81C}"/>
              </a:ext>
            </a:extLst>
          </p:cNvPr>
          <p:cNvSpPr txBox="1"/>
          <p:nvPr/>
        </p:nvSpPr>
        <p:spPr>
          <a:xfrm>
            <a:off x="6135863" y="4002657"/>
            <a:ext cx="5590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family history of sudden death</a:t>
            </a:r>
          </a:p>
          <a:p>
            <a:r>
              <a:rPr lang="en-US" sz="2400" dirty="0"/>
              <a:t>2. ventricular tachycardia</a:t>
            </a:r>
          </a:p>
          <a:p>
            <a:r>
              <a:rPr lang="en-US" sz="2400" dirty="0"/>
              <a:t>3. failure of blood pressure to increase during exercise</a:t>
            </a:r>
          </a:p>
          <a:p>
            <a:r>
              <a:rPr lang="en-US" sz="2400" dirty="0"/>
              <a:t>4. left ventricular wall thickness &gt;30 mm</a:t>
            </a:r>
          </a:p>
          <a:p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440324-759B-41DB-8224-FEF44AEAB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438" y="2248619"/>
            <a:ext cx="597703" cy="59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67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0EB625-0354-4B34-8043-335662C4B2A6}"/>
              </a:ext>
            </a:extLst>
          </p:cNvPr>
          <p:cNvSpPr txBox="1"/>
          <p:nvPr/>
        </p:nvSpPr>
        <p:spPr>
          <a:xfrm>
            <a:off x="776378" y="839638"/>
            <a:ext cx="105644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Effect of pregnancy on HCM :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n-US" sz="3200" dirty="0"/>
              <a:t>Mostly </a:t>
            </a:r>
            <a:r>
              <a:rPr lang="en-US" sz="3200" b="1" dirty="0">
                <a:solidFill>
                  <a:srgbClr val="FF0000"/>
                </a:solidFill>
              </a:rPr>
              <a:t>well tolerated </a:t>
            </a:r>
            <a:r>
              <a:rPr lang="en-US" sz="3200" b="1" dirty="0"/>
              <a:t>in pregnancy </a:t>
            </a:r>
            <a:r>
              <a:rPr lang="en-US" sz="3200" dirty="0"/>
              <a:t>because of an </a:t>
            </a:r>
            <a:r>
              <a:rPr lang="en-US" sz="3200" b="1" dirty="0">
                <a:solidFill>
                  <a:srgbClr val="0070C0"/>
                </a:solidFill>
              </a:rPr>
              <a:t>increase</a:t>
            </a:r>
            <a:r>
              <a:rPr lang="en-US" sz="3200" dirty="0">
                <a:solidFill>
                  <a:srgbClr val="0070C0"/>
                </a:solidFill>
              </a:rPr>
              <a:t> in left ventricular cavity size </a:t>
            </a:r>
            <a:r>
              <a:rPr lang="en-US" sz="3200" dirty="0"/>
              <a:t>and the stroke volume is usually able to increase</a:t>
            </a:r>
            <a:r>
              <a:rPr lang="en-US" sz="3200" b="1" dirty="0"/>
              <a:t> 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070C0"/>
                </a:solidFill>
              </a:rPr>
              <a:t>β-blockers</a:t>
            </a:r>
            <a:r>
              <a:rPr lang="en-US" sz="3200" dirty="0"/>
              <a:t> should be continued or started in pregnancy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n-US" sz="3200" dirty="0"/>
              <a:t>Care is required with regional anaesthesia/analgesia to </a:t>
            </a:r>
            <a:r>
              <a:rPr lang="en-US" sz="3200" dirty="0">
                <a:solidFill>
                  <a:srgbClr val="0070C0"/>
                </a:solidFill>
              </a:rPr>
              <a:t>avoid hypotension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n-US" sz="3200" dirty="0"/>
              <a:t>Any </a:t>
            </a:r>
            <a:r>
              <a:rPr lang="en-US" sz="3200" dirty="0">
                <a:solidFill>
                  <a:srgbClr val="0070C0"/>
                </a:solidFill>
              </a:rPr>
              <a:t>hypovolemia</a:t>
            </a:r>
            <a:r>
              <a:rPr lang="en-US" sz="3200" dirty="0"/>
              <a:t> will have the same effect as hypotension and should be rapidly and adequately corrected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947B3C-CB39-4D28-8066-F2E910433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8308" y="0"/>
            <a:ext cx="1637429" cy="151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08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E973E3-B2EC-4723-A3D2-E917B99C03D4}"/>
              </a:ext>
            </a:extLst>
          </p:cNvPr>
          <p:cNvSpPr txBox="1"/>
          <p:nvPr/>
        </p:nvSpPr>
        <p:spPr>
          <a:xfrm>
            <a:off x="1109932" y="379563"/>
            <a:ext cx="9431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Peripartum cardiomyopathy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4B7D69-67AE-4EF4-87B8-5C7ABB69390D}"/>
              </a:ext>
            </a:extLst>
          </p:cNvPr>
          <p:cNvSpPr txBox="1"/>
          <p:nvPr/>
        </p:nvSpPr>
        <p:spPr>
          <a:xfrm>
            <a:off x="523336" y="1414732"/>
            <a:ext cx="106334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 rare condition defined as The development of </a:t>
            </a:r>
            <a:r>
              <a:rPr lang="en-US" sz="2800" dirty="0">
                <a:solidFill>
                  <a:srgbClr val="FF0000"/>
                </a:solidFill>
              </a:rPr>
              <a:t>heart failure </a:t>
            </a:r>
            <a:r>
              <a:rPr lang="en-US" sz="2800" b="1" dirty="0"/>
              <a:t>at the end of pregnancy</a:t>
            </a:r>
            <a:r>
              <a:rPr lang="en-US" sz="2800" dirty="0"/>
              <a:t> or </a:t>
            </a:r>
            <a:r>
              <a:rPr lang="en-US" sz="2800" b="1" dirty="0"/>
              <a:t>in the months following delivery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/>
              <a:t>Risk  factors :</a:t>
            </a:r>
          </a:p>
          <a:p>
            <a:pPr lvl="1"/>
            <a:r>
              <a:rPr lang="en-US" sz="2800" dirty="0"/>
              <a:t>1. </a:t>
            </a:r>
            <a:r>
              <a:rPr lang="en-US" sz="2800" dirty="0">
                <a:solidFill>
                  <a:srgbClr val="0070C0"/>
                </a:solidFill>
              </a:rPr>
              <a:t>Multiple pregnancy</a:t>
            </a:r>
          </a:p>
          <a:p>
            <a:pPr lvl="1"/>
            <a:r>
              <a:rPr lang="en-US" sz="2800" dirty="0"/>
              <a:t>2. </a:t>
            </a:r>
            <a:r>
              <a:rPr lang="en-US" sz="2800" dirty="0">
                <a:solidFill>
                  <a:srgbClr val="0070C0"/>
                </a:solidFill>
              </a:rPr>
              <a:t>Multiparity</a:t>
            </a:r>
          </a:p>
          <a:p>
            <a:pPr lvl="1"/>
            <a:r>
              <a:rPr lang="en-US" sz="2800" dirty="0"/>
              <a:t>3. Advanced maternal </a:t>
            </a:r>
            <a:r>
              <a:rPr lang="en-US" sz="2800" dirty="0">
                <a:solidFill>
                  <a:srgbClr val="0070C0"/>
                </a:solidFill>
              </a:rPr>
              <a:t>age</a:t>
            </a:r>
          </a:p>
          <a:p>
            <a:pPr lvl="1"/>
            <a:r>
              <a:rPr lang="en-US" sz="2800" dirty="0"/>
              <a:t>4. Pregnancy complicated by </a:t>
            </a:r>
            <a:r>
              <a:rPr lang="en-US" sz="2800" dirty="0">
                <a:solidFill>
                  <a:srgbClr val="0070C0"/>
                </a:solidFill>
              </a:rPr>
              <a:t>hypertension</a:t>
            </a:r>
          </a:p>
          <a:p>
            <a:pPr lvl="1"/>
            <a:r>
              <a:rPr lang="en-US" sz="2800" dirty="0"/>
              <a:t>5. Afro-Caribbean </a:t>
            </a:r>
            <a:r>
              <a:rPr lang="en-US" sz="2800" dirty="0">
                <a:solidFill>
                  <a:srgbClr val="0070C0"/>
                </a:solidFill>
              </a:rPr>
              <a:t>race</a:t>
            </a:r>
          </a:p>
        </p:txBody>
      </p:sp>
    </p:spTree>
    <p:extLst>
      <p:ext uri="{BB962C8B-B14F-4D97-AF65-F5344CB8AC3E}">
        <p14:creationId xmlns:p14="http://schemas.microsoft.com/office/powerpoint/2010/main" val="3027030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D0848A-BEAA-45A6-A829-C91AC3D0735A}"/>
              </a:ext>
            </a:extLst>
          </p:cNvPr>
          <p:cNvSpPr txBox="1"/>
          <p:nvPr/>
        </p:nvSpPr>
        <p:spPr>
          <a:xfrm>
            <a:off x="902898" y="483080"/>
            <a:ext cx="108232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Symptoms :</a:t>
            </a:r>
          </a:p>
          <a:p>
            <a:pPr lvl="1"/>
            <a:r>
              <a:rPr lang="en-US" sz="2800" dirty="0"/>
              <a:t>1. Dyspnea</a:t>
            </a:r>
          </a:p>
          <a:p>
            <a:pPr lvl="1"/>
            <a:r>
              <a:rPr lang="en-US" sz="2800" dirty="0"/>
              <a:t>2. Palpitations</a:t>
            </a:r>
          </a:p>
          <a:p>
            <a:pPr lvl="1"/>
            <a:r>
              <a:rPr lang="en-US" sz="2800" dirty="0"/>
              <a:t>3. Reduced exercise tolerance</a:t>
            </a:r>
          </a:p>
          <a:p>
            <a:pPr lvl="1"/>
            <a:r>
              <a:rPr lang="en-US" sz="2800" dirty="0"/>
              <a:t>4. Pulmonary and/or peripheral oedema</a:t>
            </a:r>
          </a:p>
          <a:p>
            <a:pPr lvl="1"/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Signs : </a:t>
            </a:r>
          </a:p>
          <a:p>
            <a:pPr lvl="1"/>
            <a:r>
              <a:rPr lang="en-US" sz="3200" dirty="0"/>
              <a:t>1. Tachycardia, tachypnoea</a:t>
            </a:r>
          </a:p>
          <a:p>
            <a:pPr lvl="1"/>
            <a:r>
              <a:rPr lang="en-US" sz="3200" dirty="0"/>
              <a:t>2. Pulmonary oedema </a:t>
            </a:r>
          </a:p>
          <a:p>
            <a:pPr lvl="1"/>
            <a:r>
              <a:rPr lang="en-US" sz="3200" dirty="0"/>
              <a:t>3. Congestive cardiac failure</a:t>
            </a:r>
          </a:p>
          <a:p>
            <a:pPr lvl="1"/>
            <a:r>
              <a:rPr lang="en-US" sz="3200" dirty="0"/>
              <a:t>4. Dysrhythmias</a:t>
            </a:r>
          </a:p>
          <a:p>
            <a:pPr lvl="1"/>
            <a:r>
              <a:rPr lang="en-US" sz="3200" dirty="0"/>
              <a:t>5. Signs of pulmonary, cerebral and systemic embolization</a:t>
            </a:r>
          </a:p>
        </p:txBody>
      </p:sp>
    </p:spTree>
    <p:extLst>
      <p:ext uri="{BB962C8B-B14F-4D97-AF65-F5344CB8AC3E}">
        <p14:creationId xmlns:p14="http://schemas.microsoft.com/office/powerpoint/2010/main" val="363068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883DD8-ACE1-484B-9E75-1C6A72C500E3}"/>
              </a:ext>
            </a:extLst>
          </p:cNvPr>
          <p:cNvSpPr txBox="1"/>
          <p:nvPr/>
        </p:nvSpPr>
        <p:spPr>
          <a:xfrm>
            <a:off x="738996" y="580846"/>
            <a:ext cx="1071400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Etiology : </a:t>
            </a:r>
          </a:p>
          <a:p>
            <a:pPr lvl="1"/>
            <a:r>
              <a:rPr lang="en-US" sz="3200" dirty="0"/>
              <a:t>1. </a:t>
            </a:r>
            <a:r>
              <a:rPr lang="en-US" sz="3200" b="1" dirty="0">
                <a:solidFill>
                  <a:srgbClr val="0070C0"/>
                </a:solidFill>
              </a:rPr>
              <a:t>myocarditis</a:t>
            </a:r>
            <a:r>
              <a:rPr lang="en-US" sz="3200" dirty="0"/>
              <a:t> on endomyocardial biopsy</a:t>
            </a:r>
          </a:p>
          <a:p>
            <a:pPr lvl="1"/>
            <a:r>
              <a:rPr lang="en-US" sz="3200" dirty="0"/>
              <a:t>2. autoimmune response</a:t>
            </a:r>
          </a:p>
          <a:p>
            <a:pPr lvl="1"/>
            <a:r>
              <a:rPr lang="en-US" sz="3200" dirty="0"/>
              <a:t>3. increased myocyte apoptosis</a:t>
            </a:r>
          </a:p>
          <a:p>
            <a:pPr lvl="1"/>
            <a:r>
              <a:rPr lang="en-US" sz="3200" dirty="0"/>
              <a:t>4. vasotoxic 16 </a:t>
            </a:r>
            <a:r>
              <a:rPr lang="en-US" sz="3200" dirty="0" err="1"/>
              <a:t>kDa</a:t>
            </a:r>
            <a:r>
              <a:rPr lang="en-US" sz="3200" dirty="0"/>
              <a:t> subform of </a:t>
            </a:r>
            <a:r>
              <a:rPr lang="en-US" sz="3200" b="1" dirty="0">
                <a:solidFill>
                  <a:srgbClr val="0070C0"/>
                </a:solidFill>
              </a:rPr>
              <a:t>prolactin</a:t>
            </a:r>
          </a:p>
          <a:p>
            <a:pPr lvl="1"/>
            <a:endParaRPr lang="en-US" sz="3200" dirty="0"/>
          </a:p>
          <a:p>
            <a:pPr lvl="1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Diagnosis : </a:t>
            </a:r>
          </a:p>
          <a:p>
            <a:pPr marL="457200" lvl="2"/>
            <a:r>
              <a:rPr lang="en-US" sz="3200" dirty="0"/>
              <a:t>Diagnosis often requires </a:t>
            </a:r>
            <a:r>
              <a:rPr lang="en-US" sz="3200" b="1" dirty="0">
                <a:solidFill>
                  <a:srgbClr val="FF0000"/>
                </a:solidFill>
              </a:rPr>
              <a:t>echocardiography , </a:t>
            </a:r>
            <a:r>
              <a:rPr lang="en-US" sz="3200" dirty="0"/>
              <a:t>which shows the </a:t>
            </a:r>
            <a:r>
              <a:rPr lang="en-US" sz="3200" b="1" dirty="0"/>
              <a:t>heart</a:t>
            </a:r>
            <a:r>
              <a:rPr lang="en-US" sz="3200" dirty="0"/>
              <a:t> is </a:t>
            </a:r>
            <a:r>
              <a:rPr lang="en-US" sz="3200" dirty="0">
                <a:solidFill>
                  <a:srgbClr val="0070C0"/>
                </a:solidFill>
              </a:rPr>
              <a:t>enlarged</a:t>
            </a:r>
            <a:r>
              <a:rPr lang="en-US" sz="3200" dirty="0"/>
              <a:t> with </a:t>
            </a:r>
            <a:r>
              <a:rPr lang="en-US" sz="3200" u="sng" dirty="0"/>
              <a:t>global dilation</a:t>
            </a:r>
            <a:r>
              <a:rPr lang="en-US" sz="3200" dirty="0"/>
              <a:t> of all four chambers and markedly </a:t>
            </a:r>
            <a:r>
              <a:rPr lang="en-US" sz="3200" dirty="0">
                <a:solidFill>
                  <a:srgbClr val="0070C0"/>
                </a:solidFill>
              </a:rPr>
              <a:t>reduced left ventricular function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54266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3BCA73-80A9-47EE-9F4D-0447D9D78B6E}"/>
              </a:ext>
            </a:extLst>
          </p:cNvPr>
          <p:cNvSpPr txBox="1"/>
          <p:nvPr/>
        </p:nvSpPr>
        <p:spPr>
          <a:xfrm>
            <a:off x="448574" y="-5417"/>
            <a:ext cx="1086928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Management :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Elective </a:t>
            </a:r>
            <a:r>
              <a:rPr lang="en-US" sz="2400" b="1" u="sng" dirty="0"/>
              <a:t>delivery</a:t>
            </a:r>
            <a:r>
              <a:rPr lang="en-US" sz="2400" dirty="0"/>
              <a:t> if antenatal.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Thromboprophylaxis</a:t>
            </a:r>
            <a:r>
              <a:rPr lang="en-US" sz="2400" dirty="0"/>
              <a:t>. Anticoagulants are mandatory in severe cases 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treatment for </a:t>
            </a:r>
            <a:r>
              <a:rPr lang="en-US" sz="2400" b="1" dirty="0"/>
              <a:t>heart failure (</a:t>
            </a:r>
            <a:r>
              <a:rPr lang="en-US" sz="2400" dirty="0"/>
              <a:t>diuretics , vasodilators , digoxin , …..)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Immunosuppressive</a:t>
            </a:r>
            <a:r>
              <a:rPr lang="en-US" sz="2400" dirty="0"/>
              <a:t> therapy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2400" dirty="0">
                <a:sym typeface="Wingdings" panose="05000000000000000000" pitchFamily="2" charset="2"/>
              </a:rPr>
              <a:t> if the cause is </a:t>
            </a:r>
            <a:r>
              <a:rPr lang="en-US" sz="2400" u="sng" dirty="0"/>
              <a:t>myocarditis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Bromocriptine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2400" dirty="0">
                <a:sym typeface="Wingdings" panose="05000000000000000000" pitchFamily="2" charset="2"/>
              </a:rPr>
              <a:t> if the cause is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u="sng" dirty="0"/>
              <a:t>prolactin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intra-aortic balloon pumps and left ventricular assist devices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b="1" dirty="0"/>
              <a:t>Cardiac transplantation </a:t>
            </a:r>
            <a:r>
              <a:rPr lang="en-US" sz="2400" dirty="0"/>
              <a:t>is the last option available . </a:t>
            </a:r>
          </a:p>
          <a:p>
            <a:pPr lvl="2"/>
            <a:endParaRPr lang="en-US" sz="2400" u="sng" dirty="0">
              <a:solidFill>
                <a:srgbClr val="0070C0"/>
              </a:solidFill>
            </a:endParaRPr>
          </a:p>
          <a:p>
            <a:pPr marL="457200" lvl="2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Prognosis : </a:t>
            </a:r>
          </a:p>
          <a:p>
            <a:pPr marL="457200" lvl="3"/>
            <a:r>
              <a:rPr lang="en-US" sz="2800" dirty="0"/>
              <a:t>Prognosis depends on </a:t>
            </a:r>
            <a:r>
              <a:rPr lang="en-US" sz="2800" b="1" u="sng" dirty="0"/>
              <a:t>normalization</a:t>
            </a:r>
            <a:r>
              <a:rPr lang="en-US" sz="2800" dirty="0"/>
              <a:t> of left ventricular size and function within 6 months after delivery</a:t>
            </a:r>
          </a:p>
          <a:p>
            <a:pPr marL="1828800" lvl="5" indent="-457200">
              <a:buFont typeface="Wingdings" panose="05000000000000000000" pitchFamily="2" charset="2"/>
              <a:buChar char="§"/>
            </a:pPr>
            <a:r>
              <a:rPr lang="en-US" sz="2800" b="1" dirty="0"/>
              <a:t>95%</a:t>
            </a:r>
            <a:r>
              <a:rPr lang="en-US" sz="2800" dirty="0"/>
              <a:t> of patients documented a </a:t>
            </a:r>
            <a:r>
              <a:rPr lang="en-US" sz="2800" dirty="0">
                <a:solidFill>
                  <a:srgbClr val="0070C0"/>
                </a:solidFill>
              </a:rPr>
              <a:t>5-year survival</a:t>
            </a:r>
          </a:p>
          <a:p>
            <a:pPr marL="1828800" lvl="5" indent="-457200">
              <a:buFont typeface="Wingdings" panose="05000000000000000000" pitchFamily="2" charset="2"/>
              <a:buChar char="§"/>
            </a:pPr>
            <a:r>
              <a:rPr lang="en-US" sz="2800" b="1" dirty="0"/>
              <a:t>50%</a:t>
            </a:r>
            <a:r>
              <a:rPr lang="en-US" sz="2800" dirty="0"/>
              <a:t> of patients make a </a:t>
            </a:r>
            <a:r>
              <a:rPr lang="en-US" sz="2800" dirty="0">
                <a:solidFill>
                  <a:srgbClr val="0070C0"/>
                </a:solidFill>
              </a:rPr>
              <a:t>spontaneous and full recovery</a:t>
            </a:r>
          </a:p>
          <a:p>
            <a:pPr marL="457200" lvl="3"/>
            <a:r>
              <a:rPr lang="en-US" sz="2400" dirty="0"/>
              <a:t>Women should be advised against further pregnancy if left ventricular size or function </a:t>
            </a:r>
            <a:r>
              <a:rPr lang="en-US" sz="2400" dirty="0">
                <a:solidFill>
                  <a:srgbClr val="FF0000"/>
                </a:solidFill>
              </a:rPr>
              <a:t>does not return to normal , </a:t>
            </a:r>
            <a:r>
              <a:rPr lang="en-US" sz="2400" dirty="0"/>
              <a:t>risk of </a:t>
            </a:r>
            <a:r>
              <a:rPr lang="en-US" sz="2400" dirty="0">
                <a:solidFill>
                  <a:srgbClr val="0070C0"/>
                </a:solidFill>
              </a:rPr>
              <a:t>recurrence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70C0"/>
                </a:solidFill>
              </a:rPr>
              <a:t>worsening</a:t>
            </a:r>
            <a:r>
              <a:rPr lang="en-US" sz="2400" dirty="0"/>
              <a:t> heart failure (</a:t>
            </a:r>
            <a:r>
              <a:rPr lang="en-US" sz="2400" b="1" dirty="0"/>
              <a:t>50%</a:t>
            </a:r>
            <a:r>
              <a:rPr lang="en-US" sz="2400" dirty="0"/>
              <a:t>) and </a:t>
            </a:r>
            <a:r>
              <a:rPr lang="en-US" sz="2400" dirty="0">
                <a:solidFill>
                  <a:srgbClr val="0070C0"/>
                </a:solidFill>
              </a:rPr>
              <a:t>death</a:t>
            </a:r>
            <a:r>
              <a:rPr lang="en-US" sz="2400" dirty="0"/>
              <a:t> (</a:t>
            </a:r>
            <a:r>
              <a:rPr lang="en-US" sz="2400" b="1" dirty="0"/>
              <a:t>25%</a:t>
            </a:r>
            <a:r>
              <a:rPr lang="en-US" sz="2400" dirty="0"/>
              <a:t>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03BDFE-5AF7-4B4F-BC4C-84C465FED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975" y="2254370"/>
            <a:ext cx="2278332" cy="170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55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E09CEC-4F49-4187-9187-691E19CE7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15" y="45289"/>
            <a:ext cx="8991599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42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F9A151-D202-47B0-97BF-3181C5DD5F78}"/>
              </a:ext>
            </a:extLst>
          </p:cNvPr>
          <p:cNvSpPr txBox="1"/>
          <p:nvPr/>
        </p:nvSpPr>
        <p:spPr>
          <a:xfrm>
            <a:off x="0" y="307518"/>
            <a:ext cx="12192000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of labour and delivery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C26D6A-1011-4FDE-94FA-A81723D2690B}"/>
              </a:ext>
            </a:extLst>
          </p:cNvPr>
          <p:cNvSpPr txBox="1"/>
          <p:nvPr/>
        </p:nvSpPr>
        <p:spPr>
          <a:xfrm>
            <a:off x="644104" y="2196860"/>
            <a:ext cx="110648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In most cases the aim of management is to </a:t>
            </a:r>
            <a:r>
              <a:rPr lang="en-US" sz="2800" b="1" dirty="0"/>
              <a:t>await the onset of </a:t>
            </a:r>
            <a:r>
              <a:rPr lang="en-US" sz="2800" b="1" dirty="0">
                <a:solidFill>
                  <a:srgbClr val="FF0000"/>
                </a:solidFill>
              </a:rPr>
              <a:t>spontaneous</a:t>
            </a:r>
            <a:r>
              <a:rPr lang="en-US" sz="2800" dirty="0"/>
              <a:t> </a:t>
            </a:r>
            <a:r>
              <a:rPr lang="en-US" sz="2800" b="1" dirty="0"/>
              <a:t>labour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/>
              <a:t>Induction</a:t>
            </a:r>
            <a:r>
              <a:rPr lang="en-US" sz="2800" dirty="0"/>
              <a:t> of labour should be considered for the </a:t>
            </a:r>
            <a:r>
              <a:rPr lang="en-US" sz="2800" dirty="0">
                <a:solidFill>
                  <a:srgbClr val="0070C0"/>
                </a:solidFill>
              </a:rPr>
              <a:t>usual</a:t>
            </a:r>
            <a:r>
              <a:rPr lang="en-US" sz="2800" dirty="0"/>
              <a:t> obstetric indications and in </a:t>
            </a:r>
            <a:r>
              <a:rPr lang="en-US" sz="2800" dirty="0">
                <a:solidFill>
                  <a:srgbClr val="0070C0"/>
                </a:solidFill>
              </a:rPr>
              <a:t>very high-risk </a:t>
            </a:r>
            <a:r>
              <a:rPr lang="en-US" sz="2800" dirty="0"/>
              <a:t>women</a:t>
            </a:r>
            <a:endParaRPr lang="en-US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51AAD9-3004-43C0-BC6D-C51E4F6EE284}"/>
              </a:ext>
            </a:extLst>
          </p:cNvPr>
          <p:cNvSpPr txBox="1"/>
          <p:nvPr/>
        </p:nvSpPr>
        <p:spPr>
          <a:xfrm>
            <a:off x="3761116" y="3103891"/>
            <a:ext cx="4830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minimize the risk of intervention</a:t>
            </a:r>
          </a:p>
          <a:p>
            <a:r>
              <a:rPr lang="en-US" sz="2000" dirty="0"/>
              <a:t>maximize the chances of a normal delivery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9DADE6E-A93A-4CA7-A5F7-4B96AB87C271}"/>
              </a:ext>
            </a:extLst>
          </p:cNvPr>
          <p:cNvSpPr/>
          <p:nvPr/>
        </p:nvSpPr>
        <p:spPr>
          <a:xfrm>
            <a:off x="2599426" y="3065253"/>
            <a:ext cx="1041715" cy="350808"/>
          </a:xfrm>
          <a:custGeom>
            <a:avLst/>
            <a:gdLst>
              <a:gd name="connsiteX0" fmla="*/ 0 w 1041715"/>
              <a:gd name="connsiteY0" fmla="*/ 0 h 350808"/>
              <a:gd name="connsiteX1" fmla="*/ 120770 w 1041715"/>
              <a:gd name="connsiteY1" fmla="*/ 109268 h 350808"/>
              <a:gd name="connsiteX2" fmla="*/ 166778 w 1041715"/>
              <a:gd name="connsiteY2" fmla="*/ 143774 h 350808"/>
              <a:gd name="connsiteX3" fmla="*/ 207034 w 1041715"/>
              <a:gd name="connsiteY3" fmla="*/ 161026 h 350808"/>
              <a:gd name="connsiteX4" fmla="*/ 241540 w 1041715"/>
              <a:gd name="connsiteY4" fmla="*/ 178279 h 350808"/>
              <a:gd name="connsiteX5" fmla="*/ 264544 w 1041715"/>
              <a:gd name="connsiteY5" fmla="*/ 184030 h 350808"/>
              <a:gd name="connsiteX6" fmla="*/ 333555 w 1041715"/>
              <a:gd name="connsiteY6" fmla="*/ 207034 h 350808"/>
              <a:gd name="connsiteX7" fmla="*/ 362310 w 1041715"/>
              <a:gd name="connsiteY7" fmla="*/ 212785 h 350808"/>
              <a:gd name="connsiteX8" fmla="*/ 385313 w 1041715"/>
              <a:gd name="connsiteY8" fmla="*/ 218536 h 350808"/>
              <a:gd name="connsiteX9" fmla="*/ 425570 w 1041715"/>
              <a:gd name="connsiteY9" fmla="*/ 230038 h 350808"/>
              <a:gd name="connsiteX10" fmla="*/ 471578 w 1041715"/>
              <a:gd name="connsiteY10" fmla="*/ 235789 h 350808"/>
              <a:gd name="connsiteX11" fmla="*/ 506083 w 1041715"/>
              <a:gd name="connsiteY11" fmla="*/ 241540 h 350808"/>
              <a:gd name="connsiteX12" fmla="*/ 534838 w 1041715"/>
              <a:gd name="connsiteY12" fmla="*/ 247291 h 350808"/>
              <a:gd name="connsiteX13" fmla="*/ 586597 w 1041715"/>
              <a:gd name="connsiteY13" fmla="*/ 253042 h 350808"/>
              <a:gd name="connsiteX14" fmla="*/ 678612 w 1041715"/>
              <a:gd name="connsiteY14" fmla="*/ 264543 h 350808"/>
              <a:gd name="connsiteX15" fmla="*/ 810883 w 1041715"/>
              <a:gd name="connsiteY15" fmla="*/ 270294 h 350808"/>
              <a:gd name="connsiteX16" fmla="*/ 833887 w 1041715"/>
              <a:gd name="connsiteY16" fmla="*/ 264543 h 350808"/>
              <a:gd name="connsiteX17" fmla="*/ 1017917 w 1041715"/>
              <a:gd name="connsiteY17" fmla="*/ 253042 h 350808"/>
              <a:gd name="connsiteX18" fmla="*/ 989163 w 1041715"/>
              <a:gd name="connsiteY18" fmla="*/ 235789 h 350808"/>
              <a:gd name="connsiteX19" fmla="*/ 954657 w 1041715"/>
              <a:gd name="connsiteY19" fmla="*/ 224287 h 350808"/>
              <a:gd name="connsiteX20" fmla="*/ 920151 w 1041715"/>
              <a:gd name="connsiteY20" fmla="*/ 201283 h 350808"/>
              <a:gd name="connsiteX21" fmla="*/ 943155 w 1041715"/>
              <a:gd name="connsiteY21" fmla="*/ 212785 h 350808"/>
              <a:gd name="connsiteX22" fmla="*/ 989163 w 1041715"/>
              <a:gd name="connsiteY22" fmla="*/ 224287 h 350808"/>
              <a:gd name="connsiteX23" fmla="*/ 1012166 w 1041715"/>
              <a:gd name="connsiteY23" fmla="*/ 235789 h 350808"/>
              <a:gd name="connsiteX24" fmla="*/ 1040921 w 1041715"/>
              <a:gd name="connsiteY24" fmla="*/ 247291 h 350808"/>
              <a:gd name="connsiteX25" fmla="*/ 1029419 w 1041715"/>
              <a:gd name="connsiteY25" fmla="*/ 264543 h 350808"/>
              <a:gd name="connsiteX26" fmla="*/ 994913 w 1041715"/>
              <a:gd name="connsiteY26" fmla="*/ 276045 h 350808"/>
              <a:gd name="connsiteX27" fmla="*/ 971910 w 1041715"/>
              <a:gd name="connsiteY27" fmla="*/ 287547 h 350808"/>
              <a:gd name="connsiteX28" fmla="*/ 954657 w 1041715"/>
              <a:gd name="connsiteY28" fmla="*/ 293298 h 350808"/>
              <a:gd name="connsiteX29" fmla="*/ 914400 w 1041715"/>
              <a:gd name="connsiteY29" fmla="*/ 316302 h 350808"/>
              <a:gd name="connsiteX30" fmla="*/ 897147 w 1041715"/>
              <a:gd name="connsiteY30" fmla="*/ 333555 h 350808"/>
              <a:gd name="connsiteX31" fmla="*/ 874144 w 1041715"/>
              <a:gd name="connsiteY31" fmla="*/ 350808 h 350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41715" h="350808">
                <a:moveTo>
                  <a:pt x="0" y="0"/>
                </a:moveTo>
                <a:cubicBezTo>
                  <a:pt x="40257" y="36423"/>
                  <a:pt x="80108" y="73298"/>
                  <a:pt x="120770" y="109268"/>
                </a:cubicBezTo>
                <a:cubicBezTo>
                  <a:pt x="126271" y="114135"/>
                  <a:pt x="155445" y="138108"/>
                  <a:pt x="166778" y="143774"/>
                </a:cubicBezTo>
                <a:cubicBezTo>
                  <a:pt x="179836" y="150303"/>
                  <a:pt x="193779" y="154908"/>
                  <a:pt x="207034" y="161026"/>
                </a:cubicBezTo>
                <a:cubicBezTo>
                  <a:pt x="218710" y="166415"/>
                  <a:pt x="229600" y="173503"/>
                  <a:pt x="241540" y="178279"/>
                </a:cubicBezTo>
                <a:cubicBezTo>
                  <a:pt x="248879" y="181214"/>
                  <a:pt x="256973" y="181759"/>
                  <a:pt x="264544" y="184030"/>
                </a:cubicBezTo>
                <a:cubicBezTo>
                  <a:pt x="264549" y="184032"/>
                  <a:pt x="333550" y="207033"/>
                  <a:pt x="333555" y="207034"/>
                </a:cubicBezTo>
                <a:cubicBezTo>
                  <a:pt x="343140" y="208951"/>
                  <a:pt x="352768" y="210665"/>
                  <a:pt x="362310" y="212785"/>
                </a:cubicBezTo>
                <a:cubicBezTo>
                  <a:pt x="370025" y="214500"/>
                  <a:pt x="377713" y="216365"/>
                  <a:pt x="385313" y="218536"/>
                </a:cubicBezTo>
                <a:cubicBezTo>
                  <a:pt x="404456" y="224006"/>
                  <a:pt x="403997" y="226443"/>
                  <a:pt x="425570" y="230038"/>
                </a:cubicBezTo>
                <a:cubicBezTo>
                  <a:pt x="440815" y="232579"/>
                  <a:pt x="456278" y="233603"/>
                  <a:pt x="471578" y="235789"/>
                </a:cubicBezTo>
                <a:cubicBezTo>
                  <a:pt x="483121" y="237438"/>
                  <a:pt x="494611" y="239454"/>
                  <a:pt x="506083" y="241540"/>
                </a:cubicBezTo>
                <a:cubicBezTo>
                  <a:pt x="515700" y="243289"/>
                  <a:pt x="525161" y="245909"/>
                  <a:pt x="534838" y="247291"/>
                </a:cubicBezTo>
                <a:cubicBezTo>
                  <a:pt x="552023" y="249746"/>
                  <a:pt x="569344" y="251125"/>
                  <a:pt x="586597" y="253042"/>
                </a:cubicBezTo>
                <a:cubicBezTo>
                  <a:pt x="626054" y="266193"/>
                  <a:pt x="604022" y="260399"/>
                  <a:pt x="678612" y="264543"/>
                </a:cubicBezTo>
                <a:cubicBezTo>
                  <a:pt x="722676" y="266991"/>
                  <a:pt x="766793" y="268377"/>
                  <a:pt x="810883" y="270294"/>
                </a:cubicBezTo>
                <a:cubicBezTo>
                  <a:pt x="818551" y="268377"/>
                  <a:pt x="826010" y="265199"/>
                  <a:pt x="833887" y="264543"/>
                </a:cubicBezTo>
                <a:cubicBezTo>
                  <a:pt x="895138" y="259439"/>
                  <a:pt x="1017917" y="253042"/>
                  <a:pt x="1017917" y="253042"/>
                </a:cubicBezTo>
                <a:cubicBezTo>
                  <a:pt x="1008332" y="247291"/>
                  <a:pt x="999339" y="240414"/>
                  <a:pt x="989163" y="235789"/>
                </a:cubicBezTo>
                <a:cubicBezTo>
                  <a:pt x="978126" y="230772"/>
                  <a:pt x="965501" y="229709"/>
                  <a:pt x="954657" y="224287"/>
                </a:cubicBezTo>
                <a:cubicBezTo>
                  <a:pt x="942293" y="218105"/>
                  <a:pt x="907787" y="195101"/>
                  <a:pt x="920151" y="201283"/>
                </a:cubicBezTo>
                <a:cubicBezTo>
                  <a:pt x="927819" y="205117"/>
                  <a:pt x="935022" y="210074"/>
                  <a:pt x="943155" y="212785"/>
                </a:cubicBezTo>
                <a:cubicBezTo>
                  <a:pt x="958152" y="217784"/>
                  <a:pt x="989163" y="224287"/>
                  <a:pt x="989163" y="224287"/>
                </a:cubicBezTo>
                <a:cubicBezTo>
                  <a:pt x="996831" y="228121"/>
                  <a:pt x="1004332" y="232307"/>
                  <a:pt x="1012166" y="235789"/>
                </a:cubicBezTo>
                <a:cubicBezTo>
                  <a:pt x="1021600" y="239982"/>
                  <a:pt x="1035610" y="238439"/>
                  <a:pt x="1040921" y="247291"/>
                </a:cubicBezTo>
                <a:cubicBezTo>
                  <a:pt x="1044477" y="253218"/>
                  <a:pt x="1035280" y="260880"/>
                  <a:pt x="1029419" y="264543"/>
                </a:cubicBezTo>
                <a:cubicBezTo>
                  <a:pt x="1019138" y="270969"/>
                  <a:pt x="1005757" y="270623"/>
                  <a:pt x="994913" y="276045"/>
                </a:cubicBezTo>
                <a:cubicBezTo>
                  <a:pt x="987245" y="279879"/>
                  <a:pt x="979790" y="284170"/>
                  <a:pt x="971910" y="287547"/>
                </a:cubicBezTo>
                <a:cubicBezTo>
                  <a:pt x="966338" y="289935"/>
                  <a:pt x="960229" y="290910"/>
                  <a:pt x="954657" y="293298"/>
                </a:cubicBezTo>
                <a:cubicBezTo>
                  <a:pt x="943076" y="298261"/>
                  <a:pt x="924592" y="307808"/>
                  <a:pt x="914400" y="316302"/>
                </a:cubicBezTo>
                <a:cubicBezTo>
                  <a:pt x="908152" y="321509"/>
                  <a:pt x="903322" y="328262"/>
                  <a:pt x="897147" y="333555"/>
                </a:cubicBezTo>
                <a:cubicBezTo>
                  <a:pt x="889870" y="339793"/>
                  <a:pt x="874144" y="350808"/>
                  <a:pt x="874144" y="350808"/>
                </a:cubicBezTo>
              </a:path>
            </a:pathLst>
          </a:cu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DCF89E1-DC1F-4770-97F8-1CA876AB179B}"/>
              </a:ext>
            </a:extLst>
          </p:cNvPr>
          <p:cNvSpPr/>
          <p:nvPr/>
        </p:nvSpPr>
        <p:spPr>
          <a:xfrm>
            <a:off x="2921479" y="3272287"/>
            <a:ext cx="724619" cy="402566"/>
          </a:xfrm>
          <a:custGeom>
            <a:avLst/>
            <a:gdLst>
              <a:gd name="connsiteX0" fmla="*/ 0 w 724619"/>
              <a:gd name="connsiteY0" fmla="*/ 0 h 402566"/>
              <a:gd name="connsiteX1" fmla="*/ 126521 w 724619"/>
              <a:gd name="connsiteY1" fmla="*/ 109268 h 402566"/>
              <a:gd name="connsiteX2" fmla="*/ 184030 w 724619"/>
              <a:gd name="connsiteY2" fmla="*/ 149525 h 402566"/>
              <a:gd name="connsiteX3" fmla="*/ 201283 w 724619"/>
              <a:gd name="connsiteY3" fmla="*/ 161026 h 402566"/>
              <a:gd name="connsiteX4" fmla="*/ 224287 w 724619"/>
              <a:gd name="connsiteY4" fmla="*/ 172528 h 402566"/>
              <a:gd name="connsiteX5" fmla="*/ 247291 w 724619"/>
              <a:gd name="connsiteY5" fmla="*/ 189781 h 402566"/>
              <a:gd name="connsiteX6" fmla="*/ 304800 w 724619"/>
              <a:gd name="connsiteY6" fmla="*/ 212785 h 402566"/>
              <a:gd name="connsiteX7" fmla="*/ 345057 w 724619"/>
              <a:gd name="connsiteY7" fmla="*/ 235789 h 402566"/>
              <a:gd name="connsiteX8" fmla="*/ 368060 w 724619"/>
              <a:gd name="connsiteY8" fmla="*/ 241540 h 402566"/>
              <a:gd name="connsiteX9" fmla="*/ 385313 w 724619"/>
              <a:gd name="connsiteY9" fmla="*/ 247291 h 402566"/>
              <a:gd name="connsiteX10" fmla="*/ 408317 w 724619"/>
              <a:gd name="connsiteY10" fmla="*/ 258792 h 402566"/>
              <a:gd name="connsiteX11" fmla="*/ 425570 w 724619"/>
              <a:gd name="connsiteY11" fmla="*/ 264543 h 402566"/>
              <a:gd name="connsiteX12" fmla="*/ 471577 w 724619"/>
              <a:gd name="connsiteY12" fmla="*/ 287547 h 402566"/>
              <a:gd name="connsiteX13" fmla="*/ 488830 w 724619"/>
              <a:gd name="connsiteY13" fmla="*/ 293298 h 402566"/>
              <a:gd name="connsiteX14" fmla="*/ 517585 w 724619"/>
              <a:gd name="connsiteY14" fmla="*/ 304800 h 402566"/>
              <a:gd name="connsiteX15" fmla="*/ 546340 w 724619"/>
              <a:gd name="connsiteY15" fmla="*/ 310551 h 402566"/>
              <a:gd name="connsiteX16" fmla="*/ 580845 w 724619"/>
              <a:gd name="connsiteY16" fmla="*/ 327804 h 402566"/>
              <a:gd name="connsiteX17" fmla="*/ 626853 w 724619"/>
              <a:gd name="connsiteY17" fmla="*/ 339306 h 402566"/>
              <a:gd name="connsiteX18" fmla="*/ 678611 w 724619"/>
              <a:gd name="connsiteY18" fmla="*/ 333555 h 402566"/>
              <a:gd name="connsiteX19" fmla="*/ 707366 w 724619"/>
              <a:gd name="connsiteY19" fmla="*/ 327804 h 402566"/>
              <a:gd name="connsiteX20" fmla="*/ 701615 w 724619"/>
              <a:gd name="connsiteY20" fmla="*/ 310551 h 402566"/>
              <a:gd name="connsiteX21" fmla="*/ 690113 w 724619"/>
              <a:gd name="connsiteY21" fmla="*/ 293298 h 402566"/>
              <a:gd name="connsiteX22" fmla="*/ 655608 w 724619"/>
              <a:gd name="connsiteY22" fmla="*/ 281796 h 402566"/>
              <a:gd name="connsiteX23" fmla="*/ 672860 w 724619"/>
              <a:gd name="connsiteY23" fmla="*/ 293298 h 402566"/>
              <a:gd name="connsiteX24" fmla="*/ 690113 w 724619"/>
              <a:gd name="connsiteY24" fmla="*/ 299049 h 402566"/>
              <a:gd name="connsiteX25" fmla="*/ 724619 w 724619"/>
              <a:gd name="connsiteY25" fmla="*/ 322053 h 402566"/>
              <a:gd name="connsiteX26" fmla="*/ 718868 w 724619"/>
              <a:gd name="connsiteY26" fmla="*/ 345057 h 402566"/>
              <a:gd name="connsiteX27" fmla="*/ 678611 w 724619"/>
              <a:gd name="connsiteY27" fmla="*/ 362309 h 402566"/>
              <a:gd name="connsiteX28" fmla="*/ 661359 w 724619"/>
              <a:gd name="connsiteY28" fmla="*/ 373811 h 402566"/>
              <a:gd name="connsiteX29" fmla="*/ 626853 w 724619"/>
              <a:gd name="connsiteY29" fmla="*/ 385313 h 402566"/>
              <a:gd name="connsiteX30" fmla="*/ 615351 w 724619"/>
              <a:gd name="connsiteY30" fmla="*/ 402566 h 40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24619" h="402566">
                <a:moveTo>
                  <a:pt x="0" y="0"/>
                </a:moveTo>
                <a:lnTo>
                  <a:pt x="126521" y="109268"/>
                </a:lnTo>
                <a:cubicBezTo>
                  <a:pt x="142332" y="122647"/>
                  <a:pt x="167872" y="138753"/>
                  <a:pt x="184030" y="149525"/>
                </a:cubicBezTo>
                <a:cubicBezTo>
                  <a:pt x="189781" y="153359"/>
                  <a:pt x="195101" y="157935"/>
                  <a:pt x="201283" y="161026"/>
                </a:cubicBezTo>
                <a:cubicBezTo>
                  <a:pt x="208951" y="164860"/>
                  <a:pt x="217017" y="167984"/>
                  <a:pt x="224287" y="172528"/>
                </a:cubicBezTo>
                <a:cubicBezTo>
                  <a:pt x="232415" y="177608"/>
                  <a:pt x="239072" y="184849"/>
                  <a:pt x="247291" y="189781"/>
                </a:cubicBezTo>
                <a:cubicBezTo>
                  <a:pt x="302456" y="222881"/>
                  <a:pt x="260967" y="196348"/>
                  <a:pt x="304800" y="212785"/>
                </a:cubicBezTo>
                <a:cubicBezTo>
                  <a:pt x="400299" y="248597"/>
                  <a:pt x="267208" y="202424"/>
                  <a:pt x="345057" y="235789"/>
                </a:cubicBezTo>
                <a:cubicBezTo>
                  <a:pt x="352322" y="238902"/>
                  <a:pt x="360460" y="239369"/>
                  <a:pt x="368060" y="241540"/>
                </a:cubicBezTo>
                <a:cubicBezTo>
                  <a:pt x="373889" y="243205"/>
                  <a:pt x="379741" y="244903"/>
                  <a:pt x="385313" y="247291"/>
                </a:cubicBezTo>
                <a:cubicBezTo>
                  <a:pt x="393193" y="250668"/>
                  <a:pt x="400437" y="255415"/>
                  <a:pt x="408317" y="258792"/>
                </a:cubicBezTo>
                <a:cubicBezTo>
                  <a:pt x="413889" y="261180"/>
                  <a:pt x="420051" y="262034"/>
                  <a:pt x="425570" y="264543"/>
                </a:cubicBezTo>
                <a:cubicBezTo>
                  <a:pt x="441179" y="271638"/>
                  <a:pt x="455311" y="282125"/>
                  <a:pt x="471577" y="287547"/>
                </a:cubicBezTo>
                <a:cubicBezTo>
                  <a:pt x="477328" y="289464"/>
                  <a:pt x="483154" y="291169"/>
                  <a:pt x="488830" y="293298"/>
                </a:cubicBezTo>
                <a:cubicBezTo>
                  <a:pt x="498496" y="296923"/>
                  <a:pt x="507697" y="301834"/>
                  <a:pt x="517585" y="304800"/>
                </a:cubicBezTo>
                <a:cubicBezTo>
                  <a:pt x="526948" y="307609"/>
                  <a:pt x="536755" y="308634"/>
                  <a:pt x="546340" y="310551"/>
                </a:cubicBezTo>
                <a:cubicBezTo>
                  <a:pt x="564459" y="322630"/>
                  <a:pt x="560700" y="322310"/>
                  <a:pt x="580845" y="327804"/>
                </a:cubicBezTo>
                <a:cubicBezTo>
                  <a:pt x="596096" y="331963"/>
                  <a:pt x="626853" y="339306"/>
                  <a:pt x="626853" y="339306"/>
                </a:cubicBezTo>
                <a:cubicBezTo>
                  <a:pt x="644106" y="337389"/>
                  <a:pt x="661427" y="336010"/>
                  <a:pt x="678611" y="333555"/>
                </a:cubicBezTo>
                <a:cubicBezTo>
                  <a:pt x="688288" y="332173"/>
                  <a:pt x="700454" y="334716"/>
                  <a:pt x="707366" y="327804"/>
                </a:cubicBezTo>
                <a:cubicBezTo>
                  <a:pt x="711653" y="323517"/>
                  <a:pt x="704326" y="315973"/>
                  <a:pt x="701615" y="310551"/>
                </a:cubicBezTo>
                <a:cubicBezTo>
                  <a:pt x="698524" y="304369"/>
                  <a:pt x="695974" y="296961"/>
                  <a:pt x="690113" y="293298"/>
                </a:cubicBezTo>
                <a:cubicBezTo>
                  <a:pt x="679832" y="286872"/>
                  <a:pt x="645521" y="275071"/>
                  <a:pt x="655608" y="281796"/>
                </a:cubicBezTo>
                <a:cubicBezTo>
                  <a:pt x="661359" y="285630"/>
                  <a:pt x="666303" y="291112"/>
                  <a:pt x="672860" y="293298"/>
                </a:cubicBezTo>
                <a:cubicBezTo>
                  <a:pt x="678611" y="295215"/>
                  <a:pt x="684814" y="296105"/>
                  <a:pt x="690113" y="299049"/>
                </a:cubicBezTo>
                <a:cubicBezTo>
                  <a:pt x="702197" y="305762"/>
                  <a:pt x="724619" y="322053"/>
                  <a:pt x="724619" y="322053"/>
                </a:cubicBezTo>
                <a:cubicBezTo>
                  <a:pt x="722702" y="329721"/>
                  <a:pt x="723252" y="338481"/>
                  <a:pt x="718868" y="345057"/>
                </a:cubicBezTo>
                <a:cubicBezTo>
                  <a:pt x="710926" y="356970"/>
                  <a:pt x="690152" y="359424"/>
                  <a:pt x="678611" y="362309"/>
                </a:cubicBezTo>
                <a:cubicBezTo>
                  <a:pt x="672860" y="366143"/>
                  <a:pt x="667675" y="371004"/>
                  <a:pt x="661359" y="373811"/>
                </a:cubicBezTo>
                <a:cubicBezTo>
                  <a:pt x="650280" y="378735"/>
                  <a:pt x="626853" y="385313"/>
                  <a:pt x="626853" y="385313"/>
                </a:cubicBezTo>
                <a:lnTo>
                  <a:pt x="615351" y="402566"/>
                </a:lnTo>
              </a:path>
            </a:pathLst>
          </a:cu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DF18760-E25E-4461-8FA0-01352071DF2B}"/>
              </a:ext>
            </a:extLst>
          </p:cNvPr>
          <p:cNvGrpSpPr/>
          <p:nvPr/>
        </p:nvGrpSpPr>
        <p:grpSpPr>
          <a:xfrm>
            <a:off x="8829917" y="4200664"/>
            <a:ext cx="43200" cy="35640"/>
            <a:chOff x="8640136" y="3470294"/>
            <a:chExt cx="43200" cy="3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38A2B8D-5B8A-4F5F-976A-B0189B625F49}"/>
                    </a:ext>
                  </a:extLst>
                </p14:cNvPr>
                <p14:cNvContentPartPr/>
                <p14:nvPr/>
              </p14:nvContentPartPr>
              <p14:xfrm>
                <a:off x="8678296" y="3470294"/>
                <a:ext cx="5040" cy="1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38A2B8D-5B8A-4F5F-976A-B0189B625F4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669296" y="3461654"/>
                  <a:ext cx="226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C8534ED-1D52-4A59-85E4-4011E0852F85}"/>
                    </a:ext>
                  </a:extLst>
                </p14:cNvPr>
                <p14:cNvContentPartPr/>
                <p14:nvPr/>
              </p14:nvContentPartPr>
              <p14:xfrm>
                <a:off x="8640136" y="3496574"/>
                <a:ext cx="9000" cy="9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C8534ED-1D52-4A59-85E4-4011E0852F8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631136" y="3487574"/>
                  <a:ext cx="26640" cy="27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91406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0F6AA3-7B04-45D2-A889-9A53B641A901}"/>
              </a:ext>
            </a:extLst>
          </p:cNvPr>
          <p:cNvSpPr txBox="1"/>
          <p:nvPr/>
        </p:nvSpPr>
        <p:spPr>
          <a:xfrm>
            <a:off x="4399472" y="540589"/>
            <a:ext cx="3128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Anesthesia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E3AA2A-A301-4EEE-B241-B53805E1B96C}"/>
              </a:ext>
            </a:extLst>
          </p:cNvPr>
          <p:cNvSpPr txBox="1"/>
          <p:nvPr/>
        </p:nvSpPr>
        <p:spPr>
          <a:xfrm>
            <a:off x="684361" y="1656272"/>
            <a:ext cx="107082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u="sng" dirty="0">
                <a:solidFill>
                  <a:srgbClr val="FF0000"/>
                </a:solidFill>
              </a:rPr>
              <a:t>Epidural</a:t>
            </a:r>
            <a:r>
              <a:rPr lang="en-US" sz="2800" dirty="0"/>
              <a:t> anaesthesia is often recommended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However, regional anaesthesia has the risk of </a:t>
            </a:r>
            <a:r>
              <a:rPr lang="en-US" sz="2800" b="1" dirty="0">
                <a:solidFill>
                  <a:srgbClr val="7030A0"/>
                </a:solidFill>
              </a:rPr>
              <a:t>maternal hypotension </a:t>
            </a:r>
            <a:r>
              <a:rPr lang="en-US" sz="2800" dirty="0"/>
              <a:t>,</a:t>
            </a:r>
          </a:p>
          <a:p>
            <a:r>
              <a:rPr lang="en-US" sz="2800" dirty="0"/>
              <a:t>That’s why the senior anaesthetist has to formulate and document an anaesthetic </a:t>
            </a:r>
            <a:r>
              <a:rPr lang="en-US" sz="2800" u="sng" dirty="0"/>
              <a:t>management plan </a:t>
            </a:r>
            <a:r>
              <a:rPr lang="en-US" sz="2800" dirty="0"/>
              <a:t>and minimize the procedure-related risks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D9DD81-A63B-4581-9716-CE00BE754209}"/>
              </a:ext>
            </a:extLst>
          </p:cNvPr>
          <p:cNvSpPr txBox="1"/>
          <p:nvPr/>
        </p:nvSpPr>
        <p:spPr>
          <a:xfrm>
            <a:off x="1708030" y="2203803"/>
            <a:ext cx="7280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Because it </a:t>
            </a:r>
            <a:r>
              <a:rPr lang="en-US" sz="2400" b="1" dirty="0"/>
              <a:t>reduces</a:t>
            </a:r>
            <a:r>
              <a:rPr lang="en-US" sz="2400" dirty="0"/>
              <a:t> the pain-related stress and, thereby, some of the </a:t>
            </a:r>
            <a:r>
              <a:rPr lang="en-US" sz="2400" u="sng" dirty="0"/>
              <a:t>demand on cardiac function</a:t>
            </a:r>
            <a:r>
              <a:rPr lang="en-US" sz="2400" dirty="0"/>
              <a:t> (  )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8CFE696-AD48-4E55-B92A-C7FCD667656F}"/>
              </a:ext>
            </a:extLst>
          </p:cNvPr>
          <p:cNvCxnSpPr>
            <a:cxnSpLocks/>
          </p:cNvCxnSpPr>
          <p:nvPr/>
        </p:nvCxnSpPr>
        <p:spPr>
          <a:xfrm>
            <a:off x="8465390" y="2685691"/>
            <a:ext cx="0" cy="250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SFV - Anesthesia Patient Information">
            <a:extLst>
              <a:ext uri="{FF2B5EF4-FFF2-40B4-BE49-F238E27FC236}">
                <a16:creationId xmlns:a16="http://schemas.microsoft.com/office/drawing/2014/main" id="{5AE38A33-CF24-4F99-8218-2ABAB4E05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500" y="1537038"/>
            <a:ext cx="3318940" cy="216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760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CA8A90-6744-419F-800F-2FCAE86B7D0B}"/>
              </a:ext>
            </a:extLst>
          </p:cNvPr>
          <p:cNvSpPr txBox="1"/>
          <p:nvPr/>
        </p:nvSpPr>
        <p:spPr>
          <a:xfrm>
            <a:off x="1811547" y="184029"/>
            <a:ext cx="7700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Other needs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195EC8-75C5-4255-875F-473AFD4AFC80}"/>
              </a:ext>
            </a:extLst>
          </p:cNvPr>
          <p:cNvSpPr txBox="1"/>
          <p:nvPr/>
        </p:nvSpPr>
        <p:spPr>
          <a:xfrm>
            <a:off x="805132" y="1167441"/>
            <a:ext cx="10230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70C0"/>
                </a:solidFill>
              </a:rPr>
              <a:t>Prophylactic antibiotics </a:t>
            </a:r>
            <a:r>
              <a:rPr lang="en-US" sz="2800" dirty="0"/>
              <a:t>should be given to any woman with a structural heart defect to </a:t>
            </a:r>
            <a:r>
              <a:rPr lang="en-US" sz="2800" u="sng" dirty="0"/>
              <a:t>reduce the risk of bacterial endocarditis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u="sng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u="sng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Depending on the severity , other forms of monitoring may be appropriate during labour 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u="sng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u="sng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u="sng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u="sng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</a:rPr>
              <a:t>High-level maternal surveillance </a:t>
            </a:r>
            <a:r>
              <a:rPr lang="en-US" sz="2800" dirty="0"/>
              <a:t>is required until the main haemodynamic changes following delivery have passed</a:t>
            </a:r>
            <a:endParaRPr lang="en-US" sz="2800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29C193-6B7C-4AC3-A2EA-4185BEAA7C17}"/>
              </a:ext>
            </a:extLst>
          </p:cNvPr>
          <p:cNvSpPr txBox="1"/>
          <p:nvPr/>
        </p:nvSpPr>
        <p:spPr>
          <a:xfrm>
            <a:off x="1955320" y="3890859"/>
            <a:ext cx="80283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oxygen saturation </a:t>
            </a:r>
            <a:r>
              <a:rPr lang="en-US" sz="2800" dirty="0"/>
              <a:t>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continuous arterial </a:t>
            </a:r>
            <a:r>
              <a:rPr lang="en-US" sz="2800" dirty="0">
                <a:solidFill>
                  <a:srgbClr val="0070C0"/>
                </a:solidFill>
              </a:rPr>
              <a:t>blood pressure </a:t>
            </a:r>
            <a:r>
              <a:rPr lang="en-US" sz="2800" dirty="0"/>
              <a:t>monitoring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AE66EF-5506-44D1-B173-7B97B11F8B54}"/>
              </a:ext>
            </a:extLst>
          </p:cNvPr>
          <p:cNvSpPr txBox="1"/>
          <p:nvPr/>
        </p:nvSpPr>
        <p:spPr>
          <a:xfrm>
            <a:off x="1155940" y="2030084"/>
            <a:ext cx="5584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(amoxycillin 2 g i.v. plus gentamicin 1.5 mg/kg i.v.)</a:t>
            </a:r>
          </a:p>
          <a:p>
            <a:r>
              <a:rPr lang="en-US" sz="1800" dirty="0"/>
              <a:t>(if </a:t>
            </a:r>
            <a:r>
              <a:rPr lang="en-US" dirty="0"/>
              <a:t>penicillin allergic give </a:t>
            </a:r>
            <a:r>
              <a:rPr lang="en-US" sz="1800" dirty="0"/>
              <a:t>vancomycin 1 g i.v.)</a:t>
            </a:r>
            <a:endParaRPr lang="en-US" sz="1800" u="sng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179844-5FC0-497D-8402-141B2EFC6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034" y="-163899"/>
            <a:ext cx="2009954" cy="200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66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2A8762-1080-42E2-AC47-30C19A3C1099}"/>
              </a:ext>
            </a:extLst>
          </p:cNvPr>
          <p:cNvSpPr txBox="1"/>
          <p:nvPr/>
        </p:nvSpPr>
        <p:spPr>
          <a:xfrm>
            <a:off x="506085" y="971909"/>
            <a:ext cx="1069100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Second</a:t>
            </a:r>
            <a:r>
              <a:rPr lang="en-US" sz="3600" dirty="0"/>
              <a:t> stage of labour 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Should be kept </a:t>
            </a:r>
            <a:r>
              <a:rPr lang="en-US" sz="2800" b="1" dirty="0"/>
              <a:t>short , </a:t>
            </a:r>
            <a:r>
              <a:rPr lang="en-US" sz="2800" dirty="0"/>
              <a:t>with an elective </a:t>
            </a:r>
            <a:r>
              <a:rPr lang="en-US" sz="2800" u="sng" dirty="0"/>
              <a:t>forceps or ventouse </a:t>
            </a:r>
            <a:r>
              <a:rPr lang="en-US" sz="2800" dirty="0"/>
              <a:t>delivery</a:t>
            </a:r>
          </a:p>
          <a:p>
            <a:r>
              <a:rPr lang="en-US" sz="2800" dirty="0"/>
              <a:t>(if normal delivery does not occur readily)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This </a:t>
            </a:r>
            <a:r>
              <a:rPr lang="en-US" sz="2800" b="1" dirty="0"/>
              <a:t>reduces maternal effort </a:t>
            </a:r>
            <a:r>
              <a:rPr lang="en-US" sz="2800" dirty="0"/>
              <a:t>and the requirement for increased cardiac output 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5AE7D8-10E7-4CC6-B10B-F376D7458EF9}"/>
              </a:ext>
            </a:extLst>
          </p:cNvPr>
          <p:cNvSpPr txBox="1"/>
          <p:nvPr/>
        </p:nvSpPr>
        <p:spPr>
          <a:xfrm>
            <a:off x="506085" y="3818626"/>
            <a:ext cx="110303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Third</a:t>
            </a:r>
            <a:r>
              <a:rPr lang="en-US" sz="3600" dirty="0"/>
              <a:t> stage of labour 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active management of the third stage is usually with </a:t>
            </a:r>
            <a:r>
              <a:rPr lang="en-US" sz="2800" b="1" u="sng" dirty="0">
                <a:solidFill>
                  <a:srgbClr val="0070C0"/>
                </a:solidFill>
              </a:rPr>
              <a:t>Syntocinon</a:t>
            </a:r>
            <a:r>
              <a:rPr lang="en-US" sz="2800" u="sng" dirty="0"/>
              <a:t>™ only </a:t>
            </a:r>
          </a:p>
          <a:p>
            <a:r>
              <a:rPr lang="en-US" sz="2400" dirty="0"/>
              <a:t>( which is a vasodilator and therefore should be given slowly , with low-dose infusions preferable 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FFC000"/>
                </a:solidFill>
              </a:rPr>
              <a:t>Ergometrine</a:t>
            </a:r>
            <a:r>
              <a:rPr lang="en-US" sz="2800" dirty="0"/>
              <a:t> may be associated with intense vasoconstriction, hypertension and heart failure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443BC4-98AF-4C6C-BED0-12B778D79F4E}"/>
              </a:ext>
            </a:extLst>
          </p:cNvPr>
          <p:cNvSpPr txBox="1"/>
          <p:nvPr/>
        </p:nvSpPr>
        <p:spPr>
          <a:xfrm>
            <a:off x="2294626" y="143774"/>
            <a:ext cx="7171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Labour stages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604D5C-842A-46E1-BA68-0041E9A3A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170" y="42098"/>
            <a:ext cx="1708030" cy="157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27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CFB4D6-30F4-4C48-9688-281989A67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74" y="523336"/>
            <a:ext cx="11972176" cy="564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68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AC614C-4605-4970-A67E-61656F1FCABB}"/>
              </a:ext>
            </a:extLst>
          </p:cNvPr>
          <p:cNvSpPr txBox="1"/>
          <p:nvPr/>
        </p:nvSpPr>
        <p:spPr>
          <a:xfrm>
            <a:off x="1460740" y="540589"/>
            <a:ext cx="8051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Caesarean delivery ??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AA55E6-19DF-4502-A93D-3B529F69598A}"/>
              </a:ext>
            </a:extLst>
          </p:cNvPr>
          <p:cNvSpPr txBox="1"/>
          <p:nvPr/>
        </p:nvSpPr>
        <p:spPr>
          <a:xfrm>
            <a:off x="649857" y="1892061"/>
            <a:ext cx="1058173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Should only be performed if the maternal condition is considered </a:t>
            </a:r>
            <a:r>
              <a:rPr lang="en-US" sz="2800" b="1" dirty="0">
                <a:solidFill>
                  <a:srgbClr val="0070C0"/>
                </a:solidFill>
              </a:rPr>
              <a:t>too unstable </a:t>
            </a:r>
            <a:r>
              <a:rPr lang="en-US" sz="2800" dirty="0"/>
              <a:t>to tolerate the physiological demands of labour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Cesarean delivery is associated with an increased </a:t>
            </a:r>
            <a:r>
              <a:rPr lang="en-US" sz="2800" b="1" dirty="0"/>
              <a:t>risk</a:t>
            </a:r>
            <a:r>
              <a:rPr lang="en-US" sz="2800" dirty="0"/>
              <a:t> of :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r>
              <a:rPr lang="en-US" sz="2800" dirty="0"/>
              <a:t>And these conditions are </a:t>
            </a:r>
            <a:r>
              <a:rPr lang="en-US" sz="2800" u="sng" dirty="0"/>
              <a:t>less well tolerated </a:t>
            </a:r>
            <a:r>
              <a:rPr lang="en-US" sz="2800" dirty="0"/>
              <a:t>in women with cardiac disease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29BDFF-815B-4A0F-9217-FB2856FBDCEF}"/>
              </a:ext>
            </a:extLst>
          </p:cNvPr>
          <p:cNvSpPr txBox="1"/>
          <p:nvPr/>
        </p:nvSpPr>
        <p:spPr>
          <a:xfrm>
            <a:off x="109269" y="2866541"/>
            <a:ext cx="1368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Why ? 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989109-89A6-4B1F-BECF-AE7F45433C08}"/>
              </a:ext>
            </a:extLst>
          </p:cNvPr>
          <p:cNvSpPr/>
          <p:nvPr/>
        </p:nvSpPr>
        <p:spPr>
          <a:xfrm>
            <a:off x="835325" y="3429000"/>
            <a:ext cx="250166" cy="296738"/>
          </a:xfrm>
          <a:custGeom>
            <a:avLst/>
            <a:gdLst>
              <a:gd name="connsiteX0" fmla="*/ 0 w 506083"/>
              <a:gd name="connsiteY0" fmla="*/ 0 h 667110"/>
              <a:gd name="connsiteX1" fmla="*/ 11501 w 506083"/>
              <a:gd name="connsiteY1" fmla="*/ 166778 h 667110"/>
              <a:gd name="connsiteX2" fmla="*/ 46007 w 506083"/>
              <a:gd name="connsiteY2" fmla="*/ 264544 h 667110"/>
              <a:gd name="connsiteX3" fmla="*/ 63260 w 506083"/>
              <a:gd name="connsiteY3" fmla="*/ 287547 h 667110"/>
              <a:gd name="connsiteX4" fmla="*/ 92015 w 506083"/>
              <a:gd name="connsiteY4" fmla="*/ 339306 h 667110"/>
              <a:gd name="connsiteX5" fmla="*/ 97766 w 506083"/>
              <a:gd name="connsiteY5" fmla="*/ 356559 h 667110"/>
              <a:gd name="connsiteX6" fmla="*/ 149524 w 506083"/>
              <a:gd name="connsiteY6" fmla="*/ 414068 h 667110"/>
              <a:gd name="connsiteX7" fmla="*/ 161026 w 506083"/>
              <a:gd name="connsiteY7" fmla="*/ 431321 h 667110"/>
              <a:gd name="connsiteX8" fmla="*/ 184030 w 506083"/>
              <a:gd name="connsiteY8" fmla="*/ 454325 h 667110"/>
              <a:gd name="connsiteX9" fmla="*/ 201283 w 506083"/>
              <a:gd name="connsiteY9" fmla="*/ 477328 h 667110"/>
              <a:gd name="connsiteX10" fmla="*/ 218535 w 506083"/>
              <a:gd name="connsiteY10" fmla="*/ 488830 h 667110"/>
              <a:gd name="connsiteX11" fmla="*/ 258792 w 506083"/>
              <a:gd name="connsiteY11" fmla="*/ 511834 h 667110"/>
              <a:gd name="connsiteX12" fmla="*/ 327803 w 506083"/>
              <a:gd name="connsiteY12" fmla="*/ 534838 h 667110"/>
              <a:gd name="connsiteX13" fmla="*/ 345056 w 506083"/>
              <a:gd name="connsiteY13" fmla="*/ 540589 h 667110"/>
              <a:gd name="connsiteX14" fmla="*/ 391064 w 506083"/>
              <a:gd name="connsiteY14" fmla="*/ 563593 h 667110"/>
              <a:gd name="connsiteX15" fmla="*/ 448573 w 506083"/>
              <a:gd name="connsiteY15" fmla="*/ 580845 h 667110"/>
              <a:gd name="connsiteX16" fmla="*/ 483079 w 506083"/>
              <a:gd name="connsiteY16" fmla="*/ 592347 h 667110"/>
              <a:gd name="connsiteX17" fmla="*/ 500332 w 506083"/>
              <a:gd name="connsiteY17" fmla="*/ 598098 h 667110"/>
              <a:gd name="connsiteX18" fmla="*/ 488830 w 506083"/>
              <a:gd name="connsiteY18" fmla="*/ 575095 h 667110"/>
              <a:gd name="connsiteX19" fmla="*/ 483079 w 506083"/>
              <a:gd name="connsiteY19" fmla="*/ 557842 h 667110"/>
              <a:gd name="connsiteX20" fmla="*/ 437071 w 506083"/>
              <a:gd name="connsiteY20" fmla="*/ 500332 h 667110"/>
              <a:gd name="connsiteX21" fmla="*/ 419818 w 506083"/>
              <a:gd name="connsiteY21" fmla="*/ 477328 h 667110"/>
              <a:gd name="connsiteX22" fmla="*/ 391064 w 506083"/>
              <a:gd name="connsiteY22" fmla="*/ 454325 h 667110"/>
              <a:gd name="connsiteX23" fmla="*/ 379562 w 506083"/>
              <a:gd name="connsiteY23" fmla="*/ 437072 h 667110"/>
              <a:gd name="connsiteX24" fmla="*/ 425569 w 506083"/>
              <a:gd name="connsiteY24" fmla="*/ 477328 h 667110"/>
              <a:gd name="connsiteX25" fmla="*/ 454324 w 506083"/>
              <a:gd name="connsiteY25" fmla="*/ 511834 h 667110"/>
              <a:gd name="connsiteX26" fmla="*/ 477328 w 506083"/>
              <a:gd name="connsiteY26" fmla="*/ 534838 h 667110"/>
              <a:gd name="connsiteX27" fmla="*/ 506083 w 506083"/>
              <a:gd name="connsiteY27" fmla="*/ 575095 h 667110"/>
              <a:gd name="connsiteX28" fmla="*/ 471577 w 506083"/>
              <a:gd name="connsiteY28" fmla="*/ 609600 h 667110"/>
              <a:gd name="connsiteX29" fmla="*/ 442822 w 506083"/>
              <a:gd name="connsiteY29" fmla="*/ 615351 h 667110"/>
              <a:gd name="connsiteX30" fmla="*/ 419818 w 506083"/>
              <a:gd name="connsiteY30" fmla="*/ 621102 h 667110"/>
              <a:gd name="connsiteX31" fmla="*/ 373811 w 506083"/>
              <a:gd name="connsiteY31" fmla="*/ 655608 h 667110"/>
              <a:gd name="connsiteX32" fmla="*/ 350807 w 506083"/>
              <a:gd name="connsiteY32" fmla="*/ 667110 h 66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06083" h="667110">
                <a:moveTo>
                  <a:pt x="0" y="0"/>
                </a:moveTo>
                <a:cubicBezTo>
                  <a:pt x="3834" y="55593"/>
                  <a:pt x="5347" y="111394"/>
                  <a:pt x="11501" y="166778"/>
                </a:cubicBezTo>
                <a:cubicBezTo>
                  <a:pt x="13455" y="184365"/>
                  <a:pt x="40338" y="256985"/>
                  <a:pt x="46007" y="264544"/>
                </a:cubicBezTo>
                <a:cubicBezTo>
                  <a:pt x="51758" y="272212"/>
                  <a:pt x="58605" y="279168"/>
                  <a:pt x="63260" y="287547"/>
                </a:cubicBezTo>
                <a:cubicBezTo>
                  <a:pt x="100917" y="355329"/>
                  <a:pt x="47589" y="280071"/>
                  <a:pt x="92015" y="339306"/>
                </a:cubicBezTo>
                <a:cubicBezTo>
                  <a:pt x="93932" y="345057"/>
                  <a:pt x="94553" y="351418"/>
                  <a:pt x="97766" y="356559"/>
                </a:cubicBezTo>
                <a:cubicBezTo>
                  <a:pt x="115735" y="385309"/>
                  <a:pt x="127001" y="388327"/>
                  <a:pt x="149524" y="414068"/>
                </a:cubicBezTo>
                <a:cubicBezTo>
                  <a:pt x="154075" y="419270"/>
                  <a:pt x="156528" y="426073"/>
                  <a:pt x="161026" y="431321"/>
                </a:cubicBezTo>
                <a:cubicBezTo>
                  <a:pt x="168083" y="439555"/>
                  <a:pt x="176889" y="446164"/>
                  <a:pt x="184030" y="454325"/>
                </a:cubicBezTo>
                <a:cubicBezTo>
                  <a:pt x="190342" y="461538"/>
                  <a:pt x="194506" y="470551"/>
                  <a:pt x="201283" y="477328"/>
                </a:cubicBezTo>
                <a:cubicBezTo>
                  <a:pt x="206170" y="482215"/>
                  <a:pt x="212608" y="485274"/>
                  <a:pt x="218535" y="488830"/>
                </a:cubicBezTo>
                <a:cubicBezTo>
                  <a:pt x="231788" y="496782"/>
                  <a:pt x="244548" y="505836"/>
                  <a:pt x="258792" y="511834"/>
                </a:cubicBezTo>
                <a:cubicBezTo>
                  <a:pt x="281140" y="521244"/>
                  <a:pt x="304799" y="527170"/>
                  <a:pt x="327803" y="534838"/>
                </a:cubicBezTo>
                <a:cubicBezTo>
                  <a:pt x="333554" y="536755"/>
                  <a:pt x="339634" y="537878"/>
                  <a:pt x="345056" y="540589"/>
                </a:cubicBezTo>
                <a:cubicBezTo>
                  <a:pt x="360392" y="548257"/>
                  <a:pt x="374430" y="559434"/>
                  <a:pt x="391064" y="563593"/>
                </a:cubicBezTo>
                <a:cubicBezTo>
                  <a:pt x="425828" y="572284"/>
                  <a:pt x="406573" y="566845"/>
                  <a:pt x="448573" y="580845"/>
                </a:cubicBezTo>
                <a:lnTo>
                  <a:pt x="483079" y="592347"/>
                </a:lnTo>
                <a:lnTo>
                  <a:pt x="500332" y="598098"/>
                </a:lnTo>
                <a:cubicBezTo>
                  <a:pt x="496498" y="590430"/>
                  <a:pt x="492207" y="582975"/>
                  <a:pt x="488830" y="575095"/>
                </a:cubicBezTo>
                <a:cubicBezTo>
                  <a:pt x="486442" y="569523"/>
                  <a:pt x="486023" y="563141"/>
                  <a:pt x="483079" y="557842"/>
                </a:cubicBezTo>
                <a:cubicBezTo>
                  <a:pt x="458224" y="513103"/>
                  <a:pt x="466583" y="534060"/>
                  <a:pt x="437071" y="500332"/>
                </a:cubicBezTo>
                <a:cubicBezTo>
                  <a:pt x="430759" y="493119"/>
                  <a:pt x="426596" y="484106"/>
                  <a:pt x="419818" y="477328"/>
                </a:cubicBezTo>
                <a:cubicBezTo>
                  <a:pt x="411139" y="468649"/>
                  <a:pt x="399743" y="463004"/>
                  <a:pt x="391064" y="454325"/>
                </a:cubicBezTo>
                <a:cubicBezTo>
                  <a:pt x="386177" y="449438"/>
                  <a:pt x="373005" y="434886"/>
                  <a:pt x="379562" y="437072"/>
                </a:cubicBezTo>
                <a:cubicBezTo>
                  <a:pt x="387794" y="439816"/>
                  <a:pt x="417443" y="468186"/>
                  <a:pt x="425569" y="477328"/>
                </a:cubicBezTo>
                <a:cubicBezTo>
                  <a:pt x="435516" y="488518"/>
                  <a:pt x="444308" y="500705"/>
                  <a:pt x="454324" y="511834"/>
                </a:cubicBezTo>
                <a:cubicBezTo>
                  <a:pt x="461578" y="519894"/>
                  <a:pt x="470187" y="526677"/>
                  <a:pt x="477328" y="534838"/>
                </a:cubicBezTo>
                <a:cubicBezTo>
                  <a:pt x="487315" y="546251"/>
                  <a:pt x="497495" y="562212"/>
                  <a:pt x="506083" y="575095"/>
                </a:cubicBezTo>
                <a:cubicBezTo>
                  <a:pt x="495220" y="591388"/>
                  <a:pt x="491850" y="600590"/>
                  <a:pt x="471577" y="609600"/>
                </a:cubicBezTo>
                <a:cubicBezTo>
                  <a:pt x="462645" y="613570"/>
                  <a:pt x="452364" y="613231"/>
                  <a:pt x="442822" y="615351"/>
                </a:cubicBezTo>
                <a:cubicBezTo>
                  <a:pt x="435106" y="617066"/>
                  <a:pt x="427486" y="619185"/>
                  <a:pt x="419818" y="621102"/>
                </a:cubicBezTo>
                <a:cubicBezTo>
                  <a:pt x="404482" y="632604"/>
                  <a:pt x="391997" y="649546"/>
                  <a:pt x="373811" y="655608"/>
                </a:cubicBezTo>
                <a:cubicBezTo>
                  <a:pt x="353986" y="662216"/>
                  <a:pt x="360845" y="657072"/>
                  <a:pt x="350807" y="667110"/>
                </a:cubicBezTo>
              </a:path>
            </a:pathLst>
          </a:cu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4B281E-A5D0-4361-8EC4-E92AE51AB13F}"/>
              </a:ext>
            </a:extLst>
          </p:cNvPr>
          <p:cNvSpPr txBox="1"/>
          <p:nvPr/>
        </p:nvSpPr>
        <p:spPr>
          <a:xfrm>
            <a:off x="1989826" y="4184838"/>
            <a:ext cx="64123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030A0"/>
                </a:solidFill>
              </a:rPr>
              <a:t>Haemorrhage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030A0"/>
                </a:solidFill>
              </a:rPr>
              <a:t>Thrombosis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030A0"/>
                </a:solidFill>
              </a:rPr>
              <a:t>Infection</a:t>
            </a:r>
          </a:p>
        </p:txBody>
      </p:sp>
    </p:spTree>
    <p:extLst>
      <p:ext uri="{BB962C8B-B14F-4D97-AF65-F5344CB8AC3E}">
        <p14:creationId xmlns:p14="http://schemas.microsoft.com/office/powerpoint/2010/main" val="1054001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067B042-F20A-4F1F-BD12-8DE37ADD6BA9}"/>
              </a:ext>
            </a:extLst>
          </p:cNvPr>
          <p:cNvSpPr txBox="1"/>
          <p:nvPr/>
        </p:nvSpPr>
        <p:spPr>
          <a:xfrm>
            <a:off x="1069675" y="270295"/>
            <a:ext cx="9926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 of heart failure in pregnancy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30C832-62C6-4C18-B96D-3A24EF37C7D6}"/>
              </a:ext>
            </a:extLst>
          </p:cNvPr>
          <p:cNvSpPr txBox="1"/>
          <p:nvPr/>
        </p:nvSpPr>
        <p:spPr>
          <a:xfrm>
            <a:off x="638355" y="2852468"/>
            <a:ext cx="105012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the principles of treatment are </a:t>
            </a:r>
            <a:r>
              <a:rPr lang="en-US" sz="2800" b="1" dirty="0"/>
              <a:t>the same </a:t>
            </a:r>
            <a:r>
              <a:rPr lang="en-US" sz="2800" dirty="0"/>
              <a:t>as in the non-pregnant individual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The patient should be admitted and the diagnosis confirmed by </a:t>
            </a:r>
            <a:r>
              <a:rPr lang="en-US" sz="2800" dirty="0">
                <a:solidFill>
                  <a:srgbClr val="0070C0"/>
                </a:solidFill>
              </a:rPr>
              <a:t>clinical examination </a:t>
            </a:r>
            <a:r>
              <a:rPr lang="en-US" sz="2800" dirty="0"/>
              <a:t>and by </a:t>
            </a:r>
            <a:r>
              <a:rPr lang="en-US" sz="2800" dirty="0">
                <a:solidFill>
                  <a:srgbClr val="0070C0"/>
                </a:solidFill>
              </a:rPr>
              <a:t>echocardiography</a:t>
            </a:r>
            <a:r>
              <a:rPr lang="en-US" sz="2800" dirty="0"/>
              <a:t> confirming ventricular dysfunction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49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215EAF-9A67-4557-8767-849F5D5332F6}"/>
              </a:ext>
            </a:extLst>
          </p:cNvPr>
          <p:cNvSpPr txBox="1"/>
          <p:nvPr/>
        </p:nvSpPr>
        <p:spPr>
          <a:xfrm>
            <a:off x="2789207" y="468182"/>
            <a:ext cx="5733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Drug therapy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3AF42-A2B2-4CA4-9719-46373024392E}"/>
              </a:ext>
            </a:extLst>
          </p:cNvPr>
          <p:cNvSpPr txBox="1"/>
          <p:nvPr/>
        </p:nvSpPr>
        <p:spPr>
          <a:xfrm>
            <a:off x="787879" y="1495245"/>
            <a:ext cx="105242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Drug therapy may include 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u="sng" dirty="0"/>
              <a:t>Oxygen</a:t>
            </a:r>
            <a:r>
              <a:rPr lang="en-US" sz="2800" dirty="0"/>
              <a:t> and </a:t>
            </a:r>
            <a:r>
              <a:rPr lang="en-US" sz="2800" u="sng" dirty="0"/>
              <a:t>morphine</a:t>
            </a:r>
            <a:r>
              <a:rPr lang="en-US" sz="2800" dirty="0"/>
              <a:t> may also be required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/>
              <a:t>Arrhythmias</a:t>
            </a:r>
            <a:r>
              <a:rPr lang="en-US" sz="2800" dirty="0"/>
              <a:t> also require urgent correction and drug therapy; for example, </a:t>
            </a:r>
            <a:r>
              <a:rPr lang="en-US" sz="2800" b="1" dirty="0">
                <a:solidFill>
                  <a:srgbClr val="0070C0"/>
                </a:solidFill>
              </a:rPr>
              <a:t>adenosine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C9CA55-EC3F-4937-8F21-CD207C09BC73}"/>
              </a:ext>
            </a:extLst>
          </p:cNvPr>
          <p:cNvSpPr txBox="1"/>
          <p:nvPr/>
        </p:nvSpPr>
        <p:spPr>
          <a:xfrm>
            <a:off x="1978324" y="2133600"/>
            <a:ext cx="8103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</a:rPr>
              <a:t>Diuretics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</a:rPr>
              <a:t>Vasodilators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</a:rPr>
              <a:t>digoxin</a:t>
            </a:r>
          </a:p>
        </p:txBody>
      </p:sp>
      <p:pic>
        <p:nvPicPr>
          <p:cNvPr id="3074" name="Picture 2" descr="How to: IRT Shipment Cancellation Best Practices - eclipse">
            <a:extLst>
              <a:ext uri="{FF2B5EF4-FFF2-40B4-BE49-F238E27FC236}">
                <a16:creationId xmlns:a16="http://schemas.microsoft.com/office/drawing/2014/main" id="{72B4F154-7991-49C4-A6F3-C1CB091FB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026" y="1581566"/>
            <a:ext cx="3174521" cy="211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706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894</Words>
  <Application>Microsoft Office PowerPoint</Application>
  <PresentationFormat>Widescreen</PresentationFormat>
  <Paragraphs>146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Baskerville Old Face</vt:lpstr>
      <vt:lpstr>Calibri</vt:lpstr>
      <vt:lpstr>Calibri Light</vt:lpstr>
      <vt:lpstr>Wingdings</vt:lpstr>
      <vt:lpstr>Office Theme</vt:lpstr>
      <vt:lpstr>Heart failure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 failure </dc:title>
  <dc:creator>abdelrahman nour</dc:creator>
  <cp:lastModifiedBy>abdelrahman nour</cp:lastModifiedBy>
  <cp:revision>39</cp:revision>
  <dcterms:created xsi:type="dcterms:W3CDTF">2020-07-25T08:22:11Z</dcterms:created>
  <dcterms:modified xsi:type="dcterms:W3CDTF">2020-08-09T05:05:42Z</dcterms:modified>
</cp:coreProperties>
</file>