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slides/slide43.xml" ContentType="application/vnd.openxmlformats-officedocument.presentationml.slide+xml"/>
  <Override PartName="/ppt/presentation.xml" ContentType="application/vnd.openxmlformats-officedocument.presentationml.presentation.main+xml"/>
  <Override PartName="/ppt/slides/slide4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1.xml" ContentType="application/vnd.openxmlformats-officedocument.presentationml.slide+xml"/>
  <Override PartName="/ppt/slides/slide41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4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0" r:id="rId1"/>
    <p:sldMasterId id="2147484232" r:id="rId2"/>
    <p:sldMasterId id="2147484244" r:id="rId3"/>
    <p:sldMasterId id="2147484256" r:id="rId4"/>
    <p:sldMasterId id="2147484273" r:id="rId5"/>
  </p:sldMasterIdLst>
  <p:notesMasterIdLst>
    <p:notesMasterId r:id="rId49"/>
  </p:notesMasterIdLst>
  <p:sldIdLst>
    <p:sldId id="741" r:id="rId6"/>
    <p:sldId id="697" r:id="rId7"/>
    <p:sldId id="600" r:id="rId8"/>
    <p:sldId id="692" r:id="rId9"/>
    <p:sldId id="687" r:id="rId10"/>
    <p:sldId id="698" r:id="rId11"/>
    <p:sldId id="640" r:id="rId12"/>
    <p:sldId id="719" r:id="rId13"/>
    <p:sldId id="700" r:id="rId14"/>
    <p:sldId id="699" r:id="rId15"/>
    <p:sldId id="651" r:id="rId16"/>
    <p:sldId id="628" r:id="rId17"/>
    <p:sldId id="652" r:id="rId18"/>
    <p:sldId id="653" r:id="rId19"/>
    <p:sldId id="656" r:id="rId20"/>
    <p:sldId id="659" r:id="rId21"/>
    <p:sldId id="667" r:id="rId22"/>
    <p:sldId id="668" r:id="rId23"/>
    <p:sldId id="669" r:id="rId24"/>
    <p:sldId id="661" r:id="rId25"/>
    <p:sldId id="635" r:id="rId26"/>
    <p:sldId id="641" r:id="rId27"/>
    <p:sldId id="638" r:id="rId28"/>
    <p:sldId id="720" r:id="rId29"/>
    <p:sldId id="727" r:id="rId30"/>
    <p:sldId id="725" r:id="rId31"/>
    <p:sldId id="724" r:id="rId32"/>
    <p:sldId id="722" r:id="rId33"/>
    <p:sldId id="721" r:id="rId34"/>
    <p:sldId id="726" r:id="rId35"/>
    <p:sldId id="728" r:id="rId36"/>
    <p:sldId id="733" r:id="rId37"/>
    <p:sldId id="732" r:id="rId38"/>
    <p:sldId id="734" r:id="rId39"/>
    <p:sldId id="729" r:id="rId40"/>
    <p:sldId id="735" r:id="rId41"/>
    <p:sldId id="737" r:id="rId42"/>
    <p:sldId id="736" r:id="rId43"/>
    <p:sldId id="730" r:id="rId44"/>
    <p:sldId id="731" r:id="rId45"/>
    <p:sldId id="738" r:id="rId46"/>
    <p:sldId id="739" r:id="rId47"/>
    <p:sldId id="740" r:id="rId4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99FF"/>
    <a:srgbClr val="009900"/>
    <a:srgbClr val="FF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43" autoAdjust="0"/>
    <p:restoredTop sz="95094" autoAdjust="0"/>
  </p:normalViewPr>
  <p:slideViewPr>
    <p:cSldViewPr>
      <p:cViewPr>
        <p:scale>
          <a:sx n="66" d="100"/>
          <a:sy n="66" d="100"/>
        </p:scale>
        <p:origin x="1704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312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55" Type="http://schemas.openxmlformats.org/officeDocument/2006/relationships/customXml" Target="../customXml/item2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customXml" Target="../customXml/item3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338472E-3FE8-4FB3-9856-9C8F031D0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8C972E4-1584-4725-A23E-4AD868D7D22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07455D3-49F1-44B3-A0A6-84CA6503B4A4}" type="datetimeFigureOut">
              <a:rPr lang="en-US"/>
              <a:pPr>
                <a:defRPr/>
              </a:pPr>
              <a:t>12/30/2023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B45E118C-1885-4ECD-A9CA-C13D7CE728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A05C234D-0ABA-426F-AC4A-F2D60E7E0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8B3BC5-4B4F-490D-A40A-B2AB50A4D7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1A52F2F-0BBA-4E0D-9AE8-80BA7F00DE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EBAE857-F586-411F-B002-0A72A4D83832}" type="slidenum">
              <a:rPr lang="ar-SA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6339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xmlns="" id="{4AECAB5E-E55B-498F-8A15-B46714731A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xmlns="" id="{C2BD5635-0E9F-4D55-84B9-D184C08F82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xmlns="" id="{A1312B5A-6F1E-4CF1-A353-DC802C16DB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EA2E226-2745-43F5-8E8D-D2626AA55A5B}" type="slidenum">
              <a:rPr lang="ar-SA" altLang="en-US">
                <a:latin typeface="Calibri" panose="020F0502020204030204" pitchFamily="34" charset="0"/>
              </a:rPr>
              <a:pPr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21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xmlns="" id="{DF0E1AE3-76D6-404B-91B7-889DAE1733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xmlns="" id="{A22CE853-4E2E-4FB3-B358-F67786805C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/>
              <a:t>SC;  Is a protein structure that forms between homologous chromosomes to mediate synapsis &amp; crossing over </a:t>
            </a: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xmlns="" id="{B273FC20-D0AC-4DE9-B8BD-0E09C7667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ED9A6C8-D541-4228-9F3A-552A1D9E5D84}" type="slidenum">
              <a:rPr lang="ar-SA" altLang="en-US">
                <a:latin typeface="Calibri" panose="020F0502020204030204" pitchFamily="34" charset="0"/>
              </a:rPr>
              <a:pPr/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33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8C02F7-C24F-4BDE-A9DD-9886DA0305ED}" type="datetimeFigureOut">
              <a:rPr lang="ar-SA" smtClean="0"/>
              <a:pPr>
                <a:defRPr/>
              </a:pPr>
              <a:t>18/06/1445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47B9F-D687-4465-8B0F-D802AFA22BF4}" type="slidenum">
              <a:rPr lang="ar-SA" altLang="ar-EG" smtClean="0"/>
              <a:pPr/>
              <a:t>‹#›</a:t>
            </a:fld>
            <a:endParaRPr lang="ar-SA" altLang="ar-EG"/>
          </a:p>
        </p:txBody>
      </p:sp>
    </p:spTree>
    <p:extLst>
      <p:ext uri="{BB962C8B-B14F-4D97-AF65-F5344CB8AC3E}">
        <p14:creationId xmlns:p14="http://schemas.microsoft.com/office/powerpoint/2010/main" val="2238285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6AFCEF-53DB-48FB-A247-4382BE7A806E}" type="datetimeFigureOut">
              <a:rPr lang="ar-SA" smtClean="0"/>
              <a:pPr>
                <a:defRPr/>
              </a:pPr>
              <a:t>18/06/1445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68E7E0-E332-44EB-85A9-7707830611DB}" type="slidenum">
              <a:rPr lang="ar-SA" altLang="ar-EG" smtClean="0"/>
              <a:pPr/>
              <a:t>‹#›</a:t>
            </a:fld>
            <a:endParaRPr lang="ar-SA" altLang="ar-EG"/>
          </a:p>
        </p:txBody>
      </p:sp>
    </p:spTree>
    <p:extLst>
      <p:ext uri="{BB962C8B-B14F-4D97-AF65-F5344CB8AC3E}">
        <p14:creationId xmlns:p14="http://schemas.microsoft.com/office/powerpoint/2010/main" val="89687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B94A53-12E6-4735-9940-5E569F2BB988}" type="datetimeFigureOut">
              <a:rPr lang="ar-SA" smtClean="0"/>
              <a:pPr>
                <a:defRPr/>
              </a:pPr>
              <a:t>18/06/1445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3525-C612-4831-822B-A8AFC18B7062}" type="slidenum">
              <a:rPr lang="ar-SA" altLang="ar-EG" smtClean="0"/>
              <a:pPr/>
              <a:t>‹#›</a:t>
            </a:fld>
            <a:endParaRPr lang="ar-SA" altLang="ar-EG"/>
          </a:p>
        </p:txBody>
      </p:sp>
    </p:spTree>
    <p:extLst>
      <p:ext uri="{BB962C8B-B14F-4D97-AF65-F5344CB8AC3E}">
        <p14:creationId xmlns:p14="http://schemas.microsoft.com/office/powerpoint/2010/main" val="2649262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055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623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82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48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6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47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28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06402E-BCC1-4B91-9AD8-664C2B22A24B}" type="datetimeFigureOut">
              <a:rPr lang="ar-SA" smtClean="0"/>
              <a:pPr>
                <a:defRPr/>
              </a:pPr>
              <a:t>18/06/1445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0FDB0-5FF4-4DBB-A7C3-986F0B17DFFF}" type="slidenum">
              <a:rPr lang="ar-SA" altLang="ar-EG" smtClean="0"/>
              <a:pPr/>
              <a:t>‹#›</a:t>
            </a:fld>
            <a:endParaRPr lang="ar-SA" altLang="ar-EG"/>
          </a:p>
        </p:txBody>
      </p:sp>
    </p:spTree>
    <p:extLst>
      <p:ext uri="{BB962C8B-B14F-4D97-AF65-F5344CB8AC3E}">
        <p14:creationId xmlns:p14="http://schemas.microsoft.com/office/powerpoint/2010/main" val="3640298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23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24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27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1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63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57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12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2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80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87D784-042E-42CF-8E4D-23D50BF6715C}" type="datetimeFigureOut">
              <a:rPr lang="ar-SA" smtClean="0"/>
              <a:pPr>
                <a:defRPr/>
              </a:pPr>
              <a:t>18/06/1445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6E4FE-E8CD-4D8D-8F87-A6DF1C451AA6}" type="slidenum">
              <a:rPr lang="ar-SA" altLang="ar-EG" smtClean="0"/>
              <a:pPr/>
              <a:t>‹#›</a:t>
            </a:fld>
            <a:endParaRPr lang="ar-SA" altLang="ar-EG"/>
          </a:p>
        </p:txBody>
      </p:sp>
    </p:spTree>
    <p:extLst>
      <p:ext uri="{BB962C8B-B14F-4D97-AF65-F5344CB8AC3E}">
        <p14:creationId xmlns:p14="http://schemas.microsoft.com/office/powerpoint/2010/main" val="2494462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A111DAEF-61A5-4B29-8430-7C0FB70E4994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601ECAC-F774-4429-95E0-DD15923C1815}" type="slidenum">
              <a:rPr lang="en-US" smtClean="0">
                <a:solidFill>
                  <a:srgbClr val="637052"/>
                </a:solidFill>
              </a:rPr>
              <a:pPr/>
              <a:t>‹#›</a:t>
            </a:fld>
            <a:endParaRPr lang="en-US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83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4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77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DAEF-61A5-4B29-8430-7C0FB70E4994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1ECAC-F774-4429-95E0-DD15923C18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49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7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58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F16DE-A0D5-4438-950F-5B1E159C2C28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48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10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216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7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1CE9BF-DB2B-4473-946E-B0D5E2A0FF5D}" type="datetimeFigureOut">
              <a:rPr lang="ar-SA" smtClean="0"/>
              <a:pPr>
                <a:defRPr/>
              </a:pPr>
              <a:t>18/06/1445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93F18-68EA-4881-82DA-364C59B0FE0B}" type="slidenum">
              <a:rPr lang="ar-SA" altLang="ar-EG" smtClean="0"/>
              <a:pPr/>
              <a:t>‹#›</a:t>
            </a:fld>
            <a:endParaRPr lang="ar-SA" altLang="ar-EG"/>
          </a:p>
        </p:txBody>
      </p:sp>
    </p:spTree>
    <p:extLst>
      <p:ext uri="{BB962C8B-B14F-4D97-AF65-F5344CB8AC3E}">
        <p14:creationId xmlns:p14="http://schemas.microsoft.com/office/powerpoint/2010/main" val="16330441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6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851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7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30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2218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2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F496CB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081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420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6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</a:rPr>
              <a:pPr/>
              <a:t>‹#›</a:t>
            </a:fld>
            <a:endParaRPr lang="en-US">
              <a:solidFill>
                <a:srgbClr val="F496CB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76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2ACA26-5C77-4616-A3DF-4B49FAEF1099}" type="datetimeFigureOut">
              <a:rPr lang="ar-SA" smtClean="0"/>
              <a:pPr>
                <a:defRPr/>
              </a:pPr>
              <a:t>18/06/1445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35391-2529-4F67-9E1B-378B97E90222}" type="slidenum">
              <a:rPr lang="ar-SA" altLang="ar-EG" smtClean="0"/>
              <a:pPr/>
              <a:t>‹#›</a:t>
            </a:fld>
            <a:endParaRPr lang="ar-SA" altLang="ar-EG"/>
          </a:p>
        </p:txBody>
      </p:sp>
    </p:spTree>
    <p:extLst>
      <p:ext uri="{BB962C8B-B14F-4D97-AF65-F5344CB8AC3E}">
        <p14:creationId xmlns:p14="http://schemas.microsoft.com/office/powerpoint/2010/main" val="444484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C2B6B1-C618-4485-84BB-C50FB8443895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95378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01EFCD-B161-4417-9614-9164DA0BBC16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827103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36DEF4-6DF4-46C8-9CB3-9FA271CAA44D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597480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60BDBC-1C6A-4F46-8F4D-48BFCCFD8E00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346951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ABF5E6-228B-4A3B-804E-BD1663D47983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16333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1298DF-B29B-4906-9F0C-8304878FB165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03937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33DBB1-47AF-486D-A6BE-7E809D949B39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3181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284271-F347-439D-A223-C11791BD3AA1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1309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DF8066-AB45-40F8-A0AC-0A7D6E26A4E4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7756747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C7029B-2BCE-496D-B101-8F60F0E58AFF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773154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7590E3-A6AF-4998-8950-9FD833351917}" type="datetimeFigureOut">
              <a:rPr lang="ar-SA" smtClean="0"/>
              <a:pPr>
                <a:defRPr/>
              </a:pPr>
              <a:t>18/06/1445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AAABC-95CC-4DDE-980A-1D4E01B39CD8}" type="slidenum">
              <a:rPr lang="ar-SA" altLang="ar-EG" smtClean="0"/>
              <a:pPr/>
              <a:t>‹#›</a:t>
            </a:fld>
            <a:endParaRPr lang="ar-SA" altLang="ar-EG"/>
          </a:p>
        </p:txBody>
      </p:sp>
    </p:spTree>
    <p:extLst>
      <p:ext uri="{BB962C8B-B14F-4D97-AF65-F5344CB8AC3E}">
        <p14:creationId xmlns:p14="http://schemas.microsoft.com/office/powerpoint/2010/main" val="9802349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1ACCFA-76EB-48C5-BC4D-AB7AEBA4D95A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806255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47715A-7C32-43FB-AB1D-4BABC7BE3791}" type="datetimeFigureOut">
              <a:rPr lang="ar-SA" smtClean="0"/>
              <a:pPr>
                <a:defRPr/>
              </a:pPr>
              <a:t>18/06/1445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E2A5D-EA93-4BC8-B8ED-C230A1719950}" type="slidenum">
              <a:rPr lang="ar-SA" altLang="ar-EG" smtClean="0"/>
              <a:pPr/>
              <a:t>‹#›</a:t>
            </a:fld>
            <a:endParaRPr lang="ar-SA" altLang="ar-EG"/>
          </a:p>
        </p:txBody>
      </p:sp>
    </p:spTree>
    <p:extLst>
      <p:ext uri="{BB962C8B-B14F-4D97-AF65-F5344CB8AC3E}">
        <p14:creationId xmlns:p14="http://schemas.microsoft.com/office/powerpoint/2010/main" val="4238025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E4C2BF-7385-46BE-ABFF-BAA0CAE3DB8A}" type="datetimeFigureOut">
              <a:rPr lang="ar-SA" smtClean="0"/>
              <a:pPr>
                <a:defRPr/>
              </a:pPr>
              <a:t>18/06/1445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5248-AF21-4CF3-A2D0-17EBBABFA5D0}" type="slidenum">
              <a:rPr lang="ar-SA" altLang="ar-EG" smtClean="0"/>
              <a:pPr/>
              <a:t>‹#›</a:t>
            </a:fld>
            <a:endParaRPr lang="ar-SA" altLang="ar-EG"/>
          </a:p>
        </p:txBody>
      </p:sp>
    </p:spTree>
    <p:extLst>
      <p:ext uri="{BB962C8B-B14F-4D97-AF65-F5344CB8AC3E}">
        <p14:creationId xmlns:p14="http://schemas.microsoft.com/office/powerpoint/2010/main" val="388113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3EC742-9F92-4EB0-9A1F-643CE95B6631}" type="datetimeFigureOut">
              <a:rPr lang="ar-SA" smtClean="0"/>
              <a:pPr>
                <a:defRPr/>
              </a:pPr>
              <a:t>18/06/1445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475CC-B06A-4F1F-A7CD-59C9CDB1F88A}" type="slidenum">
              <a:rPr lang="ar-SA" altLang="ar-EG" smtClean="0"/>
              <a:pPr/>
              <a:t>‹#›</a:t>
            </a:fld>
            <a:endParaRPr lang="ar-SA" altLang="ar-EG"/>
          </a:p>
        </p:txBody>
      </p:sp>
    </p:spTree>
    <p:extLst>
      <p:ext uri="{BB962C8B-B14F-4D97-AF65-F5344CB8AC3E}">
        <p14:creationId xmlns:p14="http://schemas.microsoft.com/office/powerpoint/2010/main" val="2804750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393A747-08D9-413E-BF9D-BE4941137B19}" type="datetimeFigureOut">
              <a:rPr lang="ar-SA" smtClean="0"/>
              <a:pPr>
                <a:defRPr/>
              </a:pPr>
              <a:t>18/06/1445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9BFE3-8452-49B4-A5DA-519714ED35A2}" type="slidenum">
              <a:rPr lang="ar-SA" altLang="ar-EG" smtClean="0"/>
              <a:pPr/>
              <a:t>‹#›</a:t>
            </a:fld>
            <a:endParaRPr lang="ar-SA" altLang="ar-EG"/>
          </a:p>
        </p:txBody>
      </p:sp>
    </p:spTree>
    <p:extLst>
      <p:ext uri="{BB962C8B-B14F-4D97-AF65-F5344CB8AC3E}">
        <p14:creationId xmlns:p14="http://schemas.microsoft.com/office/powerpoint/2010/main" val="240956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111DAEF-61A5-4B29-8430-7C0FB70E499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12/30/2023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601ECAC-F774-4429-95E0-DD15923C181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286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111DAEF-61A5-4B29-8430-7C0FB70E4994}" type="datetimeFigureOut">
              <a:rPr lang="en-US" smtClean="0"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12/30/2023</a:t>
            </a:fld>
            <a:endParaRPr lang="en-US"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601ECAC-F774-4429-95E0-DD15923C1815}" type="slidenum">
              <a:rPr lang="en-US" smtClean="0"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latin typeface="Calibri" panose="020F050202020403020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24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DAA4A2E-8558-814D-A183-6EE28B92626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rebuchet MS" panose="020B060302020202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12/30/2023</a:t>
            </a:fld>
            <a:endParaRPr lang="en-US" dirty="0">
              <a:solidFill>
                <a:prstClr val="black">
                  <a:tint val="75000"/>
                </a:prstClr>
              </a:solidFill>
              <a:latin typeface="Trebuchet MS" panose="020B060302020202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Trebuchet MS" panose="020B060302020202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B4CA6F1-41CB-DA42-8B1E-F37B1D116E37}" type="slidenum">
              <a:rPr lang="en-US" smtClean="0">
                <a:solidFill>
                  <a:srgbClr val="F496CB">
                    <a:lumMod val="75000"/>
                  </a:srgbClr>
                </a:solidFill>
                <a:latin typeface="Trebuchet MS" panose="020B060302020202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F496CB">
                  <a:lumMod val="75000"/>
                </a:srgbClr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5506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  <p:sldLayoutId id="2147484268" r:id="rId12"/>
    <p:sldLayoutId id="2147484269" r:id="rId13"/>
    <p:sldLayoutId id="2147484270" r:id="rId14"/>
    <p:sldLayoutId id="2147484271" r:id="rId15"/>
    <p:sldLayoutId id="2147484272" r:id="rId16"/>
  </p:sldLayoutIdLst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CAD6F9D8-4BAA-4624-A9AF-C6DA1CF3E925}" type="slidenum">
              <a:rPr lang="en-US" altLang="en-US" smtClean="0">
                <a:solidFill>
                  <a:prstClr val="black">
                    <a:tint val="75000"/>
                  </a:prstClr>
                </a:solidFill>
                <a:latin typeface="Garamond" panose="02020404030301010803" pitchFamily="18" charset="0"/>
              </a:rPr>
              <a:pPr eaLnBrk="1" hangingPunct="1"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791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cell%20division.mp4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5-%20Karyotype%20(1).mp4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byjus.com/biology/chromosomes/" TargetMode="Externa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flipH="1" flipV="1">
            <a:off x="1657350" y="3316333"/>
            <a:ext cx="5516166" cy="5511"/>
          </a:xfrm>
          <a:prstGeom prst="line">
            <a:avLst/>
          </a:prstGeom>
          <a:ln w="28575">
            <a:solidFill>
              <a:srgbClr val="9985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7" name="Title 1"/>
          <p:cNvSpPr txBox="1">
            <a:spLocks/>
          </p:cNvSpPr>
          <p:nvPr/>
        </p:nvSpPr>
        <p:spPr bwMode="auto">
          <a:xfrm>
            <a:off x="1840111" y="1352360"/>
            <a:ext cx="4549379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 anchor="ctr"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altLang="en-US" sz="2025">
              <a:solidFill>
                <a:srgbClr val="003469"/>
              </a:solidFill>
              <a:latin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281486" y="1404120"/>
            <a:ext cx="5821805" cy="462590"/>
          </a:xfrm>
        </p:spPr>
        <p:txBody>
          <a:bodyPr>
            <a:noAutofit/>
          </a:bodyPr>
          <a:lstStyle/>
          <a:p>
            <a:pPr algn="ctr"/>
            <a:r>
              <a:rPr lang="en-US" sz="8000" b="1" i="1" u="sng" dirty="0" smtClean="0">
                <a:solidFill>
                  <a:srgbClr val="0070C0"/>
                </a:solidFill>
              </a:rPr>
              <a:t>Meiosis</a:t>
            </a:r>
            <a:endParaRPr lang="en-US" sz="8000" b="1" i="1" u="sng" dirty="0">
              <a:solidFill>
                <a:srgbClr val="0070C0"/>
              </a:solidFill>
            </a:endParaRPr>
          </a:p>
        </p:txBody>
      </p:sp>
      <p:pic>
        <p:nvPicPr>
          <p:cNvPr id="308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72196"/>
            <a:ext cx="9144000" cy="52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03663" y="2854668"/>
            <a:ext cx="6623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</a:pPr>
            <a:r>
              <a:rPr lang="en-US" altLang="en-US" sz="2400" b="1" dirty="0">
                <a:solidFill>
                  <a:srgbClr val="FFC000">
                    <a:lumMod val="75000"/>
                  </a:srgbClr>
                </a:solidFill>
              </a:rPr>
              <a:t>Ass. Prof Dr. </a:t>
            </a:r>
            <a:r>
              <a:rPr lang="en-US" altLang="en-US" sz="2400" b="1" dirty="0" err="1">
                <a:solidFill>
                  <a:srgbClr val="FFC000">
                    <a:lumMod val="75000"/>
                  </a:srgbClr>
                </a:solidFill>
              </a:rPr>
              <a:t>Heba</a:t>
            </a:r>
            <a:r>
              <a:rPr lang="en-US" altLang="en-US" sz="2400" b="1" dirty="0">
                <a:solidFill>
                  <a:srgbClr val="FFC000">
                    <a:lumMod val="75000"/>
                  </a:srgbClr>
                </a:solidFill>
              </a:rPr>
              <a:t> </a:t>
            </a:r>
            <a:r>
              <a:rPr lang="en-GB" altLang="en-US" sz="2400" b="1" dirty="0" smtClean="0">
                <a:solidFill>
                  <a:srgbClr val="FFC000">
                    <a:lumMod val="75000"/>
                  </a:srgbClr>
                </a:solidFill>
              </a:rPr>
              <a:t>Hassan </a:t>
            </a:r>
            <a:r>
              <a:rPr lang="en-US" altLang="en-US" sz="2400" b="1" dirty="0" err="1" smtClean="0">
                <a:solidFill>
                  <a:srgbClr val="FFC000">
                    <a:lumMod val="75000"/>
                  </a:srgbClr>
                </a:solidFill>
              </a:rPr>
              <a:t>Abd</a:t>
            </a:r>
            <a:r>
              <a:rPr lang="en-US" altLang="en-US" sz="2400" b="1" dirty="0" smtClean="0">
                <a:solidFill>
                  <a:srgbClr val="FFC000">
                    <a:lumMod val="75000"/>
                  </a:srgbClr>
                </a:solidFill>
              </a:rPr>
              <a:t> El-</a:t>
            </a:r>
            <a:r>
              <a:rPr lang="en-US" altLang="en-US" sz="2400" b="1" dirty="0" err="1" smtClean="0">
                <a:solidFill>
                  <a:srgbClr val="FFC000">
                    <a:lumMod val="75000"/>
                  </a:srgbClr>
                </a:solidFill>
              </a:rPr>
              <a:t>Gawad</a:t>
            </a:r>
            <a:endParaRPr lang="en-US" altLang="en-US" sz="2400" b="1" dirty="0">
              <a:solidFill>
                <a:srgbClr val="FFC000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6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0F7C485-D51B-4E72-935C-64F0CD449494}"/>
              </a:ext>
            </a:extLst>
          </p:cNvPr>
          <p:cNvSpPr/>
          <p:nvPr/>
        </p:nvSpPr>
        <p:spPr>
          <a:xfrm>
            <a:off x="254043" y="38234"/>
            <a:ext cx="312079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Meiosis I </a:t>
            </a:r>
          </a:p>
          <a:p>
            <a:pPr>
              <a:defRPr/>
            </a:pPr>
            <a:r>
              <a:rPr lang="en-US" altLang="en-US" sz="4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Prophase </a:t>
            </a: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0D4954A-51CC-4488-A50B-B59164CFCC07}"/>
              </a:ext>
            </a:extLst>
          </p:cNvPr>
          <p:cNvSpPr/>
          <p:nvPr/>
        </p:nvSpPr>
        <p:spPr>
          <a:xfrm>
            <a:off x="251520" y="1484784"/>
            <a:ext cx="856895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>
              <a:lnSpc>
                <a:spcPct val="150000"/>
              </a:lnSpc>
              <a:buFont typeface="Arial" panose="020B0604020202020204" pitchFamily="34" charset="0"/>
              <a:buNone/>
              <a:tabLst>
                <a:tab pos="8340725" algn="l"/>
              </a:tabLst>
              <a:defRPr/>
            </a:pP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There are 5 stages, e</a:t>
            </a:r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ach named based on the morphology of </a:t>
            </a:r>
            <a:r>
              <a:rPr lang="en-US" altLang="en-US" sz="2800" dirty="0" smtClean="0">
                <a:latin typeface="+mj-lt"/>
                <a:cs typeface="Times New Roman" panose="02020603050405020304" pitchFamily="18" charset="0"/>
              </a:rPr>
              <a:t>the chromosomes</a:t>
            </a:r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. </a:t>
            </a:r>
            <a:endParaRPr lang="en-US" altLang="en-US" sz="2800" b="1" u="sng" dirty="0">
              <a:latin typeface="+mj-lt"/>
              <a:cs typeface="Times New Roman" panose="02020603050405020304" pitchFamily="18" charset="0"/>
            </a:endParaRPr>
          </a:p>
          <a:p>
            <a:pPr marL="450850" eaLnBrk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1-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Lept</a:t>
            </a: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otene</a:t>
            </a:r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 (thin thread)    </a:t>
            </a:r>
          </a:p>
          <a:p>
            <a:pPr marL="450850" eaLnBrk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2-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Zygo</a:t>
            </a: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tene (</a:t>
            </a:r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paired thread)</a:t>
            </a: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        </a:t>
            </a:r>
          </a:p>
          <a:p>
            <a:pPr marL="450850" eaLnBrk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3-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Pachy</a:t>
            </a: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tene </a:t>
            </a:r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(thick thread)</a:t>
            </a:r>
          </a:p>
          <a:p>
            <a:pPr marL="450850" eaLnBrk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4</a:t>
            </a: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-</a:t>
            </a:r>
            <a:r>
              <a:rPr lang="en-US" alt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Diplo</a:t>
            </a: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tene </a:t>
            </a:r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(two thread) </a:t>
            </a:r>
            <a:endParaRPr lang="en-US" altLang="en-US" sz="2800" b="1" dirty="0">
              <a:latin typeface="+mj-lt"/>
              <a:cs typeface="Times New Roman" panose="02020603050405020304" pitchFamily="18" charset="0"/>
            </a:endParaRPr>
          </a:p>
          <a:p>
            <a:pPr marL="450850" eaLnBrk="1"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2800" b="1" dirty="0">
                <a:latin typeface="+mj-lt"/>
                <a:cs typeface="Times New Roman" panose="02020603050405020304" pitchFamily="18" charset="0"/>
              </a:rPr>
              <a:t>5-Diakinesis(</a:t>
            </a:r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moving through) </a:t>
            </a:r>
            <a:endParaRPr lang="en-US" altLang="en-US" sz="28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758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xmlns="" id="{A12BF22D-2DA0-40BF-A352-2FBDE44C8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2997200"/>
            <a:ext cx="9036050" cy="3095625"/>
          </a:xfrm>
        </p:spPr>
        <p:txBody>
          <a:bodyPr rtlCol="0">
            <a:noAutofit/>
          </a:bodyPr>
          <a:lstStyle/>
          <a:p>
            <a:pPr marL="0" indent="0" algn="l" rtl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1-Leptotene (</a:t>
            </a:r>
            <a:r>
              <a:rPr lang="en-US" sz="3200" dirty="0">
                <a:cs typeface="Times New Roman" panose="02020603050405020304" pitchFamily="18" charset="0"/>
              </a:rPr>
              <a:t>thin thread)</a:t>
            </a:r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: </a:t>
            </a:r>
            <a:endParaRPr lang="en-US" altLang="en-US" sz="32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  <a:p>
            <a:pPr marL="283464" indent="-283464" algn="l" rtl="0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The 46 </a:t>
            </a:r>
            <a:r>
              <a:rPr lang="en-US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d-chromosomes</a:t>
            </a: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 are visible &amp; appear as long strands.</a:t>
            </a:r>
          </a:p>
          <a:p>
            <a:pPr marL="283464" indent="-283464" algn="l" rtl="0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Each consists of two chromatids attached by centromere.</a:t>
            </a:r>
          </a:p>
          <a:p>
            <a:pPr marL="0" indent="0" algn="l" rtl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8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69635" name="Picture 6" descr="Leptotene Stage of Meiosis in Plants">
            <a:extLst>
              <a:ext uri="{FF2B5EF4-FFF2-40B4-BE49-F238E27FC236}">
                <a16:creationId xmlns:a16="http://schemas.microsoft.com/office/drawing/2014/main" xmlns="" id="{0FCC247A-480E-43C9-B55B-56D2B0C3C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5118" r="62201" b="42545"/>
          <a:stretch>
            <a:fillRect/>
          </a:stretch>
        </p:blipFill>
        <p:spPr bwMode="auto">
          <a:xfrm>
            <a:off x="2897981" y="188640"/>
            <a:ext cx="3455987" cy="266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xmlns="" id="{28836161-223B-4564-9399-835836E1C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780928"/>
            <a:ext cx="8964488" cy="3889375"/>
          </a:xfrm>
        </p:spPr>
        <p:txBody>
          <a:bodyPr rtlCol="0">
            <a:noAutofit/>
          </a:bodyPr>
          <a:lstStyle/>
          <a:p>
            <a:pPr marL="0" indent="0" algn="just" rtl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2-Zygotene (</a:t>
            </a:r>
            <a:r>
              <a:rPr lang="en-US" sz="2800" b="1" dirty="0">
                <a:cs typeface="Times New Roman" panose="02020603050405020304" pitchFamily="18" charset="0"/>
              </a:rPr>
              <a:t>paired threads</a:t>
            </a:r>
            <a:r>
              <a:rPr lang="en-US" sz="2800" b="1" dirty="0"/>
              <a:t>)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:</a:t>
            </a:r>
          </a:p>
          <a:p>
            <a:pPr marL="283464" indent="-283464" algn="just" rtl="0" eaLnBrk="1" fontAlgn="auto" hangingPunct="1"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During this stage, 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homologous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 chromosomes (maternal &amp; paternal) begin to synapse (unite) with each other by synaptonemal complex through a mechanism called (zipper like pairing). </a:t>
            </a:r>
            <a:endParaRPr lang="en-US" altLang="en-US" sz="2800" b="1" dirty="0" smtClean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  <a:p>
            <a:pPr marL="283464" indent="-283464" algn="just" rtl="0" eaLnBrk="1" fontAlgn="auto" hangingPunct="1">
              <a:spcAft>
                <a:spcPts val="0"/>
              </a:spcAft>
              <a:defRPr/>
            </a:pPr>
            <a:r>
              <a:rPr lang="en-US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The 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paired homologous chromosomes are called 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bivalents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. Each bivalent is formed of four chromatids (</a:t>
            </a:r>
            <a:r>
              <a:rPr lang="en-US" altLang="en-US" sz="2800" b="1" dirty="0">
                <a:cs typeface="Times New Roman" panose="02020603050405020304" pitchFamily="18" charset="0"/>
              </a:rPr>
              <a:t>tetrad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71683" name="Picture 6" descr="https://hi-static.z-dn.net/files/d7d/596730cb906efd59f20ad73356ac04f5.png">
            <a:extLst>
              <a:ext uri="{FF2B5EF4-FFF2-40B4-BE49-F238E27FC236}">
                <a16:creationId xmlns:a16="http://schemas.microsoft.com/office/drawing/2014/main" xmlns="" id="{A0989AFC-E807-49F7-BF11-F8AB8C620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87" y="179465"/>
            <a:ext cx="5029200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>
            <a:extLst>
              <a:ext uri="{FF2B5EF4-FFF2-40B4-BE49-F238E27FC236}">
                <a16:creationId xmlns:a16="http://schemas.microsoft.com/office/drawing/2014/main" xmlns="" id="{931A8DC2-0E5B-47CC-A8F4-6359A2FC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2088"/>
            <a:ext cx="2736850" cy="2355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ontent Placeholder 2">
            <a:extLst>
              <a:ext uri="{FF2B5EF4-FFF2-40B4-BE49-F238E27FC236}">
                <a16:creationId xmlns:a16="http://schemas.microsoft.com/office/drawing/2014/main" xmlns="" id="{62544E8B-BF23-4ECC-BD06-58B62BD22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4088"/>
            <a:ext cx="4910138" cy="5903912"/>
          </a:xfrm>
        </p:spPr>
        <p:txBody>
          <a:bodyPr/>
          <a:lstStyle/>
          <a:p>
            <a:pPr algn="just" rtl="0" eaLnBrk="1" hangingPunct="1"/>
            <a:r>
              <a:rPr lang="en-US" altLang="en-US" sz="3200" dirty="0">
                <a:cs typeface="Times New Roman" panose="02020603050405020304" pitchFamily="18" charset="0"/>
              </a:rPr>
              <a:t>The chromosomes become shorter &amp; thicker.  </a:t>
            </a:r>
          </a:p>
          <a:p>
            <a:pPr algn="just" rtl="0" eaLnBrk="1" hangingPunct="1"/>
            <a:r>
              <a:rPr lang="en-US" altLang="en-US" sz="3200" dirty="0">
                <a:cs typeface="Times New Roman" panose="02020603050405020304" pitchFamily="18" charset="0"/>
              </a:rPr>
              <a:t>Crossing over between non-sister homologous chromatids takes place through </a:t>
            </a:r>
            <a:r>
              <a:rPr lang="en-US" alt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chiasmata</a:t>
            </a:r>
            <a:r>
              <a:rPr lang="en-US" altLang="en-US" sz="3200" dirty="0">
                <a:cs typeface="Times New Roman" panose="02020603050405020304" pitchFamily="18" charset="0"/>
              </a:rPr>
              <a:t> (site of exchange of genetic material).</a:t>
            </a:r>
          </a:p>
        </p:txBody>
      </p:sp>
      <p:sp>
        <p:nvSpPr>
          <p:cNvPr id="73732" name="Rectangle 1">
            <a:extLst>
              <a:ext uri="{FF2B5EF4-FFF2-40B4-BE49-F238E27FC236}">
                <a16:creationId xmlns:a16="http://schemas.microsoft.com/office/drawing/2014/main" xmlns="" id="{C857EF9A-F95F-47CB-A33E-DF5CE24B1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0"/>
            <a:ext cx="5616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3. Pachytene (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thick threads</a:t>
            </a:r>
            <a:r>
              <a:rPr lang="en-US" altLang="en-US" sz="3200"/>
              <a:t>)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33" name="Picture 5">
            <a:extLst>
              <a:ext uri="{FF2B5EF4-FFF2-40B4-BE49-F238E27FC236}">
                <a16:creationId xmlns:a16="http://schemas.microsoft.com/office/drawing/2014/main" xmlns="" id="{FDECBDDC-3EB7-48F5-B02A-3F537DF9E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7"/>
          <a:stretch>
            <a:fillRect/>
          </a:stretch>
        </p:blipFill>
        <p:spPr bwMode="auto">
          <a:xfrm>
            <a:off x="5148064" y="7938"/>
            <a:ext cx="3967361" cy="57253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8BABBE1-55FA-42C7-A684-315CAA35D998}"/>
              </a:ext>
            </a:extLst>
          </p:cNvPr>
          <p:cNvSpPr/>
          <p:nvPr/>
        </p:nvSpPr>
        <p:spPr>
          <a:xfrm>
            <a:off x="4283968" y="0"/>
            <a:ext cx="3384376" cy="27089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xmlns="" id="{10EB16AF-B244-4D2F-B3EA-BBB30F3DD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31" y="2708920"/>
            <a:ext cx="8355174" cy="4248150"/>
          </a:xfrm>
        </p:spPr>
        <p:txBody>
          <a:bodyPr/>
          <a:lstStyle/>
          <a:p>
            <a:pPr marL="0" indent="0" algn="just" rtl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800" b="1" dirty="0"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Diplotene</a:t>
            </a:r>
            <a:r>
              <a:rPr lang="en-US" altLang="en-US" sz="2800" b="1" dirty="0"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cs typeface="Times New Roman" panose="02020603050405020304" pitchFamily="18" charset="0"/>
              </a:rPr>
              <a:t>two threads</a:t>
            </a:r>
            <a:r>
              <a:rPr lang="en-US" sz="2800" b="1" dirty="0"/>
              <a:t>)</a:t>
            </a:r>
            <a:r>
              <a:rPr lang="en-US" altLang="en-US" sz="2800" b="1" dirty="0">
                <a:cs typeface="Times New Roman" panose="02020603050405020304" pitchFamily="18" charset="0"/>
              </a:rPr>
              <a:t>: </a:t>
            </a:r>
          </a:p>
          <a:p>
            <a:pPr algn="just" rtl="0" eaLnBrk="1" hangingPunct="1">
              <a:defRPr/>
            </a:pPr>
            <a:r>
              <a:rPr lang="en-US" altLang="en-US" sz="2800" b="1" dirty="0">
                <a:cs typeface="Times New Roman" panose="02020603050405020304" pitchFamily="18" charset="0"/>
              </a:rPr>
              <a:t>Longitudinal separation &amp; more condensation of the two homologous chromosomes 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except </a:t>
            </a:r>
            <a:r>
              <a:rPr lang="en-US" altLang="en-US" sz="2800" b="1" dirty="0">
                <a:cs typeface="Times New Roman" panose="02020603050405020304" pitchFamily="18" charset="0"/>
              </a:rPr>
              <a:t>at the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chiasmata</a:t>
            </a:r>
            <a:r>
              <a:rPr lang="en-US" altLang="en-US" sz="2800" b="1" dirty="0">
                <a:cs typeface="Times New Roman" panose="02020603050405020304" pitchFamily="18" charset="0"/>
              </a:rPr>
              <a:t>. </a:t>
            </a:r>
          </a:p>
          <a:p>
            <a:pPr algn="just" rtl="0" eaLnBrk="1" hangingPunct="1">
              <a:defRPr/>
            </a:pPr>
            <a:r>
              <a:rPr lang="en-US" altLang="en-US" sz="2800" b="1" dirty="0">
                <a:cs typeface="Times New Roman" panose="02020603050405020304" pitchFamily="18" charset="0"/>
              </a:rPr>
              <a:t>The crossed area or </a:t>
            </a:r>
            <a:r>
              <a:rPr lang="en-US" altLang="en-US" sz="2800" b="1" dirty="0" err="1">
                <a:cs typeface="Times New Roman" panose="02020603050405020304" pitchFamily="18" charset="0"/>
              </a:rPr>
              <a:t>chiasmata</a:t>
            </a:r>
            <a:r>
              <a:rPr lang="en-US" altLang="en-US" sz="2800" b="1" dirty="0">
                <a:cs typeface="Times New Roman" panose="02020603050405020304" pitchFamily="18" charset="0"/>
              </a:rPr>
              <a:t> makes attachments between the chromosomes holding each bivalent (tetrad) together until metaphase. 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xmlns="" id="{FB2AF2EC-35C1-4198-8E60-BFB07E123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1" r="-2778" b="10385"/>
          <a:stretch/>
        </p:blipFill>
        <p:spPr bwMode="auto">
          <a:xfrm>
            <a:off x="787021" y="0"/>
            <a:ext cx="3665897" cy="2636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4" name="Picture 2" descr="نتيجة بحث الصور عن diplotene">
            <a:extLst>
              <a:ext uri="{FF2B5EF4-FFF2-40B4-BE49-F238E27FC236}">
                <a16:creationId xmlns:a16="http://schemas.microsoft.com/office/drawing/2014/main" xmlns="" id="{D6D3D78B-8568-4977-B4F8-7A6BA185C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84" b="78152" l="10000" r="90000"/>
                    </a14:imgEffect>
                  </a14:imgLayer>
                </a14:imgProps>
              </a:ext>
            </a:extLst>
          </a:blip>
          <a:srcRect b="13164"/>
          <a:stretch/>
        </p:blipFill>
        <p:spPr bwMode="auto">
          <a:xfrm>
            <a:off x="4452918" y="225014"/>
            <a:ext cx="2874560" cy="233989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Content Placeholder 2">
            <a:extLst>
              <a:ext uri="{FF2B5EF4-FFF2-40B4-BE49-F238E27FC236}">
                <a16:creationId xmlns:a16="http://schemas.microsoft.com/office/drawing/2014/main" xmlns="" id="{DCA73320-EF1B-49E1-90AD-22DFD4011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3933056"/>
            <a:ext cx="7884876" cy="2728913"/>
          </a:xfrm>
        </p:spPr>
        <p:txBody>
          <a:bodyPr/>
          <a:lstStyle/>
          <a:p>
            <a:pPr marL="0" indent="0" algn="l" rtl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200" b="1" dirty="0">
                <a:cs typeface="Times New Roman" panose="02020603050405020304" pitchFamily="18" charset="0"/>
              </a:rPr>
              <a:t>5.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Diakinesis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cs typeface="Times New Roman" panose="02020603050405020304" pitchFamily="18" charset="0"/>
              </a:rPr>
              <a:t>(moving through):</a:t>
            </a:r>
          </a:p>
          <a:p>
            <a:pPr algn="l" rtl="0" eaLnBrk="1" hangingPunct="1">
              <a:defRPr/>
            </a:pPr>
            <a:r>
              <a:rPr lang="en-US" altLang="en-US" sz="3200" dirty="0">
                <a:cs typeface="Times New Roman" panose="02020603050405020304" pitchFamily="18" charset="0"/>
              </a:rPr>
              <a:t>Maximum condensation of chromosomes (the d-chromosome becomes thicker &amp; shorter).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8852E02-F6DB-4A85-8AF6-17F780333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5" y="213711"/>
            <a:ext cx="4307855" cy="2762382"/>
          </a:xfrm>
          <a:prstGeom prst="rect">
            <a:avLst/>
          </a:prstGeom>
        </p:spPr>
      </p:pic>
      <p:pic>
        <p:nvPicPr>
          <p:cNvPr id="75779" name="Picture 5" descr="نتيجة بحث الصور عن Diakinesis">
            <a:extLst>
              <a:ext uri="{FF2B5EF4-FFF2-40B4-BE49-F238E27FC236}">
                <a16:creationId xmlns:a16="http://schemas.microsoft.com/office/drawing/2014/main" xmlns="" id="{A38F2688-EFF4-4735-A4D8-547094CD3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" b="6894"/>
          <a:stretch>
            <a:fillRect/>
          </a:stretch>
        </p:blipFill>
        <p:spPr bwMode="auto">
          <a:xfrm>
            <a:off x="4067944" y="230446"/>
            <a:ext cx="3744913" cy="27289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xmlns="" id="{EEA33131-E0BF-49E1-9B38-C348F6C67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" y="0"/>
            <a:ext cx="8893175" cy="307657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altLang="en-US" sz="2400" b="1" dirty="0" smtClean="0">
                <a:cs typeface="Times New Roman" panose="02020603050405020304" pitchFamily="18" charset="0"/>
              </a:rPr>
              <a:t>5. </a:t>
            </a:r>
            <a:r>
              <a:rPr lang="en-GB" altLang="en-US" sz="2400" b="1" dirty="0" err="1" smtClean="0">
                <a:cs typeface="Times New Roman" panose="02020603050405020304" pitchFamily="18" charset="0"/>
              </a:rPr>
              <a:t>Diakinesis</a:t>
            </a:r>
            <a:r>
              <a:rPr lang="en-GB" altLang="en-US" sz="2400" b="1" dirty="0" smtClean="0">
                <a:cs typeface="Times New Roman" panose="02020603050405020304" pitchFamily="18" charset="0"/>
              </a:rPr>
              <a:t> (moving through):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altLang="en-US" sz="2400" b="1" dirty="0" smtClean="0">
                <a:cs typeface="Times New Roman" panose="02020603050405020304" pitchFamily="18" charset="0"/>
              </a:rPr>
              <a:t>-Maximum condensation of chromosomes (the d-chromosome becomes thicker &amp; shorter). </a:t>
            </a:r>
          </a:p>
          <a:p>
            <a:pPr marL="0" indent="0" algn="l" rtl="0" eaLnBrk="1" hangingPunct="1">
              <a:lnSpc>
                <a:spcPct val="100000"/>
              </a:lnSpc>
              <a:buNone/>
            </a:pPr>
            <a:r>
              <a:rPr lang="en-US" altLang="en-US" sz="2400" b="1" dirty="0" smtClean="0">
                <a:cs typeface="Times New Roman" panose="02020603050405020304" pitchFamily="18" charset="0"/>
              </a:rPr>
              <a:t>-Disappearance </a:t>
            </a:r>
            <a:r>
              <a:rPr lang="en-US" altLang="en-US" sz="2400" b="1" dirty="0">
                <a:cs typeface="Times New Roman" panose="02020603050405020304" pitchFamily="18" charset="0"/>
              </a:rPr>
              <a:t>of the 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nucleolus</a:t>
            </a:r>
            <a:r>
              <a:rPr lang="en-US" altLang="en-US" sz="2400" b="1" dirty="0">
                <a:cs typeface="Times New Roman" panose="02020603050405020304" pitchFamily="18" charset="0"/>
              </a:rPr>
              <a:t> &amp; nuclear 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envelope</a:t>
            </a:r>
            <a:r>
              <a:rPr lang="en-US" altLang="en-US" sz="2400" b="1" dirty="0">
                <a:cs typeface="Times New Roman" panose="02020603050405020304" pitchFamily="18" charset="0"/>
              </a:rPr>
              <a:t> </a:t>
            </a:r>
          </a:p>
          <a:p>
            <a:pPr marL="0" indent="0" algn="l" rtl="0" eaLnBrk="1" hangingPunct="1">
              <a:lnSpc>
                <a:spcPct val="100000"/>
              </a:lnSpc>
              <a:buNone/>
            </a:pPr>
            <a:r>
              <a:rPr lang="en-US" altLang="en-US" sz="2400" b="1" dirty="0" smtClean="0">
                <a:cs typeface="Times New Roman" panose="02020603050405020304" pitchFamily="18" charset="0"/>
              </a:rPr>
              <a:t>-The </a:t>
            </a:r>
            <a:r>
              <a:rPr lang="en-US" altLang="en-US" sz="2400" b="1" dirty="0">
                <a:cs typeface="Times New Roman" panose="02020603050405020304" pitchFamily="18" charset="0"/>
              </a:rPr>
              <a:t>chromosomes become 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free</a:t>
            </a:r>
            <a:r>
              <a:rPr lang="en-US" altLang="en-US" sz="2400" b="1" dirty="0">
                <a:cs typeface="Times New Roman" panose="02020603050405020304" pitchFamily="18" charset="0"/>
              </a:rPr>
              <a:t> in the cytoplasm &amp; the cell proceed to metaphase.</a:t>
            </a:r>
          </a:p>
          <a:p>
            <a:pPr eaLnBrk="1" hangingPunct="1">
              <a:lnSpc>
                <a:spcPct val="100000"/>
              </a:lnSpc>
            </a:pPr>
            <a:endParaRPr lang="en-US" altLang="en-US" sz="2000" b="1" dirty="0">
              <a:cs typeface="Times New Roman" panose="02020603050405020304" pitchFamily="18" charset="0"/>
            </a:endParaRPr>
          </a:p>
        </p:txBody>
      </p:sp>
      <p:pic>
        <p:nvPicPr>
          <p:cNvPr id="76803" name="Picture 2" descr="نتيجة بحث الصور عن leptotene">
            <a:extLst>
              <a:ext uri="{FF2B5EF4-FFF2-40B4-BE49-F238E27FC236}">
                <a16:creationId xmlns:a16="http://schemas.microsoft.com/office/drawing/2014/main" xmlns="" id="{57B44D55-759B-4C24-B2D9-8B5AD8D95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215" y="2636912"/>
            <a:ext cx="5688632" cy="4055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5">
            <a:extLst>
              <a:ext uri="{FF2B5EF4-FFF2-40B4-BE49-F238E27FC236}">
                <a16:creationId xmlns:a16="http://schemas.microsoft.com/office/drawing/2014/main" xmlns="" id="{AF160369-F5B9-403E-8731-B3E4F144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163" y="1125538"/>
            <a:ext cx="3267075" cy="4956175"/>
          </a:xfrm>
          <a:solidFill>
            <a:schemeClr val="accent1"/>
          </a:solidFill>
        </p:spPr>
        <p:txBody>
          <a:bodyPr/>
          <a:lstStyle/>
          <a:p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8E92F75-D530-4C72-B0D1-89A716C08B41}"/>
              </a:ext>
            </a:extLst>
          </p:cNvPr>
          <p:cNvSpPr/>
          <p:nvPr/>
        </p:nvSpPr>
        <p:spPr>
          <a:xfrm>
            <a:off x="323850" y="115888"/>
            <a:ext cx="3505200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Metaphase I: 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24" name="Rectangle 1">
            <a:extLst>
              <a:ext uri="{FF2B5EF4-FFF2-40B4-BE49-F238E27FC236}">
                <a16:creationId xmlns:a16="http://schemas.microsoft.com/office/drawing/2014/main" xmlns="" id="{00168A97-F0F0-4FB3-B2EA-FD096D6A9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75" y="757238"/>
            <a:ext cx="557053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-Shortest phase</a:t>
            </a:r>
          </a:p>
          <a:p>
            <a:pPr eaLnBrk="1" hangingPunct="1"/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-The homologous chromosomes (bivalents) or tetrads are arranged in equatorial plane.</a:t>
            </a:r>
          </a:p>
        </p:txBody>
      </p:sp>
      <p:pic>
        <p:nvPicPr>
          <p:cNvPr id="81925" name="Picture 73">
            <a:extLst>
              <a:ext uri="{FF2B5EF4-FFF2-40B4-BE49-F238E27FC236}">
                <a16:creationId xmlns:a16="http://schemas.microsoft.com/office/drawing/2014/main" xmlns="" id="{91A3CA4E-ED5B-4F75-BAAA-66451D4C0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1"/>
          <a:stretch>
            <a:fillRect/>
          </a:stretch>
        </p:blipFill>
        <p:spPr bwMode="auto">
          <a:xfrm>
            <a:off x="3444875" y="3216275"/>
            <a:ext cx="5697538" cy="2841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3">
            <a:extLst>
              <a:ext uri="{FF2B5EF4-FFF2-40B4-BE49-F238E27FC236}">
                <a16:creationId xmlns:a16="http://schemas.microsoft.com/office/drawing/2014/main" xmlns="" id="{0CAB8709-1739-46CF-8898-AB00E91A4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13" t="22665" r="14169" b="24831"/>
          <a:stretch>
            <a:fillRect/>
          </a:stretch>
        </p:blipFill>
        <p:spPr bwMode="auto">
          <a:xfrm>
            <a:off x="179388" y="2182813"/>
            <a:ext cx="326707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5">
            <a:extLst>
              <a:ext uri="{FF2B5EF4-FFF2-40B4-BE49-F238E27FC236}">
                <a16:creationId xmlns:a16="http://schemas.microsoft.com/office/drawing/2014/main" xmlns="" id="{E95305A6-3254-4FAC-987C-4ADAEBF15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196975"/>
            <a:ext cx="3240087" cy="4951413"/>
          </a:xfrm>
          <a:solidFill>
            <a:schemeClr val="accent1"/>
          </a:solidFill>
        </p:spPr>
        <p:txBody>
          <a:bodyPr/>
          <a:lstStyle/>
          <a:p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FBFDFA-FE8E-4825-974E-A4A96DB42F05}"/>
              </a:ext>
            </a:extLst>
          </p:cNvPr>
          <p:cNvSpPr/>
          <p:nvPr/>
        </p:nvSpPr>
        <p:spPr>
          <a:xfrm>
            <a:off x="250825" y="20638"/>
            <a:ext cx="325755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Anaphase I: 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48" name="Rectangle 1">
            <a:extLst>
              <a:ext uri="{FF2B5EF4-FFF2-40B4-BE49-F238E27FC236}">
                <a16:creationId xmlns:a16="http://schemas.microsoft.com/office/drawing/2014/main" xmlns="" id="{B2A3B5AE-7E68-44F0-A5A7-2A2A4E6D0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432" y="638116"/>
            <a:ext cx="565286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dirty="0">
                <a:latin typeface="+mj-lt"/>
                <a:cs typeface="Times New Roman" panose="02020603050405020304" pitchFamily="18" charset="0"/>
              </a:rPr>
              <a:t>-Homologous chromosomes migrate away from each other, going to opposite poles. </a:t>
            </a:r>
          </a:p>
          <a:p>
            <a:pPr eaLnBrk="1" hangingPunct="1"/>
            <a:r>
              <a:rPr lang="en-US" altLang="en-US" sz="3000" b="1" dirty="0">
                <a:latin typeface="+mj-lt"/>
                <a:cs typeface="Times New Roman" panose="02020603050405020304" pitchFamily="18" charset="0"/>
              </a:rPr>
              <a:t>-Each chromosome still consists of two chromatids. </a:t>
            </a:r>
          </a:p>
        </p:txBody>
      </p:sp>
      <p:pic>
        <p:nvPicPr>
          <p:cNvPr id="82949" name="Picture 36">
            <a:extLst>
              <a:ext uri="{FF2B5EF4-FFF2-40B4-BE49-F238E27FC236}">
                <a16:creationId xmlns:a16="http://schemas.microsoft.com/office/drawing/2014/main" xmlns="" id="{374AAF37-967C-4FFD-8868-844F9B736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026" r="1122"/>
          <a:stretch>
            <a:fillRect/>
          </a:stretch>
        </p:blipFill>
        <p:spPr bwMode="auto">
          <a:xfrm>
            <a:off x="4211638" y="3500438"/>
            <a:ext cx="4176712" cy="3325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2">
            <a:extLst>
              <a:ext uri="{FF2B5EF4-FFF2-40B4-BE49-F238E27FC236}">
                <a16:creationId xmlns:a16="http://schemas.microsoft.com/office/drawing/2014/main" xmlns="" id="{84232915-16A7-4B98-AA18-52BF24C433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4" r="15808"/>
          <a:stretch>
            <a:fillRect/>
          </a:stretch>
        </p:blipFill>
        <p:spPr bwMode="auto">
          <a:xfrm>
            <a:off x="179388" y="1968500"/>
            <a:ext cx="32400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177743-D582-4090-891D-BF7C34EF4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8" y="4868863"/>
            <a:ext cx="4003676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5">
            <a:extLst>
              <a:ext uri="{FF2B5EF4-FFF2-40B4-BE49-F238E27FC236}">
                <a16:creationId xmlns:a16="http://schemas.microsoft.com/office/drawing/2014/main" xmlns="" id="{D4085AA3-01B2-4647-A3AB-377727A97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6975"/>
            <a:ext cx="2916238" cy="5400675"/>
          </a:xfrm>
          <a:solidFill>
            <a:schemeClr val="accent1"/>
          </a:solidFill>
        </p:spPr>
        <p:txBody>
          <a:bodyPr/>
          <a:lstStyle/>
          <a:p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32D4E4-8E3A-4D2F-88A7-A306C119C0E7}"/>
              </a:ext>
            </a:extLst>
          </p:cNvPr>
          <p:cNvSpPr/>
          <p:nvPr/>
        </p:nvSpPr>
        <p:spPr>
          <a:xfrm>
            <a:off x="107950" y="115888"/>
            <a:ext cx="3268663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Telophase I: 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972" name="Rectangle 1">
            <a:extLst>
              <a:ext uri="{FF2B5EF4-FFF2-40B4-BE49-F238E27FC236}">
                <a16:creationId xmlns:a16="http://schemas.microsoft.com/office/drawing/2014/main" xmlns="" id="{0F9DEC86-6835-47D6-B3EA-E0B04EA6D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5775" y="909039"/>
            <a:ext cx="6118225" cy="479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4000"/>
              </a:lnSpc>
            </a:pPr>
            <a:r>
              <a:rPr lang="en-US" altLang="en-US" sz="3000" b="1" dirty="0">
                <a:latin typeface="+mj-lt"/>
                <a:cs typeface="Times New Roman" panose="02020603050405020304" pitchFamily="18" charset="0"/>
              </a:rPr>
              <a:t>-The chromosomes reach the opposing poles, nuclei are reformed. </a:t>
            </a:r>
          </a:p>
          <a:p>
            <a:pPr algn="just" eaLnBrk="1" hangingPunct="1">
              <a:lnSpc>
                <a:spcPct val="114000"/>
              </a:lnSpc>
            </a:pPr>
            <a:r>
              <a:rPr lang="en-US" altLang="en-US" sz="3000" b="1" dirty="0">
                <a:latin typeface="+mj-lt"/>
                <a:cs typeface="Times New Roman" panose="02020603050405020304" pitchFamily="18" charset="0"/>
              </a:rPr>
              <a:t>-Cytokinesis occurs giving rise to two daughter cells each cell contains 23d chromosomes (haploid number of chromosomes) </a:t>
            </a:r>
          </a:p>
          <a:p>
            <a:pPr algn="just" eaLnBrk="1" hangingPunct="1">
              <a:lnSpc>
                <a:spcPct val="114000"/>
              </a:lnSpc>
            </a:pPr>
            <a:r>
              <a:rPr lang="en-US" altLang="en-US" sz="3000" b="1" dirty="0">
                <a:latin typeface="+mj-lt"/>
                <a:cs typeface="Times New Roman" panose="02020603050405020304" pitchFamily="18" charset="0"/>
              </a:rPr>
              <a:t>-The amount of DNA is (2n) as each chromosome consists of two chromatids</a:t>
            </a:r>
            <a:r>
              <a:rPr lang="en-US" altLang="en-US" sz="28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3973" name="Picture 7" descr="نتيجة بحث الصور عن telophase 1">
            <a:extLst>
              <a:ext uri="{FF2B5EF4-FFF2-40B4-BE49-F238E27FC236}">
                <a16:creationId xmlns:a16="http://schemas.microsoft.com/office/drawing/2014/main" xmlns="" id="{A6B01C4F-100C-4DA5-AB9C-1DD59707A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2886075"/>
            <a:ext cx="33147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3">
            <a:extLst>
              <a:ext uri="{FF2B5EF4-FFF2-40B4-BE49-F238E27FC236}">
                <a16:creationId xmlns:a16="http://schemas.microsoft.com/office/drawing/2014/main" xmlns="" id="{CE8D921E-3D19-45D5-A7FE-125004462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45" t="22173" r="11250" b="24490"/>
          <a:stretch>
            <a:fillRect/>
          </a:stretch>
        </p:blipFill>
        <p:spPr bwMode="auto">
          <a:xfrm>
            <a:off x="1588" y="1204913"/>
            <a:ext cx="28416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AB2010-5F8B-4D9F-A57D-B7898B23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50311BA-55D9-4D1A-A7FB-A748F855A8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0"/>
            <a:ext cx="8869408" cy="686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6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xmlns="" id="{3E14D04A-8217-4105-A79B-583BD2746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" y="188640"/>
            <a:ext cx="8963025" cy="6768752"/>
          </a:xfrm>
        </p:spPr>
        <p:txBody>
          <a:bodyPr rtlCol="0">
            <a:normAutofit/>
          </a:bodyPr>
          <a:lstStyle/>
          <a:p>
            <a:pPr marL="0" indent="0" algn="l" rtl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Meiosis II </a:t>
            </a:r>
          </a:p>
          <a:p>
            <a:pPr algn="l" rtl="0" eaLnBrk="1" fontAlgn="auto" hangingPunct="1">
              <a:spcAft>
                <a:spcPts val="0"/>
              </a:spcAft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Times New Roman" pitchFamily="18" charset="0"/>
              </a:rPr>
              <a:t>It is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Times New Roman" pitchFamily="18" charset="0"/>
              </a:rPr>
              <a:t>like mitosis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Times New Roman" pitchFamily="18" charset="0"/>
              </a:rPr>
              <a:t>without prior DNA replication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Times New Roman" pitchFamily="18" charset="0"/>
              </a:rPr>
              <a:t>(</a:t>
            </a:r>
            <a:r>
              <a:rPr lang="en-US" sz="2400" b="1" dirty="0">
                <a:solidFill>
                  <a:srgbClr val="FF0000"/>
                </a:solidFill>
                <a:latin typeface="Arial Rounded MT Bold" panose="020F0704030504030204" pitchFamily="34" charset="0"/>
                <a:cs typeface="Times New Roman" pitchFamily="18" charset="0"/>
              </a:rPr>
              <a:t>no S stage , no interphase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  <a:cs typeface="Times New Roman" pitchFamily="18" charset="0"/>
              </a:rPr>
              <a:t>)</a:t>
            </a:r>
          </a:p>
          <a:p>
            <a:pPr algn="l" rtl="0" eaLnBrk="1" fontAlgn="auto" hangingPunct="1">
              <a:spcAft>
                <a:spcPts val="0"/>
              </a:spcAft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  <a:cs typeface="Times New Roman" pitchFamily="18" charset="0"/>
            </a:endParaRPr>
          </a:p>
          <a:p>
            <a:pPr marL="0" indent="0" algn="l" rtl="0" eaLnBrk="1" fontAlgn="auto" hangingPunct="1">
              <a:spcAft>
                <a:spcPts val="0"/>
              </a:spcAft>
              <a:buNone/>
              <a:defRPr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44FA5F-BE1E-4068-8F3F-6000198F9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6" y="1916832"/>
            <a:ext cx="8963024" cy="478770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Content Placeholder 2">
            <a:extLst>
              <a:ext uri="{FF2B5EF4-FFF2-40B4-BE49-F238E27FC236}">
                <a16:creationId xmlns:a16="http://schemas.microsoft.com/office/drawing/2014/main" xmlns="" id="{54F60D73-EDB4-4C18-9B89-46476B552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0768"/>
            <a:ext cx="8963025" cy="5832648"/>
          </a:xfrm>
        </p:spPr>
        <p:txBody>
          <a:bodyPr rtlCol="0">
            <a:noAutofit/>
          </a:bodyPr>
          <a:lstStyle/>
          <a:p>
            <a:pPr marL="283464" indent="-283464" algn="just" rtl="0" eaLnBrk="1" fontAlgn="auto" hangingPunct="1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The chromosomes </a:t>
            </a:r>
            <a:r>
              <a:rPr lang="en-US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arranged in equatorial plane &amp; kinetochores attach to microtubules of mitotic spindle followed by migration of the chromatids to opposite poles</a:t>
            </a:r>
          </a:p>
          <a:p>
            <a:pPr marL="283464" indent="-283464" algn="just" rtl="0" eaLnBrk="1" fontAlgn="auto" hangingPunct="1">
              <a:spcAft>
                <a:spcPts val="0"/>
              </a:spcAft>
              <a:defRPr/>
            </a:pPr>
            <a:endParaRPr lang="en-US" altLang="en-US" sz="30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  <a:p>
            <a:pPr marL="283464" indent="-283464" algn="just" rtl="0" eaLnBrk="1" fontAlgn="auto" hangingPunct="1">
              <a:spcAft>
                <a:spcPts val="0"/>
              </a:spcAft>
              <a:defRPr/>
            </a:pPr>
            <a:r>
              <a:rPr lang="en-US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Cytokinesis</a:t>
            </a:r>
            <a:r>
              <a:rPr lang="en-US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 divides each of the two cells giving a total of </a:t>
            </a:r>
            <a:r>
              <a:rPr lang="en-US" altLang="en-US" sz="30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four</a:t>
            </a:r>
            <a:r>
              <a:rPr lang="en-US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 daughter cells. </a:t>
            </a:r>
          </a:p>
          <a:p>
            <a:pPr marL="283464" indent="-283464" algn="just" rtl="0" eaLnBrk="1" fontAlgn="auto" hangingPunct="1">
              <a:spcAft>
                <a:spcPts val="0"/>
              </a:spcAft>
              <a:defRPr/>
            </a:pPr>
            <a:r>
              <a:rPr lang="en-US" altLang="en-US" sz="3000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Each of the four cells contains 23 s-chromosomes (haploid number of chromosomes) &amp; (1n) amount of DNA.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332656"/>
            <a:ext cx="3491661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800" eaLnBrk="1" fontAlgn="auto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 Meiosis II 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عنصر نائب للمحتوى 2">
            <a:extLst>
              <a:ext uri="{FF2B5EF4-FFF2-40B4-BE49-F238E27FC236}">
                <a16:creationId xmlns:a16="http://schemas.microsoft.com/office/drawing/2014/main" xmlns="" id="{7F1CC5D2-4BC9-48D6-A07A-6978DEBB5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" y="183629"/>
            <a:ext cx="9036050" cy="6827837"/>
          </a:xfrm>
        </p:spPr>
        <p:txBody>
          <a:bodyPr rtlCol="0">
            <a:normAutofit/>
          </a:bodyPr>
          <a:lstStyle/>
          <a:p>
            <a:pPr marL="0" indent="0" algn="just" rtl="0">
              <a:buNone/>
              <a:defRPr/>
            </a:pPr>
            <a:r>
              <a:rPr lang="en-US" altLang="en-US" sz="2800" b="1" i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Major Phases of Meiosis</a:t>
            </a:r>
            <a:r>
              <a:rPr lang="en-US" altLang="en-US" sz="2800" b="1" u="sng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:</a:t>
            </a:r>
            <a:endParaRPr lang="en-US" altLang="en-US" sz="28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  <a:p>
            <a:pPr marL="283464" indent="-283464" algn="just" rtl="0" eaLnBrk="1" fontAlgn="auto" hangingPunct="1">
              <a:spcAft>
                <a:spcPts val="0"/>
              </a:spcAft>
              <a:defRPr/>
            </a:pP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Meiosis 1: (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 stage of interphase I)</a:t>
            </a:r>
          </a:p>
          <a:p>
            <a:pPr marL="283464" indent="-283464" algn="just" rtl="0">
              <a:defRPr/>
            </a:pP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Meiosis 2: (</a:t>
            </a:r>
            <a:r>
              <a:rPr lang="en-US" alt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NO S</a:t>
            </a:r>
            <a:r>
              <a:rPr lang="en-US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cs typeface="Times New Roman" panose="02020603050405020304" pitchFamily="18" charset="0"/>
              </a:rPr>
              <a:t> stage interphase 2) </a:t>
            </a:r>
          </a:p>
          <a:p>
            <a:pPr marL="0" indent="0" algn="just" rtl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800" b="1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just" rtl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8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just" rtl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8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just" rtl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8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  <a:p>
            <a:pPr marL="0" indent="0" algn="just" rtl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800" dirty="0">
              <a:solidFill>
                <a:schemeClr val="tx1">
                  <a:lumMod val="85000"/>
                  <a:lumOff val="15000"/>
                </a:schemeClr>
              </a:solidFill>
              <a:cs typeface="Times New Roman" panose="02020603050405020304" pitchFamily="18" charset="0"/>
            </a:endParaRPr>
          </a:p>
        </p:txBody>
      </p:sp>
      <p:pic>
        <p:nvPicPr>
          <p:cNvPr id="16387" name="Picture 4">
            <a:extLst>
              <a:ext uri="{FF2B5EF4-FFF2-40B4-BE49-F238E27FC236}">
                <a16:creationId xmlns:a16="http://schemas.microsoft.com/office/drawing/2014/main" xmlns="" id="{82F1AC65-1475-483C-87E0-9A244217E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1" t="17503" r="10620" b="24991"/>
          <a:stretch>
            <a:fillRect/>
          </a:stretch>
        </p:blipFill>
        <p:spPr bwMode="auto">
          <a:xfrm>
            <a:off x="85821" y="2060848"/>
            <a:ext cx="87153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Box 1">
            <a:extLst>
              <a:ext uri="{FF2B5EF4-FFF2-40B4-BE49-F238E27FC236}">
                <a16:creationId xmlns:a16="http://schemas.microsoft.com/office/drawing/2014/main" xmlns="" id="{228F5710-EA59-4427-8EE6-020F55339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-26988"/>
            <a:ext cx="7272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800"/>
              <a:t>Mitosis Vs meiosis?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4BAA96A2-8C96-4F35-B301-CB474AA62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912745"/>
              </p:ext>
            </p:extLst>
          </p:nvPr>
        </p:nvGraphicFramePr>
        <p:xfrm>
          <a:off x="107950" y="476250"/>
          <a:ext cx="9036051" cy="597880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30120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83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756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53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Mitosis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Meiosis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2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Cell type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Somatic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Gametes</a:t>
                      </a: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5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divisions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4470">
                <a:tc>
                  <a:txBody>
                    <a:bodyPr/>
                    <a:lstStyle/>
                    <a:p>
                      <a:pPr algn="l" rtl="0"/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27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phase</a:t>
                      </a:r>
                    </a:p>
                  </a:txBody>
                  <a:tcPr marL="91435" marR="91435" marT="45723" marB="4572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</a:t>
                      </a:r>
                    </a:p>
                  </a:txBody>
                  <a:tcPr marL="91435" marR="91435" marT="45723" marB="4572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27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s-phase between the two division</a:t>
                      </a:r>
                    </a:p>
                  </a:txBody>
                  <a:tcPr marL="91435" marR="91435" marT="45723" marB="45723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2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Chromosome #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Same as parent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Half of parent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38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# of daughter cells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14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Genetically identical?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2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Crossing over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Absent 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prophase I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02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When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Throughout life</a:t>
                      </a:r>
                      <a:endParaRPr kumimoji="0" lang="en-US" sz="2700" b="1" i="0" u="none" strike="noStrike" cap="none" normalizeH="0" baseline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 sexual maturity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029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b="1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Aim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Growth and repair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7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Sexual reproduction</a:t>
                      </a:r>
                      <a:endParaRPr kumimoji="0" lang="en-US" sz="2700" b="1" i="0" u="none" strike="noStrike" cap="none" normalizeH="0" baseline="0" dirty="0">
                        <a:ln>
                          <a:noFill/>
                        </a:ln>
                        <a:solidFill>
                          <a:srgbClr val="339966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723" marB="45723" anchor="ctr" horzOverflow="overflow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93235" name="Picture 4" descr="نتيجة بحث الصور عن video">
            <a:hlinkClick r:id="rId2" action="ppaction://hlinkfile"/>
            <a:extLst>
              <a:ext uri="{FF2B5EF4-FFF2-40B4-BE49-F238E27FC236}">
                <a16:creationId xmlns:a16="http://schemas.microsoft.com/office/drawing/2014/main" xmlns="" id="{3C288CC5-025D-4027-8152-D87D51DC0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123951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688" y="188640"/>
            <a:ext cx="5856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Structure of human chromosome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520" y="836712"/>
            <a:ext cx="855069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b="1" dirty="0">
                <a:solidFill>
                  <a:srgbClr val="0070C0"/>
                </a:solidFill>
              </a:rPr>
              <a:t>Chemically</a:t>
            </a:r>
            <a:r>
              <a:rPr lang="en-GB" sz="2000" dirty="0"/>
              <a:t>: Chromosome consists of a continuous molecule of DNA double helix associated with proteins; histones and non-histones. </a:t>
            </a:r>
            <a:endParaRPr lang="en-GB" sz="2000" dirty="0" smtClean="0"/>
          </a:p>
          <a:p>
            <a:pPr algn="just">
              <a:lnSpc>
                <a:spcPct val="150000"/>
              </a:lnSpc>
            </a:pPr>
            <a:endParaRPr lang="en-GB" sz="2000" dirty="0"/>
          </a:p>
          <a:p>
            <a:pPr algn="just">
              <a:lnSpc>
                <a:spcPct val="150000"/>
              </a:lnSpc>
            </a:pPr>
            <a:r>
              <a:rPr lang="en-GB" sz="2400" b="1" dirty="0" err="1" smtClean="0">
                <a:solidFill>
                  <a:srgbClr val="0070C0"/>
                </a:solidFill>
              </a:rPr>
              <a:t>Microcopically</a:t>
            </a:r>
            <a:r>
              <a:rPr lang="en-GB" sz="2400" b="1" dirty="0">
                <a:solidFill>
                  <a:srgbClr val="0070C0"/>
                </a:solidFill>
              </a:rPr>
              <a:t>: </a:t>
            </a:r>
            <a:r>
              <a:rPr lang="en-GB" sz="2000" dirty="0"/>
              <a:t>Each metaphase chromosome (d-chromosome) consists of two sister chromatids. Each one of the sister chromatid is formed of the followings: </a:t>
            </a:r>
            <a:endParaRPr lang="en-GB" sz="2000" dirty="0" smtClean="0"/>
          </a:p>
          <a:p>
            <a:pPr algn="just">
              <a:lnSpc>
                <a:spcPct val="150000"/>
              </a:lnSpc>
            </a:pPr>
            <a:r>
              <a:rPr lang="en-GB" sz="2000" dirty="0"/>
              <a:t>▪ Short upper arm (p</a:t>
            </a:r>
            <a:r>
              <a:rPr lang="en-GB" sz="2000" dirty="0" smtClean="0"/>
              <a:t>).                              ▪ </a:t>
            </a:r>
            <a:r>
              <a:rPr lang="en-GB" sz="2000" dirty="0"/>
              <a:t>Long lower arm (q).</a:t>
            </a:r>
          </a:p>
          <a:p>
            <a:pPr algn="just">
              <a:lnSpc>
                <a:spcPct val="150000"/>
              </a:lnSpc>
            </a:pPr>
            <a:r>
              <a:rPr lang="en-GB" sz="2000" dirty="0"/>
              <a:t>▪ Centromere is a primary constriction connects the two chromatids </a:t>
            </a:r>
            <a:r>
              <a:rPr lang="en-GB" sz="2000" dirty="0" smtClean="0"/>
              <a:t>together</a:t>
            </a:r>
            <a:r>
              <a:rPr lang="en-GB" sz="2000" dirty="0"/>
              <a:t>. </a:t>
            </a:r>
          </a:p>
          <a:p>
            <a:pPr algn="just">
              <a:lnSpc>
                <a:spcPct val="150000"/>
              </a:lnSpc>
            </a:pPr>
            <a:r>
              <a:rPr lang="en-GB" sz="2000" dirty="0"/>
              <a:t>▪ Telomeres are the terminal regions at both ends of the </a:t>
            </a:r>
            <a:r>
              <a:rPr lang="en-GB" sz="2000" dirty="0" smtClean="0"/>
              <a:t>chromosome</a:t>
            </a:r>
            <a:r>
              <a:rPr lang="en-GB" sz="2000" dirty="0"/>
              <a:t>. Telomere protects chromosome ends from </a:t>
            </a:r>
            <a:r>
              <a:rPr lang="en-GB" sz="2000" dirty="0" smtClean="0"/>
              <a:t>degradation </a:t>
            </a:r>
            <a:r>
              <a:rPr lang="en-GB" sz="2000" dirty="0"/>
              <a:t>and prevent end to end fusion with </a:t>
            </a:r>
            <a:r>
              <a:rPr lang="en-GB" sz="2000" dirty="0" smtClean="0"/>
              <a:t>other chromosomes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71463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92480" cy="602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227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896448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400" b="1" dirty="0">
                <a:solidFill>
                  <a:srgbClr val="0070C0"/>
                </a:solidFill>
              </a:rPr>
              <a:t>Number: </a:t>
            </a:r>
            <a:endParaRPr lang="en-GB" sz="2400" b="1" dirty="0" smtClean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GB" sz="2400" b="1" dirty="0" smtClean="0"/>
              <a:t>1- Somatic cell:</a:t>
            </a:r>
          </a:p>
          <a:p>
            <a:pPr algn="just">
              <a:lnSpc>
                <a:spcPct val="150000"/>
              </a:lnSpc>
            </a:pPr>
            <a:r>
              <a:rPr lang="en-GB" sz="2400" b="1" dirty="0" smtClean="0"/>
              <a:t> </a:t>
            </a:r>
            <a:r>
              <a:rPr lang="en-GB" sz="2000" dirty="0" smtClean="0"/>
              <a:t>In </a:t>
            </a:r>
            <a:r>
              <a:rPr lang="en-GB" sz="2000" dirty="0"/>
              <a:t>humans, the normal cell nucleus contains </a:t>
            </a:r>
            <a:r>
              <a:rPr lang="en-GB" sz="2000" dirty="0"/>
              <a:t>46chromosomes </a:t>
            </a:r>
            <a:r>
              <a:rPr lang="en-GB" sz="2000" dirty="0"/>
              <a:t>or </a:t>
            </a:r>
            <a:r>
              <a:rPr lang="en-GB" sz="2000" dirty="0" smtClean="0"/>
              <a:t>23 </a:t>
            </a:r>
            <a:r>
              <a:rPr lang="en-GB" sz="2000" dirty="0"/>
              <a:t>pairs (diploid number). </a:t>
            </a:r>
            <a:r>
              <a:rPr lang="en-GB" sz="2000" dirty="0"/>
              <a:t>One of each chromosome is paternal in origin (from father) and the other is maternal in origin (from mother). These pairs are divided into: </a:t>
            </a:r>
            <a:endParaRPr lang="en-GB" sz="2000" dirty="0"/>
          </a:p>
          <a:p>
            <a:pPr algn="just">
              <a:lnSpc>
                <a:spcPct val="150000"/>
              </a:lnSpc>
            </a:pPr>
            <a:r>
              <a:rPr lang="en-GB" sz="2000" dirty="0"/>
              <a:t>▪ </a:t>
            </a:r>
            <a:r>
              <a:rPr lang="en-GB" sz="2000" dirty="0"/>
              <a:t>22 pairs called autosomes. </a:t>
            </a:r>
            <a:endParaRPr lang="en-GB" sz="2000" dirty="0"/>
          </a:p>
          <a:p>
            <a:pPr algn="just">
              <a:lnSpc>
                <a:spcPct val="150000"/>
              </a:lnSpc>
            </a:pPr>
            <a:r>
              <a:rPr lang="en-GB" sz="2000" dirty="0"/>
              <a:t>▪ </a:t>
            </a:r>
            <a:r>
              <a:rPr lang="en-GB" sz="2000" dirty="0"/>
              <a:t>One pair called sex chromosome</a:t>
            </a:r>
            <a:r>
              <a:rPr lang="en-GB" sz="20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2000" dirty="0"/>
              <a:t> </a:t>
            </a:r>
            <a:r>
              <a:rPr lang="en-GB" sz="2000" dirty="0"/>
              <a:t>A male has 44 </a:t>
            </a:r>
            <a:r>
              <a:rPr lang="en-GB" sz="2000" dirty="0"/>
              <a:t>autosomes </a:t>
            </a:r>
            <a:r>
              <a:rPr lang="en-GB" sz="2000" dirty="0"/>
              <a:t>and XY sex chromosomes. A female has 44 autosomes and XX sex chromosomes. In female, one X chromosome is an inactive which is called Barr body or sex chromatin. </a:t>
            </a:r>
          </a:p>
        </p:txBody>
      </p:sp>
    </p:spTree>
    <p:extLst>
      <p:ext uri="{BB962C8B-B14F-4D97-AF65-F5344CB8AC3E}">
        <p14:creationId xmlns:p14="http://schemas.microsoft.com/office/powerpoint/2010/main" val="797808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88640"/>
            <a:ext cx="83474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b="1" dirty="0"/>
              <a:t>2- Germ cell (gamete cells) </a:t>
            </a:r>
            <a:r>
              <a:rPr lang="en-GB" dirty="0"/>
              <a:t>(ova and sperms) contains </a:t>
            </a:r>
            <a:r>
              <a:rPr lang="en-GB" dirty="0" smtClean="0"/>
              <a:t>23 s-chromosomes </a:t>
            </a:r>
            <a:r>
              <a:rPr lang="en-GB" dirty="0"/>
              <a:t>(haploid number). All the ova contain one type of sex </a:t>
            </a:r>
            <a:r>
              <a:rPr lang="en-GB" dirty="0" smtClean="0"/>
              <a:t>chromosome </a:t>
            </a:r>
            <a:r>
              <a:rPr lang="en-GB" dirty="0"/>
              <a:t>(X), while half of the sperms contains X and the other half </a:t>
            </a:r>
          </a:p>
          <a:p>
            <a:pPr algn="just"/>
            <a:r>
              <a:rPr lang="en-GB" dirty="0"/>
              <a:t>contains Y chromosomes.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2060848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b="1" dirty="0">
                <a:solidFill>
                  <a:srgbClr val="0070C0"/>
                </a:solidFill>
              </a:rPr>
              <a:t>Sex chromatin or Barr body</a:t>
            </a:r>
          </a:p>
          <a:p>
            <a:pPr algn="just"/>
            <a:r>
              <a:rPr lang="en-GB" sz="2000" b="1" dirty="0"/>
              <a:t>Definition: </a:t>
            </a:r>
            <a:r>
              <a:rPr lang="en-GB" sz="2000" dirty="0"/>
              <a:t>It is dark staining heterochromatic mass lying against the </a:t>
            </a:r>
            <a:r>
              <a:rPr lang="en-GB" sz="2000" dirty="0" smtClean="0"/>
              <a:t>inner </a:t>
            </a:r>
            <a:r>
              <a:rPr lang="en-GB" sz="2000" dirty="0"/>
              <a:t>surface of the nuclear membrane of interphase female cells only. </a:t>
            </a:r>
          </a:p>
          <a:p>
            <a:pPr algn="just"/>
            <a:endParaRPr lang="en-GB" sz="2000" dirty="0" smtClean="0"/>
          </a:p>
          <a:p>
            <a:pPr algn="just"/>
            <a:r>
              <a:rPr lang="en-GB" sz="2000" dirty="0" smtClean="0"/>
              <a:t>Barr </a:t>
            </a:r>
            <a:r>
              <a:rPr lang="en-GB" sz="2000" dirty="0"/>
              <a:t>body is believed to represent the inactivated X chromosome. All of </a:t>
            </a:r>
            <a:r>
              <a:rPr lang="en-GB" sz="2000" dirty="0" smtClean="0"/>
              <a:t>the </a:t>
            </a:r>
            <a:r>
              <a:rPr lang="en-GB" sz="2000" dirty="0"/>
              <a:t>X chromosomes except one in a cell are inactivated early in </a:t>
            </a:r>
            <a:r>
              <a:rPr lang="en-GB" sz="2000" dirty="0" smtClean="0"/>
              <a:t>development</a:t>
            </a:r>
            <a:r>
              <a:rPr lang="en-GB" sz="2000" dirty="0"/>
              <a:t>.</a:t>
            </a:r>
          </a:p>
          <a:p>
            <a:pPr algn="just"/>
            <a:endParaRPr lang="en-GB" sz="2000" dirty="0" smtClean="0"/>
          </a:p>
          <a:p>
            <a:pPr algn="just"/>
            <a:r>
              <a:rPr lang="en-GB" sz="2000" b="1" dirty="0" smtClean="0"/>
              <a:t>Number</a:t>
            </a:r>
            <a:r>
              <a:rPr lang="en-GB" sz="2000" b="1" dirty="0"/>
              <a:t>: </a:t>
            </a:r>
            <a:r>
              <a:rPr lang="en-GB" sz="2000" dirty="0"/>
              <a:t>The number of </a:t>
            </a:r>
            <a:r>
              <a:rPr lang="en-GB" sz="2000" dirty="0" err="1"/>
              <a:t>barr</a:t>
            </a:r>
            <a:r>
              <a:rPr lang="en-GB" sz="2000" dirty="0"/>
              <a:t> bodies in the female cell is equal to the </a:t>
            </a:r>
            <a:r>
              <a:rPr lang="en-GB" sz="2000" dirty="0" smtClean="0"/>
              <a:t>number </a:t>
            </a:r>
            <a:r>
              <a:rPr lang="en-GB" sz="2000" dirty="0"/>
              <a:t>of X chromosomes present in the cell minus one. A female with </a:t>
            </a:r>
            <a:r>
              <a:rPr lang="en-GB" sz="2000" dirty="0" smtClean="0"/>
              <a:t>chromosome </a:t>
            </a:r>
            <a:r>
              <a:rPr lang="en-GB" sz="2000" dirty="0"/>
              <a:t>number 47, XXX has two </a:t>
            </a:r>
            <a:r>
              <a:rPr lang="en-GB" sz="2000" dirty="0" err="1"/>
              <a:t>barr</a:t>
            </a:r>
            <a:r>
              <a:rPr lang="en-GB" sz="2000" dirty="0"/>
              <a:t> bodies, and a male with 49, </a:t>
            </a:r>
            <a:r>
              <a:rPr lang="en-GB" sz="2000" dirty="0" smtClean="0"/>
              <a:t>XXXXY </a:t>
            </a:r>
            <a:r>
              <a:rPr lang="en-GB" sz="2000" dirty="0"/>
              <a:t>has three Barr bodies.</a:t>
            </a:r>
          </a:p>
        </p:txBody>
      </p:sp>
    </p:spTree>
    <p:extLst>
      <p:ext uri="{BB962C8B-B14F-4D97-AF65-F5344CB8AC3E}">
        <p14:creationId xmlns:p14="http://schemas.microsoft.com/office/powerpoint/2010/main" val="13091934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71800" y="188640"/>
            <a:ext cx="49391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Chromosome </a:t>
            </a:r>
            <a:r>
              <a:rPr lang="en-GB" sz="2800" b="1" dirty="0" smtClean="0">
                <a:solidFill>
                  <a:srgbClr val="FF0000"/>
                </a:solidFill>
              </a:rPr>
              <a:t>Classification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5272" y="482823"/>
            <a:ext cx="8640960" cy="376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5220970" algn="l"/>
              </a:tabLst>
            </a:pPr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153840"/>
            <a:ext cx="9036496" cy="5206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/>
              <a:t>There are seven groups of chromosomes</a:t>
            </a:r>
          </a:p>
          <a:p>
            <a:endParaRPr lang="en-GB" sz="2000" b="1" dirty="0"/>
          </a:p>
          <a:p>
            <a:r>
              <a:rPr lang="en-GB" sz="2000" b="1" dirty="0" smtClean="0"/>
              <a:t>A</a:t>
            </a:r>
            <a:r>
              <a:rPr lang="en-GB" sz="2000" b="1" dirty="0"/>
              <a:t>: 1-3, </a:t>
            </a:r>
            <a:r>
              <a:rPr lang="en-GB" sz="2000" b="1" dirty="0" smtClean="0"/>
              <a:t>                  B</a:t>
            </a:r>
            <a:r>
              <a:rPr lang="en-GB" sz="2000" b="1" dirty="0"/>
              <a:t>: 4-5, </a:t>
            </a:r>
            <a:r>
              <a:rPr lang="en-GB" sz="2000" b="1" dirty="0" smtClean="0"/>
              <a:t>                           C</a:t>
            </a:r>
            <a:r>
              <a:rPr lang="en-GB" sz="2000" b="1" dirty="0"/>
              <a:t>: 6-12+X, </a:t>
            </a:r>
            <a:r>
              <a:rPr lang="en-GB" sz="2000" b="1" dirty="0" smtClean="0"/>
              <a:t>                        D:13-15              E</a:t>
            </a:r>
            <a:r>
              <a:rPr lang="en-GB" sz="2000" b="1" dirty="0"/>
              <a:t>: 16-18, </a:t>
            </a:r>
            <a:r>
              <a:rPr lang="en-GB" sz="2000" b="1" dirty="0" smtClean="0"/>
              <a:t>              F</a:t>
            </a:r>
            <a:r>
              <a:rPr lang="en-GB" sz="2000" b="1" dirty="0"/>
              <a:t>: 19-20 </a:t>
            </a:r>
            <a:r>
              <a:rPr lang="en-GB" sz="2000" b="1" dirty="0" smtClean="0"/>
              <a:t>                        G</a:t>
            </a:r>
            <a:r>
              <a:rPr lang="en-GB" sz="2000" b="1" dirty="0"/>
              <a:t>: </a:t>
            </a:r>
            <a:r>
              <a:rPr lang="en-GB" sz="2000" b="1" dirty="0" smtClean="0"/>
              <a:t>21-22+Y</a:t>
            </a:r>
          </a:p>
          <a:p>
            <a:endParaRPr lang="en-GB" sz="2000" dirty="0" smtClean="0"/>
          </a:p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Chromosomes are classified according to</a:t>
            </a:r>
            <a:endParaRPr lang="en-GB" sz="2000" dirty="0" smtClean="0"/>
          </a:p>
          <a:p>
            <a:pPr marL="270510" lvl="0" indent="-90170" algn="just">
              <a:lnSpc>
                <a:spcPct val="150000"/>
              </a:lnSpc>
              <a:spcAft>
                <a:spcPts val="0"/>
              </a:spcAft>
              <a:tabLst>
                <a:tab pos="5220970" algn="l"/>
              </a:tabLs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Length of chromosome:</a:t>
            </a:r>
            <a:endParaRPr lang="en-GB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0510" lvl="0" indent="-90170" algn="just">
              <a:lnSpc>
                <a:spcPct val="150000"/>
              </a:lnSpc>
              <a:spcAft>
                <a:spcPts val="0"/>
              </a:spcAft>
              <a:tabLst>
                <a:tab pos="522097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Chromosomes are divided into 7 groups (A-F) according to their length:</a:t>
            </a:r>
            <a:endParaRPr lang="en-GB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Wingdings" panose="05000000000000000000" pitchFamily="2" charset="2"/>
              <a:buChar char=""/>
              <a:tabLst>
                <a:tab pos="522097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Group A contains chromosome numbers 1- 3(the longest one). </a:t>
            </a:r>
            <a:endParaRPr lang="en-GB" sz="1600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  <a:tab pos="522097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 D contains acrocentric chromosomes, number 13-15 (medium-sized),                   </a:t>
            </a:r>
            <a:endParaRPr lang="en-GB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457200" algn="l"/>
                <a:tab pos="522097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Group G contains acrocentric chromosomes, (21 and 22) and Y chromosome (the shortest chromosomes).  </a:t>
            </a:r>
            <a:endParaRPr lang="en-GB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11421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88640"/>
            <a:ext cx="8856984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90170" algn="just">
              <a:lnSpc>
                <a:spcPct val="150000"/>
              </a:lnSpc>
              <a:spcAft>
                <a:spcPts val="0"/>
              </a:spcAft>
              <a:tabLst>
                <a:tab pos="5220970" algn="l"/>
              </a:tabLst>
            </a:pP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Position of centromere </a:t>
            </a:r>
          </a:p>
          <a:p>
            <a:pPr marL="180340" indent="-90170" algn="just">
              <a:lnSpc>
                <a:spcPct val="150000"/>
              </a:lnSpc>
              <a:spcAft>
                <a:spcPts val="0"/>
              </a:spcAft>
              <a:tabLst>
                <a:tab pos="522097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Chromosomes are classified according to centromere position into three groups:</a:t>
            </a: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50000"/>
              </a:lnSpc>
              <a:spcAft>
                <a:spcPts val="0"/>
              </a:spcAft>
              <a:tabLst>
                <a:tab pos="522097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Metacentric chromosomes:</a:t>
            </a:r>
            <a:endParaRPr lang="en-GB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78815" algn="l"/>
                <a:tab pos="522097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centromere lies near the middle of the chromosome where p = q, such as number 1, 3, 16, 19 and 20.</a:t>
            </a: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215" algn="just">
              <a:lnSpc>
                <a:spcPct val="150000"/>
              </a:lnSpc>
              <a:spcAft>
                <a:spcPts val="0"/>
              </a:spcAft>
              <a:tabLst>
                <a:tab pos="5220970" algn="l"/>
              </a:tabLst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Submetacentric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chromosome:</a:t>
            </a:r>
            <a:endParaRPr lang="en-GB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78815" algn="l"/>
                <a:tab pos="522097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centromere lies closer to one end than the other.	</a:t>
            </a: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"/>
              <a:tabLst>
                <a:tab pos="678815" algn="l"/>
                <a:tab pos="5220970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arm is shorter than q arm such as number 2, 4, 12, 17, 18 and X chromosomes.</a:t>
            </a: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0510" algn="just">
              <a:lnSpc>
                <a:spcPct val="150000"/>
              </a:lnSpc>
              <a:spcAft>
                <a:spcPts val="0"/>
              </a:spcAft>
              <a:tabLst>
                <a:tab pos="228600" algn="l"/>
                <a:tab pos="5220970" algn="l"/>
              </a:tabLs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Acrocentric chromosome:</a:t>
            </a:r>
            <a:endParaRPr lang="en-GB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short arm p is very small, and the centromere lies near one end such as chromosome number 13, 14, 15, 21, 22 and Y chromosome. </a:t>
            </a:r>
            <a:endParaRPr lang="en-US" sz="20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chromosomes except the Y have small chromatin masses known as satellites attached to their short arms by narrow stalk and contain genes for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rRNA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formation. </a:t>
            </a: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91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xmlns="" id="{8A2EF742-D11B-43A9-938A-8360E958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12700"/>
            <a:ext cx="8208963" cy="9017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b="1" dirty="0"/>
              <a:t>Cell Division</a:t>
            </a:r>
            <a:endParaRPr lang="en-US" dirty="0"/>
          </a:p>
        </p:txBody>
      </p:sp>
      <p:sp>
        <p:nvSpPr>
          <p:cNvPr id="70659" name="Content Placeholder 2">
            <a:extLst>
              <a:ext uri="{FF2B5EF4-FFF2-40B4-BE49-F238E27FC236}">
                <a16:creationId xmlns:a16="http://schemas.microsoft.com/office/drawing/2014/main" xmlns="" id="{7C0A716E-46CB-4D00-A4F1-46F98DBF5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416050"/>
            <a:ext cx="4475163" cy="2373313"/>
          </a:xfrm>
          <a:solidFill>
            <a:schemeClr val="accent3">
              <a:lumMod val="20000"/>
              <a:lumOff val="80000"/>
            </a:schemeClr>
          </a:solidFill>
        </p:spPr>
        <p:txBody>
          <a:bodyPr rtlCol="0">
            <a:normAutofit lnSpcReduction="10000"/>
          </a:bodyPr>
          <a:lstStyle/>
          <a:p>
            <a:pPr marL="91440" indent="-91440" algn="l" rtl="0" eaLnBrk="1" fontAlgn="auto" hangingPunct="1">
              <a:buFont typeface="Arial" panose="020B0604020202020204" pitchFamily="34" charset="0"/>
              <a:buNone/>
              <a:defRPr/>
            </a:pPr>
            <a:r>
              <a:rPr lang="en-US" sz="2800" dirty="0"/>
              <a:t>  </a:t>
            </a:r>
            <a:r>
              <a:rPr lang="en-US" sz="2800" b="1" dirty="0">
                <a:solidFill>
                  <a:srgbClr val="0070C0"/>
                </a:solidFill>
              </a:rPr>
              <a:t>I-Mitosis: in somatic cells               </a:t>
            </a:r>
          </a:p>
          <a:p>
            <a:pPr marL="91440" indent="-91440" algn="just" rtl="0" eaLnBrk="1" fontAlgn="auto" hangingPunct="1">
              <a:buFont typeface="Arial" panose="020B0604020202020204" pitchFamily="34" charset="0"/>
              <a:buNone/>
              <a:defRPr/>
            </a:pPr>
            <a:r>
              <a:rPr lang="en-US" sz="2800" b="1" dirty="0"/>
              <a:t>        </a:t>
            </a:r>
            <a:r>
              <a:rPr lang="en-US" sz="2800" dirty="0"/>
              <a:t>giving </a:t>
            </a:r>
            <a:r>
              <a:rPr lang="en-US" sz="2800" b="1" dirty="0"/>
              <a:t>two</a:t>
            </a:r>
            <a:r>
              <a:rPr lang="en-US" sz="2800" dirty="0"/>
              <a:t> daughter cells with the </a:t>
            </a:r>
            <a:r>
              <a:rPr lang="en-US" sz="2800" b="1" dirty="0"/>
              <a:t>same</a:t>
            </a:r>
            <a:r>
              <a:rPr lang="en-US" sz="2800" dirty="0"/>
              <a:t> number of chromosomes &amp; </a:t>
            </a:r>
            <a:r>
              <a:rPr lang="en-US" sz="2800" b="1" dirty="0"/>
              <a:t>same</a:t>
            </a:r>
            <a:r>
              <a:rPr lang="en-US" sz="2800" dirty="0"/>
              <a:t> amount of DNA as parent cell.</a:t>
            </a:r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xmlns="" id="{276E44FC-996D-4910-A9FB-0090F658D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1417638"/>
            <a:ext cx="4446587" cy="4895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xmlns="" id="{02065972-A487-4088-93C6-DD4D7C2FD432}"/>
              </a:ext>
            </a:extLst>
          </p:cNvPr>
          <p:cNvCxnSpPr/>
          <p:nvPr/>
        </p:nvCxnSpPr>
        <p:spPr>
          <a:xfrm>
            <a:off x="107950" y="2133600"/>
            <a:ext cx="56515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xmlns="" id="{463B483F-94A4-48AE-862B-D6BA107D3DDA}"/>
              </a:ext>
            </a:extLst>
          </p:cNvPr>
          <p:cNvCxnSpPr/>
          <p:nvPr/>
        </p:nvCxnSpPr>
        <p:spPr>
          <a:xfrm>
            <a:off x="107950" y="5300663"/>
            <a:ext cx="43338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822F1E55-A7C0-439D-B164-F79F4082C82F}"/>
              </a:ext>
            </a:extLst>
          </p:cNvPr>
          <p:cNvSpPr/>
          <p:nvPr/>
        </p:nvSpPr>
        <p:spPr>
          <a:xfrm>
            <a:off x="107950" y="4037013"/>
            <a:ext cx="4475163" cy="23329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342900" indent="-342900" eaLnBrk="1">
              <a:spcBef>
                <a:spcPct val="20000"/>
              </a:spcBef>
              <a:defRPr/>
            </a:pPr>
            <a:r>
              <a:rPr lang="en-US" sz="2800" b="1" dirty="0">
                <a:solidFill>
                  <a:srgbClr val="0000FF"/>
                </a:solidFill>
                <a:latin typeface="Calibri"/>
                <a:cs typeface="+mn-cs"/>
              </a:rPr>
              <a:t>II-Meiosis: in germ cells</a:t>
            </a:r>
            <a:r>
              <a:rPr lang="en-US" sz="2800" dirty="0">
                <a:solidFill>
                  <a:srgbClr val="0000FF"/>
                </a:solidFill>
                <a:latin typeface="Calibri"/>
                <a:cs typeface="+mn-cs"/>
              </a:rPr>
              <a:t>  </a:t>
            </a:r>
          </a:p>
          <a:p>
            <a:pPr marL="342900" indent="-342900" algn="just" eaLnBrk="1">
              <a:spcBef>
                <a:spcPct val="20000"/>
              </a:spcBef>
              <a:defRPr/>
            </a:pPr>
            <a:r>
              <a:rPr lang="en-US" sz="2800" dirty="0">
                <a:solidFill>
                  <a:srgbClr val="0000FF"/>
                </a:solidFill>
                <a:latin typeface="Calibri"/>
                <a:cs typeface="+mn-cs"/>
              </a:rPr>
              <a:t>     </a:t>
            </a:r>
            <a:r>
              <a:rPr lang="en-US" sz="2800" dirty="0">
                <a:latin typeface="+mn-lt"/>
                <a:cs typeface="+mn-cs"/>
              </a:rPr>
              <a:t>giving </a:t>
            </a:r>
            <a:r>
              <a:rPr lang="en-US" sz="2800" b="1" dirty="0">
                <a:latin typeface="+mn-lt"/>
                <a:cs typeface="+mn-cs"/>
              </a:rPr>
              <a:t>four</a:t>
            </a:r>
            <a:r>
              <a:rPr lang="en-US" sz="2800" dirty="0">
                <a:latin typeface="+mn-lt"/>
                <a:cs typeface="+mn-cs"/>
              </a:rPr>
              <a:t> daughter cells with </a:t>
            </a:r>
            <a:r>
              <a:rPr lang="en-US" sz="2800" b="1" dirty="0">
                <a:latin typeface="+mn-lt"/>
                <a:cs typeface="+mn-cs"/>
              </a:rPr>
              <a:t>half</a:t>
            </a:r>
            <a:r>
              <a:rPr lang="en-US" sz="2800" dirty="0">
                <a:latin typeface="+mn-lt"/>
                <a:cs typeface="+mn-cs"/>
              </a:rPr>
              <a:t> number of chromosomes &amp; </a:t>
            </a:r>
            <a:r>
              <a:rPr lang="en-US" sz="2800" b="1" dirty="0">
                <a:latin typeface="+mn-lt"/>
                <a:cs typeface="+mn-cs"/>
              </a:rPr>
              <a:t>half </a:t>
            </a:r>
            <a:r>
              <a:rPr lang="en-US" sz="2800" dirty="0">
                <a:latin typeface="+mn-lt"/>
                <a:cs typeface="+mn-cs"/>
              </a:rPr>
              <a:t>amount of DNA (gametes).</a:t>
            </a:r>
            <a:r>
              <a:rPr lang="en-US" sz="2800" b="1" dirty="0">
                <a:solidFill>
                  <a:schemeClr val="bg1"/>
                </a:solidFill>
                <a:latin typeface="Calibri"/>
                <a:cs typeface="+mn-cs"/>
              </a:rPr>
              <a:t> </a:t>
            </a:r>
            <a:endParaRPr lang="en-US" sz="2800" dirty="0">
              <a:solidFill>
                <a:schemeClr val="bg1"/>
              </a:solidFill>
              <a:latin typeface="Calibri"/>
              <a:cs typeface="+mn-cs"/>
            </a:endParaRPr>
          </a:p>
        </p:txBody>
      </p:sp>
      <p:cxnSp>
        <p:nvCxnSpPr>
          <p:cNvPr id="11" name="رابط كسهم مستقيم 10">
            <a:extLst>
              <a:ext uri="{FF2B5EF4-FFF2-40B4-BE49-F238E27FC236}">
                <a16:creationId xmlns:a16="http://schemas.microsoft.com/office/drawing/2014/main" xmlns="" id="{55F3A945-FBB7-4594-9781-97D8C2655229}"/>
              </a:ext>
            </a:extLst>
          </p:cNvPr>
          <p:cNvCxnSpPr/>
          <p:nvPr/>
        </p:nvCxnSpPr>
        <p:spPr>
          <a:xfrm flipV="1">
            <a:off x="101600" y="4797425"/>
            <a:ext cx="43973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964488" cy="602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625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501041" y="1737360"/>
            <a:ext cx="8463447" cy="3673884"/>
          </a:xfrm>
          <a:prstGeom prst="rect">
            <a:avLst/>
          </a:prstGeom>
        </p:spPr>
        <p:txBody>
          <a:bodyPr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sz="32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Karyotyping: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Study of the number, type &amp; arrangement of chromosome</a:t>
            </a:r>
            <a:r>
              <a:rPr lang="en-US" sz="3200" dirty="0" smtClean="0">
                <a:solidFill>
                  <a:schemeClr val="accent2"/>
                </a:solidFill>
                <a:latin typeface="Times New Roman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sz="3200" b="1" u="sng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Karyotype: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systemic arrangement of the chromosomal set of the cell</a:t>
            </a:r>
          </a:p>
          <a:p>
            <a:pPr algn="just" fontAlgn="auto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Depends on length of chromosomes &amp; position of centromere.</a:t>
            </a:r>
          </a:p>
          <a:p>
            <a:pPr algn="just" fontAlgn="auto">
              <a:spcAft>
                <a:spcPts val="0"/>
              </a:spcAft>
              <a:buClr>
                <a:srgbClr val="002060"/>
              </a:buClr>
              <a:buFont typeface="Wingdings" pitchFamily="2" charset="2"/>
              <a:buChar char="Ø"/>
              <a:defRPr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Arrangement first autosomes &amp; lastly the sex chromosomes (XX female or XY male)</a:t>
            </a:r>
          </a:p>
          <a:p>
            <a:pPr marL="0" indent="0" algn="just" fontAlgn="auto">
              <a:spcAft>
                <a:spcPts val="0"/>
              </a:spcAft>
              <a:buClr>
                <a:srgbClr val="002060"/>
              </a:buClr>
              <a:buFont typeface="Arial" panose="020B0604020202020204" pitchFamily="34" charset="0"/>
              <a:buNone/>
              <a:defRPr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Aft>
                <a:spcPts val="0"/>
              </a:spcAft>
              <a:buClr>
                <a:schemeClr val="bg2"/>
              </a:buClr>
              <a:buFont typeface="Wingdings" pitchFamily="2" charset="2"/>
              <a:buChar char="ü"/>
              <a:defRPr/>
            </a:pPr>
            <a:endParaRPr lang="en-US" sz="32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381E1A34-331F-4EEE-BD0B-61FC428C30A3}"/>
              </a:ext>
            </a:extLst>
          </p:cNvPr>
          <p:cNvSpPr txBox="1">
            <a:spLocks/>
          </p:cNvSpPr>
          <p:nvPr/>
        </p:nvSpPr>
        <p:spPr>
          <a:xfrm>
            <a:off x="1979712" y="332656"/>
            <a:ext cx="4911705" cy="114268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fontAlgn="auto">
              <a:buClr>
                <a:srgbClr val="E48312"/>
              </a:buClr>
            </a:pPr>
            <a:r>
              <a:rPr lang="en-US" sz="3200" b="1" dirty="0" smtClean="0">
                <a:solidFill>
                  <a:srgbClr val="FF0000"/>
                </a:solidFill>
              </a:rPr>
              <a:t>Karyotyping&amp; Chromosome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banding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75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509" t="13677" r="11319"/>
          <a:stretch/>
        </p:blipFill>
        <p:spPr>
          <a:xfrm>
            <a:off x="206679" y="857250"/>
            <a:ext cx="8868428" cy="5143500"/>
          </a:xfrm>
          <a:prstGeom prst="rect">
            <a:avLst/>
          </a:prstGeom>
        </p:spPr>
      </p:pic>
      <p:pic>
        <p:nvPicPr>
          <p:cNvPr id="3" name="Picture 2" descr="A picture containing animal, bird&#10;&#10;Description automatically generated">
            <a:extLst>
              <a:ext uri="{FF2B5EF4-FFF2-40B4-BE49-F238E27FC236}">
                <a16:creationId xmlns:a16="http://schemas.microsoft.com/office/drawing/2014/main" xmlns="" id="{BCEA549E-9928-4F46-BF16-DBE612489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4" y="3429000"/>
            <a:ext cx="2206456" cy="1729249"/>
          </a:xfrm>
          <a:prstGeom prst="rect">
            <a:avLst/>
          </a:prstGeom>
        </p:spPr>
      </p:pic>
      <p:pic>
        <p:nvPicPr>
          <p:cNvPr id="10" name="Picture 9" descr="A picture containing drawing, flower&#10;&#10;Description automatically generated">
            <a:extLst>
              <a:ext uri="{FF2B5EF4-FFF2-40B4-BE49-F238E27FC236}">
                <a16:creationId xmlns:a16="http://schemas.microsoft.com/office/drawing/2014/main" xmlns="" id="{50FB779C-5A5B-4D64-B9BE-C0870992F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6"/>
          <a:stretch/>
        </p:blipFill>
        <p:spPr>
          <a:xfrm>
            <a:off x="3817782" y="3693629"/>
            <a:ext cx="1616438" cy="11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4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886700" cy="994172"/>
          </a:xfrm>
        </p:spPr>
        <p:txBody>
          <a:bodyPr/>
          <a:lstStyle/>
          <a:p>
            <a:r>
              <a:rPr lang="en-US" b="1" dirty="0">
                <a:hlinkClick r:id="rId2" action="ppaction://hlinkfile"/>
              </a:rPr>
              <a:t>Steps of preparation: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392" y="980728"/>
            <a:ext cx="8286750" cy="5472608"/>
          </a:xfrm>
        </p:spPr>
        <p:txBody>
          <a:bodyPr>
            <a:noAutofit/>
          </a:bodyPr>
          <a:lstStyle/>
          <a:p>
            <a:pPr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Culture of living cells in suitable medium</a:t>
            </a:r>
          </a:p>
          <a:p>
            <a:pPr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phytohemagglutinin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stimulate division</a:t>
            </a:r>
          </a:p>
          <a:p>
            <a:pPr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colchicine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arrest cells in metaphase</a:t>
            </a:r>
          </a:p>
          <a:p>
            <a:pPr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hypotonic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salt solution to swell the cells</a:t>
            </a:r>
          </a:p>
          <a:p>
            <a:pPr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Spread on glass slides &amp; Staining </a:t>
            </a:r>
          </a:p>
          <a:p>
            <a:pPr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Photographing</a:t>
            </a:r>
          </a:p>
          <a:p>
            <a:pPr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 chromosome individually</a:t>
            </a:r>
          </a:p>
          <a:p>
            <a:pPr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Arrange by matching every two pairs in groups</a:t>
            </a:r>
          </a:p>
          <a:p>
            <a:pPr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Seven groups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(A, B, C, D, E, F, G)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according to length and position of centromere</a:t>
            </a:r>
          </a:p>
          <a:p>
            <a:pPr>
              <a:buClr>
                <a:srgbClr val="002060"/>
              </a:buClr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by software of computer</a:t>
            </a:r>
          </a:p>
          <a:p>
            <a:pPr marL="0" indent="0">
              <a:buClr>
                <a:srgbClr val="002060"/>
              </a:buClr>
              <a:buNone/>
              <a:defRPr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chemeClr val="bg2"/>
              </a:buClr>
              <a:buFont typeface="Wingdings" pitchFamily="2" charset="2"/>
              <a:buChar char="ü"/>
              <a:defRPr/>
            </a:pPr>
            <a:endParaRPr lang="en-US" sz="2400" dirty="0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35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6E38645-76B0-450C-ACEC-B4D366F23FF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 t="7713"/>
          <a:stretch>
            <a:fillRect/>
          </a:stretch>
        </p:blipFill>
        <p:spPr bwMode="auto">
          <a:xfrm>
            <a:off x="683568" y="1268760"/>
            <a:ext cx="7776864" cy="49319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986997" y="332656"/>
            <a:ext cx="5170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/>
              <a:t>Normal male karyotyping ( 22+XY)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646477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916832"/>
            <a:ext cx="8087848" cy="4329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1416" y="620688"/>
            <a:ext cx="5444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Normal female karyotyping ( 22+XX)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517606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E4490D0-3672-446A-AC12-B4830333B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82" y="565785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39CB82C2-DF65-4EC1-8280-F201D50F5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" y="560798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7E1D4427-852B-4B37-8E76-0E9F1810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05744" y="41148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FA4CD5CB-D209-4D70-8CA4-629731C59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1" cy="4750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B0EC8-392F-4F7F-BA1F-E36687AF3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4869" y="1670374"/>
            <a:ext cx="2259302" cy="1995521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9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Down female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92FF4D1-A693-4356-994B-E81A2C98F2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499" y="1755060"/>
            <a:ext cx="5922503" cy="295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5C6A2BAE-B461-4B55-8E1F-0722ABDD1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156979" y="4114800"/>
            <a:ext cx="24003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B4C27B90-DF2B-4D00-BA07-18ED774CD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" y="560798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593ACC25-C262-417A-8AA9-0641C772B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65785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12856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E4490D0-3672-446A-AC12-B4830333BD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382" y="565785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39CB82C2-DF65-4EC1-8280-F201D50F5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" y="560798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7E1D4427-852B-4B37-8E76-0E9F1810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05744" y="41148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FA4CD5CB-D209-4D70-8CA4-629731C592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57250"/>
            <a:ext cx="9144001" cy="47507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EED308-2CA1-42C1-B8DA-36DF409BA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5833" y="1336573"/>
            <a:ext cx="2551471" cy="2764511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en-US" sz="4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Down male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6D487C3-ED3B-4B65-B1D3-D57D1A80A6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0"/>
          <a:stretch>
            <a:fillRect/>
          </a:stretch>
        </p:blipFill>
        <p:spPr bwMode="auto">
          <a:xfrm>
            <a:off x="327992" y="875203"/>
            <a:ext cx="5442092" cy="468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xmlns="" id="{5C6A2BAE-B461-4B55-8E1F-0722ABDD13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156979" y="4114800"/>
            <a:ext cx="24003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B4C27B90-DF2B-4D00-BA07-18ED774CD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" y="5607987"/>
            <a:ext cx="9143989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xmlns="" id="{593ACC25-C262-417A-8AA9-0641C772BD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65785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2321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4E1B7C6F-C170-44C0-9769-0B5CE5E567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209" y="1484784"/>
            <a:ext cx="8387903" cy="53732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18C3EAB-415D-41AE-8672-DE9BD3A05AA7}"/>
              </a:ext>
            </a:extLst>
          </p:cNvPr>
          <p:cNvSpPr/>
          <p:nvPr/>
        </p:nvSpPr>
        <p:spPr>
          <a:xfrm>
            <a:off x="3131840" y="404664"/>
            <a:ext cx="27363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/>
              </a:rPr>
              <a:t>Turner syndrome</a:t>
            </a:r>
            <a:endParaRPr lang="ar-EG" sz="2800" b="1" dirty="0">
              <a:solidFill>
                <a:srgbClr val="0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2555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xmlns="" id="{381E1A34-331F-4EEE-BD0B-61FC428C30A3}"/>
              </a:ext>
            </a:extLst>
          </p:cNvPr>
          <p:cNvSpPr txBox="1">
            <a:spLocks/>
          </p:cNvSpPr>
          <p:nvPr/>
        </p:nvSpPr>
        <p:spPr>
          <a:xfrm>
            <a:off x="323528" y="620688"/>
            <a:ext cx="6336704" cy="583264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Chromosome banding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</a:rPr>
              <a:t>Banding patterns are chromosomal patterns of bright and dark transverse bands. These bands identify where genes are located on a chromosome. The bright and dark bands are visible when the chromosome is stained with a chemical solution and examined under a microscope.</a:t>
            </a:r>
            <a:endParaRPr kumimoji="0" lang="ar-EG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836712"/>
            <a:ext cx="2231329" cy="44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849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640EFA-C85F-4F3B-8C89-DACE709E2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55B89870-5DF0-4208-830A-251920201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2976" y="40817"/>
            <a:ext cx="8385488" cy="681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85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60648"/>
            <a:ext cx="896448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Chromosome Banding Pattern</a:t>
            </a:r>
          </a:p>
          <a:p>
            <a:r>
              <a:rPr lang="en-GB" dirty="0"/>
              <a:t>Chromosome banding patterns are available in various forms, such </a:t>
            </a:r>
            <a:r>
              <a:rPr lang="en-GB" dirty="0" smtClean="0"/>
              <a:t>as:</a:t>
            </a:r>
          </a:p>
          <a:p>
            <a:r>
              <a:rPr lang="en-GB" sz="2400" b="1" dirty="0" smtClean="0"/>
              <a:t>G-banding </a:t>
            </a:r>
            <a:r>
              <a:rPr lang="en-GB" sz="2400" b="1" dirty="0"/>
              <a:t>or </a:t>
            </a:r>
            <a:r>
              <a:rPr lang="en-GB" sz="2400" b="1" dirty="0" err="1"/>
              <a:t>Giemsa</a:t>
            </a:r>
            <a:r>
              <a:rPr lang="en-GB" sz="2400" b="1" dirty="0"/>
              <a:t> Staining, </a:t>
            </a:r>
            <a:endParaRPr lang="en-GB" sz="2400" b="1" dirty="0" smtClean="0"/>
          </a:p>
          <a:p>
            <a:r>
              <a:rPr lang="en-GB" sz="2400" b="1" dirty="0" smtClean="0"/>
              <a:t>C-banding</a:t>
            </a:r>
            <a:r>
              <a:rPr lang="en-GB" sz="2400" b="1" dirty="0"/>
              <a:t>, </a:t>
            </a:r>
            <a:endParaRPr lang="en-GB" sz="2400" b="1" dirty="0" smtClean="0"/>
          </a:p>
          <a:p>
            <a:r>
              <a:rPr lang="en-GB" sz="2400" b="1" dirty="0" smtClean="0"/>
              <a:t>Q-banding</a:t>
            </a:r>
            <a:r>
              <a:rPr lang="en-GB" sz="2400" b="1" dirty="0"/>
              <a:t>, </a:t>
            </a:r>
            <a:endParaRPr lang="en-GB" sz="2400" b="1" dirty="0" smtClean="0"/>
          </a:p>
          <a:p>
            <a:r>
              <a:rPr lang="en-GB" sz="2400" b="1" dirty="0" smtClean="0"/>
              <a:t>R-banding</a:t>
            </a:r>
          </a:p>
          <a:p>
            <a:endParaRPr lang="en-GB" dirty="0" smtClean="0">
              <a:solidFill>
                <a:srgbClr val="444444"/>
              </a:solidFill>
              <a:latin typeface="Poppins"/>
            </a:endParaRPr>
          </a:p>
          <a:p>
            <a:pPr algn="ctr"/>
            <a:r>
              <a:rPr lang="en-GB" sz="2400" b="1" dirty="0" smtClean="0">
                <a:solidFill>
                  <a:srgbClr val="FF0000"/>
                </a:solidFill>
                <a:latin typeface="Poppins"/>
              </a:rPr>
              <a:t>G-banding </a:t>
            </a:r>
            <a:r>
              <a:rPr lang="en-GB" sz="2400" b="1" dirty="0">
                <a:solidFill>
                  <a:srgbClr val="FF0000"/>
                </a:solidFill>
                <a:latin typeface="Poppins"/>
              </a:rPr>
              <a:t>or </a:t>
            </a:r>
            <a:r>
              <a:rPr lang="en-GB" sz="2400" b="1" dirty="0" err="1">
                <a:solidFill>
                  <a:srgbClr val="FF0000"/>
                </a:solidFill>
                <a:latin typeface="Poppins"/>
              </a:rPr>
              <a:t>Giemsa</a:t>
            </a:r>
            <a:r>
              <a:rPr lang="en-GB" sz="2400" b="1" dirty="0">
                <a:solidFill>
                  <a:srgbClr val="FF0000"/>
                </a:solidFill>
                <a:latin typeface="Poppins"/>
              </a:rPr>
              <a:t> Staining</a:t>
            </a:r>
          </a:p>
          <a:p>
            <a:endParaRPr lang="en-GB" dirty="0">
              <a:solidFill>
                <a:srgbClr val="444444"/>
              </a:solidFill>
              <a:latin typeface="Poppins"/>
            </a:endParaRPr>
          </a:p>
          <a:p>
            <a:pPr algn="just"/>
            <a:r>
              <a:rPr lang="en-GB" sz="2000" dirty="0" smtClean="0">
                <a:latin typeface="Poppins"/>
              </a:rPr>
              <a:t>This </a:t>
            </a:r>
            <a:r>
              <a:rPr lang="en-GB" sz="2000" dirty="0">
                <a:latin typeface="Poppins"/>
              </a:rPr>
              <a:t>is the most basic chromosomal banding technique. Because the whole complement of </a:t>
            </a:r>
            <a:r>
              <a:rPr lang="en-GB" sz="2000" dirty="0">
                <a:latin typeface="Poppins"/>
                <a:hlinkClick r:id="rId2"/>
              </a:rPr>
              <a:t>chromosomes</a:t>
            </a:r>
            <a:r>
              <a:rPr lang="en-GB" sz="2000" dirty="0">
                <a:latin typeface="Poppins"/>
              </a:rPr>
              <a:t> is photographed, it can be used to detect genetic disorders</a:t>
            </a:r>
            <a:r>
              <a:rPr lang="en-GB" sz="2000" dirty="0" smtClean="0">
                <a:latin typeface="Poppins"/>
              </a:rPr>
              <a:t>.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sz="2000" b="1" dirty="0" err="1"/>
              <a:t>Giemsa</a:t>
            </a:r>
            <a:r>
              <a:rPr lang="en-GB" sz="2000" b="1" dirty="0"/>
              <a:t> </a:t>
            </a:r>
            <a:r>
              <a:rPr lang="en-GB" sz="2000" b="1" dirty="0" smtClean="0"/>
              <a:t>= </a:t>
            </a:r>
            <a:r>
              <a:rPr lang="en-GB" sz="2000" b="1" dirty="0" smtClean="0">
                <a:latin typeface="Poppins"/>
              </a:rPr>
              <a:t>thiazine-eosin </a:t>
            </a:r>
            <a:r>
              <a:rPr lang="en-GB" sz="2000" b="1" dirty="0">
                <a:latin typeface="Poppins"/>
              </a:rPr>
              <a:t>compound</a:t>
            </a:r>
            <a:r>
              <a:rPr lang="en-GB" sz="2000" b="1" dirty="0">
                <a:solidFill>
                  <a:srgbClr val="444444"/>
                </a:solidFill>
                <a:latin typeface="Poppins"/>
              </a:rPr>
              <a:t>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8918058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476672"/>
            <a:ext cx="8352928" cy="4651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2000" b="1" dirty="0">
                <a:latin typeface="Poppins"/>
              </a:rPr>
              <a:t>Positive G-bands</a:t>
            </a:r>
          </a:p>
          <a:p>
            <a:pPr lvl="0" algn="just">
              <a:lnSpc>
                <a:spcPct val="150000"/>
              </a:lnSpc>
            </a:pPr>
            <a:r>
              <a:rPr lang="en-GB" sz="2000" dirty="0">
                <a:latin typeface="Poppins"/>
              </a:rPr>
              <a:t>The darkly stained bands are positive G-bands. These areas are hydrophobic and facilitate the precipitation of the thiazine-eosin compound. They constitute the late replicating heterochromatin.</a:t>
            </a:r>
          </a:p>
          <a:p>
            <a:pPr lvl="0" algn="just">
              <a:lnSpc>
                <a:spcPct val="150000"/>
              </a:lnSpc>
            </a:pPr>
            <a:endParaRPr lang="en-GB" sz="2000" b="1" dirty="0" smtClean="0">
              <a:latin typeface="Poppins"/>
            </a:endParaRPr>
          </a:p>
          <a:p>
            <a:pPr lvl="0" algn="just">
              <a:lnSpc>
                <a:spcPct val="150000"/>
              </a:lnSpc>
            </a:pPr>
            <a:r>
              <a:rPr lang="en-GB" sz="2000" b="1" dirty="0" smtClean="0">
                <a:latin typeface="Poppins"/>
              </a:rPr>
              <a:t>Negative </a:t>
            </a:r>
            <a:r>
              <a:rPr lang="en-GB" sz="2000" b="1" dirty="0">
                <a:latin typeface="Poppins"/>
              </a:rPr>
              <a:t>G-bands</a:t>
            </a:r>
          </a:p>
          <a:p>
            <a:pPr lvl="0" algn="just">
              <a:lnSpc>
                <a:spcPct val="150000"/>
              </a:lnSpc>
            </a:pPr>
            <a:r>
              <a:rPr lang="en-GB" sz="2000" dirty="0">
                <a:latin typeface="Poppins"/>
              </a:rPr>
              <a:t>Negative G-bands are light-stained bands. These are less condensed early replicating </a:t>
            </a:r>
            <a:r>
              <a:rPr lang="en-GB" sz="2000" dirty="0" err="1">
                <a:latin typeface="Poppins"/>
              </a:rPr>
              <a:t>euchromatin</a:t>
            </a:r>
            <a:r>
              <a:rPr lang="en-GB" sz="2000" dirty="0">
                <a:latin typeface="Poppins"/>
              </a:rPr>
              <a:t>. Base pairs from GC are abundant in these areas. These areas are less hydrophobic and less conducive to the precipitation of thiazine-eosin.</a:t>
            </a:r>
            <a:endParaRPr lang="en-GB" sz="2000" dirty="0">
              <a:latin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727881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A6E38645-76B0-450C-ACEC-B4D366F23FF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rcRect t="7713"/>
          <a:stretch>
            <a:fillRect/>
          </a:stretch>
        </p:blipFill>
        <p:spPr bwMode="auto">
          <a:xfrm>
            <a:off x="683568" y="1268760"/>
            <a:ext cx="7776864" cy="49319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986997" y="332656"/>
            <a:ext cx="5170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 smtClean="0"/>
              <a:t>Normal male karyotyping ( 22+XY)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92934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F43206-8168-41C9-989F-1350C75D7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0BC40FF-D6CF-477F-ACE5-D344F45110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31688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4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3A89EDF-CDC8-48B4-B247-AA47E3872898}"/>
              </a:ext>
            </a:extLst>
          </p:cNvPr>
          <p:cNvSpPr/>
          <p:nvPr/>
        </p:nvSpPr>
        <p:spPr>
          <a:xfrm>
            <a:off x="162505" y="3429000"/>
            <a:ext cx="88204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u="sng" dirty="0">
                <a:latin typeface="Calibri" panose="020F0502020204030204" pitchFamily="34" charset="0"/>
                <a:cs typeface="Calibri" panose="020F0502020204030204" pitchFamily="34" charset="0"/>
              </a:rPr>
              <a:t>DNA can be found in two forms: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altLang="en-US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Chromatin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en-US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Hetero+Eu</a:t>
            </a:r>
            <a:r>
              <a:rPr lang="en-US" altLang="en-US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 (interphase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nucleus)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spc="-3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altLang="en-US" sz="2800" b="1" spc="-3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Chromosome</a:t>
            </a:r>
            <a:r>
              <a:rPr lang="en-US" altLang="en-US" sz="2800" spc="-30" dirty="0">
                <a:latin typeface="Calibri" panose="020F0502020204030204" pitchFamily="34" charset="0"/>
                <a:cs typeface="Calibri" panose="020F0502020204030204" pitchFamily="34" charset="0"/>
              </a:rPr>
              <a:t>: tightly wound, condensed form (during division)</a:t>
            </a:r>
          </a:p>
          <a:p>
            <a:pPr indent="86916" algn="just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= amount of DNA in 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23s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chromosomes.</a:t>
            </a:r>
          </a:p>
          <a:p>
            <a:pPr indent="86916" algn="just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2n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=amount of DNA in 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23d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46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=23pair </a:t>
            </a:r>
            <a:r>
              <a:rPr lang="en-US" alt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alt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chromosomes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39304" algn="just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4n</a:t>
            </a:r>
            <a:r>
              <a:rPr lang="en-US" alt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=amount of DNA in </a:t>
            </a: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46d</a:t>
            </a:r>
            <a:r>
              <a:rPr lang="en-US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chromosomes.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FDA634-B8EA-4631-BBE5-DFD7CFA837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b="18500"/>
          <a:stretch/>
        </p:blipFill>
        <p:spPr>
          <a:xfrm>
            <a:off x="179512" y="1"/>
            <a:ext cx="3888432" cy="3212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696AB9-1EA2-4F54-9555-20FE986A6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728" y="-1"/>
            <a:ext cx="5044271" cy="3212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C6AF82-EB09-4611-9B13-AE9FB79E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76C05817-5563-46C4-BA3F-F56C9ED53C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4448"/>
            <a:ext cx="9111403" cy="68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00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8920BCD-1456-40B6-BD56-EB6B6CABDD1E}"/>
              </a:ext>
            </a:extLst>
          </p:cNvPr>
          <p:cNvSpPr/>
          <p:nvPr/>
        </p:nvSpPr>
        <p:spPr>
          <a:xfrm>
            <a:off x="377825" y="0"/>
            <a:ext cx="8064500" cy="1384300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en-US" altLang="en-US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Definition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:It is a special form of cell division in which the chromosomes number is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diploid (2n) to haploid (1n).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1601D739-8A05-4E77-8595-508A6A8B7A48}"/>
              </a:ext>
            </a:extLst>
          </p:cNvPr>
          <p:cNvSpPr/>
          <p:nvPr/>
        </p:nvSpPr>
        <p:spPr>
          <a:xfrm>
            <a:off x="458763" y="1564456"/>
            <a:ext cx="7902624" cy="190068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GB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DNA content of the original diploid cell is </a:t>
            </a:r>
            <a:r>
              <a:rPr lang="en-GB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duplicated </a:t>
            </a:r>
            <a:r>
              <a:rPr lang="en-GB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 the S-phase of the cell cycle before starting meiosis.</a:t>
            </a:r>
            <a:r>
              <a:rPr lang="en-U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 at the start of meiosis contains diploid number (46 d) &amp; double amount of DNA (4n).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6D62D7B9-E221-404B-940A-27C414729A2F}"/>
              </a:ext>
            </a:extLst>
          </p:cNvPr>
          <p:cNvSpPr/>
          <p:nvPr/>
        </p:nvSpPr>
        <p:spPr>
          <a:xfrm>
            <a:off x="485428" y="3645297"/>
            <a:ext cx="7956748" cy="115212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Gives rise to four daughter cells: haploid number (23s) &amp; half the amount of DNA (1n).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EFBAD7B-554A-424C-B680-F41387D988CF}"/>
              </a:ext>
            </a:extLst>
          </p:cNvPr>
          <p:cNvSpPr/>
          <p:nvPr/>
        </p:nvSpPr>
        <p:spPr>
          <a:xfrm>
            <a:off x="431552" y="4892019"/>
            <a:ext cx="8064500" cy="1384300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occurs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germinal cells of the testis &amp; ovary to produce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gametes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(ova &amp; spermatozoa) so, called 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gametogenesis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i="1" u="sng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Phases of Meiosis: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55446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GB" sz="2400" dirty="0" smtClean="0"/>
              <a:t>It consists of two division:</a:t>
            </a:r>
          </a:p>
          <a:p>
            <a:pPr marL="0" indent="0" algn="just">
              <a:buNone/>
            </a:pPr>
            <a:endParaRPr lang="en-GB" sz="2400" dirty="0" smtClean="0"/>
          </a:p>
          <a:p>
            <a:pPr marL="0" indent="0" algn="just">
              <a:buNone/>
            </a:pPr>
            <a:r>
              <a:rPr lang="en-GB" sz="2400" dirty="0" smtClean="0"/>
              <a:t>1. Meiosis I: The cell with 46d chromosomes divides giving rise to two daughter cells each has 23 d-chromosomes and the amount of DNA is 2n. Each chromosome is formed of 2 chromatids.</a:t>
            </a:r>
          </a:p>
          <a:p>
            <a:pPr marL="0" indent="0" algn="just">
              <a:buNone/>
            </a:pPr>
            <a:endParaRPr lang="en-GB" sz="2400" dirty="0" smtClean="0"/>
          </a:p>
          <a:p>
            <a:pPr marL="0" indent="0" algn="just">
              <a:buNone/>
            </a:pPr>
            <a:r>
              <a:rPr lang="en-GB" sz="2400" dirty="0" smtClean="0"/>
              <a:t>2.Meiosis II: In this division there is no s-phase. The two chromatids of each chromosome are separated, as in mitosis, leading to the formation of two daughter cells each has 23s-chromosome (haploid number of chromosomes and the amount of DNA is 1n).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27441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5CA636-B25B-4918-B19B-15F6B874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EG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CC693F7-9362-4C7F-8143-549E42A59A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49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B3364F54-CD26-44CD-93D0-C233C34C53D5}" vid="{058E69A8-FC2B-481F-934C-1217C00FB192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6EFF53B3B62E48A03AC71B234F5107" ma:contentTypeVersion="8" ma:contentTypeDescription="Create a new document." ma:contentTypeScope="" ma:versionID="4b9e95990a16abd6f2c461b348032b3b">
  <xsd:schema xmlns:xsd="http://www.w3.org/2001/XMLSchema" xmlns:xs="http://www.w3.org/2001/XMLSchema" xmlns:p="http://schemas.microsoft.com/office/2006/metadata/properties" xmlns:ns2="09baec0e-e115-4593-98af-83310c672561" targetNamespace="http://schemas.microsoft.com/office/2006/metadata/properties" ma:root="true" ma:fieldsID="f5d5cb1ef735eeac20a0b772476f5b1f" ns2:_="">
    <xsd:import namespace="09baec0e-e115-4593-98af-83310c6725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baec0e-e115-4593-98af-83310c6725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8F2D429-C246-4568-B71E-324563A03F55}"/>
</file>

<file path=customXml/itemProps2.xml><?xml version="1.0" encoding="utf-8"?>
<ds:datastoreItem xmlns:ds="http://schemas.openxmlformats.org/officeDocument/2006/customXml" ds:itemID="{310B5C3F-7B65-490B-BEF6-A8436C727FA5}"/>
</file>

<file path=customXml/itemProps3.xml><?xml version="1.0" encoding="utf-8"?>
<ds:datastoreItem xmlns:ds="http://schemas.openxmlformats.org/officeDocument/2006/customXml" ds:itemID="{1CD048CD-361F-4F9B-8F88-B0A13AE54991}"/>
</file>

<file path=docProps/app.xml><?xml version="1.0" encoding="utf-8"?>
<Properties xmlns="http://schemas.openxmlformats.org/officeDocument/2006/extended-properties" xmlns:vt="http://schemas.openxmlformats.org/officeDocument/2006/docPropsVTypes">
  <TotalTime>12012</TotalTime>
  <Words>1701</Words>
  <Application>Microsoft Office PowerPoint</Application>
  <PresentationFormat>On-screen Show (4:3)</PresentationFormat>
  <Paragraphs>190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43</vt:i4>
      </vt:variant>
    </vt:vector>
  </HeadingPairs>
  <TitlesOfParts>
    <vt:vector size="59" baseType="lpstr">
      <vt:lpstr>Arial</vt:lpstr>
      <vt:lpstr>Arial Rounded MT Bold</vt:lpstr>
      <vt:lpstr>Calibri</vt:lpstr>
      <vt:lpstr>Calibri Light</vt:lpstr>
      <vt:lpstr>Garamond</vt:lpstr>
      <vt:lpstr>Poppins</vt:lpstr>
      <vt:lpstr>Tahoma</vt:lpstr>
      <vt:lpstr>Times New Roman</vt:lpstr>
      <vt:lpstr>Trebuchet MS</vt:lpstr>
      <vt:lpstr>Wingdings</vt:lpstr>
      <vt:lpstr>Wingdings 3</vt:lpstr>
      <vt:lpstr>Office Theme</vt:lpstr>
      <vt:lpstr>Theme2</vt:lpstr>
      <vt:lpstr>Retrospect</vt:lpstr>
      <vt:lpstr>1_Facet</vt:lpstr>
      <vt:lpstr>2_Office Theme</vt:lpstr>
      <vt:lpstr>Meiosis</vt:lpstr>
      <vt:lpstr>PowerPoint Presentation</vt:lpstr>
      <vt:lpstr>Cell Division</vt:lpstr>
      <vt:lpstr>PowerPoint Presentation</vt:lpstr>
      <vt:lpstr>PowerPoint Presentation</vt:lpstr>
      <vt:lpstr>PowerPoint Presentation</vt:lpstr>
      <vt:lpstr>PowerPoint Presentation</vt:lpstr>
      <vt:lpstr>Phases of Meiosis: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Steps of preparation:</vt:lpstr>
      <vt:lpstr>PowerPoint Presentation</vt:lpstr>
      <vt:lpstr>PowerPoint Presentation</vt:lpstr>
      <vt:lpstr>Down female</vt:lpstr>
      <vt:lpstr>Down male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alaa</dc:creator>
  <cp:lastModifiedBy>CompuStore</cp:lastModifiedBy>
  <cp:revision>422</cp:revision>
  <dcterms:created xsi:type="dcterms:W3CDTF">2008-02-13T20:23:50Z</dcterms:created>
  <dcterms:modified xsi:type="dcterms:W3CDTF">2023-12-30T09:27:52Z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0x010100BA6EFF53B3B62E48A03AC71B234F5107</vt:lpwstr>
  </property>
</Properties>
</file>