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8BE86-0866-4811-A4A8-45D1B3CB4FED}" type="doc">
      <dgm:prSet loTypeId="urn:microsoft.com/office/officeart/2005/8/layout/hierarchy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pPr rtl="1"/>
          <a:endParaRPr lang="ar-EG"/>
        </a:p>
      </dgm:t>
    </dgm:pt>
    <dgm:pt modelId="{71520285-F3C2-4755-BB67-0D231C172DA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Diseases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7939FF-E66E-4AE8-A405-66192FAB3AB7}" type="parTrans" cxnId="{C9DA7276-CE31-4624-8A3F-6BBFC2B86C42}">
      <dgm:prSet/>
      <dgm:spPr/>
      <dgm:t>
        <a:bodyPr/>
        <a:lstStyle/>
        <a:p>
          <a:pPr rtl="0"/>
          <a:endParaRPr lang="ar-EG"/>
        </a:p>
      </dgm:t>
    </dgm:pt>
    <dgm:pt modelId="{84E119F0-F047-43E2-AE00-E0A4FA669369}" type="sibTrans" cxnId="{C9DA7276-CE31-4624-8A3F-6BBFC2B86C42}">
      <dgm:prSet/>
      <dgm:spPr/>
      <dgm:t>
        <a:bodyPr/>
        <a:lstStyle/>
        <a:p>
          <a:pPr rtl="0"/>
          <a:endParaRPr lang="ar-EG"/>
        </a:p>
      </dgm:t>
    </dgm:pt>
    <dgm:pt modelId="{04467A37-8818-46A5-A450-54D9757EB2D5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Infectious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574C63-157D-462E-BA46-2A2AF9414A94}" type="parTrans" cxnId="{DE441234-FC96-42C8-BE24-A1E5D59AAA47}">
      <dgm:prSet/>
      <dgm:spPr/>
      <dgm:t>
        <a:bodyPr/>
        <a:lstStyle/>
        <a:p>
          <a:pPr rtl="0"/>
          <a:endParaRPr lang="ar-EG"/>
        </a:p>
      </dgm:t>
    </dgm:pt>
    <dgm:pt modelId="{16A29BD4-2CE1-4A9C-9759-FA72A707C566}" type="sibTrans" cxnId="{DE441234-FC96-42C8-BE24-A1E5D59AAA47}">
      <dgm:prSet/>
      <dgm:spPr/>
      <dgm:t>
        <a:bodyPr/>
        <a:lstStyle/>
        <a:p>
          <a:pPr rtl="0"/>
          <a:endParaRPr lang="ar-EG"/>
        </a:p>
      </dgm:t>
    </dgm:pt>
    <dgm:pt modelId="{98B5EEAB-8823-4E95-BF6E-20C78DFD2444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Non-infectious</a:t>
          </a:r>
          <a:endParaRPr lang="ar-E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4543DC-D69A-4630-AEEF-025D707DF9F7}" type="parTrans" cxnId="{CBBC58EE-7C45-477A-BC00-B1F34EC3045E}">
      <dgm:prSet/>
      <dgm:spPr/>
      <dgm:t>
        <a:bodyPr/>
        <a:lstStyle/>
        <a:p>
          <a:pPr rtl="0"/>
          <a:endParaRPr lang="ar-EG"/>
        </a:p>
      </dgm:t>
    </dgm:pt>
    <dgm:pt modelId="{CA69E59C-0E2F-4B74-B9CA-6F2D31913B72}" type="sibTrans" cxnId="{CBBC58EE-7C45-477A-BC00-B1F34EC3045E}">
      <dgm:prSet/>
      <dgm:spPr/>
      <dgm:t>
        <a:bodyPr/>
        <a:lstStyle/>
        <a:p>
          <a:pPr rtl="0"/>
          <a:endParaRPr lang="ar-EG"/>
        </a:p>
      </dgm:t>
    </dgm:pt>
    <dgm:pt modelId="{2B38DADA-0279-4CDD-B0CD-F0528F56FFE8}" type="pres">
      <dgm:prSet presAssocID="{4328BE86-0866-4811-A4A8-45D1B3CB4F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C90D37C8-AFA3-4391-85DD-B22C208AF8C8}" type="pres">
      <dgm:prSet presAssocID="{71520285-F3C2-4755-BB67-0D231C172DAD}" presName="hierRoot1" presStyleCnt="0"/>
      <dgm:spPr/>
    </dgm:pt>
    <dgm:pt modelId="{CDD5A8FB-A764-45D0-A874-06A7090197AE}" type="pres">
      <dgm:prSet presAssocID="{71520285-F3C2-4755-BB67-0D231C172DAD}" presName="composite" presStyleCnt="0"/>
      <dgm:spPr/>
    </dgm:pt>
    <dgm:pt modelId="{56408824-C55B-4E38-AD86-AF941C714A43}" type="pres">
      <dgm:prSet presAssocID="{71520285-F3C2-4755-BB67-0D231C172DAD}" presName="background" presStyleLbl="node0" presStyleIdx="0" presStyleCnt="1"/>
      <dgm:spPr/>
    </dgm:pt>
    <dgm:pt modelId="{9FE4459A-E045-4E2D-A686-779F38C2AED3}" type="pres">
      <dgm:prSet presAssocID="{71520285-F3C2-4755-BB67-0D231C172DAD}" presName="text" presStyleLbl="fgAcc0" presStyleIdx="0" presStyleCnt="1" custScaleX="78939" custScaleY="3726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A2788F5-5578-44FE-95B1-2FD1D2C642D6}" type="pres">
      <dgm:prSet presAssocID="{71520285-F3C2-4755-BB67-0D231C172DAD}" presName="hierChild2" presStyleCnt="0"/>
      <dgm:spPr/>
    </dgm:pt>
    <dgm:pt modelId="{DC90CED9-79C2-4B4E-A63B-C507EA61CC82}" type="pres">
      <dgm:prSet presAssocID="{C8574C63-157D-462E-BA46-2A2AF9414A94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C699BFE3-7644-4548-92CD-E6B1B1CFC831}" type="pres">
      <dgm:prSet presAssocID="{04467A37-8818-46A5-A450-54D9757EB2D5}" presName="hierRoot2" presStyleCnt="0"/>
      <dgm:spPr/>
    </dgm:pt>
    <dgm:pt modelId="{3607628B-F9B8-495B-B16C-B34BE1023195}" type="pres">
      <dgm:prSet presAssocID="{04467A37-8818-46A5-A450-54D9757EB2D5}" presName="composite2" presStyleCnt="0"/>
      <dgm:spPr/>
    </dgm:pt>
    <dgm:pt modelId="{75C96713-13BB-4EC8-9ADD-A3FCB8FCC328}" type="pres">
      <dgm:prSet presAssocID="{04467A37-8818-46A5-A450-54D9757EB2D5}" presName="background2" presStyleLbl="node2" presStyleIdx="0" presStyleCnt="2"/>
      <dgm:spPr/>
    </dgm:pt>
    <dgm:pt modelId="{922BD3B4-818A-4D93-9058-949620468586}" type="pres">
      <dgm:prSet presAssocID="{04467A37-8818-46A5-A450-54D9757EB2D5}" presName="text2" presStyleLbl="fgAcc2" presStyleIdx="0" presStyleCnt="2" custScaleY="3787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BBDD73E-A4A9-410E-88F9-FBF413750734}" type="pres">
      <dgm:prSet presAssocID="{04467A37-8818-46A5-A450-54D9757EB2D5}" presName="hierChild3" presStyleCnt="0"/>
      <dgm:spPr/>
    </dgm:pt>
    <dgm:pt modelId="{D81AF57E-E7CE-4F2D-80E2-411656E8041D}" type="pres">
      <dgm:prSet presAssocID="{F74543DC-D69A-4630-AEEF-025D707DF9F7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63892BBB-2CEC-423D-BFC8-64A0D9EFDEF4}" type="pres">
      <dgm:prSet presAssocID="{98B5EEAB-8823-4E95-BF6E-20C78DFD2444}" presName="hierRoot2" presStyleCnt="0"/>
      <dgm:spPr/>
    </dgm:pt>
    <dgm:pt modelId="{CE684D3F-9F3A-4096-B910-B1D3D7559AC1}" type="pres">
      <dgm:prSet presAssocID="{98B5EEAB-8823-4E95-BF6E-20C78DFD2444}" presName="composite2" presStyleCnt="0"/>
      <dgm:spPr/>
    </dgm:pt>
    <dgm:pt modelId="{5DD16B8C-58B6-4EB5-8B99-00E3B7264B41}" type="pres">
      <dgm:prSet presAssocID="{98B5EEAB-8823-4E95-BF6E-20C78DFD2444}" presName="background2" presStyleLbl="node2" presStyleIdx="1" presStyleCnt="2"/>
      <dgm:spPr/>
    </dgm:pt>
    <dgm:pt modelId="{BB0F6ABC-D93E-4D77-B5A1-E1DC8D8F9490}" type="pres">
      <dgm:prSet presAssocID="{98B5EEAB-8823-4E95-BF6E-20C78DFD2444}" presName="text2" presStyleLbl="fgAcc2" presStyleIdx="1" presStyleCnt="2" custScaleY="4002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A039AF7-5080-4E27-B9AD-AE00C12B35E6}" type="pres">
      <dgm:prSet presAssocID="{98B5EEAB-8823-4E95-BF6E-20C78DFD2444}" presName="hierChild3" presStyleCnt="0"/>
      <dgm:spPr/>
    </dgm:pt>
  </dgm:ptLst>
  <dgm:cxnLst>
    <dgm:cxn modelId="{7DC6F2CC-1284-4594-9B6A-6FD75AF2E858}" type="presOf" srcId="{71520285-F3C2-4755-BB67-0D231C172DAD}" destId="{9FE4459A-E045-4E2D-A686-779F38C2AED3}" srcOrd="0" destOrd="0" presId="urn:microsoft.com/office/officeart/2005/8/layout/hierarchy1"/>
    <dgm:cxn modelId="{F676F607-8A9E-4F55-BA0F-55CA64D30237}" type="presOf" srcId="{04467A37-8818-46A5-A450-54D9757EB2D5}" destId="{922BD3B4-818A-4D93-9058-949620468586}" srcOrd="0" destOrd="0" presId="urn:microsoft.com/office/officeart/2005/8/layout/hierarchy1"/>
    <dgm:cxn modelId="{92274909-EEB9-4F5A-9310-8BDA6B820413}" type="presOf" srcId="{4328BE86-0866-4811-A4A8-45D1B3CB4FED}" destId="{2B38DADA-0279-4CDD-B0CD-F0528F56FFE8}" srcOrd="0" destOrd="0" presId="urn:microsoft.com/office/officeart/2005/8/layout/hierarchy1"/>
    <dgm:cxn modelId="{DE441234-FC96-42C8-BE24-A1E5D59AAA47}" srcId="{71520285-F3C2-4755-BB67-0D231C172DAD}" destId="{04467A37-8818-46A5-A450-54D9757EB2D5}" srcOrd="0" destOrd="0" parTransId="{C8574C63-157D-462E-BA46-2A2AF9414A94}" sibTransId="{16A29BD4-2CE1-4A9C-9759-FA72A707C566}"/>
    <dgm:cxn modelId="{C9DA7276-CE31-4624-8A3F-6BBFC2B86C42}" srcId="{4328BE86-0866-4811-A4A8-45D1B3CB4FED}" destId="{71520285-F3C2-4755-BB67-0D231C172DAD}" srcOrd="0" destOrd="0" parTransId="{247939FF-E66E-4AE8-A405-66192FAB3AB7}" sibTransId="{84E119F0-F047-43E2-AE00-E0A4FA669369}"/>
    <dgm:cxn modelId="{B52E3D06-6D2A-4AF9-9E59-47C57BC4903F}" type="presOf" srcId="{C8574C63-157D-462E-BA46-2A2AF9414A94}" destId="{DC90CED9-79C2-4B4E-A63B-C507EA61CC82}" srcOrd="0" destOrd="0" presId="urn:microsoft.com/office/officeart/2005/8/layout/hierarchy1"/>
    <dgm:cxn modelId="{8FE35818-E9B7-41DA-88D0-515FC2F26262}" type="presOf" srcId="{F74543DC-D69A-4630-AEEF-025D707DF9F7}" destId="{D81AF57E-E7CE-4F2D-80E2-411656E8041D}" srcOrd="0" destOrd="0" presId="urn:microsoft.com/office/officeart/2005/8/layout/hierarchy1"/>
    <dgm:cxn modelId="{CBBC58EE-7C45-477A-BC00-B1F34EC3045E}" srcId="{71520285-F3C2-4755-BB67-0D231C172DAD}" destId="{98B5EEAB-8823-4E95-BF6E-20C78DFD2444}" srcOrd="1" destOrd="0" parTransId="{F74543DC-D69A-4630-AEEF-025D707DF9F7}" sibTransId="{CA69E59C-0E2F-4B74-B9CA-6F2D31913B72}"/>
    <dgm:cxn modelId="{8EED5B0C-2F71-43E7-87D7-A6E0394664F3}" type="presOf" srcId="{98B5EEAB-8823-4E95-BF6E-20C78DFD2444}" destId="{BB0F6ABC-D93E-4D77-B5A1-E1DC8D8F9490}" srcOrd="0" destOrd="0" presId="urn:microsoft.com/office/officeart/2005/8/layout/hierarchy1"/>
    <dgm:cxn modelId="{55B128B0-62A3-4699-B6B9-1BDAE4059494}" type="presParOf" srcId="{2B38DADA-0279-4CDD-B0CD-F0528F56FFE8}" destId="{C90D37C8-AFA3-4391-85DD-B22C208AF8C8}" srcOrd="0" destOrd="0" presId="urn:microsoft.com/office/officeart/2005/8/layout/hierarchy1"/>
    <dgm:cxn modelId="{CACAFE1C-ABDE-42F7-A7CB-A5DAAE94ECD3}" type="presParOf" srcId="{C90D37C8-AFA3-4391-85DD-B22C208AF8C8}" destId="{CDD5A8FB-A764-45D0-A874-06A7090197AE}" srcOrd="0" destOrd="0" presId="urn:microsoft.com/office/officeart/2005/8/layout/hierarchy1"/>
    <dgm:cxn modelId="{D49F9598-D7C7-4797-A94B-2C9F61C912F7}" type="presParOf" srcId="{CDD5A8FB-A764-45D0-A874-06A7090197AE}" destId="{56408824-C55B-4E38-AD86-AF941C714A43}" srcOrd="0" destOrd="0" presId="urn:microsoft.com/office/officeart/2005/8/layout/hierarchy1"/>
    <dgm:cxn modelId="{C0AE2691-911A-43F8-90A6-19C5CEB58BB6}" type="presParOf" srcId="{CDD5A8FB-A764-45D0-A874-06A7090197AE}" destId="{9FE4459A-E045-4E2D-A686-779F38C2AED3}" srcOrd="1" destOrd="0" presId="urn:microsoft.com/office/officeart/2005/8/layout/hierarchy1"/>
    <dgm:cxn modelId="{4DB22C81-5629-42CD-91A7-F7A311D949FF}" type="presParOf" srcId="{C90D37C8-AFA3-4391-85DD-B22C208AF8C8}" destId="{2A2788F5-5578-44FE-95B1-2FD1D2C642D6}" srcOrd="1" destOrd="0" presId="urn:microsoft.com/office/officeart/2005/8/layout/hierarchy1"/>
    <dgm:cxn modelId="{093ECE7D-0AFC-42BC-AF33-D9E0EAFAA962}" type="presParOf" srcId="{2A2788F5-5578-44FE-95B1-2FD1D2C642D6}" destId="{DC90CED9-79C2-4B4E-A63B-C507EA61CC82}" srcOrd="0" destOrd="0" presId="urn:microsoft.com/office/officeart/2005/8/layout/hierarchy1"/>
    <dgm:cxn modelId="{F4D50071-DE52-42F7-B4C7-53D6A48F40EA}" type="presParOf" srcId="{2A2788F5-5578-44FE-95B1-2FD1D2C642D6}" destId="{C699BFE3-7644-4548-92CD-E6B1B1CFC831}" srcOrd="1" destOrd="0" presId="urn:microsoft.com/office/officeart/2005/8/layout/hierarchy1"/>
    <dgm:cxn modelId="{BBA6EB19-D667-4853-918C-4070501D4024}" type="presParOf" srcId="{C699BFE3-7644-4548-92CD-E6B1B1CFC831}" destId="{3607628B-F9B8-495B-B16C-B34BE1023195}" srcOrd="0" destOrd="0" presId="urn:microsoft.com/office/officeart/2005/8/layout/hierarchy1"/>
    <dgm:cxn modelId="{9B126F20-7034-42A4-A4A3-1E7908D10648}" type="presParOf" srcId="{3607628B-F9B8-495B-B16C-B34BE1023195}" destId="{75C96713-13BB-4EC8-9ADD-A3FCB8FCC328}" srcOrd="0" destOrd="0" presId="urn:microsoft.com/office/officeart/2005/8/layout/hierarchy1"/>
    <dgm:cxn modelId="{22BAF424-ADAC-4CC6-AB2A-45545AD9DF12}" type="presParOf" srcId="{3607628B-F9B8-495B-B16C-B34BE1023195}" destId="{922BD3B4-818A-4D93-9058-949620468586}" srcOrd="1" destOrd="0" presId="urn:microsoft.com/office/officeart/2005/8/layout/hierarchy1"/>
    <dgm:cxn modelId="{3180F64A-F616-4EB6-8DE8-35F529384D74}" type="presParOf" srcId="{C699BFE3-7644-4548-92CD-E6B1B1CFC831}" destId="{EBBDD73E-A4A9-410E-88F9-FBF413750734}" srcOrd="1" destOrd="0" presId="urn:microsoft.com/office/officeart/2005/8/layout/hierarchy1"/>
    <dgm:cxn modelId="{9D76B7D7-8B77-46BF-9D01-DB2D119B7847}" type="presParOf" srcId="{2A2788F5-5578-44FE-95B1-2FD1D2C642D6}" destId="{D81AF57E-E7CE-4F2D-80E2-411656E8041D}" srcOrd="2" destOrd="0" presId="urn:microsoft.com/office/officeart/2005/8/layout/hierarchy1"/>
    <dgm:cxn modelId="{4299E63B-7954-483E-94A2-F2777BE6842D}" type="presParOf" srcId="{2A2788F5-5578-44FE-95B1-2FD1D2C642D6}" destId="{63892BBB-2CEC-423D-BFC8-64A0D9EFDEF4}" srcOrd="3" destOrd="0" presId="urn:microsoft.com/office/officeart/2005/8/layout/hierarchy1"/>
    <dgm:cxn modelId="{E010FA1C-B8B6-43E7-A2AB-EC4FF121AC3D}" type="presParOf" srcId="{63892BBB-2CEC-423D-BFC8-64A0D9EFDEF4}" destId="{CE684D3F-9F3A-4096-B910-B1D3D7559AC1}" srcOrd="0" destOrd="0" presId="urn:microsoft.com/office/officeart/2005/8/layout/hierarchy1"/>
    <dgm:cxn modelId="{72E29C2B-805B-4BE3-AAA1-BF3385ECCB52}" type="presParOf" srcId="{CE684D3F-9F3A-4096-B910-B1D3D7559AC1}" destId="{5DD16B8C-58B6-4EB5-8B99-00E3B7264B41}" srcOrd="0" destOrd="0" presId="urn:microsoft.com/office/officeart/2005/8/layout/hierarchy1"/>
    <dgm:cxn modelId="{1AD8D305-7678-4C4A-B425-46F6744C69CA}" type="presParOf" srcId="{CE684D3F-9F3A-4096-B910-B1D3D7559AC1}" destId="{BB0F6ABC-D93E-4D77-B5A1-E1DC8D8F9490}" srcOrd="1" destOrd="0" presId="urn:microsoft.com/office/officeart/2005/8/layout/hierarchy1"/>
    <dgm:cxn modelId="{37F58644-18F9-40C6-BCEA-B3D7AB46AC53}" type="presParOf" srcId="{63892BBB-2CEC-423D-BFC8-64A0D9EFDEF4}" destId="{FA039AF7-5080-4E27-B9AD-AE00C12B35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68F1E-0975-4BAA-9C8A-B2B33E9273F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412E107-F71C-4E13-8AF1-CF74CB57D31A}">
      <dgm:prSet phldrT="[Text]" custT="1"/>
      <dgm:spPr/>
      <dgm:t>
        <a:bodyPr/>
        <a:lstStyle/>
        <a:p>
          <a:pPr rtl="0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676EC2A6-94B2-4ED1-B89C-880C5EA2498F}" type="par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1121D61A-790F-4F64-A24A-6D7C8DAEA083}" type="sib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D2AB998C-D72E-40C1-909E-7139624A4499}">
      <dgm:prSet phldrT="[Text]" custT="1"/>
      <dgm:spPr/>
      <dgm:t>
        <a:bodyPr/>
        <a:lstStyle/>
        <a:p>
          <a:pPr rtl="0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Inanimate ( </a:t>
          </a:r>
          <a:r>
            <a:rPr lang="en-MY" sz="2800" dirty="0" smtClean="0">
              <a:latin typeface="Garamond" pitchFamily="18" charset="0"/>
            </a:rPr>
            <a:t>non-living things.)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55EACDD-599E-4071-BA36-A7B1237D5282}" type="par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E689BABF-25EA-421E-AE45-CDE83B52C177}" type="sib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893A296F-D624-4B08-90FB-1FD6D470C628}">
      <dgm:prSet phldrT="[Text]" custT="1"/>
      <dgm:spPr/>
      <dgm:t>
        <a:bodyPr/>
        <a:lstStyle/>
        <a:p>
          <a:pPr rtl="0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Animal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AEDE2AFF-3E61-4CD6-B318-31237C0F17EC}" type="par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CA6987D8-761D-4CEB-AA73-C616CA6FAFB1}" type="sib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E80C0B43-06A5-43E0-8A41-330C5BC3C4BA}">
      <dgm:prSet custT="1"/>
      <dgm:spPr/>
      <dgm:t>
        <a:bodyPr/>
        <a:lstStyle/>
        <a:p>
          <a:pPr rtl="1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02634F6-43D9-45B9-ACF9-37F95D925E87}" type="par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F2187BEF-DFDF-480E-B236-B5351ECFD333}" type="sib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C227B51A-ED4E-4D73-BA3B-7BB9F2B4BB6D}" type="pres">
      <dgm:prSet presAssocID="{16968F1E-0975-4BAA-9C8A-B2B33E9273F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26BAA7B4-A5E0-4163-849F-7C317E0DF2AF}" type="pres">
      <dgm:prSet presAssocID="{3412E107-F71C-4E13-8AF1-CF74CB57D31A}" presName="hierRoot1" presStyleCnt="0"/>
      <dgm:spPr/>
    </dgm:pt>
    <dgm:pt modelId="{AC358BC1-E94B-4D63-9B97-7DB72D4F2256}" type="pres">
      <dgm:prSet presAssocID="{3412E107-F71C-4E13-8AF1-CF74CB57D31A}" presName="composite" presStyleCnt="0"/>
      <dgm:spPr/>
    </dgm:pt>
    <dgm:pt modelId="{C3304DDF-852A-4503-B5AB-02234E0F7B34}" type="pres">
      <dgm:prSet presAssocID="{3412E107-F71C-4E13-8AF1-CF74CB57D31A}" presName="background" presStyleLbl="node0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MY"/>
        </a:p>
      </dgm:t>
    </dgm:pt>
    <dgm:pt modelId="{823CA37B-F907-481D-8DE5-89F217742971}" type="pres">
      <dgm:prSet presAssocID="{3412E107-F71C-4E13-8AF1-CF74CB57D31A}" presName="text" presStyleLbl="fgAcc0" presStyleIdx="0" presStyleCnt="1" custScaleX="224001" custScaleY="102257" custLinFactNeighborX="579" custLinFactNeighborY="-3807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A5C46BD5-97D6-4087-9C0A-BAA56C2D69AC}" type="pres">
      <dgm:prSet presAssocID="{3412E107-F71C-4E13-8AF1-CF74CB57D31A}" presName="hierChild2" presStyleCnt="0"/>
      <dgm:spPr/>
    </dgm:pt>
    <dgm:pt modelId="{173CCCF5-DD2E-46CC-9B75-0214DE6922E8}" type="pres">
      <dgm:prSet presAssocID="{055EACDD-599E-4071-BA36-A7B1237D5282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8D5CFE66-C9D6-4744-8CEE-CE59C090082E}" type="pres">
      <dgm:prSet presAssocID="{D2AB998C-D72E-40C1-909E-7139624A4499}" presName="hierRoot2" presStyleCnt="0"/>
      <dgm:spPr/>
    </dgm:pt>
    <dgm:pt modelId="{E5CF883C-260A-493F-94EF-BB6A047F2ACA}" type="pres">
      <dgm:prSet presAssocID="{D2AB998C-D72E-40C1-909E-7139624A4499}" presName="composite2" presStyleCnt="0"/>
      <dgm:spPr/>
    </dgm:pt>
    <dgm:pt modelId="{A457AEA9-5FA7-4FFE-BB4F-FE871C2E6459}" type="pres">
      <dgm:prSet presAssocID="{D2AB998C-D72E-40C1-909E-7139624A4499}" presName="background2" presStyleLbl="node2" presStyleIdx="0" presStyleCnt="3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40899558-621F-4B0D-B585-C49CBA4EA7F0}" type="pres">
      <dgm:prSet presAssocID="{D2AB998C-D72E-40C1-909E-7139624A4499}" presName="text2" presStyleLbl="fgAcc2" presStyleIdx="0" presStyleCnt="3" custLinFactNeighborX="95" custLinFactNeighborY="293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A31C994-0176-4122-B40D-CF740FB44D0D}" type="pres">
      <dgm:prSet presAssocID="{D2AB998C-D72E-40C1-909E-7139624A4499}" presName="hierChild3" presStyleCnt="0"/>
      <dgm:spPr/>
    </dgm:pt>
    <dgm:pt modelId="{51AE8495-33EA-4E26-A917-2805C721A71E}" type="pres">
      <dgm:prSet presAssocID="{AEDE2AFF-3E61-4CD6-B318-31237C0F17EC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DD436B68-B262-4C5D-AEF3-1EDB727AA96C}" type="pres">
      <dgm:prSet presAssocID="{893A296F-D624-4B08-90FB-1FD6D470C628}" presName="hierRoot2" presStyleCnt="0"/>
      <dgm:spPr/>
    </dgm:pt>
    <dgm:pt modelId="{E51D04D8-A59D-4729-9A61-13DA7DBE05AC}" type="pres">
      <dgm:prSet presAssocID="{893A296F-D624-4B08-90FB-1FD6D470C628}" presName="composite2" presStyleCnt="0"/>
      <dgm:spPr/>
    </dgm:pt>
    <dgm:pt modelId="{9973AA08-5C60-46F4-B800-A76A77885749}" type="pres">
      <dgm:prSet presAssocID="{893A296F-D624-4B08-90FB-1FD6D470C628}" presName="background2" presStyleLbl="node2" presStyleIdx="1" presStyleCnt="3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33B867B6-0DCF-47F1-AB1D-D4B7280A8FC7}" type="pres">
      <dgm:prSet presAssocID="{893A296F-D624-4B08-90FB-1FD6D470C628}" presName="text2" presStyleLbl="fgAcc2" presStyleIdx="1" presStyleCnt="3" custLinFactNeighborX="-899" custLinFactNeighborY="293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A191FBEE-4325-4AEE-A29B-F504F0054E22}" type="pres">
      <dgm:prSet presAssocID="{893A296F-D624-4B08-90FB-1FD6D470C628}" presName="hierChild3" presStyleCnt="0"/>
      <dgm:spPr/>
    </dgm:pt>
    <dgm:pt modelId="{0DAF0BCC-BCAC-418E-B302-2F79E6661074}" type="pres">
      <dgm:prSet presAssocID="{002634F6-43D9-45B9-ACF9-37F95D925E87}" presName="Name10" presStyleLbl="parChTrans1D2" presStyleIdx="2" presStyleCnt="3"/>
      <dgm:spPr/>
      <dgm:t>
        <a:bodyPr/>
        <a:lstStyle/>
        <a:p>
          <a:pPr rtl="1"/>
          <a:endParaRPr lang="ar-EG"/>
        </a:p>
      </dgm:t>
    </dgm:pt>
    <dgm:pt modelId="{1E118886-8B1B-4836-8C1B-1BD261017CF4}" type="pres">
      <dgm:prSet presAssocID="{E80C0B43-06A5-43E0-8A41-330C5BC3C4BA}" presName="hierRoot2" presStyleCnt="0"/>
      <dgm:spPr/>
    </dgm:pt>
    <dgm:pt modelId="{9BB15DBA-0976-473F-A69E-FFCBBA11901E}" type="pres">
      <dgm:prSet presAssocID="{E80C0B43-06A5-43E0-8A41-330C5BC3C4BA}" presName="composite2" presStyleCnt="0"/>
      <dgm:spPr/>
    </dgm:pt>
    <dgm:pt modelId="{C20AA51E-017F-4778-8586-D7AE0C7E3BC8}" type="pres">
      <dgm:prSet presAssocID="{E80C0B43-06A5-43E0-8A41-330C5BC3C4BA}" presName="background2" presStyleLbl="node2" presStyleIdx="2" presStyleCnt="3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5192BB4F-31E9-4A22-922E-1C4C6863CEEF}" type="pres">
      <dgm:prSet presAssocID="{E80C0B43-06A5-43E0-8A41-330C5BC3C4BA}" presName="text2" presStyleLbl="fgAcc2" presStyleIdx="2" presStyleCnt="3" custScaleX="90083" custScaleY="103614" custLinFactNeighborX="-38919" custLinFactNeighborY="245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145DC24-E44F-4B1C-B534-B762E8FA8E20}" type="pres">
      <dgm:prSet presAssocID="{E80C0B43-06A5-43E0-8A41-330C5BC3C4BA}" presName="hierChild3" presStyleCnt="0"/>
      <dgm:spPr/>
    </dgm:pt>
  </dgm:ptLst>
  <dgm:cxnLst>
    <dgm:cxn modelId="{27A3D62F-7A57-4EF7-9A2F-EA6687DFF7F0}" type="presOf" srcId="{D2AB998C-D72E-40C1-909E-7139624A4499}" destId="{40899558-621F-4B0D-B585-C49CBA4EA7F0}" srcOrd="0" destOrd="0" presId="urn:microsoft.com/office/officeart/2005/8/layout/hierarchy1"/>
    <dgm:cxn modelId="{4A528818-AC46-4E13-B154-73A27D654DFF}" type="presOf" srcId="{AEDE2AFF-3E61-4CD6-B318-31237C0F17EC}" destId="{51AE8495-33EA-4E26-A917-2805C721A71E}" srcOrd="0" destOrd="0" presId="urn:microsoft.com/office/officeart/2005/8/layout/hierarchy1"/>
    <dgm:cxn modelId="{923CFB3A-A3A0-4578-833A-4DFEAEE14BB7}" type="presOf" srcId="{3412E107-F71C-4E13-8AF1-CF74CB57D31A}" destId="{823CA37B-F907-481D-8DE5-89F217742971}" srcOrd="0" destOrd="0" presId="urn:microsoft.com/office/officeart/2005/8/layout/hierarchy1"/>
    <dgm:cxn modelId="{98F5981E-3778-4456-BC11-D6AF76795C9A}" type="presOf" srcId="{16968F1E-0975-4BAA-9C8A-B2B33E9273F3}" destId="{C227B51A-ED4E-4D73-BA3B-7BB9F2B4BB6D}" srcOrd="0" destOrd="0" presId="urn:microsoft.com/office/officeart/2005/8/layout/hierarchy1"/>
    <dgm:cxn modelId="{5C7D437B-1E16-4B53-B2A6-424A600F5390}" srcId="{3412E107-F71C-4E13-8AF1-CF74CB57D31A}" destId="{893A296F-D624-4B08-90FB-1FD6D470C628}" srcOrd="1" destOrd="0" parTransId="{AEDE2AFF-3E61-4CD6-B318-31237C0F17EC}" sibTransId="{CA6987D8-761D-4CEB-AA73-C616CA6FAFB1}"/>
    <dgm:cxn modelId="{34D0F911-E2D7-4FD6-AB11-934769782155}" type="presOf" srcId="{055EACDD-599E-4071-BA36-A7B1237D5282}" destId="{173CCCF5-DD2E-46CC-9B75-0214DE6922E8}" srcOrd="0" destOrd="0" presId="urn:microsoft.com/office/officeart/2005/8/layout/hierarchy1"/>
    <dgm:cxn modelId="{3EFB8959-B214-4F7F-9FFE-EF6324E69491}" type="presOf" srcId="{002634F6-43D9-45B9-ACF9-37F95D925E87}" destId="{0DAF0BCC-BCAC-418E-B302-2F79E6661074}" srcOrd="0" destOrd="0" presId="urn:microsoft.com/office/officeart/2005/8/layout/hierarchy1"/>
    <dgm:cxn modelId="{8F6926DF-BCA3-4D32-994A-CF9A9E390C65}" type="presOf" srcId="{E80C0B43-06A5-43E0-8A41-330C5BC3C4BA}" destId="{5192BB4F-31E9-4A22-922E-1C4C6863CEEF}" srcOrd="0" destOrd="0" presId="urn:microsoft.com/office/officeart/2005/8/layout/hierarchy1"/>
    <dgm:cxn modelId="{87F6D5CB-5EBE-4AB5-A44A-7125C307350C}" srcId="{16968F1E-0975-4BAA-9C8A-B2B33E9273F3}" destId="{3412E107-F71C-4E13-8AF1-CF74CB57D31A}" srcOrd="0" destOrd="0" parTransId="{676EC2A6-94B2-4ED1-B89C-880C5EA2498F}" sibTransId="{1121D61A-790F-4F64-A24A-6D7C8DAEA083}"/>
    <dgm:cxn modelId="{4024E728-F70F-4AA4-92F8-ACEF59FD195C}" srcId="{3412E107-F71C-4E13-8AF1-CF74CB57D31A}" destId="{E80C0B43-06A5-43E0-8A41-330C5BC3C4BA}" srcOrd="2" destOrd="0" parTransId="{002634F6-43D9-45B9-ACF9-37F95D925E87}" sibTransId="{F2187BEF-DFDF-480E-B236-B5351ECFD333}"/>
    <dgm:cxn modelId="{866189D8-A68F-450A-BDA9-CE71AC7E0AFE}" type="presOf" srcId="{893A296F-D624-4B08-90FB-1FD6D470C628}" destId="{33B867B6-0DCF-47F1-AB1D-D4B7280A8FC7}" srcOrd="0" destOrd="0" presId="urn:microsoft.com/office/officeart/2005/8/layout/hierarchy1"/>
    <dgm:cxn modelId="{23241C90-1D5A-4C62-83C5-0A308BD21B3E}" srcId="{3412E107-F71C-4E13-8AF1-CF74CB57D31A}" destId="{D2AB998C-D72E-40C1-909E-7139624A4499}" srcOrd="0" destOrd="0" parTransId="{055EACDD-599E-4071-BA36-A7B1237D5282}" sibTransId="{E689BABF-25EA-421E-AE45-CDE83B52C177}"/>
    <dgm:cxn modelId="{34E26EFB-F35A-4DFE-9792-F957FF5E254E}" type="presParOf" srcId="{C227B51A-ED4E-4D73-BA3B-7BB9F2B4BB6D}" destId="{26BAA7B4-A5E0-4163-849F-7C317E0DF2AF}" srcOrd="0" destOrd="0" presId="urn:microsoft.com/office/officeart/2005/8/layout/hierarchy1"/>
    <dgm:cxn modelId="{CE8B5268-FBED-4AB2-BC15-3849A1271784}" type="presParOf" srcId="{26BAA7B4-A5E0-4163-849F-7C317E0DF2AF}" destId="{AC358BC1-E94B-4D63-9B97-7DB72D4F2256}" srcOrd="0" destOrd="0" presId="urn:microsoft.com/office/officeart/2005/8/layout/hierarchy1"/>
    <dgm:cxn modelId="{C024C331-7F88-4274-B018-5BC2A52D90B4}" type="presParOf" srcId="{AC358BC1-E94B-4D63-9B97-7DB72D4F2256}" destId="{C3304DDF-852A-4503-B5AB-02234E0F7B34}" srcOrd="0" destOrd="0" presId="urn:microsoft.com/office/officeart/2005/8/layout/hierarchy1"/>
    <dgm:cxn modelId="{F59D7568-DBD0-41ED-991E-5E8C53567C34}" type="presParOf" srcId="{AC358BC1-E94B-4D63-9B97-7DB72D4F2256}" destId="{823CA37B-F907-481D-8DE5-89F217742971}" srcOrd="1" destOrd="0" presId="urn:microsoft.com/office/officeart/2005/8/layout/hierarchy1"/>
    <dgm:cxn modelId="{BC1E28A7-0EAB-4060-8DAD-A510E6F50588}" type="presParOf" srcId="{26BAA7B4-A5E0-4163-849F-7C317E0DF2AF}" destId="{A5C46BD5-97D6-4087-9C0A-BAA56C2D69AC}" srcOrd="1" destOrd="0" presId="urn:microsoft.com/office/officeart/2005/8/layout/hierarchy1"/>
    <dgm:cxn modelId="{B2D6172D-E12C-4AE0-9726-0B0476427CF7}" type="presParOf" srcId="{A5C46BD5-97D6-4087-9C0A-BAA56C2D69AC}" destId="{173CCCF5-DD2E-46CC-9B75-0214DE6922E8}" srcOrd="0" destOrd="0" presId="urn:microsoft.com/office/officeart/2005/8/layout/hierarchy1"/>
    <dgm:cxn modelId="{AC31B149-91CF-4537-8F53-ED655CABA948}" type="presParOf" srcId="{A5C46BD5-97D6-4087-9C0A-BAA56C2D69AC}" destId="{8D5CFE66-C9D6-4744-8CEE-CE59C090082E}" srcOrd="1" destOrd="0" presId="urn:microsoft.com/office/officeart/2005/8/layout/hierarchy1"/>
    <dgm:cxn modelId="{A2DB52D3-94D2-4C5F-BF34-CF4565855B18}" type="presParOf" srcId="{8D5CFE66-C9D6-4744-8CEE-CE59C090082E}" destId="{E5CF883C-260A-493F-94EF-BB6A047F2ACA}" srcOrd="0" destOrd="0" presId="urn:microsoft.com/office/officeart/2005/8/layout/hierarchy1"/>
    <dgm:cxn modelId="{FF40E9D9-2BB7-4C42-8111-F755EC0B2298}" type="presParOf" srcId="{E5CF883C-260A-493F-94EF-BB6A047F2ACA}" destId="{A457AEA9-5FA7-4FFE-BB4F-FE871C2E6459}" srcOrd="0" destOrd="0" presId="urn:microsoft.com/office/officeart/2005/8/layout/hierarchy1"/>
    <dgm:cxn modelId="{59FD8DB9-67EB-4A6D-B2A3-19DCC6488E0C}" type="presParOf" srcId="{E5CF883C-260A-493F-94EF-BB6A047F2ACA}" destId="{40899558-621F-4B0D-B585-C49CBA4EA7F0}" srcOrd="1" destOrd="0" presId="urn:microsoft.com/office/officeart/2005/8/layout/hierarchy1"/>
    <dgm:cxn modelId="{300D8077-5CE8-4773-A6CB-D881D3DE2606}" type="presParOf" srcId="{8D5CFE66-C9D6-4744-8CEE-CE59C090082E}" destId="{3A31C994-0176-4122-B40D-CF740FB44D0D}" srcOrd="1" destOrd="0" presId="urn:microsoft.com/office/officeart/2005/8/layout/hierarchy1"/>
    <dgm:cxn modelId="{516C1894-C5B8-4FCA-99B3-33DAADB4E38D}" type="presParOf" srcId="{A5C46BD5-97D6-4087-9C0A-BAA56C2D69AC}" destId="{51AE8495-33EA-4E26-A917-2805C721A71E}" srcOrd="2" destOrd="0" presId="urn:microsoft.com/office/officeart/2005/8/layout/hierarchy1"/>
    <dgm:cxn modelId="{034B41E1-F65F-424A-9C04-FB1038C827AA}" type="presParOf" srcId="{A5C46BD5-97D6-4087-9C0A-BAA56C2D69AC}" destId="{DD436B68-B262-4C5D-AEF3-1EDB727AA96C}" srcOrd="3" destOrd="0" presId="urn:microsoft.com/office/officeart/2005/8/layout/hierarchy1"/>
    <dgm:cxn modelId="{152B5AAC-0CBD-4B49-B5B6-23151394FC3A}" type="presParOf" srcId="{DD436B68-B262-4C5D-AEF3-1EDB727AA96C}" destId="{E51D04D8-A59D-4729-9A61-13DA7DBE05AC}" srcOrd="0" destOrd="0" presId="urn:microsoft.com/office/officeart/2005/8/layout/hierarchy1"/>
    <dgm:cxn modelId="{0CA4707D-472E-440C-8752-EFF67C62C4CA}" type="presParOf" srcId="{E51D04D8-A59D-4729-9A61-13DA7DBE05AC}" destId="{9973AA08-5C60-46F4-B800-A76A77885749}" srcOrd="0" destOrd="0" presId="urn:microsoft.com/office/officeart/2005/8/layout/hierarchy1"/>
    <dgm:cxn modelId="{D45DA5D6-0ADF-4196-9242-F284B4EA68E2}" type="presParOf" srcId="{E51D04D8-A59D-4729-9A61-13DA7DBE05AC}" destId="{33B867B6-0DCF-47F1-AB1D-D4B7280A8FC7}" srcOrd="1" destOrd="0" presId="urn:microsoft.com/office/officeart/2005/8/layout/hierarchy1"/>
    <dgm:cxn modelId="{45CC6C00-A597-41CA-B8CA-CA1975186502}" type="presParOf" srcId="{DD436B68-B262-4C5D-AEF3-1EDB727AA96C}" destId="{A191FBEE-4325-4AEE-A29B-F504F0054E22}" srcOrd="1" destOrd="0" presId="urn:microsoft.com/office/officeart/2005/8/layout/hierarchy1"/>
    <dgm:cxn modelId="{2D0A73C5-0368-45E3-8EAA-D4AA11493ABE}" type="presParOf" srcId="{A5C46BD5-97D6-4087-9C0A-BAA56C2D69AC}" destId="{0DAF0BCC-BCAC-418E-B302-2F79E6661074}" srcOrd="4" destOrd="0" presId="urn:microsoft.com/office/officeart/2005/8/layout/hierarchy1"/>
    <dgm:cxn modelId="{D4C2E3D2-56F9-429A-A3CC-FED79CA43EB8}" type="presParOf" srcId="{A5C46BD5-97D6-4087-9C0A-BAA56C2D69AC}" destId="{1E118886-8B1B-4836-8C1B-1BD261017CF4}" srcOrd="5" destOrd="0" presId="urn:microsoft.com/office/officeart/2005/8/layout/hierarchy1"/>
    <dgm:cxn modelId="{DB15F0EB-85BA-4EA1-BA6F-989FD1AC8F7F}" type="presParOf" srcId="{1E118886-8B1B-4836-8C1B-1BD261017CF4}" destId="{9BB15DBA-0976-473F-A69E-FFCBBA11901E}" srcOrd="0" destOrd="0" presId="urn:microsoft.com/office/officeart/2005/8/layout/hierarchy1"/>
    <dgm:cxn modelId="{22461441-6802-4D17-90C0-6AD4279F9CE9}" type="presParOf" srcId="{9BB15DBA-0976-473F-A69E-FFCBBA11901E}" destId="{C20AA51E-017F-4778-8586-D7AE0C7E3BC8}" srcOrd="0" destOrd="0" presId="urn:microsoft.com/office/officeart/2005/8/layout/hierarchy1"/>
    <dgm:cxn modelId="{C423E5A9-CC95-46A5-9A81-D6EDE7A1A126}" type="presParOf" srcId="{9BB15DBA-0976-473F-A69E-FFCBBA11901E}" destId="{5192BB4F-31E9-4A22-922E-1C4C6863CEEF}" srcOrd="1" destOrd="0" presId="urn:microsoft.com/office/officeart/2005/8/layout/hierarchy1"/>
    <dgm:cxn modelId="{74B3047C-453E-42D9-8CE7-A2B4B85611D9}" type="presParOf" srcId="{1E118886-8B1B-4836-8C1B-1BD261017CF4}" destId="{6145DC24-E44F-4B1C-B534-B762E8FA8E2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68F1E-0975-4BAA-9C8A-B2B33E9273F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412E107-F71C-4E13-8AF1-CF74CB57D31A}">
      <dgm:prSet phldrT="[Text]" custT="1"/>
      <dgm:spPr/>
      <dgm:t>
        <a:bodyPr/>
        <a:lstStyle/>
        <a:p>
          <a:pPr rtl="0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676EC2A6-94B2-4ED1-B89C-880C5EA2498F}" type="par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1121D61A-790F-4F64-A24A-6D7C8DAEA083}" type="sib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D2AB998C-D72E-40C1-909E-7139624A4499}">
      <dgm:prSet phldrT="[Text]" custT="1"/>
      <dgm:spPr/>
      <dgm:t>
        <a:bodyPr/>
        <a:lstStyle/>
        <a:p>
          <a:pPr rtl="0"/>
          <a:r>
            <a:rPr lang="en-US" sz="2800" b="1" dirty="0" smtClean="0">
              <a:latin typeface="Garamond" pitchFamily="18" charset="0"/>
            </a:rPr>
            <a:t>Inanimate</a:t>
          </a:r>
          <a:endParaRPr lang="ar-EG" sz="2800" b="1" dirty="0">
            <a:latin typeface="Garamond" pitchFamily="18" charset="0"/>
          </a:endParaRPr>
        </a:p>
      </dgm:t>
    </dgm:pt>
    <dgm:pt modelId="{055EACDD-599E-4071-BA36-A7B1237D5282}" type="par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E689BABF-25EA-421E-AE45-CDE83B52C177}" type="sib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893A296F-D624-4B08-90FB-1FD6D470C628}">
      <dgm:prSet phldrT="[Text]" custT="1"/>
      <dgm:spPr/>
      <dgm:t>
        <a:bodyPr/>
        <a:lstStyle/>
        <a:p>
          <a:pPr rtl="0"/>
          <a:r>
            <a:rPr lang="en-US" sz="2800" b="1" dirty="0" smtClean="0">
              <a:latin typeface="Garamond" pitchFamily="18" charset="0"/>
            </a:rPr>
            <a:t>Animal</a:t>
          </a:r>
          <a:endParaRPr lang="ar-EG" sz="2800" b="1" dirty="0">
            <a:latin typeface="Garamond" pitchFamily="18" charset="0"/>
          </a:endParaRPr>
        </a:p>
      </dgm:t>
    </dgm:pt>
    <dgm:pt modelId="{AEDE2AFF-3E61-4CD6-B318-31237C0F17EC}" type="par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CA6987D8-761D-4CEB-AA73-C616CA6FAFB1}" type="sib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E80C0B43-06A5-43E0-8A41-330C5BC3C4BA}">
      <dgm:prSet custT="1"/>
      <dgm:spPr/>
      <dgm:t>
        <a:bodyPr/>
        <a:lstStyle/>
        <a:p>
          <a:pPr rtl="1"/>
          <a:r>
            <a: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02634F6-43D9-45B9-ACF9-37F95D925E87}" type="par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F2187BEF-DFDF-480E-B236-B5351ECFD333}" type="sib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E3FB7F84-7244-4033-85C6-3FEBB40A3DEF}">
      <dgm:prSet custT="1"/>
      <dgm:spPr/>
      <dgm:t>
        <a:bodyPr/>
        <a:lstStyle/>
        <a:p>
          <a:pPr rtl="1"/>
          <a:r>
            <a:rPr lang="en-US" sz="3200" b="1" dirty="0" smtClean="0">
              <a:solidFill>
                <a:srgbClr val="FF0000"/>
              </a:solidFill>
              <a:effectLst/>
              <a:latin typeface="Garamond" pitchFamily="18" charset="0"/>
            </a:rPr>
            <a:t>Carriers</a:t>
          </a:r>
          <a:endParaRPr lang="ar-EG" sz="3200" b="1" dirty="0">
            <a:solidFill>
              <a:srgbClr val="FF0000"/>
            </a:solidFill>
            <a:effectLst/>
            <a:latin typeface="Garamond" pitchFamily="18" charset="0"/>
          </a:endParaRPr>
        </a:p>
      </dgm:t>
    </dgm:pt>
    <dgm:pt modelId="{620A0BA4-0B3D-4D4A-81EF-A810CAD64FE7}" type="parTrans" cxnId="{B28D6FA5-AE72-4B18-BA40-794533C2C309}">
      <dgm:prSet/>
      <dgm:spPr>
        <a:ln>
          <a:solidFill>
            <a:srgbClr val="FF0000"/>
          </a:solidFill>
        </a:ln>
      </dgm:spPr>
      <dgm:t>
        <a:bodyPr/>
        <a:lstStyle/>
        <a:p>
          <a:pPr rtl="1"/>
          <a:endParaRPr lang="ar-EG"/>
        </a:p>
      </dgm:t>
    </dgm:pt>
    <dgm:pt modelId="{E214AF95-BE32-4296-B7E2-B7771B5A93C6}" type="sibTrans" cxnId="{B28D6FA5-AE72-4B18-BA40-794533C2C309}">
      <dgm:prSet/>
      <dgm:spPr/>
      <dgm:t>
        <a:bodyPr/>
        <a:lstStyle/>
        <a:p>
          <a:pPr rtl="1"/>
          <a:endParaRPr lang="ar-EG"/>
        </a:p>
      </dgm:t>
    </dgm:pt>
    <dgm:pt modelId="{8DA2D4E2-475C-4C03-A0C0-594294D06077}">
      <dgm:prSet custT="1"/>
      <dgm:spPr/>
      <dgm:t>
        <a:bodyPr/>
        <a:lstStyle/>
        <a:p>
          <a:pPr rtl="1"/>
          <a:r>
            <a:rPr lang="en-US" sz="3600" b="1" dirty="0" smtClean="0">
              <a:solidFill>
                <a:srgbClr val="FF0000"/>
              </a:solidFill>
              <a:effectLst/>
              <a:latin typeface="Garamond" pitchFamily="18" charset="0"/>
            </a:rPr>
            <a:t>Cases</a:t>
          </a:r>
          <a:endParaRPr lang="ar-EG" sz="3600" b="1" dirty="0">
            <a:solidFill>
              <a:srgbClr val="FF0000"/>
            </a:solidFill>
            <a:effectLst/>
            <a:latin typeface="Garamond" pitchFamily="18" charset="0"/>
          </a:endParaRPr>
        </a:p>
      </dgm:t>
    </dgm:pt>
    <dgm:pt modelId="{88B0C487-29D0-43D7-A0E1-CDF1EEE4BF0B}" type="parTrans" cxnId="{02D2D82E-85C2-4975-AD09-2F9E35875F16}">
      <dgm:prSet/>
      <dgm:spPr>
        <a:ln>
          <a:solidFill>
            <a:srgbClr val="FF0000"/>
          </a:solidFill>
        </a:ln>
      </dgm:spPr>
      <dgm:t>
        <a:bodyPr/>
        <a:lstStyle/>
        <a:p>
          <a:pPr rtl="1"/>
          <a:endParaRPr lang="ar-EG"/>
        </a:p>
      </dgm:t>
    </dgm:pt>
    <dgm:pt modelId="{AEC74F71-CE96-4C1E-BA36-8610BC9EE8ED}" type="sibTrans" cxnId="{02D2D82E-85C2-4975-AD09-2F9E35875F16}">
      <dgm:prSet/>
      <dgm:spPr/>
      <dgm:t>
        <a:bodyPr/>
        <a:lstStyle/>
        <a:p>
          <a:pPr rtl="1"/>
          <a:endParaRPr lang="ar-EG"/>
        </a:p>
      </dgm:t>
    </dgm:pt>
    <dgm:pt modelId="{C227B51A-ED4E-4D73-BA3B-7BB9F2B4BB6D}" type="pres">
      <dgm:prSet presAssocID="{16968F1E-0975-4BAA-9C8A-B2B33E9273F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26BAA7B4-A5E0-4163-849F-7C317E0DF2AF}" type="pres">
      <dgm:prSet presAssocID="{3412E107-F71C-4E13-8AF1-CF74CB57D31A}" presName="hierRoot1" presStyleCnt="0"/>
      <dgm:spPr/>
    </dgm:pt>
    <dgm:pt modelId="{AC358BC1-E94B-4D63-9B97-7DB72D4F2256}" type="pres">
      <dgm:prSet presAssocID="{3412E107-F71C-4E13-8AF1-CF74CB57D31A}" presName="composite" presStyleCnt="0"/>
      <dgm:spPr/>
    </dgm:pt>
    <dgm:pt modelId="{C3304DDF-852A-4503-B5AB-02234E0F7B34}" type="pres">
      <dgm:prSet presAssocID="{3412E107-F71C-4E13-8AF1-CF74CB57D31A}" presName="background" presStyleLbl="node0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MY"/>
        </a:p>
      </dgm:t>
    </dgm:pt>
    <dgm:pt modelId="{823CA37B-F907-481D-8DE5-89F217742971}" type="pres">
      <dgm:prSet presAssocID="{3412E107-F71C-4E13-8AF1-CF74CB57D31A}" presName="text" presStyleLbl="fgAcc0" presStyleIdx="0" presStyleCnt="1" custScaleX="143652" custScaleY="44033" custLinFactNeighborX="-3063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A5C46BD5-97D6-4087-9C0A-BAA56C2D69AC}" type="pres">
      <dgm:prSet presAssocID="{3412E107-F71C-4E13-8AF1-CF74CB57D31A}" presName="hierChild2" presStyleCnt="0"/>
      <dgm:spPr/>
    </dgm:pt>
    <dgm:pt modelId="{173CCCF5-DD2E-46CC-9B75-0214DE6922E8}" type="pres">
      <dgm:prSet presAssocID="{055EACDD-599E-4071-BA36-A7B1237D5282}" presName="Name10" presStyleLbl="parChTrans1D2" presStyleIdx="0" presStyleCnt="3"/>
      <dgm:spPr/>
      <dgm:t>
        <a:bodyPr/>
        <a:lstStyle/>
        <a:p>
          <a:pPr rtl="1"/>
          <a:endParaRPr lang="ar-EG"/>
        </a:p>
      </dgm:t>
    </dgm:pt>
    <dgm:pt modelId="{8D5CFE66-C9D6-4744-8CEE-CE59C090082E}" type="pres">
      <dgm:prSet presAssocID="{D2AB998C-D72E-40C1-909E-7139624A4499}" presName="hierRoot2" presStyleCnt="0"/>
      <dgm:spPr/>
    </dgm:pt>
    <dgm:pt modelId="{E5CF883C-260A-493F-94EF-BB6A047F2ACA}" type="pres">
      <dgm:prSet presAssocID="{D2AB998C-D72E-40C1-909E-7139624A4499}" presName="composite2" presStyleCnt="0"/>
      <dgm:spPr/>
    </dgm:pt>
    <dgm:pt modelId="{A457AEA9-5FA7-4FFE-BB4F-FE871C2E6459}" type="pres">
      <dgm:prSet presAssocID="{D2AB998C-D72E-40C1-909E-7139624A4499}" presName="background2" presStyleLbl="node2" presStyleIdx="0" presStyleCnt="3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40899558-621F-4B0D-B585-C49CBA4EA7F0}" type="pres">
      <dgm:prSet presAssocID="{D2AB998C-D72E-40C1-909E-7139624A4499}" presName="text2" presStyleLbl="fgAcc2" presStyleIdx="0" presStyleCnt="3" custScaleX="104158" custScaleY="67590" custLinFactNeighborX="-7610" custLinFactNeighborY="293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A31C994-0176-4122-B40D-CF740FB44D0D}" type="pres">
      <dgm:prSet presAssocID="{D2AB998C-D72E-40C1-909E-7139624A4499}" presName="hierChild3" presStyleCnt="0"/>
      <dgm:spPr/>
    </dgm:pt>
    <dgm:pt modelId="{51AE8495-33EA-4E26-A917-2805C721A71E}" type="pres">
      <dgm:prSet presAssocID="{AEDE2AFF-3E61-4CD6-B318-31237C0F17EC}" presName="Name10" presStyleLbl="parChTrans1D2" presStyleIdx="1" presStyleCnt="3"/>
      <dgm:spPr/>
      <dgm:t>
        <a:bodyPr/>
        <a:lstStyle/>
        <a:p>
          <a:pPr rtl="1"/>
          <a:endParaRPr lang="ar-EG"/>
        </a:p>
      </dgm:t>
    </dgm:pt>
    <dgm:pt modelId="{DD436B68-B262-4C5D-AEF3-1EDB727AA96C}" type="pres">
      <dgm:prSet presAssocID="{893A296F-D624-4B08-90FB-1FD6D470C628}" presName="hierRoot2" presStyleCnt="0"/>
      <dgm:spPr/>
    </dgm:pt>
    <dgm:pt modelId="{E51D04D8-A59D-4729-9A61-13DA7DBE05AC}" type="pres">
      <dgm:prSet presAssocID="{893A296F-D624-4B08-90FB-1FD6D470C628}" presName="composite2" presStyleCnt="0"/>
      <dgm:spPr/>
    </dgm:pt>
    <dgm:pt modelId="{9973AA08-5C60-46F4-B800-A76A77885749}" type="pres">
      <dgm:prSet presAssocID="{893A296F-D624-4B08-90FB-1FD6D470C628}" presName="background2" presStyleLbl="node2" presStyleIdx="1" presStyleCnt="3"/>
      <dgm:spPr/>
    </dgm:pt>
    <dgm:pt modelId="{33B867B6-0DCF-47F1-AB1D-D4B7280A8FC7}" type="pres">
      <dgm:prSet presAssocID="{893A296F-D624-4B08-90FB-1FD6D470C628}" presName="text2" presStyleLbl="fgAcc2" presStyleIdx="1" presStyleCnt="3" custLinFactNeighborX="-16380" custLinFactNeighborY="293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A191FBEE-4325-4AEE-A29B-F504F0054E22}" type="pres">
      <dgm:prSet presAssocID="{893A296F-D624-4B08-90FB-1FD6D470C628}" presName="hierChild3" presStyleCnt="0"/>
      <dgm:spPr/>
    </dgm:pt>
    <dgm:pt modelId="{0DAF0BCC-BCAC-418E-B302-2F79E6661074}" type="pres">
      <dgm:prSet presAssocID="{002634F6-43D9-45B9-ACF9-37F95D925E87}" presName="Name10" presStyleLbl="parChTrans1D2" presStyleIdx="2" presStyleCnt="3"/>
      <dgm:spPr/>
      <dgm:t>
        <a:bodyPr/>
        <a:lstStyle/>
        <a:p>
          <a:pPr rtl="1"/>
          <a:endParaRPr lang="ar-EG"/>
        </a:p>
      </dgm:t>
    </dgm:pt>
    <dgm:pt modelId="{1E118886-8B1B-4836-8C1B-1BD261017CF4}" type="pres">
      <dgm:prSet presAssocID="{E80C0B43-06A5-43E0-8A41-330C5BC3C4BA}" presName="hierRoot2" presStyleCnt="0"/>
      <dgm:spPr/>
    </dgm:pt>
    <dgm:pt modelId="{9BB15DBA-0976-473F-A69E-FFCBBA11901E}" type="pres">
      <dgm:prSet presAssocID="{E80C0B43-06A5-43E0-8A41-330C5BC3C4BA}" presName="composite2" presStyleCnt="0"/>
      <dgm:spPr/>
    </dgm:pt>
    <dgm:pt modelId="{C20AA51E-017F-4778-8586-D7AE0C7E3BC8}" type="pres">
      <dgm:prSet presAssocID="{E80C0B43-06A5-43E0-8A41-330C5BC3C4BA}" presName="background2" presStyleLbl="node2" presStyleIdx="2" presStyleCnt="3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5192BB4F-31E9-4A22-922E-1C4C6863CEEF}" type="pres">
      <dgm:prSet presAssocID="{E80C0B43-06A5-43E0-8A41-330C5BC3C4BA}" presName="text2" presStyleLbl="fgAcc2" presStyleIdx="2" presStyleCnt="3" custScaleX="148784" custScaleY="103614" custLinFactNeighborX="-38919" custLinFactNeighborY="245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145DC24-E44F-4B1C-B534-B762E8FA8E20}" type="pres">
      <dgm:prSet presAssocID="{E80C0B43-06A5-43E0-8A41-330C5BC3C4BA}" presName="hierChild3" presStyleCnt="0"/>
      <dgm:spPr/>
    </dgm:pt>
    <dgm:pt modelId="{07D003F4-8BDA-4DC5-AEC3-25802AF922CD}" type="pres">
      <dgm:prSet presAssocID="{620A0BA4-0B3D-4D4A-81EF-A810CAD64FE7}" presName="Name17" presStyleLbl="parChTrans1D3" presStyleIdx="0" presStyleCnt="2"/>
      <dgm:spPr/>
      <dgm:t>
        <a:bodyPr/>
        <a:lstStyle/>
        <a:p>
          <a:pPr rtl="1"/>
          <a:endParaRPr lang="ar-EG"/>
        </a:p>
      </dgm:t>
    </dgm:pt>
    <dgm:pt modelId="{54332C5A-CAF2-46BB-9FE9-FB10C1A96E02}" type="pres">
      <dgm:prSet presAssocID="{E3FB7F84-7244-4033-85C6-3FEBB40A3DEF}" presName="hierRoot3" presStyleCnt="0"/>
      <dgm:spPr/>
    </dgm:pt>
    <dgm:pt modelId="{34CAA6E3-71D1-4B64-946C-731AC3AE4DC5}" type="pres">
      <dgm:prSet presAssocID="{E3FB7F84-7244-4033-85C6-3FEBB40A3DEF}" presName="composite3" presStyleCnt="0"/>
      <dgm:spPr/>
    </dgm:pt>
    <dgm:pt modelId="{503293F5-F1E2-4747-B192-A5AE16FD1CE9}" type="pres">
      <dgm:prSet presAssocID="{E3FB7F84-7244-4033-85C6-3FEBB40A3DEF}" presName="background3" presStyleLbl="node3" presStyleIdx="0" presStyleCnt="2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1E76FBF2-29F7-4B2D-85CA-2FC665783CA7}" type="pres">
      <dgm:prSet presAssocID="{E3FB7F84-7244-4033-85C6-3FEBB40A3DEF}" presName="text3" presStyleLbl="fgAcc3" presStyleIdx="0" presStyleCnt="2" custLinFactNeighborX="63059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54902D9-C869-4526-83AD-CAF605B1CA80}" type="pres">
      <dgm:prSet presAssocID="{E3FB7F84-7244-4033-85C6-3FEBB40A3DEF}" presName="hierChild4" presStyleCnt="0"/>
      <dgm:spPr/>
    </dgm:pt>
    <dgm:pt modelId="{EE749329-8605-4047-9EE4-66610FFF0DF6}" type="pres">
      <dgm:prSet presAssocID="{88B0C487-29D0-43D7-A0E1-CDF1EEE4BF0B}" presName="Name17" presStyleLbl="parChTrans1D3" presStyleIdx="1" presStyleCnt="2"/>
      <dgm:spPr/>
      <dgm:t>
        <a:bodyPr/>
        <a:lstStyle/>
        <a:p>
          <a:pPr rtl="1"/>
          <a:endParaRPr lang="ar-EG"/>
        </a:p>
      </dgm:t>
    </dgm:pt>
    <dgm:pt modelId="{63BACB32-BC4F-430D-BF8C-D5C653334207}" type="pres">
      <dgm:prSet presAssocID="{8DA2D4E2-475C-4C03-A0C0-594294D06077}" presName="hierRoot3" presStyleCnt="0"/>
      <dgm:spPr/>
    </dgm:pt>
    <dgm:pt modelId="{9639FED7-E482-4C54-A491-37D656FF32B5}" type="pres">
      <dgm:prSet presAssocID="{8DA2D4E2-475C-4C03-A0C0-594294D06077}" presName="composite3" presStyleCnt="0"/>
      <dgm:spPr/>
    </dgm:pt>
    <dgm:pt modelId="{B4162082-A6D7-4E13-A748-FCF9BA9E4187}" type="pres">
      <dgm:prSet presAssocID="{8DA2D4E2-475C-4C03-A0C0-594294D06077}" presName="background3" presStyleLbl="node3" presStyleIdx="1" presStyleCnt="2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  <dgm:t>
        <a:bodyPr/>
        <a:lstStyle/>
        <a:p>
          <a:endParaRPr lang="en-MY"/>
        </a:p>
      </dgm:t>
    </dgm:pt>
    <dgm:pt modelId="{D6A9B5AF-6302-4FDE-A2A5-DC8524274A85}" type="pres">
      <dgm:prSet presAssocID="{8DA2D4E2-475C-4C03-A0C0-594294D06077}" presName="text3" presStyleLbl="fgAcc3" presStyleIdx="1" presStyleCnt="2" custLinFactNeighborX="420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C87D143-69E6-46B5-96A5-67DAFE6FA844}" type="pres">
      <dgm:prSet presAssocID="{8DA2D4E2-475C-4C03-A0C0-594294D06077}" presName="hierChild4" presStyleCnt="0"/>
      <dgm:spPr/>
    </dgm:pt>
  </dgm:ptLst>
  <dgm:cxnLst>
    <dgm:cxn modelId="{23241C90-1D5A-4C62-83C5-0A308BD21B3E}" srcId="{3412E107-F71C-4E13-8AF1-CF74CB57D31A}" destId="{D2AB998C-D72E-40C1-909E-7139624A4499}" srcOrd="0" destOrd="0" parTransId="{055EACDD-599E-4071-BA36-A7B1237D5282}" sibTransId="{E689BABF-25EA-421E-AE45-CDE83B52C177}"/>
    <dgm:cxn modelId="{4024E728-F70F-4AA4-92F8-ACEF59FD195C}" srcId="{3412E107-F71C-4E13-8AF1-CF74CB57D31A}" destId="{E80C0B43-06A5-43E0-8A41-330C5BC3C4BA}" srcOrd="2" destOrd="0" parTransId="{002634F6-43D9-45B9-ACF9-37F95D925E87}" sibTransId="{F2187BEF-DFDF-480E-B236-B5351ECFD333}"/>
    <dgm:cxn modelId="{5F3EFEE5-9C2D-4A4D-9A99-24CEDF6449A0}" type="presOf" srcId="{AEDE2AFF-3E61-4CD6-B318-31237C0F17EC}" destId="{51AE8495-33EA-4E26-A917-2805C721A71E}" srcOrd="0" destOrd="0" presId="urn:microsoft.com/office/officeart/2005/8/layout/hierarchy1"/>
    <dgm:cxn modelId="{1A6E90EA-B1D0-493B-AB00-1C0642E15465}" type="presOf" srcId="{3412E107-F71C-4E13-8AF1-CF74CB57D31A}" destId="{823CA37B-F907-481D-8DE5-89F217742971}" srcOrd="0" destOrd="0" presId="urn:microsoft.com/office/officeart/2005/8/layout/hierarchy1"/>
    <dgm:cxn modelId="{799D610F-5376-490C-92C5-DEB644AE8BB2}" type="presOf" srcId="{055EACDD-599E-4071-BA36-A7B1237D5282}" destId="{173CCCF5-DD2E-46CC-9B75-0214DE6922E8}" srcOrd="0" destOrd="0" presId="urn:microsoft.com/office/officeart/2005/8/layout/hierarchy1"/>
    <dgm:cxn modelId="{87F6D5CB-5EBE-4AB5-A44A-7125C307350C}" srcId="{16968F1E-0975-4BAA-9C8A-B2B33E9273F3}" destId="{3412E107-F71C-4E13-8AF1-CF74CB57D31A}" srcOrd="0" destOrd="0" parTransId="{676EC2A6-94B2-4ED1-B89C-880C5EA2498F}" sibTransId="{1121D61A-790F-4F64-A24A-6D7C8DAEA083}"/>
    <dgm:cxn modelId="{8DC20C87-F458-4D61-B386-8FAEC22C563E}" type="presOf" srcId="{620A0BA4-0B3D-4D4A-81EF-A810CAD64FE7}" destId="{07D003F4-8BDA-4DC5-AEC3-25802AF922CD}" srcOrd="0" destOrd="0" presId="urn:microsoft.com/office/officeart/2005/8/layout/hierarchy1"/>
    <dgm:cxn modelId="{7AB9385D-EC82-46CE-AB68-81969B76D53D}" type="presOf" srcId="{E80C0B43-06A5-43E0-8A41-330C5BC3C4BA}" destId="{5192BB4F-31E9-4A22-922E-1C4C6863CEEF}" srcOrd="0" destOrd="0" presId="urn:microsoft.com/office/officeart/2005/8/layout/hierarchy1"/>
    <dgm:cxn modelId="{5C7D437B-1E16-4B53-B2A6-424A600F5390}" srcId="{3412E107-F71C-4E13-8AF1-CF74CB57D31A}" destId="{893A296F-D624-4B08-90FB-1FD6D470C628}" srcOrd="1" destOrd="0" parTransId="{AEDE2AFF-3E61-4CD6-B318-31237C0F17EC}" sibTransId="{CA6987D8-761D-4CEB-AA73-C616CA6FAFB1}"/>
    <dgm:cxn modelId="{4AE374F7-DA34-452A-8C0B-81EF4A7044CA}" type="presOf" srcId="{8DA2D4E2-475C-4C03-A0C0-594294D06077}" destId="{D6A9B5AF-6302-4FDE-A2A5-DC8524274A85}" srcOrd="0" destOrd="0" presId="urn:microsoft.com/office/officeart/2005/8/layout/hierarchy1"/>
    <dgm:cxn modelId="{BAEF7B13-AD5F-4368-82F3-5306CF0C4191}" type="presOf" srcId="{E3FB7F84-7244-4033-85C6-3FEBB40A3DEF}" destId="{1E76FBF2-29F7-4B2D-85CA-2FC665783CA7}" srcOrd="0" destOrd="0" presId="urn:microsoft.com/office/officeart/2005/8/layout/hierarchy1"/>
    <dgm:cxn modelId="{5BF802C8-74F0-4BBB-A2A5-AE93BA565AEA}" type="presOf" srcId="{16968F1E-0975-4BAA-9C8A-B2B33E9273F3}" destId="{C227B51A-ED4E-4D73-BA3B-7BB9F2B4BB6D}" srcOrd="0" destOrd="0" presId="urn:microsoft.com/office/officeart/2005/8/layout/hierarchy1"/>
    <dgm:cxn modelId="{DCEC62C9-9642-4362-9C22-620EE947DCDF}" type="presOf" srcId="{893A296F-D624-4B08-90FB-1FD6D470C628}" destId="{33B867B6-0DCF-47F1-AB1D-D4B7280A8FC7}" srcOrd="0" destOrd="0" presId="urn:microsoft.com/office/officeart/2005/8/layout/hierarchy1"/>
    <dgm:cxn modelId="{73413ADA-F080-478E-ADD2-45FE1E87B953}" type="presOf" srcId="{D2AB998C-D72E-40C1-909E-7139624A4499}" destId="{40899558-621F-4B0D-B585-C49CBA4EA7F0}" srcOrd="0" destOrd="0" presId="urn:microsoft.com/office/officeart/2005/8/layout/hierarchy1"/>
    <dgm:cxn modelId="{B28D6FA5-AE72-4B18-BA40-794533C2C309}" srcId="{E80C0B43-06A5-43E0-8A41-330C5BC3C4BA}" destId="{E3FB7F84-7244-4033-85C6-3FEBB40A3DEF}" srcOrd="0" destOrd="0" parTransId="{620A0BA4-0B3D-4D4A-81EF-A810CAD64FE7}" sibTransId="{E214AF95-BE32-4296-B7E2-B7771B5A93C6}"/>
    <dgm:cxn modelId="{8D3D3785-4807-456E-9474-AE280678F137}" type="presOf" srcId="{002634F6-43D9-45B9-ACF9-37F95D925E87}" destId="{0DAF0BCC-BCAC-418E-B302-2F79E6661074}" srcOrd="0" destOrd="0" presId="urn:microsoft.com/office/officeart/2005/8/layout/hierarchy1"/>
    <dgm:cxn modelId="{02D2D82E-85C2-4975-AD09-2F9E35875F16}" srcId="{E80C0B43-06A5-43E0-8A41-330C5BC3C4BA}" destId="{8DA2D4E2-475C-4C03-A0C0-594294D06077}" srcOrd="1" destOrd="0" parTransId="{88B0C487-29D0-43D7-A0E1-CDF1EEE4BF0B}" sibTransId="{AEC74F71-CE96-4C1E-BA36-8610BC9EE8ED}"/>
    <dgm:cxn modelId="{FA079F53-CE2F-4C7D-8383-87334A65AF43}" type="presOf" srcId="{88B0C487-29D0-43D7-A0E1-CDF1EEE4BF0B}" destId="{EE749329-8605-4047-9EE4-66610FFF0DF6}" srcOrd="0" destOrd="0" presId="urn:microsoft.com/office/officeart/2005/8/layout/hierarchy1"/>
    <dgm:cxn modelId="{E821547C-3B00-49A5-B07E-4A4A248C7773}" type="presParOf" srcId="{C227B51A-ED4E-4D73-BA3B-7BB9F2B4BB6D}" destId="{26BAA7B4-A5E0-4163-849F-7C317E0DF2AF}" srcOrd="0" destOrd="0" presId="urn:microsoft.com/office/officeart/2005/8/layout/hierarchy1"/>
    <dgm:cxn modelId="{013D0F18-9B1B-410C-953D-F3771B7E0C68}" type="presParOf" srcId="{26BAA7B4-A5E0-4163-849F-7C317E0DF2AF}" destId="{AC358BC1-E94B-4D63-9B97-7DB72D4F2256}" srcOrd="0" destOrd="0" presId="urn:microsoft.com/office/officeart/2005/8/layout/hierarchy1"/>
    <dgm:cxn modelId="{4504119B-BC1D-4CFD-80A2-7E43DB0B38F9}" type="presParOf" srcId="{AC358BC1-E94B-4D63-9B97-7DB72D4F2256}" destId="{C3304DDF-852A-4503-B5AB-02234E0F7B34}" srcOrd="0" destOrd="0" presId="urn:microsoft.com/office/officeart/2005/8/layout/hierarchy1"/>
    <dgm:cxn modelId="{7BA321EA-72DE-49F8-9889-E81B89D3A1B3}" type="presParOf" srcId="{AC358BC1-E94B-4D63-9B97-7DB72D4F2256}" destId="{823CA37B-F907-481D-8DE5-89F217742971}" srcOrd="1" destOrd="0" presId="urn:microsoft.com/office/officeart/2005/8/layout/hierarchy1"/>
    <dgm:cxn modelId="{8737E17E-A223-44C0-8A98-4C274EF83FF7}" type="presParOf" srcId="{26BAA7B4-A5E0-4163-849F-7C317E0DF2AF}" destId="{A5C46BD5-97D6-4087-9C0A-BAA56C2D69AC}" srcOrd="1" destOrd="0" presId="urn:microsoft.com/office/officeart/2005/8/layout/hierarchy1"/>
    <dgm:cxn modelId="{A0EB219A-586D-435E-8CAD-D1BA4EF736CB}" type="presParOf" srcId="{A5C46BD5-97D6-4087-9C0A-BAA56C2D69AC}" destId="{173CCCF5-DD2E-46CC-9B75-0214DE6922E8}" srcOrd="0" destOrd="0" presId="urn:microsoft.com/office/officeart/2005/8/layout/hierarchy1"/>
    <dgm:cxn modelId="{9EA6453C-4A8B-442C-9E56-F77D0B0035F9}" type="presParOf" srcId="{A5C46BD5-97D6-4087-9C0A-BAA56C2D69AC}" destId="{8D5CFE66-C9D6-4744-8CEE-CE59C090082E}" srcOrd="1" destOrd="0" presId="urn:microsoft.com/office/officeart/2005/8/layout/hierarchy1"/>
    <dgm:cxn modelId="{A4DFB32C-0B12-4982-BB0B-478369B73B94}" type="presParOf" srcId="{8D5CFE66-C9D6-4744-8CEE-CE59C090082E}" destId="{E5CF883C-260A-493F-94EF-BB6A047F2ACA}" srcOrd="0" destOrd="0" presId="urn:microsoft.com/office/officeart/2005/8/layout/hierarchy1"/>
    <dgm:cxn modelId="{D555D72C-49FA-49A5-BA1E-95558860F34E}" type="presParOf" srcId="{E5CF883C-260A-493F-94EF-BB6A047F2ACA}" destId="{A457AEA9-5FA7-4FFE-BB4F-FE871C2E6459}" srcOrd="0" destOrd="0" presId="urn:microsoft.com/office/officeart/2005/8/layout/hierarchy1"/>
    <dgm:cxn modelId="{1A89719B-0B97-4B21-B140-899C23F68278}" type="presParOf" srcId="{E5CF883C-260A-493F-94EF-BB6A047F2ACA}" destId="{40899558-621F-4B0D-B585-C49CBA4EA7F0}" srcOrd="1" destOrd="0" presId="urn:microsoft.com/office/officeart/2005/8/layout/hierarchy1"/>
    <dgm:cxn modelId="{A0199AEC-7568-4A0C-9E08-4F77D4704EEA}" type="presParOf" srcId="{8D5CFE66-C9D6-4744-8CEE-CE59C090082E}" destId="{3A31C994-0176-4122-B40D-CF740FB44D0D}" srcOrd="1" destOrd="0" presId="urn:microsoft.com/office/officeart/2005/8/layout/hierarchy1"/>
    <dgm:cxn modelId="{2EE9C993-9F92-419F-9C01-E40F12E03C2F}" type="presParOf" srcId="{A5C46BD5-97D6-4087-9C0A-BAA56C2D69AC}" destId="{51AE8495-33EA-4E26-A917-2805C721A71E}" srcOrd="2" destOrd="0" presId="urn:microsoft.com/office/officeart/2005/8/layout/hierarchy1"/>
    <dgm:cxn modelId="{6E205CD4-121D-47C0-956C-3BF09AAF8B63}" type="presParOf" srcId="{A5C46BD5-97D6-4087-9C0A-BAA56C2D69AC}" destId="{DD436B68-B262-4C5D-AEF3-1EDB727AA96C}" srcOrd="3" destOrd="0" presId="urn:microsoft.com/office/officeart/2005/8/layout/hierarchy1"/>
    <dgm:cxn modelId="{C77271C4-5E68-44CC-9BD1-DB69448B84F1}" type="presParOf" srcId="{DD436B68-B262-4C5D-AEF3-1EDB727AA96C}" destId="{E51D04D8-A59D-4729-9A61-13DA7DBE05AC}" srcOrd="0" destOrd="0" presId="urn:microsoft.com/office/officeart/2005/8/layout/hierarchy1"/>
    <dgm:cxn modelId="{3EE3F62E-C054-46E9-9C72-BDA48A4946B7}" type="presParOf" srcId="{E51D04D8-A59D-4729-9A61-13DA7DBE05AC}" destId="{9973AA08-5C60-46F4-B800-A76A77885749}" srcOrd="0" destOrd="0" presId="urn:microsoft.com/office/officeart/2005/8/layout/hierarchy1"/>
    <dgm:cxn modelId="{B44A60BC-B8DC-4618-9E77-E7C13FE3C136}" type="presParOf" srcId="{E51D04D8-A59D-4729-9A61-13DA7DBE05AC}" destId="{33B867B6-0DCF-47F1-AB1D-D4B7280A8FC7}" srcOrd="1" destOrd="0" presId="urn:microsoft.com/office/officeart/2005/8/layout/hierarchy1"/>
    <dgm:cxn modelId="{1DA8EF84-FC3E-49B8-970F-B45BD269CC22}" type="presParOf" srcId="{DD436B68-B262-4C5D-AEF3-1EDB727AA96C}" destId="{A191FBEE-4325-4AEE-A29B-F504F0054E22}" srcOrd="1" destOrd="0" presId="urn:microsoft.com/office/officeart/2005/8/layout/hierarchy1"/>
    <dgm:cxn modelId="{100A1AE8-0829-470F-8831-67D9F95FE967}" type="presParOf" srcId="{A5C46BD5-97D6-4087-9C0A-BAA56C2D69AC}" destId="{0DAF0BCC-BCAC-418E-B302-2F79E6661074}" srcOrd="4" destOrd="0" presId="urn:microsoft.com/office/officeart/2005/8/layout/hierarchy1"/>
    <dgm:cxn modelId="{80E4597B-6DB6-44D1-A6E3-DA83064AAC88}" type="presParOf" srcId="{A5C46BD5-97D6-4087-9C0A-BAA56C2D69AC}" destId="{1E118886-8B1B-4836-8C1B-1BD261017CF4}" srcOrd="5" destOrd="0" presId="urn:microsoft.com/office/officeart/2005/8/layout/hierarchy1"/>
    <dgm:cxn modelId="{2D30A275-DCD1-41E0-B355-1B21253FF154}" type="presParOf" srcId="{1E118886-8B1B-4836-8C1B-1BD261017CF4}" destId="{9BB15DBA-0976-473F-A69E-FFCBBA11901E}" srcOrd="0" destOrd="0" presId="urn:microsoft.com/office/officeart/2005/8/layout/hierarchy1"/>
    <dgm:cxn modelId="{CF76870E-7613-4C48-9EFC-7C2BAD08D69B}" type="presParOf" srcId="{9BB15DBA-0976-473F-A69E-FFCBBA11901E}" destId="{C20AA51E-017F-4778-8586-D7AE0C7E3BC8}" srcOrd="0" destOrd="0" presId="urn:microsoft.com/office/officeart/2005/8/layout/hierarchy1"/>
    <dgm:cxn modelId="{E1505607-012F-4051-91B9-5180E953E05C}" type="presParOf" srcId="{9BB15DBA-0976-473F-A69E-FFCBBA11901E}" destId="{5192BB4F-31E9-4A22-922E-1C4C6863CEEF}" srcOrd="1" destOrd="0" presId="urn:microsoft.com/office/officeart/2005/8/layout/hierarchy1"/>
    <dgm:cxn modelId="{C754C6CB-B508-4985-A0D4-576579B53675}" type="presParOf" srcId="{1E118886-8B1B-4836-8C1B-1BD261017CF4}" destId="{6145DC24-E44F-4B1C-B534-B762E8FA8E20}" srcOrd="1" destOrd="0" presId="urn:microsoft.com/office/officeart/2005/8/layout/hierarchy1"/>
    <dgm:cxn modelId="{2D29B134-098E-44EF-AFF0-8FAA144548A2}" type="presParOf" srcId="{6145DC24-E44F-4B1C-B534-B762E8FA8E20}" destId="{07D003F4-8BDA-4DC5-AEC3-25802AF922CD}" srcOrd="0" destOrd="0" presId="urn:microsoft.com/office/officeart/2005/8/layout/hierarchy1"/>
    <dgm:cxn modelId="{3194FCCC-33E3-4637-B170-BD9661DC712B}" type="presParOf" srcId="{6145DC24-E44F-4B1C-B534-B762E8FA8E20}" destId="{54332C5A-CAF2-46BB-9FE9-FB10C1A96E02}" srcOrd="1" destOrd="0" presId="urn:microsoft.com/office/officeart/2005/8/layout/hierarchy1"/>
    <dgm:cxn modelId="{838472B8-5851-4E60-BEF9-2E8942FC9F49}" type="presParOf" srcId="{54332C5A-CAF2-46BB-9FE9-FB10C1A96E02}" destId="{34CAA6E3-71D1-4B64-946C-731AC3AE4DC5}" srcOrd="0" destOrd="0" presId="urn:microsoft.com/office/officeart/2005/8/layout/hierarchy1"/>
    <dgm:cxn modelId="{98D408AF-E660-45FD-9A2B-A424EC2D01B2}" type="presParOf" srcId="{34CAA6E3-71D1-4B64-946C-731AC3AE4DC5}" destId="{503293F5-F1E2-4747-B192-A5AE16FD1CE9}" srcOrd="0" destOrd="0" presId="urn:microsoft.com/office/officeart/2005/8/layout/hierarchy1"/>
    <dgm:cxn modelId="{7124F533-682A-40B7-8457-88E1AEE25A0A}" type="presParOf" srcId="{34CAA6E3-71D1-4B64-946C-731AC3AE4DC5}" destId="{1E76FBF2-29F7-4B2D-85CA-2FC665783CA7}" srcOrd="1" destOrd="0" presId="urn:microsoft.com/office/officeart/2005/8/layout/hierarchy1"/>
    <dgm:cxn modelId="{C1AF74EE-8B4F-4451-9837-56F8499E0FF4}" type="presParOf" srcId="{54332C5A-CAF2-46BB-9FE9-FB10C1A96E02}" destId="{954902D9-C869-4526-83AD-CAF605B1CA80}" srcOrd="1" destOrd="0" presId="urn:microsoft.com/office/officeart/2005/8/layout/hierarchy1"/>
    <dgm:cxn modelId="{E597EA48-F2E8-450D-AB01-52838FBA2ECA}" type="presParOf" srcId="{6145DC24-E44F-4B1C-B534-B762E8FA8E20}" destId="{EE749329-8605-4047-9EE4-66610FFF0DF6}" srcOrd="2" destOrd="0" presId="urn:microsoft.com/office/officeart/2005/8/layout/hierarchy1"/>
    <dgm:cxn modelId="{22EAAFCA-12E0-45B1-A361-2FB3FC5C60AB}" type="presParOf" srcId="{6145DC24-E44F-4B1C-B534-B762E8FA8E20}" destId="{63BACB32-BC4F-430D-BF8C-D5C653334207}" srcOrd="3" destOrd="0" presId="urn:microsoft.com/office/officeart/2005/8/layout/hierarchy1"/>
    <dgm:cxn modelId="{B0CFF7AF-3F9B-4A97-8545-9DE5EA21619E}" type="presParOf" srcId="{63BACB32-BC4F-430D-BF8C-D5C653334207}" destId="{9639FED7-E482-4C54-A491-37D656FF32B5}" srcOrd="0" destOrd="0" presId="urn:microsoft.com/office/officeart/2005/8/layout/hierarchy1"/>
    <dgm:cxn modelId="{CC98A3AD-A6C8-4478-8FF7-E04A73C6E4F4}" type="presParOf" srcId="{9639FED7-E482-4C54-A491-37D656FF32B5}" destId="{B4162082-A6D7-4E13-A748-FCF9BA9E4187}" srcOrd="0" destOrd="0" presId="urn:microsoft.com/office/officeart/2005/8/layout/hierarchy1"/>
    <dgm:cxn modelId="{F85C07B4-2B7A-4AC0-A11F-F3A661914817}" type="presParOf" srcId="{9639FED7-E482-4C54-A491-37D656FF32B5}" destId="{D6A9B5AF-6302-4FDE-A2A5-DC8524274A85}" srcOrd="1" destOrd="0" presId="urn:microsoft.com/office/officeart/2005/8/layout/hierarchy1"/>
    <dgm:cxn modelId="{7B89E8A9-2067-4FF7-8BFE-1578E5BCB4C9}" type="presParOf" srcId="{63BACB32-BC4F-430D-BF8C-D5C653334207}" destId="{EC87D143-69E6-46B5-96A5-67DAFE6FA8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AF57E-E7CE-4F2D-80E2-411656E8041D}">
      <dsp:nvSpPr>
        <dsp:cNvPr id="0" name=""/>
        <dsp:cNvSpPr/>
      </dsp:nvSpPr>
      <dsp:spPr>
        <a:xfrm>
          <a:off x="4064049" y="1021217"/>
          <a:ext cx="2234654" cy="106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739"/>
              </a:lnTo>
              <a:lnTo>
                <a:pt x="2234654" y="724739"/>
              </a:lnTo>
              <a:lnTo>
                <a:pt x="2234654" y="10634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0CED9-79C2-4B4E-A63B-C507EA61CC82}">
      <dsp:nvSpPr>
        <dsp:cNvPr id="0" name=""/>
        <dsp:cNvSpPr/>
      </dsp:nvSpPr>
      <dsp:spPr>
        <a:xfrm>
          <a:off x="1829395" y="1021217"/>
          <a:ext cx="2234654" cy="1063492"/>
        </a:xfrm>
        <a:custGeom>
          <a:avLst/>
          <a:gdLst/>
          <a:ahLst/>
          <a:cxnLst/>
          <a:rect l="0" t="0" r="0" b="0"/>
          <a:pathLst>
            <a:path>
              <a:moveTo>
                <a:pt x="2234654" y="0"/>
              </a:moveTo>
              <a:lnTo>
                <a:pt x="2234654" y="724739"/>
              </a:lnTo>
              <a:lnTo>
                <a:pt x="0" y="724739"/>
              </a:lnTo>
              <a:lnTo>
                <a:pt x="0" y="106349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08824-C55B-4E38-AD86-AF941C714A43}">
      <dsp:nvSpPr>
        <dsp:cNvPr id="0" name=""/>
        <dsp:cNvSpPr/>
      </dsp:nvSpPr>
      <dsp:spPr>
        <a:xfrm>
          <a:off x="2620765" y="155967"/>
          <a:ext cx="2886567" cy="865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4459A-E045-4E2D-A686-779F38C2AED3}">
      <dsp:nvSpPr>
        <dsp:cNvPr id="0" name=""/>
        <dsp:cNvSpPr/>
      </dsp:nvSpPr>
      <dsp:spPr>
        <a:xfrm>
          <a:off x="3027066" y="541952"/>
          <a:ext cx="2886567" cy="86525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Diseases</a:t>
          </a:r>
          <a:endParaRPr lang="ar-EG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2408" y="567294"/>
        <a:ext cx="2835883" cy="814566"/>
      </dsp:txXfrm>
    </dsp:sp>
    <dsp:sp modelId="{75C96713-13BB-4EC8-9ADD-A3FCB8FCC328}">
      <dsp:nvSpPr>
        <dsp:cNvPr id="0" name=""/>
        <dsp:cNvSpPr/>
      </dsp:nvSpPr>
      <dsp:spPr>
        <a:xfrm>
          <a:off x="1041" y="2084709"/>
          <a:ext cx="3656707" cy="879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BD3B4-818A-4D93-9058-949620468586}">
      <dsp:nvSpPr>
        <dsp:cNvPr id="0" name=""/>
        <dsp:cNvSpPr/>
      </dsp:nvSpPr>
      <dsp:spPr>
        <a:xfrm>
          <a:off x="407342" y="2470695"/>
          <a:ext cx="3656707" cy="879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Infectious</a:t>
          </a:r>
          <a:endParaRPr lang="ar-EG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100" y="2496453"/>
        <a:ext cx="3605191" cy="827921"/>
      </dsp:txXfrm>
    </dsp:sp>
    <dsp:sp modelId="{5DD16B8C-58B6-4EB5-8B99-00E3B7264B41}">
      <dsp:nvSpPr>
        <dsp:cNvPr id="0" name=""/>
        <dsp:cNvSpPr/>
      </dsp:nvSpPr>
      <dsp:spPr>
        <a:xfrm>
          <a:off x="4470350" y="2084709"/>
          <a:ext cx="3656707" cy="929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F6ABC-D93E-4D77-B5A1-E1DC8D8F9490}">
      <dsp:nvSpPr>
        <dsp:cNvPr id="0" name=""/>
        <dsp:cNvSpPr/>
      </dsp:nvSpPr>
      <dsp:spPr>
        <a:xfrm>
          <a:off x="4876651" y="2470695"/>
          <a:ext cx="3656707" cy="9293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Non-infectious</a:t>
          </a:r>
          <a:endParaRPr lang="ar-EG" sz="3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3870" y="2497914"/>
        <a:ext cx="3602269" cy="874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0BCC-BCAC-418E-B302-2F79E6661074}">
      <dsp:nvSpPr>
        <dsp:cNvPr id="0" name=""/>
        <dsp:cNvSpPr/>
      </dsp:nvSpPr>
      <dsp:spPr>
        <a:xfrm>
          <a:off x="692363" y="1253618"/>
          <a:ext cx="2734479" cy="1118725"/>
        </a:xfrm>
        <a:custGeom>
          <a:avLst/>
          <a:gdLst/>
          <a:ahLst/>
          <a:cxnLst/>
          <a:rect l="0" t="0" r="0" b="0"/>
          <a:pathLst>
            <a:path>
              <a:moveTo>
                <a:pt x="2734479" y="0"/>
              </a:moveTo>
              <a:lnTo>
                <a:pt x="2734479" y="929692"/>
              </a:lnTo>
              <a:lnTo>
                <a:pt x="0" y="929692"/>
              </a:lnTo>
              <a:lnTo>
                <a:pt x="0" y="1118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E8495-33EA-4E26-A917-2805C721A71E}">
      <dsp:nvSpPr>
        <dsp:cNvPr id="0" name=""/>
        <dsp:cNvSpPr/>
      </dsp:nvSpPr>
      <dsp:spPr>
        <a:xfrm>
          <a:off x="3295503" y="1253618"/>
          <a:ext cx="131339" cy="1124828"/>
        </a:xfrm>
        <a:custGeom>
          <a:avLst/>
          <a:gdLst/>
          <a:ahLst/>
          <a:cxnLst/>
          <a:rect l="0" t="0" r="0" b="0"/>
          <a:pathLst>
            <a:path>
              <a:moveTo>
                <a:pt x="131339" y="0"/>
              </a:moveTo>
              <a:lnTo>
                <a:pt x="131339" y="935795"/>
              </a:lnTo>
              <a:lnTo>
                <a:pt x="0" y="935795"/>
              </a:lnTo>
              <a:lnTo>
                <a:pt x="0" y="1124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CCF5-DD2E-46CC-9B75-0214DE6922E8}">
      <dsp:nvSpPr>
        <dsp:cNvPr id="0" name=""/>
        <dsp:cNvSpPr/>
      </dsp:nvSpPr>
      <dsp:spPr>
        <a:xfrm>
          <a:off x="3426843" y="1253618"/>
          <a:ext cx="2382937" cy="1124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795"/>
              </a:lnTo>
              <a:lnTo>
                <a:pt x="2382937" y="935795"/>
              </a:lnTo>
              <a:lnTo>
                <a:pt x="2382937" y="1124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4DDF-852A-4503-B5AB-02234E0F7B34}">
      <dsp:nvSpPr>
        <dsp:cNvPr id="0" name=""/>
        <dsp:cNvSpPr/>
      </dsp:nvSpPr>
      <dsp:spPr>
        <a:xfrm>
          <a:off x="1141427" y="-71369"/>
          <a:ext cx="4570831" cy="13249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CA37B-F907-481D-8DE5-89F217742971}">
      <dsp:nvSpPr>
        <dsp:cNvPr id="0" name=""/>
        <dsp:cNvSpPr/>
      </dsp:nvSpPr>
      <dsp:spPr>
        <a:xfrm>
          <a:off x="1368154" y="144020"/>
          <a:ext cx="4570831" cy="132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1406962" y="182828"/>
        <a:ext cx="4493215" cy="1247372"/>
      </dsp:txXfrm>
    </dsp:sp>
    <dsp:sp modelId="{A457AEA9-5FA7-4FFE-BB4F-FE871C2E6459}">
      <dsp:nvSpPr>
        <dsp:cNvPr id="0" name=""/>
        <dsp:cNvSpPr/>
      </dsp:nvSpPr>
      <dsp:spPr>
        <a:xfrm>
          <a:off x="4789510" y="2378447"/>
          <a:ext cx="2040540" cy="12957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99558-621F-4B0D-B585-C49CBA4EA7F0}">
      <dsp:nvSpPr>
        <dsp:cNvPr id="0" name=""/>
        <dsp:cNvSpPr/>
      </dsp:nvSpPr>
      <dsp:spPr>
        <a:xfrm>
          <a:off x="5016237" y="2593837"/>
          <a:ext cx="2040540" cy="129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Inanimate ( </a:t>
          </a:r>
          <a:r>
            <a:rPr lang="en-MY" sz="2800" kern="1200" dirty="0" smtClean="0">
              <a:latin typeface="Garamond" pitchFamily="18" charset="0"/>
            </a:rPr>
            <a:t>non-living things.)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5054188" y="2631788"/>
        <a:ext cx="1964638" cy="1219841"/>
      </dsp:txXfrm>
    </dsp:sp>
    <dsp:sp modelId="{9973AA08-5C60-46F4-B800-A76A77885749}">
      <dsp:nvSpPr>
        <dsp:cNvPr id="0" name=""/>
        <dsp:cNvSpPr/>
      </dsp:nvSpPr>
      <dsp:spPr>
        <a:xfrm>
          <a:off x="2275233" y="2378447"/>
          <a:ext cx="2040540" cy="12957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867B6-0DCF-47F1-AB1D-D4B7280A8FC7}">
      <dsp:nvSpPr>
        <dsp:cNvPr id="0" name=""/>
        <dsp:cNvSpPr/>
      </dsp:nvSpPr>
      <dsp:spPr>
        <a:xfrm>
          <a:off x="2501960" y="2593837"/>
          <a:ext cx="2040540" cy="129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Animal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2539911" y="2631788"/>
        <a:ext cx="1964638" cy="1219841"/>
      </dsp:txXfrm>
    </dsp:sp>
    <dsp:sp modelId="{C20AA51E-017F-4778-8586-D7AE0C7E3BC8}">
      <dsp:nvSpPr>
        <dsp:cNvPr id="0" name=""/>
        <dsp:cNvSpPr/>
      </dsp:nvSpPr>
      <dsp:spPr>
        <a:xfrm>
          <a:off x="-226726" y="2372344"/>
          <a:ext cx="1838180" cy="13425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2BB4F-31E9-4A22-922E-1C4C6863CEEF}">
      <dsp:nvSpPr>
        <dsp:cNvPr id="0" name=""/>
        <dsp:cNvSpPr/>
      </dsp:nvSpPr>
      <dsp:spPr>
        <a:xfrm>
          <a:off x="0" y="2587734"/>
          <a:ext cx="1838180" cy="134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39323" y="2627057"/>
        <a:ext cx="1759534" cy="1263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49329-8605-4047-9EE4-66610FFF0DF6}">
      <dsp:nvSpPr>
        <dsp:cNvPr id="0" name=""/>
        <dsp:cNvSpPr/>
      </dsp:nvSpPr>
      <dsp:spPr>
        <a:xfrm>
          <a:off x="985596" y="2122667"/>
          <a:ext cx="306739" cy="469338"/>
        </a:xfrm>
        <a:custGeom>
          <a:avLst/>
          <a:gdLst/>
          <a:ahLst/>
          <a:cxnLst/>
          <a:rect l="0" t="0" r="0" b="0"/>
          <a:pathLst>
            <a:path>
              <a:moveTo>
                <a:pt x="306739" y="0"/>
              </a:moveTo>
              <a:lnTo>
                <a:pt x="306739" y="311358"/>
              </a:lnTo>
              <a:lnTo>
                <a:pt x="0" y="311358"/>
              </a:lnTo>
              <a:lnTo>
                <a:pt x="0" y="46933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003F4-8BDA-4DC5-AEC3-25802AF922CD}">
      <dsp:nvSpPr>
        <dsp:cNvPr id="0" name=""/>
        <dsp:cNvSpPr/>
      </dsp:nvSpPr>
      <dsp:spPr>
        <a:xfrm>
          <a:off x="1292336" y="2122667"/>
          <a:ext cx="2781208" cy="46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58"/>
              </a:lnTo>
              <a:lnTo>
                <a:pt x="2781208" y="311358"/>
              </a:lnTo>
              <a:lnTo>
                <a:pt x="2781208" y="46933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F0BCC-BCAC-418E-B302-2F79E6661074}">
      <dsp:nvSpPr>
        <dsp:cNvPr id="0" name=""/>
        <dsp:cNvSpPr/>
      </dsp:nvSpPr>
      <dsp:spPr>
        <a:xfrm>
          <a:off x="1292336" y="478051"/>
          <a:ext cx="2261033" cy="522595"/>
        </a:xfrm>
        <a:custGeom>
          <a:avLst/>
          <a:gdLst/>
          <a:ahLst/>
          <a:cxnLst/>
          <a:rect l="0" t="0" r="0" b="0"/>
          <a:pathLst>
            <a:path>
              <a:moveTo>
                <a:pt x="2261033" y="0"/>
              </a:moveTo>
              <a:lnTo>
                <a:pt x="2261033" y="364615"/>
              </a:lnTo>
              <a:lnTo>
                <a:pt x="0" y="364615"/>
              </a:lnTo>
              <a:lnTo>
                <a:pt x="0" y="522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E8495-33EA-4E26-A917-2805C721A71E}">
      <dsp:nvSpPr>
        <dsp:cNvPr id="0" name=""/>
        <dsp:cNvSpPr/>
      </dsp:nvSpPr>
      <dsp:spPr>
        <a:xfrm>
          <a:off x="3553369" y="478051"/>
          <a:ext cx="623588" cy="52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15"/>
              </a:lnTo>
              <a:lnTo>
                <a:pt x="623588" y="369715"/>
              </a:lnTo>
              <a:lnTo>
                <a:pt x="623588" y="527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CCF5-DD2E-46CC-9B75-0214DE6922E8}">
      <dsp:nvSpPr>
        <dsp:cNvPr id="0" name=""/>
        <dsp:cNvSpPr/>
      </dsp:nvSpPr>
      <dsp:spPr>
        <a:xfrm>
          <a:off x="3553369" y="478051"/>
          <a:ext cx="2892892" cy="52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15"/>
              </a:lnTo>
              <a:lnTo>
                <a:pt x="2892892" y="369715"/>
              </a:lnTo>
              <a:lnTo>
                <a:pt x="2892892" y="527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4DDF-852A-4503-B5AB-02234E0F7B34}">
      <dsp:nvSpPr>
        <dsp:cNvPr id="0" name=""/>
        <dsp:cNvSpPr/>
      </dsp:nvSpPr>
      <dsp:spPr>
        <a:xfrm>
          <a:off x="2328498" y="1224"/>
          <a:ext cx="2449741" cy="4768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CA37B-F907-481D-8DE5-89F217742971}">
      <dsp:nvSpPr>
        <dsp:cNvPr id="0" name=""/>
        <dsp:cNvSpPr/>
      </dsp:nvSpPr>
      <dsp:spPr>
        <a:xfrm>
          <a:off x="2517979" y="181232"/>
          <a:ext cx="2449741" cy="47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2531945" y="195198"/>
        <a:ext cx="2421809" cy="448894"/>
      </dsp:txXfrm>
    </dsp:sp>
    <dsp:sp modelId="{A457AEA9-5FA7-4FFE-BB4F-FE871C2E6459}">
      <dsp:nvSpPr>
        <dsp:cNvPr id="0" name=""/>
        <dsp:cNvSpPr/>
      </dsp:nvSpPr>
      <dsp:spPr>
        <a:xfrm>
          <a:off x="5558142" y="1005747"/>
          <a:ext cx="1776238" cy="7319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99558-621F-4B0D-B585-C49CBA4EA7F0}">
      <dsp:nvSpPr>
        <dsp:cNvPr id="0" name=""/>
        <dsp:cNvSpPr/>
      </dsp:nvSpPr>
      <dsp:spPr>
        <a:xfrm>
          <a:off x="5747624" y="1185754"/>
          <a:ext cx="1776238" cy="73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 pitchFamily="18" charset="0"/>
            </a:rPr>
            <a:t>Inanimate</a:t>
          </a:r>
          <a:endParaRPr lang="ar-EG" sz="2800" b="1" kern="1200" dirty="0">
            <a:latin typeface="Garamond" pitchFamily="18" charset="0"/>
          </a:endParaRPr>
        </a:p>
      </dsp:txBody>
      <dsp:txXfrm>
        <a:off x="5769061" y="1207191"/>
        <a:ext cx="1733364" cy="689047"/>
      </dsp:txXfrm>
    </dsp:sp>
    <dsp:sp modelId="{9973AA08-5C60-46F4-B800-A76A77885749}">
      <dsp:nvSpPr>
        <dsp:cNvPr id="0" name=""/>
        <dsp:cNvSpPr/>
      </dsp:nvSpPr>
      <dsp:spPr>
        <a:xfrm>
          <a:off x="3324292" y="1005747"/>
          <a:ext cx="1705330" cy="1082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867B6-0DCF-47F1-AB1D-D4B7280A8FC7}">
      <dsp:nvSpPr>
        <dsp:cNvPr id="0" name=""/>
        <dsp:cNvSpPr/>
      </dsp:nvSpPr>
      <dsp:spPr>
        <a:xfrm>
          <a:off x="3513773" y="1185754"/>
          <a:ext cx="1705330" cy="108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Garamond" pitchFamily="18" charset="0"/>
            </a:rPr>
            <a:t>Animal</a:t>
          </a:r>
          <a:endParaRPr lang="ar-EG" sz="2800" b="1" kern="1200" dirty="0">
            <a:latin typeface="Garamond" pitchFamily="18" charset="0"/>
          </a:endParaRPr>
        </a:p>
      </dsp:txBody>
      <dsp:txXfrm>
        <a:off x="3545490" y="1217471"/>
        <a:ext cx="1641896" cy="1019450"/>
      </dsp:txXfrm>
    </dsp:sp>
    <dsp:sp modelId="{C20AA51E-017F-4778-8586-D7AE0C7E3BC8}">
      <dsp:nvSpPr>
        <dsp:cNvPr id="0" name=""/>
        <dsp:cNvSpPr/>
      </dsp:nvSpPr>
      <dsp:spPr>
        <a:xfrm>
          <a:off x="23706" y="1000646"/>
          <a:ext cx="2537259" cy="11220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2BB4F-31E9-4A22-922E-1C4C6863CEEF}">
      <dsp:nvSpPr>
        <dsp:cNvPr id="0" name=""/>
        <dsp:cNvSpPr/>
      </dsp:nvSpPr>
      <dsp:spPr>
        <a:xfrm>
          <a:off x="213187" y="1180653"/>
          <a:ext cx="2537259" cy="1122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246050" y="1213516"/>
        <a:ext cx="2471533" cy="1056294"/>
      </dsp:txXfrm>
    </dsp:sp>
    <dsp:sp modelId="{503293F5-F1E2-4747-B192-A5AE16FD1CE9}">
      <dsp:nvSpPr>
        <dsp:cNvPr id="0" name=""/>
        <dsp:cNvSpPr/>
      </dsp:nvSpPr>
      <dsp:spPr>
        <a:xfrm>
          <a:off x="3220879" y="2592006"/>
          <a:ext cx="1705330" cy="108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6FBF2-29F7-4B2D-85CA-2FC665783CA7}">
      <dsp:nvSpPr>
        <dsp:cNvPr id="0" name=""/>
        <dsp:cNvSpPr/>
      </dsp:nvSpPr>
      <dsp:spPr>
        <a:xfrm>
          <a:off x="3410360" y="2772013"/>
          <a:ext cx="1705330" cy="108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effectLst/>
              <a:latin typeface="Garamond" pitchFamily="18" charset="0"/>
            </a:rPr>
            <a:t>Carriers</a:t>
          </a:r>
          <a:endParaRPr lang="ar-EG" sz="3200" b="1" kern="1200" dirty="0">
            <a:solidFill>
              <a:srgbClr val="FF0000"/>
            </a:solidFill>
            <a:effectLst/>
            <a:latin typeface="Garamond" pitchFamily="18" charset="0"/>
          </a:endParaRPr>
        </a:p>
      </dsp:txBody>
      <dsp:txXfrm>
        <a:off x="3442077" y="2803730"/>
        <a:ext cx="1641896" cy="1019450"/>
      </dsp:txXfrm>
    </dsp:sp>
    <dsp:sp modelId="{B4162082-A6D7-4E13-A748-FCF9BA9E4187}">
      <dsp:nvSpPr>
        <dsp:cNvPr id="0" name=""/>
        <dsp:cNvSpPr/>
      </dsp:nvSpPr>
      <dsp:spPr>
        <a:xfrm>
          <a:off x="132931" y="2592006"/>
          <a:ext cx="1705330" cy="108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9B5AF-6302-4FDE-A2A5-DC8524274A85}">
      <dsp:nvSpPr>
        <dsp:cNvPr id="0" name=""/>
        <dsp:cNvSpPr/>
      </dsp:nvSpPr>
      <dsp:spPr>
        <a:xfrm>
          <a:off x="322412" y="2772013"/>
          <a:ext cx="1705330" cy="108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effectLst/>
              <a:latin typeface="Garamond" pitchFamily="18" charset="0"/>
            </a:rPr>
            <a:t>Cases</a:t>
          </a:r>
          <a:endParaRPr lang="ar-EG" sz="3600" b="1" kern="1200" dirty="0">
            <a:solidFill>
              <a:srgbClr val="FF0000"/>
            </a:solidFill>
            <a:effectLst/>
            <a:latin typeface="Garamond" pitchFamily="18" charset="0"/>
          </a:endParaRPr>
        </a:p>
      </dsp:txBody>
      <dsp:txXfrm>
        <a:off x="354129" y="2803730"/>
        <a:ext cx="1641896" cy="101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A20A-0C57-4216-A916-5B005AD76EC4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52CE-5784-4730-B7C6-28DE7C5F3DC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408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3D31-F611-4076-B275-45E6D2BB6CB2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88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3D31-F611-4076-B275-45E6D2BB6CB2}" type="slidenum">
              <a:rPr lang="en-MY" smtClean="0"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61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96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588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149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858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509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091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08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300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5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923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077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F6B7-673C-4C71-B2A5-95DEDB7638B5}" type="datetimeFigureOut">
              <a:rPr lang="en-MY" smtClean="0"/>
              <a:t>21/10/2020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B02C-CBE8-4CBA-A6B9-1DF892D99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65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logyonline.com/dictionary/tapewor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9DF348-92D1-4EC1-958B-8518E1FAE7F5}" type="datetime1">
              <a:rPr lang="en-US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10/21/2020</a:t>
            </a:fld>
            <a:endParaRPr lang="en-MY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4771FBD-862A-4194-B0AD-F7E920F19017}" type="slidenum">
              <a:rPr lang="ar-SA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MY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1877081" y="333375"/>
            <a:ext cx="7128148" cy="213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AE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  <a:cs typeface="Arial"/>
              </a:rPr>
              <a:t>بِسْمِ اللّهِ الرَّحْمَنِ الرَّحِيمِ </a:t>
            </a:r>
            <a:endParaRPr lang="en-MY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  <a:cs typeface="Arial"/>
            </a:endParaRPr>
          </a:p>
        </p:txBody>
      </p:sp>
      <p:pic>
        <p:nvPicPr>
          <p:cNvPr id="9221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94471"/>
            <a:ext cx="295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3852006"/>
            <a:ext cx="55374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Infectious process</a:t>
            </a:r>
          </a:p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I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G: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" y="96374"/>
            <a:ext cx="18589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5656" y="5811077"/>
            <a:ext cx="61571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Prof  DR. Waqar Al – Kubaisy</a:t>
            </a:r>
            <a:r>
              <a:rPr lang="nl-NL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MY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9" name="Picture 8" descr="chain of inf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696175" y="2229425"/>
            <a:ext cx="2808312" cy="18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50" y="-7941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Forms of </a:t>
            </a:r>
            <a:r>
              <a:rPr lang="en-US" sz="3200" b="1" dirty="0" smtClean="0">
                <a:solidFill>
                  <a:srgbClr val="C00000"/>
                </a:solidFill>
                <a:latin typeface="Garamond" pitchFamily="18" charset="0"/>
              </a:rPr>
              <a:t>diseases</a:t>
            </a:r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According to Communicability   </a:t>
            </a:r>
            <a:endParaRPr lang="en-MY" sz="28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0095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Communicable disease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</a:t>
            </a:r>
            <a:r>
              <a:rPr lang="en-US" sz="2800" b="1" dirty="0" smtClean="0">
                <a:latin typeface="Garamond" pitchFamily="18" charset="0"/>
              </a:rPr>
              <a:t>it </a:t>
            </a:r>
            <a:r>
              <a:rPr lang="en-US" sz="2800" b="1" dirty="0">
                <a:latin typeface="Garamond" pitchFamily="18" charset="0"/>
              </a:rPr>
              <a:t>is an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infectious </a:t>
            </a:r>
            <a:r>
              <a:rPr lang="en-US" sz="2800" b="1" dirty="0" smtClean="0">
                <a:solidFill>
                  <a:schemeClr val="accent1"/>
                </a:solidFill>
                <a:latin typeface="Garamond" pitchFamily="18" charset="0"/>
              </a:rPr>
              <a:t>disease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due to a specific </a:t>
            </a:r>
            <a:endParaRPr lang="en-MY" sz="2800" b="1" dirty="0" smtClean="0">
              <a:latin typeface="Garamond" pitchFamily="18" charset="0"/>
            </a:endParaRPr>
          </a:p>
          <a:p>
            <a:pPr>
              <a:defRPr/>
            </a:pPr>
            <a:r>
              <a:rPr lang="en-MY" sz="2800" b="1" dirty="0" smtClean="0">
                <a:latin typeface="Garamond" pitchFamily="18" charset="0"/>
              </a:rPr>
              <a:t>      </a:t>
            </a: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infectious</a:t>
            </a:r>
            <a:r>
              <a:rPr lang="en-MY" sz="2800" b="1" dirty="0" smtClean="0">
                <a:latin typeface="Garamond" pitchFamily="18" charset="0"/>
              </a:rPr>
              <a:t> agent,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its toxi</a:t>
            </a:r>
            <a:r>
              <a:rPr lang="en-MY" sz="2800" b="1" dirty="0">
                <a:latin typeface="Garamond" pitchFamily="18" charset="0"/>
              </a:rPr>
              <a:t>c </a:t>
            </a:r>
            <a:r>
              <a:rPr lang="en-MY" sz="2800" b="1" dirty="0" smtClean="0">
                <a:latin typeface="Garamond" pitchFamily="18" charset="0"/>
              </a:rPr>
              <a:t>products.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 smtClean="0">
                <a:latin typeface="Garamond" pitchFamily="18" charset="0"/>
              </a:rPr>
              <a:t>capable </a:t>
            </a:r>
            <a:r>
              <a:rPr lang="en-MY" sz="2800" b="1" dirty="0">
                <a:latin typeface="Garamond" pitchFamily="18" charset="0"/>
              </a:rPr>
              <a:t>of being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directly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indirectly </a:t>
            </a:r>
            <a:r>
              <a:rPr lang="en-MY" sz="2800" b="1" dirty="0">
                <a:latin typeface="Garamond" pitchFamily="18" charset="0"/>
              </a:rPr>
              <a:t>transmitted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 smtClean="0">
                <a:latin typeface="Garamond" pitchFamily="18" charset="0"/>
              </a:rPr>
              <a:t>from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man to man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animal to animal</a:t>
            </a:r>
            <a:r>
              <a:rPr lang="en-MY" sz="2800" b="1" dirty="0">
                <a:latin typeface="Garamond" pitchFamily="18" charset="0"/>
              </a:rPr>
              <a:t>, or from the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MY" sz="2800" b="1" dirty="0" smtClean="0">
                <a:solidFill>
                  <a:schemeClr val="accent1"/>
                </a:solidFill>
                <a:latin typeface="Garamond" pitchFamily="18" charset="0"/>
              </a:rPr>
              <a:t>environment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(</a:t>
            </a:r>
            <a:r>
              <a:rPr lang="en-MY" sz="2400" b="1" dirty="0">
                <a:latin typeface="Garamond" pitchFamily="18" charset="0"/>
              </a:rPr>
              <a:t>through air, dust, soil, water</a:t>
            </a:r>
            <a:r>
              <a:rPr lang="en-MY" sz="2400" dirty="0">
                <a:latin typeface="Garamond" pitchFamily="18" charset="0"/>
              </a:rPr>
              <a:t>, food, etc.</a:t>
            </a:r>
            <a:r>
              <a:rPr lang="en-MY" sz="2800" dirty="0">
                <a:latin typeface="Garamond" pitchFamily="18" charset="0"/>
              </a:rPr>
              <a:t>)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to man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animal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that can be transmitted.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e.g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..: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influenza </a:t>
            </a:r>
            <a:endParaRPr lang="en-US" sz="28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Non-Communicable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disease</a:t>
            </a:r>
            <a:r>
              <a:rPr lang="en-US" sz="2800" b="1" u="sng" dirty="0">
                <a:solidFill>
                  <a:srgbClr val="CC0000"/>
                </a:solidFill>
                <a:latin typeface="Garamond" pitchFamily="18" charset="0"/>
              </a:rPr>
              <a:t>: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it is an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infectious disease </a:t>
            </a:r>
            <a:r>
              <a:rPr lang="en-US" sz="2800" b="1" dirty="0">
                <a:latin typeface="Garamond" pitchFamily="18" charset="0"/>
              </a:rPr>
              <a:t>that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can not be transmitted</a:t>
            </a:r>
            <a:r>
              <a:rPr lang="en-US" sz="2800" b="1" dirty="0">
                <a:latin typeface="Garamond" pitchFamily="18" charset="0"/>
              </a:rPr>
              <a:t>. </a:t>
            </a:r>
            <a:r>
              <a:rPr lang="en-US" sz="2800" b="1" dirty="0" smtClean="0">
                <a:latin typeface="Garamond" pitchFamily="18" charset="0"/>
              </a:rPr>
              <a:t>e.g</a:t>
            </a:r>
            <a:r>
              <a:rPr lang="en-US" sz="2800" b="1" dirty="0">
                <a:latin typeface="Garamond" pitchFamily="18" charset="0"/>
              </a:rPr>
              <a:t>.: </a:t>
            </a:r>
            <a:r>
              <a:rPr lang="en-US" sz="2800" b="1" i="1" dirty="0">
                <a:latin typeface="Garamond" pitchFamily="18" charset="0"/>
              </a:rPr>
              <a:t>appendicitis, </a:t>
            </a:r>
            <a:r>
              <a:rPr lang="en-US" sz="2800" b="1" i="1" dirty="0" smtClean="0">
                <a:latin typeface="Garamond" pitchFamily="18" charset="0"/>
              </a:rPr>
              <a:t>peritonitis</a:t>
            </a:r>
            <a:endParaRPr lang="en-US" sz="28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Contagious disease: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part of communicable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disease, </a:t>
            </a:r>
            <a:r>
              <a:rPr lang="en-US" sz="2800" b="1" dirty="0" smtClean="0">
                <a:latin typeface="Garamond" pitchFamily="18" charset="0"/>
              </a:rPr>
              <a:t>transmitted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by direct contact</a:t>
            </a:r>
            <a:r>
              <a:rPr lang="en-US" sz="2800" b="1" dirty="0" smtClean="0">
                <a:latin typeface="Garamond" pitchFamily="18" charset="0"/>
              </a:rPr>
              <a:t> between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reservoir and host.</a:t>
            </a:r>
            <a:r>
              <a:rPr lang="en-US" sz="2800" b="1" dirty="0" smtClean="0">
                <a:latin typeface="Garamond" pitchFamily="18" charset="0"/>
              </a:rPr>
              <a:t> e.g. </a:t>
            </a:r>
            <a:r>
              <a:rPr lang="en-MY" sz="2800" b="1" i="1" dirty="0" smtClean="0">
                <a:latin typeface="Garamond" pitchFamily="18" charset="0"/>
              </a:rPr>
              <a:t>scabies, trachoma, STD and leprosy.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56376" y="188640"/>
            <a:ext cx="1512168" cy="175432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Health </a:t>
            </a:r>
          </a:p>
          <a:p>
            <a:r>
              <a:rPr lang="en-MY" sz="1200" b="1" i="1" dirty="0" smtClean="0">
                <a:latin typeface="Garamond" pitchFamily="18" charset="0"/>
              </a:rPr>
              <a:t>Infection</a:t>
            </a:r>
            <a:endParaRPr lang="en-MY" sz="1200" dirty="0" smtClean="0">
              <a:latin typeface="Garamond" pitchFamily="18" charset="0"/>
            </a:endParaRPr>
          </a:p>
          <a:p>
            <a:r>
              <a:rPr lang="en-US" altLang="zh-CN" sz="1200" b="1" dirty="0" smtClean="0">
                <a:latin typeface="Garamond" pitchFamily="18" charset="0"/>
                <a:ea typeface="SimSun" pitchFamily="2" charset="-122"/>
              </a:rPr>
              <a:t>Pathogenesis</a:t>
            </a:r>
            <a:r>
              <a:rPr lang="en-US" altLang="zh-CN" sz="1200" b="1" dirty="0" smtClean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: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1200" b="1" u="sng" dirty="0" smtClean="0">
                <a:solidFill>
                  <a:srgbClr val="FF0000"/>
                </a:solidFill>
                <a:latin typeface="Garamond" pitchFamily="18" charset="0"/>
              </a:rPr>
              <a:t>CD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200" b="1" i="1" dirty="0" smtClean="0">
                <a:latin typeface="Garamond" pitchFamily="18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32408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92861"/>
            <a:ext cx="511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</a:rPr>
              <a:t>Forms of Disease </a:t>
            </a:r>
            <a:r>
              <a:rPr lang="en-US" sz="3200" b="1" dirty="0" smtClean="0">
                <a:solidFill>
                  <a:srgbClr val="C00000"/>
                </a:solidFill>
                <a:latin typeface="Garamond" pitchFamily="18" charset="0"/>
              </a:rPr>
              <a:t>Occurrence</a:t>
            </a:r>
            <a:endParaRPr lang="en-MY" sz="32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46921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3200" b="1" i="1" dirty="0" smtClean="0">
                <a:solidFill>
                  <a:srgbClr val="FF0000"/>
                </a:solidFill>
                <a:latin typeface="Garamond" pitchFamily="18" charset="0"/>
              </a:rPr>
              <a:t>Epidemic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(</a:t>
            </a:r>
            <a:r>
              <a:rPr lang="en-MY" sz="2600" b="1" dirty="0" err="1">
                <a:solidFill>
                  <a:srgbClr val="002060"/>
                </a:solidFill>
                <a:latin typeface="Garamond" pitchFamily="18" charset="0"/>
              </a:rPr>
              <a:t>Epi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 upon; demos = people). </a:t>
            </a:r>
            <a:endParaRPr lang="en-MY" sz="26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The </a:t>
            </a:r>
            <a:r>
              <a:rPr lang="en-MY" sz="2800" dirty="0">
                <a:latin typeface="Garamond" pitchFamily="18" charset="0"/>
              </a:rPr>
              <a:t>"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unusual“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occurrence </a:t>
            </a:r>
            <a:r>
              <a:rPr lang="en-MY" sz="28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 a community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 smtClean="0">
                <a:latin typeface="Garamond" pitchFamily="18" charset="0"/>
              </a:rPr>
              <a:t>region,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of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 a disease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,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specific health-related behaviour </a:t>
            </a:r>
            <a:r>
              <a:rPr lang="en-MY" sz="2400" dirty="0">
                <a:latin typeface="Garamond" pitchFamily="18" charset="0"/>
              </a:rPr>
              <a:t>(e.g</a:t>
            </a:r>
            <a:r>
              <a:rPr lang="en-MY" sz="2400" b="1" dirty="0">
                <a:latin typeface="Garamond" pitchFamily="18" charset="0"/>
              </a:rPr>
              <a:t>., smoking</a:t>
            </a:r>
            <a:r>
              <a:rPr lang="en-MY" sz="2400" dirty="0">
                <a:latin typeface="Garamond" pitchFamily="18" charset="0"/>
              </a:rPr>
              <a:t>) </a:t>
            </a:r>
            <a:endParaRPr lang="en-MY" sz="2400" dirty="0" smtClean="0"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 or </a:t>
            </a:r>
            <a:r>
              <a:rPr lang="en-MY" sz="2800" dirty="0">
                <a:latin typeface="Garamond" pitchFamily="18" charset="0"/>
              </a:rPr>
              <a:t>other </a:t>
            </a:r>
            <a:r>
              <a:rPr lang="en-MY" sz="2800" b="1" dirty="0" smtClean="0">
                <a:latin typeface="Garamond" pitchFamily="18" charset="0"/>
              </a:rPr>
              <a:t>health related </a:t>
            </a:r>
            <a:r>
              <a:rPr lang="en-MY" sz="2800" b="1" dirty="0">
                <a:latin typeface="Garamond" pitchFamily="18" charset="0"/>
              </a:rPr>
              <a:t>events </a:t>
            </a:r>
            <a:r>
              <a:rPr lang="en-MY" sz="2400" dirty="0">
                <a:latin typeface="Garamond" pitchFamily="18" charset="0"/>
              </a:rPr>
              <a:t>(e.g., traffic accidents</a:t>
            </a:r>
            <a:r>
              <a:rPr lang="en-MY" sz="2800" dirty="0"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clearly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 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excess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of</a:t>
            </a:r>
            <a:r>
              <a:rPr lang="en-MY" sz="2800" dirty="0">
                <a:latin typeface="Garamond" pitchFamily="18" charset="0"/>
              </a:rPr>
              <a:t> "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expected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occurrence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 Covers  the  </a:t>
            </a:r>
            <a:r>
              <a:rPr lang="en-MY" sz="2800" b="1" dirty="0" smtClean="0">
                <a:solidFill>
                  <a:prstClr val="black"/>
                </a:solidFill>
                <a:latin typeface="Garamond" pitchFamily="18" charset="0"/>
              </a:rPr>
              <a:t>communicable and </a:t>
            </a:r>
            <a:r>
              <a:rPr lang="en-MY" sz="2800" b="1" dirty="0" smtClean="0">
                <a:latin typeface="Garamond" pitchFamily="18" charset="0"/>
              </a:rPr>
              <a:t>non-communicable </a:t>
            </a:r>
            <a:r>
              <a:rPr lang="en-MY" sz="2800" b="1" dirty="0">
                <a:latin typeface="Garamond" pitchFamily="18" charset="0"/>
              </a:rPr>
              <a:t>diseases (e.g., </a:t>
            </a:r>
            <a:r>
              <a:rPr lang="en-MY" sz="2800" b="1" dirty="0" smtClean="0">
                <a:latin typeface="Garamond" pitchFamily="18" charset="0"/>
              </a:rPr>
              <a:t>CHD, </a:t>
            </a:r>
            <a:r>
              <a:rPr lang="en-MY" sz="2800" b="1" dirty="0">
                <a:latin typeface="Garamond" pitchFamily="18" charset="0"/>
              </a:rPr>
              <a:t>lung </a:t>
            </a:r>
            <a:r>
              <a:rPr lang="en-MY" sz="2800" b="1" dirty="0" smtClean="0">
                <a:latin typeface="Garamond" pitchFamily="18" charset="0"/>
              </a:rPr>
              <a:t>cancer</a:t>
            </a:r>
          </a:p>
          <a:p>
            <a:r>
              <a:rPr lang="en-MY" sz="2800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key words in the definition of an epidemic are : </a:t>
            </a:r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  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excess of "expected occurrence</a:t>
            </a:r>
            <a:r>
              <a:rPr lang="en-MY" sz="2800" b="1" dirty="0" smtClean="0">
                <a:solidFill>
                  <a:srgbClr val="FF0000"/>
                </a:solidFill>
              </a:rPr>
              <a:t>".</a:t>
            </a:r>
            <a:endParaRPr lang="en-MY" sz="27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700" b="1" dirty="0" smtClean="0">
                <a:solidFill>
                  <a:srgbClr val="0070C0"/>
                </a:solidFill>
                <a:latin typeface="Garamond" pitchFamily="18" charset="0"/>
              </a:rPr>
              <a:t>There </a:t>
            </a:r>
            <a:r>
              <a:rPr lang="en-MY" sz="2700" b="1" dirty="0">
                <a:solidFill>
                  <a:srgbClr val="0070C0"/>
                </a:solidFill>
                <a:latin typeface="Garamond" pitchFamily="18" charset="0"/>
              </a:rPr>
              <a:t>is no agreement on what constitutes a significant </a:t>
            </a:r>
            <a:r>
              <a:rPr lang="en-MY" sz="2700" b="1" dirty="0" smtClean="0">
                <a:solidFill>
                  <a:srgbClr val="0070C0"/>
                </a:solidFill>
                <a:latin typeface="Garamond" pitchFamily="18" charset="0"/>
              </a:rPr>
              <a:t>exces</a:t>
            </a:r>
            <a:r>
              <a:rPr lang="en-MY" sz="2700" dirty="0" smtClean="0">
                <a:solidFill>
                  <a:srgbClr val="0070C0"/>
                </a:solidFill>
                <a:latin typeface="Garamond" pitchFamily="18" charset="0"/>
              </a:rPr>
              <a:t>s </a:t>
            </a:r>
            <a:r>
              <a:rPr lang="en-MY" sz="2700" dirty="0" smtClean="0">
                <a:latin typeface="Garamond" pitchFamily="18" charset="0"/>
              </a:rPr>
              <a:t> </a:t>
            </a:r>
            <a:r>
              <a:rPr lang="en-MY" sz="2000" dirty="0" smtClean="0"/>
              <a:t>USA , </a:t>
            </a:r>
            <a:r>
              <a:rPr lang="en-MY" sz="1600" dirty="0" smtClean="0">
                <a:solidFill>
                  <a:srgbClr val="FF0000"/>
                </a:solidFill>
              </a:rPr>
              <a:t>cholera </a:t>
            </a:r>
            <a:r>
              <a:rPr lang="en-MY" sz="1600" dirty="0"/>
              <a:t>is not normally present in </a:t>
            </a:r>
            <a:r>
              <a:rPr lang="en-MY" sz="1600" dirty="0" smtClean="0"/>
              <a:t>the population</a:t>
            </a:r>
            <a:r>
              <a:rPr lang="en-MY" sz="1600" dirty="0"/>
              <a:t>. Therefore, </a:t>
            </a:r>
            <a:r>
              <a:rPr lang="en-MY" sz="1600" b="1" dirty="0">
                <a:solidFill>
                  <a:schemeClr val="tx2"/>
                </a:solidFill>
              </a:rPr>
              <a:t>even one case of cholera would constitute a "potential" epidemic </a:t>
            </a:r>
            <a:r>
              <a:rPr lang="en-MY" sz="1600" dirty="0"/>
              <a:t>in US. </a:t>
            </a:r>
            <a:endParaRPr lang="en-MY" sz="1600" dirty="0" smtClean="0"/>
          </a:p>
          <a:p>
            <a:r>
              <a:rPr lang="en-MY" sz="1600" dirty="0" smtClean="0">
                <a:latin typeface="Garamond" pitchFamily="18" charset="0"/>
              </a:rPr>
              <a:t>                But in.</a:t>
            </a:r>
            <a:r>
              <a:rPr lang="en-MY" sz="1600" b="1" dirty="0">
                <a:solidFill>
                  <a:srgbClr val="002060"/>
                </a:solidFill>
                <a:latin typeface="Garamond" pitchFamily="18" charset="0"/>
              </a:rPr>
              <a:t> India</a:t>
            </a:r>
            <a:r>
              <a:rPr lang="en-MY" sz="1600" dirty="0" smtClean="0">
                <a:latin typeface="Garamond" pitchFamily="18" charset="0"/>
              </a:rPr>
              <a:t> </a:t>
            </a:r>
            <a:r>
              <a:rPr lang="en-MY" sz="1600" dirty="0">
                <a:latin typeface="Garamond" pitchFamily="18" charset="0"/>
              </a:rPr>
              <a:t>For cholera to be considered as an </a:t>
            </a:r>
            <a:r>
              <a:rPr lang="en-MY" sz="1600" dirty="0" smtClean="0">
                <a:solidFill>
                  <a:srgbClr val="FF0000"/>
                </a:solidFill>
                <a:latin typeface="Garamond" pitchFamily="18" charset="0"/>
              </a:rPr>
              <a:t>epidemic</a:t>
            </a:r>
            <a:r>
              <a:rPr lang="en-MY" sz="1600" b="1" dirty="0" smtClean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en-MY" sz="1600" b="1" dirty="0">
                <a:solidFill>
                  <a:srgbClr val="002060"/>
                </a:solidFill>
                <a:latin typeface="Garamond" pitchFamily="18" charset="0"/>
              </a:rPr>
              <a:t>hundreds </a:t>
            </a:r>
            <a:r>
              <a:rPr lang="en-MY" sz="1600" dirty="0">
                <a:latin typeface="Garamond" pitchFamily="18" charset="0"/>
              </a:rPr>
              <a:t>of </a:t>
            </a:r>
            <a:r>
              <a:rPr lang="en-MY" sz="1600" dirty="0" smtClean="0">
                <a:latin typeface="Garamond" pitchFamily="18" charset="0"/>
              </a:rPr>
              <a:t>cases</a:t>
            </a:r>
            <a:endParaRPr lang="en-MY" sz="1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256" y="-53518"/>
            <a:ext cx="2198885" cy="1754326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Epidemic</a:t>
            </a:r>
            <a:endParaRPr lang="en-MY" sz="1200" b="1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12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Pandemic</a:t>
            </a:r>
            <a:endParaRPr lang="en-MY" sz="12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2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10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16632"/>
            <a:ext cx="9001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</a:rPr>
              <a:t>"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outbreak</a:t>
            </a:r>
            <a:r>
              <a:rPr lang="en-MY" sz="2800" dirty="0" smtClean="0">
                <a:latin typeface="Garamond" pitchFamily="18" charset="0"/>
              </a:rPr>
              <a:t>" for a small, usually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localized epidemic</a:t>
            </a: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affecting certain large numbers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 a group in the community,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e.g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 outbreak of food poisoning in an institution.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Sporadic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The </a:t>
            </a:r>
            <a:r>
              <a:rPr lang="en-MY" sz="2600" dirty="0">
                <a:latin typeface="Garamond" pitchFamily="18" charset="0"/>
              </a:rPr>
              <a:t>word sporadic means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scattered about</a:t>
            </a:r>
            <a:r>
              <a:rPr lang="en-MY" sz="2600" dirty="0">
                <a:latin typeface="Garamond" pitchFamily="18" charset="0"/>
              </a:rPr>
              <a:t>.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>
                <a:latin typeface="Garamond" pitchFamily="18" charset="0"/>
              </a:rPr>
              <a:t>cases occur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irregularly, haphazardly </a:t>
            </a:r>
            <a:r>
              <a:rPr lang="en-MY" sz="2600" b="1" dirty="0">
                <a:latin typeface="Garamond" pitchFamily="18" charset="0"/>
              </a:rPr>
              <a:t>from time to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time</a:t>
            </a:r>
            <a:r>
              <a:rPr lang="en-MY" sz="2600" b="1" dirty="0">
                <a:latin typeface="Garamond" pitchFamily="18" charset="0"/>
              </a:rPr>
              <a:t>, and generally </a:t>
            </a:r>
            <a:r>
              <a:rPr lang="en-MY" sz="2600" b="1" dirty="0" smtClean="0">
                <a:latin typeface="Garamond" pitchFamily="18" charset="0"/>
              </a:rPr>
              <a:t>infrequently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</a:rPr>
              <a:t>The </a:t>
            </a:r>
            <a:r>
              <a:rPr lang="en-MY" sz="2600" dirty="0">
                <a:latin typeface="Garamond" pitchFamily="18" charset="0"/>
              </a:rPr>
              <a:t>cases are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so few </a:t>
            </a:r>
            <a:r>
              <a:rPr lang="en-MY" sz="2600" dirty="0"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separated widely </a:t>
            </a:r>
            <a:endParaRPr lang="en-MY" sz="26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in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spac</a:t>
            </a:r>
            <a:r>
              <a:rPr lang="en-MY" sz="2600" b="1" dirty="0">
                <a:latin typeface="Garamond" pitchFamily="18" charset="0"/>
              </a:rPr>
              <a:t>e </a:t>
            </a:r>
            <a:r>
              <a:rPr lang="en-MY" sz="2600" b="1" dirty="0" smtClean="0">
                <a:latin typeface="Garamond" pitchFamily="18" charset="0"/>
              </a:rPr>
              <a:t>and 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time</a:t>
            </a: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dirty="0">
                <a:latin typeface="Garamond" pitchFamily="18" charset="0"/>
              </a:rPr>
              <a:t>that they show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little </a:t>
            </a:r>
            <a:r>
              <a:rPr lang="en-MY" sz="2600" b="1" dirty="0">
                <a:latin typeface="Garamond" pitchFamily="18" charset="0"/>
              </a:rPr>
              <a:t>or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no connection </a:t>
            </a:r>
            <a:r>
              <a:rPr lang="en-MY" sz="2600" b="1" dirty="0">
                <a:latin typeface="Garamond" pitchFamily="18" charset="0"/>
              </a:rPr>
              <a:t>with each other, </a:t>
            </a:r>
            <a:endParaRPr lang="en-MY" sz="26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</a:rPr>
              <a:t>nor </a:t>
            </a:r>
            <a:r>
              <a:rPr lang="en-MY" sz="2600" dirty="0">
                <a:latin typeface="Garamond" pitchFamily="18" charset="0"/>
              </a:rPr>
              <a:t>a </a:t>
            </a:r>
            <a:r>
              <a:rPr lang="en-MY" sz="2600" b="1" dirty="0">
                <a:latin typeface="Garamond" pitchFamily="18" charset="0"/>
              </a:rPr>
              <a:t>recognizable common source of infection</a:t>
            </a:r>
            <a:r>
              <a:rPr lang="en-MY" sz="2600" dirty="0">
                <a:latin typeface="Garamond" pitchFamily="18" charset="0"/>
              </a:rPr>
              <a:t>, e.g</a:t>
            </a:r>
            <a:r>
              <a:rPr lang="en-MY" sz="2600" dirty="0" smtClean="0">
                <a:latin typeface="Garamond" pitchFamily="18" charset="0"/>
              </a:rPr>
              <a:t>.,</a:t>
            </a:r>
          </a:p>
          <a:p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dirty="0" smtClean="0">
                <a:latin typeface="Garamond" pitchFamily="18" charset="0"/>
              </a:rPr>
              <a:t>  </a:t>
            </a:r>
            <a:r>
              <a:rPr lang="en-MY" sz="2600" dirty="0">
                <a:latin typeface="Garamond" pitchFamily="18" charset="0"/>
              </a:rPr>
              <a:t>polio, tetanus, herpes-zoster and meningococcal meningitis.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A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sporadic disease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may be the starting point of an epidemic </a:t>
            </a:r>
            <a:r>
              <a:rPr lang="en-MY" sz="2600" b="1" dirty="0">
                <a:latin typeface="Garamond" pitchFamily="18" charset="0"/>
              </a:rPr>
              <a:t>when conditions are favourable for its spread</a:t>
            </a:r>
            <a:r>
              <a:rPr lang="en-MY" sz="2800" b="1" dirty="0">
                <a:latin typeface="Garamond" pitchFamily="18" charset="0"/>
              </a:rPr>
              <a:t>.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2400" i="1" dirty="0" smtClean="0">
                <a:latin typeface="Garamond" pitchFamily="18" charset="0"/>
              </a:rPr>
              <a:t>Many </a:t>
            </a:r>
            <a:r>
              <a:rPr lang="en-MY" sz="2400" i="1" dirty="0">
                <a:latin typeface="Garamond" pitchFamily="18" charset="0"/>
              </a:rPr>
              <a:t>zoonotic diseases are characterised by sporadic transmission to </a:t>
            </a:r>
            <a:r>
              <a:rPr lang="en-MY" sz="2400" i="1" dirty="0" smtClean="0">
                <a:latin typeface="Garamond" pitchFamily="18" charset="0"/>
              </a:rPr>
              <a:t>man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7267" y="2708920"/>
            <a:ext cx="2198885" cy="1754326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Epidemi</a:t>
            </a:r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c</a:t>
            </a:r>
            <a:endParaRPr lang="en-MY" sz="1200" b="1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</a:t>
            </a:r>
            <a:r>
              <a:rPr lang="en-MY" sz="1200" b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Outbreak </a:t>
            </a:r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1200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12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Pandemic</a:t>
            </a:r>
            <a:endParaRPr lang="en-MY" sz="12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2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4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44624"/>
            <a:ext cx="94330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Endemic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(</a:t>
            </a:r>
            <a:r>
              <a:rPr lang="en-MY" sz="2800" b="1" dirty="0">
                <a:latin typeface="Garamond" pitchFamily="18" charset="0"/>
              </a:rPr>
              <a:t>En=in; demos=people</a:t>
            </a:r>
            <a:r>
              <a:rPr lang="en-MY" sz="2800" dirty="0">
                <a:latin typeface="Garamond" pitchFamily="18" charset="0"/>
              </a:rPr>
              <a:t>).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It </a:t>
            </a:r>
            <a:r>
              <a:rPr lang="en-MY" sz="2800" b="1" dirty="0">
                <a:latin typeface="Garamond" pitchFamily="18" charset="0"/>
              </a:rPr>
              <a:t>refers to the 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constant </a:t>
            </a:r>
            <a:r>
              <a:rPr lang="en-MY" sz="2800" b="1" dirty="0" smtClean="0">
                <a:latin typeface="Garamond" pitchFamily="18" charset="0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permanently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presence of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disease or infectious agent within a given geographic </a:t>
            </a:r>
            <a:r>
              <a:rPr lang="en-MY" sz="2800" b="1" dirty="0">
                <a:latin typeface="Garamond" pitchFamily="18" charset="0"/>
              </a:rPr>
              <a:t>area or population </a:t>
            </a:r>
            <a:r>
              <a:rPr lang="en-MY" sz="2800" b="1" dirty="0" smtClean="0">
                <a:latin typeface="Garamond" pitchFamily="18" charset="0"/>
              </a:rPr>
              <a:t>group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or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community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all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the time</a:t>
            </a:r>
            <a:r>
              <a:rPr lang="en-US" sz="2800" b="1" dirty="0">
                <a:latin typeface="Garamond" pitchFamily="18" charset="0"/>
              </a:rPr>
              <a:t>, </a:t>
            </a:r>
            <a:endParaRPr lang="en-US" sz="2800" b="1" dirty="0" smtClean="0">
              <a:latin typeface="Garamond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e.g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 </a:t>
            </a:r>
            <a:r>
              <a:rPr lang="en-US" sz="2800" b="1" dirty="0" err="1">
                <a:latin typeface="Garamond" pitchFamily="18" charset="0"/>
              </a:rPr>
              <a:t>bilharziasis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in </a:t>
            </a:r>
            <a:r>
              <a:rPr lang="en-US" sz="2800" b="1" dirty="0" smtClean="0">
                <a:latin typeface="Garamond" pitchFamily="18" charset="0"/>
              </a:rPr>
              <a:t>Egypt</a:t>
            </a:r>
            <a:endParaRPr lang="en-MY" sz="2800" b="1" dirty="0" smtClean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3323887"/>
            <a:ext cx="92525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i="1" dirty="0" smtClean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Pandemic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An </a:t>
            </a:r>
            <a:r>
              <a:rPr lang="en-MY" sz="2800" dirty="0">
                <a:latin typeface="Garamond" pitchFamily="18" charset="0"/>
              </a:rPr>
              <a:t>epidemic usually affecting a large proportion of the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population, </a:t>
            </a:r>
            <a:r>
              <a:rPr lang="en-MY" sz="2800" i="1" dirty="0" smtClean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affecting countries sequentially (at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same time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occurring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over a wide geographic area such </a:t>
            </a:r>
            <a:r>
              <a:rPr lang="en-MY" sz="2800" dirty="0">
                <a:latin typeface="Garamond" pitchFamily="18" charset="0"/>
              </a:rPr>
              <a:t>as a section </a:t>
            </a:r>
            <a:r>
              <a:rPr lang="en-MY" sz="2800" dirty="0" smtClean="0">
                <a:latin typeface="Garamond" pitchFamily="18" charset="0"/>
              </a:rPr>
              <a:t>of </a:t>
            </a:r>
            <a:r>
              <a:rPr lang="en-MY" sz="2800" dirty="0">
                <a:latin typeface="Garamond" pitchFamily="18" charset="0"/>
              </a:rPr>
              <a:t>a nation, the entire nation, a continent or the world </a:t>
            </a:r>
            <a:r>
              <a:rPr lang="en-MY" sz="2800" b="1" dirty="0">
                <a:latin typeface="Garamond" pitchFamily="18" charset="0"/>
              </a:rPr>
              <a:t>e.g.,  </a:t>
            </a:r>
            <a:r>
              <a:rPr lang="en-MY" b="1" dirty="0" smtClean="0">
                <a:latin typeface="Garamond" pitchFamily="18" charset="0"/>
              </a:rPr>
              <a:t>COVID 19 ,  H1N1</a:t>
            </a:r>
            <a:endParaRPr lang="en-MY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5115" y="-99392"/>
            <a:ext cx="2198885" cy="1754326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Epidemic</a:t>
            </a:r>
            <a:endParaRPr lang="en-MY" sz="12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1200" b="1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</a:t>
            </a:r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Pandemic</a:t>
            </a:r>
            <a:endParaRPr lang="en-MY" sz="1200" b="1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2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40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6776" y="162789"/>
            <a:ext cx="92525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Nosocomial  Infection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Nosocomial (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hospital acquired</a:t>
            </a:r>
            <a:r>
              <a:rPr lang="en-MY" sz="2600" dirty="0" smtClean="0">
                <a:latin typeface="Garamond" pitchFamily="18" charset="0"/>
              </a:rPr>
              <a:t>) </a:t>
            </a:r>
            <a:r>
              <a:rPr lang="en-MY" sz="2600" b="1" dirty="0" smtClean="0">
                <a:latin typeface="Garamond" pitchFamily="18" charset="0"/>
              </a:rPr>
              <a:t>infection is an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infection originating in a patient </a:t>
            </a:r>
            <a:r>
              <a:rPr lang="en-MY" sz="2600" b="1" dirty="0" smtClean="0">
                <a:latin typeface="Garamond" pitchFamily="18" charset="0"/>
              </a:rPr>
              <a:t>while in a hospital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</a:rPr>
              <a:t>or other health care facility.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It denotes a new disorder (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unrelated to the patient's primary condition</a:t>
            </a:r>
            <a:r>
              <a:rPr lang="en-MY" sz="2600" dirty="0" smtClean="0">
                <a:latin typeface="Garamond" pitchFamily="18" charset="0"/>
              </a:rPr>
              <a:t>) associated with being in a hospital.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it was not present </a:t>
            </a:r>
            <a:r>
              <a:rPr lang="en-MY" sz="2600" b="1" dirty="0" smtClean="0">
                <a:latin typeface="Garamond" pitchFamily="18" charset="0"/>
              </a:rPr>
              <a:t>or incubating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at the time of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 admission</a:t>
            </a:r>
            <a:r>
              <a:rPr lang="en-MY" sz="2600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or the residual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of an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infection </a:t>
            </a:r>
            <a:r>
              <a:rPr lang="en-MY" sz="2600" b="1" dirty="0" smtClean="0">
                <a:latin typeface="Garamond" pitchFamily="18" charset="0"/>
              </a:rPr>
              <a:t>acquired during a previous admission.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It includes infections acquired in the hospital but appearing after discharge, </a:t>
            </a:r>
            <a:r>
              <a:rPr lang="en-MY" sz="26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and also </a:t>
            </a:r>
            <a:r>
              <a:rPr lang="en-MY" sz="2600" b="1" dirty="0" smtClean="0">
                <a:latin typeface="Garamond" pitchFamily="18" charset="0"/>
              </a:rPr>
              <a:t>such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infections among the staff </a:t>
            </a:r>
            <a:r>
              <a:rPr lang="en-MY" sz="2600" b="1" dirty="0" smtClean="0">
                <a:latin typeface="Garamond" pitchFamily="18" charset="0"/>
              </a:rPr>
              <a:t>of the facility</a:t>
            </a:r>
            <a:r>
              <a:rPr lang="en-MY" sz="26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</a:rPr>
              <a:t>Examples include </a:t>
            </a:r>
            <a:r>
              <a:rPr lang="en-MY" sz="2600" b="1" dirty="0" smtClean="0">
                <a:latin typeface="Garamond" pitchFamily="18" charset="0"/>
              </a:rPr>
              <a:t>infection of surgical wounds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, hepatitis B, C </a:t>
            </a:r>
            <a:r>
              <a:rPr lang="en-MY" sz="2600" dirty="0" smtClean="0">
                <a:latin typeface="Garamond" pitchFamily="18" charset="0"/>
              </a:rPr>
              <a:t>and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urinary tract infections</a:t>
            </a:r>
            <a:r>
              <a:rPr lang="en-MY" sz="2600" dirty="0" smtClean="0"/>
              <a:t>.</a:t>
            </a: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16403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111"/>
            <a:ext cx="925956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Opportunistic  Infection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latin typeface="Garamond" pitchFamily="18" charset="0"/>
              </a:rPr>
              <a:t>Infection </a:t>
            </a:r>
            <a:r>
              <a:rPr lang="en-MY" sz="2800" b="1" dirty="0">
                <a:latin typeface="Garamond" pitchFamily="18" charset="0"/>
              </a:rPr>
              <a:t>by an organism(s) that takes the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opportunity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provided </a:t>
            </a:r>
            <a:r>
              <a:rPr lang="en-MY" sz="2800" b="1" dirty="0">
                <a:latin typeface="Garamond" pitchFamily="18" charset="0"/>
              </a:rPr>
              <a:t>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 defect in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host</a:t>
            </a:r>
          </a:p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defence </a:t>
            </a:r>
            <a:r>
              <a:rPr lang="en-MY" sz="2800" b="1" dirty="0" smtClean="0">
                <a:latin typeface="Garamond" pitchFamily="18" charset="0"/>
              </a:rPr>
              <a:t>to </a:t>
            </a:r>
            <a:r>
              <a:rPr lang="en-MY" sz="2800" b="1" dirty="0">
                <a:latin typeface="Garamond" pitchFamily="18" charset="0"/>
              </a:rPr>
              <a:t>infect the host and hence </a:t>
            </a:r>
            <a:r>
              <a:rPr lang="en-MY" sz="2800" b="1" dirty="0" smtClean="0">
                <a:latin typeface="Garamond" pitchFamily="18" charset="0"/>
              </a:rPr>
              <a:t>cause disease</a:t>
            </a:r>
            <a:r>
              <a:rPr lang="en-MY" sz="2400" b="1" dirty="0">
                <a:latin typeface="Garamond" pitchFamily="18" charset="0"/>
              </a:rPr>
              <a:t>. </a:t>
            </a:r>
            <a:endParaRPr lang="en-MY" sz="2400" b="1" dirty="0" smtClean="0">
              <a:latin typeface="Garamond" pitchFamily="18" charset="0"/>
            </a:endParaRPr>
          </a:p>
          <a:p>
            <a:r>
              <a:rPr lang="en-MY" sz="2000" b="1" dirty="0" err="1" smtClean="0">
                <a:latin typeface="Garamond" pitchFamily="18" charset="0"/>
              </a:rPr>
              <a:t>Eg</a:t>
            </a:r>
            <a:r>
              <a:rPr lang="en-MY" sz="2000" b="1" dirty="0" smtClean="0">
                <a:latin typeface="Garamond" pitchFamily="18" charset="0"/>
              </a:rPr>
              <a:t>. </a:t>
            </a:r>
            <a:r>
              <a:rPr lang="en-MY" sz="2200" b="1" dirty="0" smtClean="0">
                <a:solidFill>
                  <a:srgbClr val="0070C0"/>
                </a:solidFill>
                <a:latin typeface="Garamond" pitchFamily="18" charset="0"/>
              </a:rPr>
              <a:t>Herpes 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</a:rPr>
              <a:t>simplex, </a:t>
            </a:r>
            <a:r>
              <a:rPr lang="en-MY" sz="2200" b="1" i="1" dirty="0" smtClean="0">
                <a:solidFill>
                  <a:srgbClr val="0070C0"/>
                </a:solidFill>
                <a:latin typeface="Garamond" pitchFamily="18" charset="0"/>
              </a:rPr>
              <a:t>Cytomegalovirus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MY" sz="2200" b="1" i="1" dirty="0" smtClean="0">
                <a:solidFill>
                  <a:srgbClr val="0070C0"/>
                </a:solidFill>
                <a:latin typeface="Garamond" pitchFamily="18" charset="0"/>
              </a:rPr>
              <a:t>Toxoplasma,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</a:rPr>
              <a:t> AIDS).</a:t>
            </a:r>
            <a:r>
              <a:rPr lang="en-MY" sz="2200" b="1" i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200" b="1" dirty="0">
                <a:solidFill>
                  <a:srgbClr val="0070C0"/>
                </a:solidFill>
                <a:latin typeface="Garamond" pitchFamily="18" charset="0"/>
              </a:rPr>
              <a:t>M. </a:t>
            </a:r>
            <a:r>
              <a:rPr lang="en-MY" sz="2200" b="1" i="1" dirty="0">
                <a:solidFill>
                  <a:srgbClr val="0070C0"/>
                </a:solidFill>
                <a:latin typeface="Garamond" pitchFamily="18" charset="0"/>
              </a:rPr>
              <a:t>tuberculosis, </a:t>
            </a:r>
            <a:endParaRPr lang="en-MY" sz="2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92896"/>
            <a:ext cx="90771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    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Iatrogenic (Physician-induced) Disease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is </a:t>
            </a:r>
            <a:r>
              <a:rPr lang="en-MY" sz="2800" dirty="0" smtClean="0">
                <a:latin typeface="Garamond" pitchFamily="18" charset="0"/>
              </a:rPr>
              <a:t>any adverse </a:t>
            </a:r>
            <a:r>
              <a:rPr lang="en-MY" sz="2800" dirty="0">
                <a:latin typeface="Garamond" pitchFamily="18" charset="0"/>
              </a:rPr>
              <a:t>consequence resulting from a physician's professional or other health professionals </a:t>
            </a:r>
            <a:r>
              <a:rPr lang="en-MY" sz="2800" dirty="0" smtClean="0">
                <a:latin typeface="Garamond" pitchFamily="18" charset="0"/>
              </a:rPr>
              <a:t>activity</a:t>
            </a:r>
            <a:r>
              <a:rPr lang="en-MY" sz="2800" dirty="0" smtClean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whether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preventiv</a:t>
            </a:r>
            <a:r>
              <a:rPr lang="en-MY" sz="2800" b="1" dirty="0" smtClean="0">
                <a:latin typeface="Garamond" pitchFamily="18" charset="0"/>
              </a:rPr>
              <a:t>e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???, </a:t>
            </a:r>
            <a:endParaRPr lang="en-MY" sz="28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diagnostic</a:t>
            </a: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???, </a:t>
            </a:r>
            <a:endParaRPr lang="en-MY" sz="28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therapeutic </a:t>
            </a:r>
            <a:r>
              <a:rPr lang="en-MY" sz="2800" dirty="0" smtClean="0">
                <a:latin typeface="Garamond" pitchFamily="18" charset="0"/>
              </a:rPr>
              <a:t>procedure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???, </a:t>
            </a:r>
            <a:r>
              <a:rPr lang="en-MY" sz="2800" b="1" dirty="0" smtClean="0">
                <a:latin typeface="Garamond" pitchFamily="18" charset="0"/>
              </a:rPr>
              <a:t>that </a:t>
            </a:r>
            <a:r>
              <a:rPr lang="en-MY" sz="2800" b="1" dirty="0">
                <a:latin typeface="Garamond" pitchFamily="18" charset="0"/>
              </a:rPr>
              <a:t>causes impairment, handicap, disability or death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1600" dirty="0"/>
              <a:t>Reactions to contrast media injected intravenously or intra-arterially may be mild, moderate or severe, and some are potentially fatal. Intravascular contrast media may have a nephrotoxic </a:t>
            </a:r>
            <a:r>
              <a:rPr lang="en-MY" sz="1600" dirty="0" smtClean="0"/>
              <a:t>reaction</a:t>
            </a:r>
            <a:r>
              <a:rPr lang="en-MY" sz="1600" dirty="0" smtClean="0"/>
              <a:t>. Radioisotopes </a:t>
            </a:r>
            <a:r>
              <a:rPr lang="en-MY" sz="1600" dirty="0"/>
              <a:t>are safe except in pregnant mothers or </a:t>
            </a:r>
            <a:r>
              <a:rPr lang="en-MY" sz="1200" dirty="0"/>
              <a:t>in </a:t>
            </a:r>
            <a:r>
              <a:rPr lang="en-MY" sz="1200" dirty="0" smtClean="0"/>
              <a:t>new-born</a:t>
            </a:r>
            <a:r>
              <a:rPr lang="en-MY" sz="2800" dirty="0"/>
              <a:t> </a:t>
            </a:r>
            <a:endParaRPr lang="en-MY" sz="2800" b="1" dirty="0" smtClean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6256" y="34994"/>
            <a:ext cx="2198885" cy="1200329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900" b="1" i="1" dirty="0" smtClean="0">
                <a:latin typeface="Garamond" pitchFamily="18" charset="0"/>
                <a:ea typeface="GulimChe" pitchFamily="49" charset="-127"/>
              </a:rPr>
              <a:t>Epidemic</a:t>
            </a:r>
            <a:endParaRPr lang="en-MY" sz="9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900" b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9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9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 smtClean="0">
                <a:latin typeface="Garamond" pitchFamily="18" charset="0"/>
                <a:ea typeface="GulimChe" pitchFamily="49" charset="-127"/>
              </a:rPr>
              <a:t>Endemic</a:t>
            </a:r>
            <a:endParaRPr lang="en-MY" sz="9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 smtClean="0">
                <a:latin typeface="Garamond" pitchFamily="18" charset="0"/>
                <a:ea typeface="GulimChe" pitchFamily="49" charset="-127"/>
              </a:rPr>
              <a:t> Pandemic</a:t>
            </a:r>
            <a:endParaRPr lang="en-MY" sz="9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9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900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900" dirty="0" smtClean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9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9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48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1765" y="260648"/>
            <a:ext cx="903649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       Eradication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Termination </a:t>
            </a:r>
            <a:r>
              <a:rPr lang="en-MY" sz="2800" b="1" dirty="0">
                <a:latin typeface="Garamond" pitchFamily="18" charset="0"/>
              </a:rPr>
              <a:t>of all transmission of infection </a:t>
            </a:r>
            <a:r>
              <a:rPr lang="en-MY" sz="2400" dirty="0">
                <a:solidFill>
                  <a:srgbClr val="00B050"/>
                </a:solidFill>
                <a:latin typeface="Garamond" pitchFamily="18" charset="0"/>
              </a:rPr>
              <a:t>by</a:t>
            </a:r>
            <a:r>
              <a:rPr lang="en-MY" sz="28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endParaRPr lang="en-MY" sz="2800" dirty="0" smtClean="0">
              <a:solidFill>
                <a:srgbClr val="00B05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extermination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of the infectious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agent</a:t>
            </a:r>
            <a:r>
              <a:rPr lang="en-MY" sz="14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It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implies that disease will no longer occur in a population</a:t>
            </a:r>
            <a:r>
              <a:rPr lang="en-MY" sz="2800" dirty="0" smtClean="0">
                <a:solidFill>
                  <a:srgbClr val="00B050"/>
                </a:solidFill>
                <a:latin typeface="Garamond" pitchFamily="18" charset="0"/>
              </a:rPr>
              <a:t>.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en-US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Termination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of infection from the whole world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endParaRPr lang="en-MY" sz="28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000" b="1" dirty="0" smtClean="0">
                <a:solidFill>
                  <a:schemeClr val="tx2"/>
                </a:solidFill>
                <a:latin typeface="Garamond" pitchFamily="18" charset="0"/>
              </a:rPr>
              <a:t>To-date</a:t>
            </a:r>
            <a:r>
              <a:rPr lang="en-MY" sz="2000" b="1" dirty="0">
                <a:solidFill>
                  <a:schemeClr val="tx2"/>
                </a:solidFill>
                <a:latin typeface="Garamond" pitchFamily="18" charset="0"/>
              </a:rPr>
              <a:t>, only one disease has been eradicated, </a:t>
            </a:r>
            <a:r>
              <a:rPr lang="en-MY" sz="2000" b="1" dirty="0">
                <a:solidFill>
                  <a:srgbClr val="FF0000"/>
                </a:solidFill>
                <a:latin typeface="Garamond" pitchFamily="18" charset="0"/>
              </a:rPr>
              <a:t>that is smallpox.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 to our </a:t>
            </a:r>
            <a:r>
              <a:rPr lang="en-MY" sz="2800" dirty="0">
                <a:latin typeface="Garamond" pitchFamily="18" charset="0"/>
              </a:rPr>
              <a:t>present knowledge, </a:t>
            </a:r>
            <a:r>
              <a:rPr lang="en-MY" sz="2800" dirty="0" smtClean="0">
                <a:latin typeface="Garamond" pitchFamily="18" charset="0"/>
              </a:rPr>
              <a:t>diseases </a:t>
            </a:r>
            <a:r>
              <a:rPr lang="en-MY" sz="2800" dirty="0">
                <a:latin typeface="Garamond" pitchFamily="18" charset="0"/>
              </a:rPr>
              <a:t>which are amenable to eradication are measles, diphtheria, </a:t>
            </a:r>
            <a:r>
              <a:rPr lang="en-MY" sz="2800" dirty="0" smtClean="0">
                <a:latin typeface="Garamond" pitchFamily="18" charset="0"/>
              </a:rPr>
              <a:t>polio</a:t>
            </a:r>
            <a:endParaRPr lang="en-MY" sz="2800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762" y="4293096"/>
            <a:ext cx="8712967" cy="16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Period of communicability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:</a:t>
            </a:r>
            <a:r>
              <a:rPr lang="en-US" sz="2800" dirty="0">
                <a:latin typeface="Garamond" pitchFamily="18" charset="0"/>
              </a:rPr>
              <a:t> </a:t>
            </a:r>
            <a:endParaRPr lang="en-US" sz="2800" dirty="0" smtClean="0"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time</a:t>
            </a:r>
            <a:r>
              <a:rPr lang="en-US" sz="2800" b="1" dirty="0">
                <a:latin typeface="Garamond" pitchFamily="18" charset="0"/>
              </a:rPr>
              <a:t> during which the infectious agent could be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transmitted directly or indirectly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from the reservoir to a susceptible host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80312" y="-39480"/>
            <a:ext cx="2198885" cy="1754326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Epidemic</a:t>
            </a:r>
            <a:endParaRPr lang="en-MY" sz="12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dirty="0" smtClean="0"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Sporadic</a:t>
            </a:r>
            <a:endParaRPr lang="en-US" sz="1200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Endemic</a:t>
            </a:r>
            <a:endParaRPr lang="en-MY" sz="12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 Pandemic</a:t>
            </a:r>
            <a:endParaRPr lang="en-MY" sz="1200" b="1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1200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1200" dirty="0" smtClean="0">
              <a:latin typeface="Garamond" pitchFamily="18" charset="0"/>
              <a:ea typeface="GulimChe" pitchFamily="49" charset="-127"/>
            </a:endParaRPr>
          </a:p>
          <a:p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1200" b="1" dirty="0">
              <a:solidFill>
                <a:srgbClr val="FF000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8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809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Requisites  For  Perpetuation  of Communicable Diseases </a:t>
            </a:r>
            <a:b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(The Cycle Of Infection)</a:t>
            </a:r>
          </a:p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Chain of infection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Chain of event</a:t>
            </a:r>
            <a:endParaRPr lang="en-MY" sz="2800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0" y="332656"/>
            <a:ext cx="9137460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strike="sngStrike" kern="0" dirty="0" smtClean="0">
                <a:solidFill>
                  <a:schemeClr val="tx2"/>
                </a:solidFill>
                <a:latin typeface="Garamond" pitchFamily="18" charset="0"/>
                <a:cs typeface="Arial"/>
              </a:rPr>
              <a:t>Definitions  related to </a:t>
            </a:r>
            <a:r>
              <a:rPr lang="en-MY" sz="2800" b="1" strike="sngStrike" dirty="0">
                <a:solidFill>
                  <a:schemeClr val="tx2"/>
                </a:solidFill>
                <a:latin typeface="Garamond" pitchFamily="18" charset="0"/>
              </a:rPr>
              <a:t>infectious disease epidemiology </a:t>
            </a:r>
            <a:endParaRPr lang="en-US" sz="2800" b="1" strike="sngStrike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Requisites </a:t>
            </a:r>
            <a:r>
              <a:rPr lang="en-US" sz="2800" b="1" kern="0" dirty="0" smtClean="0">
                <a:solidFill>
                  <a:schemeClr val="tx2"/>
                </a:solidFill>
                <a:latin typeface="Garamond" pitchFamily="18" charset="0"/>
                <a:cs typeface="Arial"/>
              </a:rPr>
              <a:t>for Perpetuation of Communicable Diseases</a:t>
            </a:r>
            <a:endParaRPr lang="en-US" sz="2800" b="1" kern="0" dirty="0">
              <a:solidFill>
                <a:schemeClr val="tx2"/>
              </a:solidFill>
              <a:latin typeface="Garamond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3" y="1844824"/>
            <a:ext cx="7211144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Garamond" pitchFamily="18" charset="0"/>
              </a:rPr>
              <a:t>Presence of the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microbiologic agent.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Garamond" pitchFamily="18" charset="0"/>
              </a:rPr>
              <a:t>Presence of a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reservoir and </a:t>
            </a:r>
            <a:r>
              <a:rPr lang="en-US" sz="2800" b="1" dirty="0" smtClean="0">
                <a:latin typeface="Garamond" pitchFamily="18" charset="0"/>
              </a:rPr>
              <a:t>source.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Garamond" pitchFamily="18" charset="0"/>
              </a:rPr>
              <a:t>An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outlet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(portal of exit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from reservoir.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Garamond" pitchFamily="18" charset="0"/>
              </a:rPr>
              <a:t>A suitable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mode of transmission.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Garamond" pitchFamily="18" charset="0"/>
              </a:rPr>
              <a:t>An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inlet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b="1" dirty="0" smtClean="0">
                <a:latin typeface="Garamond" pitchFamily="18" charset="0"/>
              </a:rPr>
              <a:t>(portal of entry).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800" dirty="0" smtClean="0">
                <a:latin typeface="Garamond" pitchFamily="18" charset="0"/>
              </a:rPr>
              <a:t>A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susceptible host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Requisites for  Perpetuation  of Communicable Diseases </a:t>
            </a:r>
            <a:b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(The Cycle Of Infection</a:t>
            </a:r>
            <a:endParaRPr lang="en-MY" sz="2800" dirty="0">
              <a:latin typeface="Garamond" pitchFamily="18" charset="0"/>
            </a:endParaRPr>
          </a:p>
        </p:txBody>
      </p:sp>
      <p:pic>
        <p:nvPicPr>
          <p:cNvPr id="5" name="Picture 4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4608004" y="3789040"/>
            <a:ext cx="4377913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467544" y="188640"/>
            <a:ext cx="867645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11219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40" y="2276872"/>
            <a:ext cx="913746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Garamond" pitchFamily="18" charset="0"/>
                <a:cs typeface="Arial"/>
              </a:rPr>
              <a:t>Definitions  related to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infectious disease epidemiology </a:t>
            </a:r>
            <a:endParaRPr lang="en-US" sz="2800" b="1" kern="0" dirty="0" smtClean="0">
              <a:solidFill>
                <a:schemeClr val="tx2"/>
              </a:solidFill>
              <a:latin typeface="Garamond" pitchFamily="18" charset="0"/>
              <a:cs typeface="Arial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en-US" sz="2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/>
            </a:endParaRPr>
          </a:p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Requisites </a:t>
            </a:r>
            <a:r>
              <a:rPr lang="en-US" sz="2800" b="1" kern="0" dirty="0" smtClean="0">
                <a:solidFill>
                  <a:schemeClr val="tx2"/>
                </a:solidFill>
                <a:latin typeface="Garamond" pitchFamily="18" charset="0"/>
                <a:cs typeface="Arial"/>
              </a:rPr>
              <a:t>for Perpetuation of Communicable Diseases</a:t>
            </a:r>
            <a:endParaRPr lang="en-US" sz="2800" b="1" kern="0" dirty="0">
              <a:solidFill>
                <a:schemeClr val="tx2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34076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  <a:latin typeface="Garamond" pitchFamily="18" charset="0"/>
              </a:rPr>
              <a:t>Contents</a:t>
            </a:r>
            <a:endParaRPr lang="en-MY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768" y="404664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Disease Agent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Microorganism, bacteria, virus cell, bacillus, disease bacterium and fungi cells. Human health science, epidemic colorful probiotic micro organism, germ, diseases and viruses cartoon vector flat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56792"/>
            <a:ext cx="1259632" cy="13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t of different medical virus logo. Cartoon virus. Funny micro Virus. Cartoon bacteria character. Vector virus charac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183"/>
            <a:ext cx="4880903" cy="34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monster mascot. Halloween funny monsters, bizarre goofy gremlin with horn and silly furry, alien creations. Cartoons fluffy creatures spooky character vector isolated icon illustration 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187258" cy="24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-80820"/>
            <a:ext cx="927755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600" b="1" dirty="0" smtClean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Disease Agent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It is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the 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first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link </a:t>
            </a:r>
            <a:r>
              <a:rPr lang="en-MY" sz="2800" dirty="0">
                <a:latin typeface="Garamond" pitchFamily="18" charset="0"/>
              </a:rPr>
              <a:t>in the chain of disease transmission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Defined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as </a:t>
            </a:r>
            <a:r>
              <a:rPr lang="en-MY" sz="2800" dirty="0">
                <a:latin typeface="Garamond" pitchFamily="18" charset="0"/>
              </a:rPr>
              <a:t>a substance,</a:t>
            </a:r>
            <a:r>
              <a:rPr lang="en-MY" sz="2800" b="1" dirty="0">
                <a:latin typeface="Garamond" pitchFamily="18" charset="0"/>
              </a:rPr>
              <a:t> living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latin typeface="Garamond" pitchFamily="18" charset="0"/>
              </a:rPr>
              <a:t>non-living</a:t>
            </a:r>
            <a:r>
              <a:rPr lang="en-MY" sz="2800" dirty="0">
                <a:latin typeface="Garamond" pitchFamily="18" charset="0"/>
              </a:rPr>
              <a:t>, or a force, </a:t>
            </a:r>
            <a:r>
              <a:rPr lang="en-MY" sz="2800" b="1" dirty="0">
                <a:latin typeface="Garamond" pitchFamily="18" charset="0"/>
              </a:rPr>
              <a:t>tangible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latin typeface="Garamond" pitchFamily="18" charset="0"/>
              </a:rPr>
              <a:t>intangible</a:t>
            </a:r>
            <a:r>
              <a:rPr lang="en-MY" sz="2800" dirty="0">
                <a:latin typeface="Garamond" pitchFamily="18" charset="0"/>
              </a:rPr>
              <a:t>,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excessive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presence or relative </a:t>
            </a:r>
            <a:r>
              <a:rPr lang="en-MY" sz="2800" b="1" dirty="0">
                <a:latin typeface="Garamond" pitchFamily="18" charset="0"/>
              </a:rPr>
              <a:t>lack o</a:t>
            </a:r>
            <a:r>
              <a:rPr lang="en-MY" sz="2800" dirty="0">
                <a:latin typeface="Garamond" pitchFamily="18" charset="0"/>
              </a:rPr>
              <a:t>f which may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initiate or perpetuate a disease process</a:t>
            </a:r>
            <a:r>
              <a:rPr lang="en-MY" sz="2800" dirty="0">
                <a:latin typeface="Garamond" pitchFamily="18" charset="0"/>
              </a:rPr>
              <a:t>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A </a:t>
            </a:r>
            <a:r>
              <a:rPr lang="en-MY" sz="2800" dirty="0">
                <a:latin typeface="Garamond" pitchFamily="18" charset="0"/>
              </a:rPr>
              <a:t>disease may have 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single agent</a:t>
            </a:r>
            <a:r>
              <a:rPr lang="en-MY" sz="2800" dirty="0">
                <a:latin typeface="Garamond" pitchFamily="18" charset="0"/>
              </a:rPr>
              <a:t>, a number of independent </a:t>
            </a:r>
            <a:r>
              <a:rPr lang="en-MY" sz="2800" b="1" dirty="0">
                <a:latin typeface="Garamond" pitchFamily="18" charset="0"/>
              </a:rPr>
              <a:t>alternative agents </a:t>
            </a:r>
            <a:r>
              <a:rPr lang="en-MY" sz="2800" dirty="0">
                <a:latin typeface="Garamond" pitchFamily="18" charset="0"/>
              </a:rPr>
              <a:t>or a complex 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two or more factors </a:t>
            </a:r>
            <a:r>
              <a:rPr lang="en-MY" sz="2800" dirty="0">
                <a:latin typeface="Garamond" pitchFamily="18" charset="0"/>
              </a:rPr>
              <a:t>whose combined presence is </a:t>
            </a:r>
            <a:r>
              <a:rPr lang="en-MY" sz="2800" b="1" dirty="0">
                <a:latin typeface="Garamond" pitchFamily="18" charset="0"/>
              </a:rPr>
              <a:t>essential for the development of the disease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Disease </a:t>
            </a:r>
            <a:r>
              <a:rPr lang="en-MY" sz="2800" dirty="0">
                <a:latin typeface="Garamond" pitchFamily="18" charset="0"/>
              </a:rPr>
              <a:t>agents may be classified broadly into </a:t>
            </a:r>
            <a:r>
              <a:rPr lang="en-MY" sz="2800" dirty="0" smtClean="0">
                <a:latin typeface="Garamond" pitchFamily="18" charset="0"/>
              </a:rPr>
              <a:t>groups </a:t>
            </a:r>
            <a:r>
              <a:rPr lang="en-MY" sz="2800" dirty="0">
                <a:latin typeface="Garamond" pitchFamily="18" charset="0"/>
              </a:rPr>
              <a:t>:</a:t>
            </a:r>
          </a:p>
          <a:p>
            <a:r>
              <a:rPr lang="en-MY" sz="2800" i="1" dirty="0" smtClean="0">
                <a:latin typeface="Garamond" pitchFamily="18" charset="0"/>
              </a:rPr>
              <a:t>   1</a:t>
            </a:r>
            <a:r>
              <a:rPr lang="en-MY" sz="2800" i="1" dirty="0">
                <a:latin typeface="Garamond" pitchFamily="18" charset="0"/>
              </a:rPr>
              <a:t>. </a:t>
            </a:r>
            <a:r>
              <a:rPr lang="en-MY" sz="2800" i="1" dirty="0">
                <a:solidFill>
                  <a:srgbClr val="FF0000"/>
                </a:solidFill>
                <a:latin typeface="Garamond" pitchFamily="18" charset="0"/>
              </a:rPr>
              <a:t>Biological 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agents,      </a:t>
            </a:r>
            <a:r>
              <a:rPr lang="en-MY" sz="2800" dirty="0" smtClean="0">
                <a:latin typeface="Garamond" pitchFamily="18" charset="0"/>
              </a:rPr>
              <a:t>&gt;&gt;&gt;&gt;&gt;&gt;&gt;&gt;&gt;&gt;&gt;</a:t>
            </a:r>
            <a:endParaRPr lang="en-MY" sz="2800" dirty="0">
              <a:latin typeface="Garamond" pitchFamily="18" charset="0"/>
            </a:endParaRPr>
          </a:p>
        </p:txBody>
      </p:sp>
      <p:pic>
        <p:nvPicPr>
          <p:cNvPr id="3" name="Picture 2" descr="Microorganism, bacteria, virus cell, bacillus, disease bacterium and fungi cells. Human health science, epidemic colorful probiotic micro organism, germ, diseases and viruses cartoon vector flat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3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60648"/>
            <a:ext cx="9001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Biological Agents</a:t>
            </a:r>
          </a:p>
          <a:p>
            <a:r>
              <a:rPr lang="en-MY" sz="2800" dirty="0" smtClean="0">
                <a:latin typeface="Garamond" pitchFamily="18" charset="0"/>
              </a:rPr>
              <a:t>These </a:t>
            </a:r>
            <a:r>
              <a:rPr lang="en-MY" sz="2800" b="1" dirty="0">
                <a:latin typeface="Garamond" pitchFamily="18" charset="0"/>
              </a:rPr>
              <a:t>are living agents of disease</a:t>
            </a:r>
            <a:r>
              <a:rPr lang="en-MY" sz="2800" dirty="0">
                <a:latin typeface="Garamond" pitchFamily="18" charset="0"/>
              </a:rPr>
              <a:t>, </a:t>
            </a:r>
            <a:endParaRPr lang="en-MY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Viruses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hepatitis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viruses, influenza, mumps, measles,…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endParaRPr lang="en-MY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Rickettsia,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(typhus)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sym typeface="Wingdings" pitchFamily="2" charset="2"/>
              </a:rPr>
              <a:t> </a:t>
            </a:r>
            <a:endParaRPr lang="en-MY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Fungi,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(Candida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endParaRPr lang="en-MY" sz="28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Bacteria</a:t>
            </a:r>
            <a:r>
              <a:rPr lang="en-MY" sz="2800" dirty="0" smtClean="0">
                <a:latin typeface="Garamond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Cocci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(staphylococci, streptococci, ….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Bacilli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(diphtheria, salmonella,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shigella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….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Spirochetes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(syphilis,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borrelia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….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etc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Protozoa</a:t>
            </a: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Entamoeba</a:t>
            </a:r>
            <a:endParaRPr lang="en-MY" sz="2800" dirty="0" smtClean="0">
              <a:latin typeface="Garamond" pitchFamily="18" charset="0"/>
            </a:endParaRPr>
          </a:p>
        </p:txBody>
      </p:sp>
      <p:pic>
        <p:nvPicPr>
          <p:cNvPr id="4" name="Picture 2" descr="Microorganism, bacteria, virus cell, bacillus, disease bacterium and fungi cells. Human health science, epidemic colorful probiotic micro organism, germ, diseases and viruses cartoon vector flat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259632" cy="13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toon monster mascot. Halloween funny monsters, bizarre goofy gremlin with horn and silly furry, alien creations. Cartoons fluffy creatures spooky character vector isolated icon illustration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700808"/>
            <a:ext cx="3276872" cy="15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These agents exhibit certain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"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host-related" biological properties such as</a:t>
            </a:r>
            <a:r>
              <a:rPr lang="en-MY" sz="2800" dirty="0">
                <a:latin typeface="Garamond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MY" sz="2800" dirty="0">
                <a:latin typeface="Garamond" pitchFamily="18" charset="0"/>
              </a:rPr>
              <a:t>(</a:t>
            </a:r>
            <a:r>
              <a:rPr lang="en-MY" sz="2800" b="1" dirty="0">
                <a:latin typeface="Garamond" pitchFamily="18" charset="0"/>
              </a:rPr>
              <a:t>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infectivity: </a:t>
            </a:r>
            <a:r>
              <a:rPr lang="en-MY" sz="2800" b="1" dirty="0">
                <a:latin typeface="Garamond" pitchFamily="18" charset="0"/>
              </a:rPr>
              <a:t>this is the ability of an infectious agent to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invade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multiply </a:t>
            </a:r>
            <a:r>
              <a:rPr lang="en-MY" sz="2800" b="1" dirty="0">
                <a:latin typeface="Garamond" pitchFamily="18" charset="0"/>
              </a:rPr>
              <a:t>(produce infection) in a host;</a:t>
            </a:r>
          </a:p>
          <a:p>
            <a:pPr>
              <a:lnSpc>
                <a:spcPct val="150000"/>
              </a:lnSpc>
            </a:pPr>
            <a:r>
              <a:rPr lang="en-MY" sz="2800" b="1" dirty="0">
                <a:latin typeface="Garamond" pitchFamily="18" charset="0"/>
              </a:rPr>
              <a:t>(ii)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pathogenicity: </a:t>
            </a:r>
            <a:r>
              <a:rPr lang="en-MY" sz="2800" b="1" dirty="0">
                <a:latin typeface="Garamond" pitchFamily="18" charset="0"/>
              </a:rPr>
              <a:t>this is the ability to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induce clinically apparent illness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 smtClean="0">
                <a:latin typeface="Garamond" pitchFamily="18" charset="0"/>
              </a:rPr>
              <a:t>and</a:t>
            </a:r>
            <a:endParaRPr lang="en-MY" sz="2800" b="1" dirty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b="1" dirty="0">
                <a:latin typeface="Garamond" pitchFamily="18" charset="0"/>
              </a:rPr>
              <a:t> (iii)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virulence: </a:t>
            </a:r>
            <a:r>
              <a:rPr lang="en-MY" sz="2800" b="1" dirty="0">
                <a:latin typeface="Garamond" pitchFamily="18" charset="0"/>
              </a:rPr>
              <a:t>this is defined as the proportion of clinical cases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resulting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severe clinical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manifestations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case fatality rate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is one way of measuring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virulence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4098" name="Picture 2" descr="Microscopic 3d epidemic virus, bacillus bacteria, microorganisms, germs and parasite. Biology of illness and viruses, microbiology vector illustration isol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1302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Mechanisms of disease production (pathogenesis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783868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Invasiveness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Toxicity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           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Endo-toxin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</a:t>
            </a:r>
            <a:r>
              <a:rPr lang="en-US" sz="2800" b="1" dirty="0" err="1" smtClean="0">
                <a:solidFill>
                  <a:srgbClr val="0070C0"/>
                </a:solidFill>
                <a:latin typeface="Garamond" pitchFamily="18" charset="0"/>
              </a:rPr>
              <a:t>Exo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-toxin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buSzPct val="104000"/>
              <a:buFont typeface="Arial" charset="0"/>
              <a:buAutoNum type="arabicParenR" startAt="3"/>
              <a:defRPr/>
            </a:pP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Hypersensitivity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96" y="3631664"/>
            <a:ext cx="91440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SzPct val="102000"/>
              <a:buFont typeface="Arial" charset="0"/>
              <a:buAutoNum type="arabicParenR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Invasiveness: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 ability of the organisms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invade</a:t>
            </a:r>
            <a:r>
              <a:rPr lang="en-US" sz="2800" dirty="0">
                <a:latin typeface="Garamond" pitchFamily="18" charset="0"/>
              </a:rPr>
              <a:t> the tissues </a:t>
            </a:r>
            <a:r>
              <a:rPr lang="en-US" sz="2800" b="1" dirty="0">
                <a:latin typeface="Garamond" pitchFamily="18" charset="0"/>
              </a:rPr>
              <a:t>and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multiply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  <a:p>
            <a:pPr marL="514350" indent="-514350">
              <a:defRPr/>
            </a:pPr>
            <a:r>
              <a:rPr lang="en-US" sz="2800" b="1" dirty="0">
                <a:latin typeface="Garamond" pitchFamily="18" charset="0"/>
              </a:rPr>
              <a:t>Each organism has the ability </a:t>
            </a:r>
            <a:r>
              <a:rPr lang="en-US" sz="2800" b="1" dirty="0" smtClean="0">
                <a:latin typeface="Garamond" pitchFamily="18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invasiveness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and toxicity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(e.g.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Treponema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palidum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typhoid organisms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have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high power of invasiveness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but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      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they have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low toxicity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  <a:endParaRPr lang="ar-EG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-27384"/>
            <a:ext cx="9217024" cy="3970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Clr>
                <a:srgbClr val="00007D"/>
              </a:buClr>
              <a:buSzPct val="102000"/>
              <a:buFont typeface="+mj-lt"/>
              <a:buAutoNum type="arabicParenR" startAt="2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Toxicity:                 </a:t>
            </a:r>
            <a:r>
              <a:rPr lang="en-US" sz="2800" b="1" u="sng" dirty="0" err="1" smtClean="0">
                <a:solidFill>
                  <a:srgbClr val="FF0000"/>
                </a:solidFill>
                <a:latin typeface="Garamond" pitchFamily="18" charset="0"/>
              </a:rPr>
              <a:t>Exo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-toxin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released by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living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organisms</a:t>
            </a:r>
            <a:r>
              <a:rPr lang="en-US" sz="2800" dirty="0" smtClean="0">
                <a:solidFill>
                  <a:srgbClr val="000000"/>
                </a:solidFill>
                <a:latin typeface="Garamond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Garamond" pitchFamily="18" charset="0"/>
            </a:endParaRP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Destroyed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 rapidly by heat (above 60</a:t>
            </a:r>
            <a:r>
              <a:rPr lang="en-US" sz="2800" b="1" dirty="0">
                <a:latin typeface="Garamond" pitchFamily="18" charset="0"/>
              </a:rPr>
              <a:t> °C</a:t>
            </a:r>
            <a:r>
              <a:rPr lang="en-US" sz="2800" b="1" dirty="0" smtClean="0">
                <a:latin typeface="Garamond" pitchFamily="18" charset="0"/>
              </a:rPr>
              <a:t>)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Garamond" pitchFamily="18" charset="0"/>
              </a:rPr>
              <a:t>Highly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immunogenic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and </a:t>
            </a:r>
            <a:endParaRPr lang="en-US" sz="28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Garamond" pitchFamily="18" charset="0"/>
              </a:rPr>
              <a:t>converted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to antigenic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non toxic toxoid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by formalin, heat and acid.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Diffusible</a:t>
            </a:r>
            <a:r>
              <a:rPr lang="en-US" sz="2800" dirty="0">
                <a:solidFill>
                  <a:srgbClr val="7030A0"/>
                </a:solidFill>
                <a:latin typeface="Garamond" pitchFamily="18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latin typeface="Garamond" pitchFamily="18" charset="0"/>
              </a:rPr>
              <a:t>do not produce fever </a:t>
            </a:r>
          </a:p>
          <a:p>
            <a:pPr marL="457200" indent="-457200">
              <a:buClr>
                <a:srgbClr val="00007D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rgbClr val="000000"/>
                </a:solidFill>
                <a:latin typeface="Garamond" pitchFamily="18" charset="0"/>
              </a:rPr>
              <a:t>e.g. (</a:t>
            </a:r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Neurotoxins of tetanus and botulism, </a:t>
            </a:r>
            <a:r>
              <a:rPr lang="en-US" sz="2400" dirty="0" err="1">
                <a:solidFill>
                  <a:srgbClr val="000000"/>
                </a:solidFill>
                <a:latin typeface="Garamond" pitchFamily="18" charset="0"/>
              </a:rPr>
              <a:t>erythro</a:t>
            </a:r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-genic toxins of scarlet fever</a:t>
            </a:r>
            <a:r>
              <a:rPr lang="en-US" sz="2800" dirty="0">
                <a:solidFill>
                  <a:srgbClr val="000000"/>
                </a:solidFill>
                <a:latin typeface="Garamond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504" y="3704833"/>
            <a:ext cx="8820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Endo-toxin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/>
              <a:t>Released after </a:t>
            </a:r>
            <a:r>
              <a:rPr lang="en-US" sz="2800" b="1" dirty="0">
                <a:solidFill>
                  <a:srgbClr val="FF0000"/>
                </a:solidFill>
              </a:rPr>
              <a:t>disintegration </a:t>
            </a:r>
            <a:r>
              <a:rPr lang="en-US" sz="2800" b="1" dirty="0"/>
              <a:t>of micro-organisms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</a:rPr>
              <a:t>Highly </a:t>
            </a:r>
            <a:r>
              <a:rPr lang="en-US" sz="2800" b="1" dirty="0"/>
              <a:t>stable (withstand heat </a:t>
            </a:r>
            <a:r>
              <a:rPr lang="en-US" sz="2800" b="1" dirty="0" smtClean="0"/>
              <a:t>above  </a:t>
            </a:r>
            <a:r>
              <a:rPr lang="en-US" sz="2800" b="1" dirty="0"/>
              <a:t>60 °C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Weakly </a:t>
            </a:r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n-US" sz="2800" b="1" dirty="0"/>
              <a:t>mmunogenic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/>
              <a:t>Not converted to toxoid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70C0"/>
                </a:solidFill>
              </a:rPr>
              <a:t>Usually </a:t>
            </a:r>
            <a:r>
              <a:rPr lang="en-US" sz="2800" b="1" dirty="0"/>
              <a:t>produce </a:t>
            </a:r>
            <a:r>
              <a:rPr lang="en-US" sz="2800" b="1" dirty="0" err="1"/>
              <a:t>patho</a:t>
            </a:r>
            <a:r>
              <a:rPr lang="en-US" sz="2800" b="1" dirty="0"/>
              <a:t>-physiologic effects </a:t>
            </a:r>
            <a:r>
              <a:rPr lang="en-US" sz="2800" b="1" dirty="0">
                <a:solidFill>
                  <a:srgbClr val="0070C0"/>
                </a:solidFill>
              </a:rPr>
              <a:t>as fever</a:t>
            </a:r>
            <a:r>
              <a:rPr lang="en-US" sz="2800" dirty="0">
                <a:solidFill>
                  <a:srgbClr val="0070C0"/>
                </a:solidFill>
              </a:rPr>
              <a:t>,  </a:t>
            </a:r>
            <a:r>
              <a:rPr lang="en-US" sz="2800" dirty="0"/>
              <a:t>leucopenia, hypotension, hypoglycemia and shock.</a:t>
            </a:r>
            <a:endParaRPr lang="ar-EG" sz="2800" dirty="0"/>
          </a:p>
        </p:txBody>
      </p:sp>
      <p:sp>
        <p:nvSpPr>
          <p:cNvPr id="2" name="Rectangle 1"/>
          <p:cNvSpPr/>
          <p:nvPr/>
        </p:nvSpPr>
        <p:spPr>
          <a:xfrm>
            <a:off x="7055768" y="-27384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1000"/>
              <a:defRPr/>
            </a:pPr>
            <a:r>
              <a:rPr lang="en-US" sz="1400" b="1" dirty="0">
                <a:solidFill>
                  <a:srgbClr val="FF0000"/>
                </a:solidFill>
                <a:latin typeface="Garamond" pitchFamily="18" charset="0"/>
              </a:rPr>
              <a:t>Mechanisms of disease production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Invasiveness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Toxicity:</a:t>
            </a:r>
          </a:p>
          <a:p>
            <a:pPr>
              <a:buSzPct val="104000"/>
              <a:buFont typeface="Arial" charset="0"/>
              <a:buAutoNum type="arabicParenR" startAt="3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Hypersensitivity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160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74" y="260648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arenR" startAt="3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Hypersensitivity: </a:t>
            </a:r>
          </a:p>
          <a:p>
            <a:pPr marL="514350" indent="-51435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It </a:t>
            </a:r>
            <a:r>
              <a:rPr lang="en-US" sz="2800" dirty="0">
                <a:latin typeface="Garamond" pitchFamily="18" charset="0"/>
              </a:rPr>
              <a:t>is 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allergic state of the host </a:t>
            </a:r>
            <a:r>
              <a:rPr lang="en-US" sz="2800" b="1" dirty="0">
                <a:latin typeface="Garamond" pitchFamily="18" charset="0"/>
              </a:rPr>
              <a:t>following </a:t>
            </a:r>
            <a:endParaRPr lang="en-US" sz="2800" b="1" dirty="0" smtClean="0">
              <a:latin typeface="Garamond" pitchFamily="18" charset="0"/>
            </a:endParaRPr>
          </a:p>
          <a:p>
            <a:pPr marL="514350" indent="-514350">
              <a:defRPr/>
            </a:pPr>
            <a:r>
              <a:rPr lang="en-US" sz="2800" b="1" dirty="0" smtClean="0">
                <a:latin typeface="Garamond" pitchFamily="18" charset="0"/>
              </a:rPr>
              <a:t>exposure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to certain antigens o</a:t>
            </a:r>
            <a:r>
              <a:rPr lang="en-US" sz="2800" b="1" dirty="0">
                <a:latin typeface="Garamond" pitchFamily="18" charset="0"/>
              </a:rPr>
              <a:t>f micro-organisms </a:t>
            </a:r>
          </a:p>
          <a:p>
            <a:pPr marL="514350" indent="-514350">
              <a:defRPr/>
            </a:pPr>
            <a:r>
              <a:rPr lang="en-US" sz="2000" dirty="0">
                <a:latin typeface="Garamond" pitchFamily="18" charset="0"/>
              </a:rPr>
              <a:t>E.g. </a:t>
            </a:r>
            <a:r>
              <a:rPr lang="en-US" sz="2000" b="1" dirty="0">
                <a:latin typeface="Garamond" pitchFamily="18" charset="0"/>
              </a:rPr>
              <a:t>mycobacterium tuberculosis</a:t>
            </a:r>
            <a:r>
              <a:rPr lang="en-US" sz="2000" dirty="0">
                <a:latin typeface="Garamond" pitchFamily="18" charset="0"/>
              </a:rPr>
              <a:t>),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whereby subsequent exposure results in a disease state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ar-EG" sz="2800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5122" name="Picture 2" descr="3d illustration close up of  microscopic 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134822" cy="31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55768" y="-27384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1000"/>
              <a:defRPr/>
            </a:pPr>
            <a:r>
              <a:rPr lang="en-US" sz="1400" b="1" dirty="0">
                <a:solidFill>
                  <a:srgbClr val="FF0000"/>
                </a:solidFill>
                <a:latin typeface="Garamond" pitchFamily="18" charset="0"/>
              </a:rPr>
              <a:t>Mechanisms of disease production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Invasiveness</a:t>
            </a:r>
          </a:p>
          <a:p>
            <a:pPr>
              <a:buSzPct val="101000"/>
              <a:buFont typeface="Arial" charset="0"/>
              <a:buAutoNum type="arabicParenR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Toxicity:</a:t>
            </a:r>
          </a:p>
          <a:p>
            <a:pPr>
              <a:buSzPct val="104000"/>
              <a:buFont typeface="Arial" charset="0"/>
              <a:buAutoNum type="arabicParenR" startAt="3"/>
              <a:defRPr/>
            </a:pPr>
            <a:r>
              <a:rPr lang="en-US" sz="1400" b="1" dirty="0">
                <a:solidFill>
                  <a:schemeClr val="tx2"/>
                </a:solidFill>
                <a:latin typeface="Garamond" pitchFamily="18" charset="0"/>
              </a:rPr>
              <a:t>Hypersensitivity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24029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856983" cy="634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C00000"/>
                </a:solidFill>
                <a:latin typeface="Garamond" pitchFamily="18" charset="0"/>
              </a:rPr>
              <a:t>Outcome of infection depends on</a:t>
            </a:r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Pathogenicity and virulence of micro-organism.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Antigenic power of micro-organism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Period of  and ease </a:t>
            </a:r>
            <a:r>
              <a:rPr lang="en-US" sz="2800" b="1" dirty="0" smtClean="0">
                <a:latin typeface="Garamond" pitchFamily="18" charset="0"/>
              </a:rPr>
              <a:t>of </a:t>
            </a:r>
            <a:r>
              <a:rPr lang="en-US" sz="2800" b="1" dirty="0">
                <a:latin typeface="Garamond" pitchFamily="18" charset="0"/>
              </a:rPr>
              <a:t>communicability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800" b="1" dirty="0">
                <a:latin typeface="Garamond" pitchFamily="18" charset="0"/>
              </a:rPr>
              <a:t>Dose of infection (inoculums</a:t>
            </a:r>
            <a:r>
              <a:rPr lang="en-US" sz="2800" b="1" dirty="0" smtClean="0">
                <a:latin typeface="Garamond" pitchFamily="18" charset="0"/>
              </a:rPr>
              <a:t>)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Tissue selectivity (tropism)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Host specificity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Spore formation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Viability of the organism</a:t>
            </a:r>
          </a:p>
          <a:p>
            <a:pPr marL="571500" indent="-571500">
              <a:lnSpc>
                <a:spcPct val="150000"/>
              </a:lnSpc>
              <a:buSzPct val="100000"/>
              <a:buFont typeface="+mj-lt"/>
              <a:buAutoNum type="romanLcPeriod" startAt="5"/>
              <a:defRPr/>
            </a:pPr>
            <a:r>
              <a:rPr lang="en-US" sz="2800" b="1" dirty="0">
                <a:latin typeface="Garamond" pitchFamily="18" charset="0"/>
              </a:rPr>
              <a:t>Susceptibility of the pathogen to chemotherapy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3" name="Picture 6" descr="Cartoon monster mascot. Halloween funny monsters, bizarre goofy gremlin with horn and silly furry, alien creations. Cartoons fluffy creatures spooky character vector isolated icon illustration 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37" y="2708920"/>
            <a:ext cx="3187258" cy="24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aramond" pitchFamily="18" charset="0"/>
              </a:rPr>
              <a:t>Pathogenicity and virulence of </a:t>
            </a:r>
            <a:endParaRPr lang="en-US" sz="32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Garamond" pitchFamily="18" charset="0"/>
              </a:rPr>
              <a:t>micro-organism</a:t>
            </a:r>
            <a:r>
              <a:rPr lang="en-US" sz="3200" b="1" i="1" dirty="0">
                <a:latin typeface="Garamond" pitchFamily="18" charset="0"/>
              </a:rPr>
              <a:t>.</a:t>
            </a:r>
            <a:endParaRPr lang="en-MY" sz="3200" dirty="0"/>
          </a:p>
        </p:txBody>
      </p:sp>
      <p:sp>
        <p:nvSpPr>
          <p:cNvPr id="3" name="Rectangle 2"/>
          <p:cNvSpPr/>
          <p:nvPr/>
        </p:nvSpPr>
        <p:spPr>
          <a:xfrm>
            <a:off x="-252536" y="1100765"/>
            <a:ext cx="92890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      </a:t>
            </a:r>
            <a:r>
              <a:rPr lang="en-US" sz="2800" b="1" u="sng" dirty="0" smtClean="0">
                <a:solidFill>
                  <a:srgbClr val="CC0000"/>
                </a:solidFill>
                <a:latin typeface="Garamond" pitchFamily="18" charset="0"/>
              </a:rPr>
              <a:t>Pathogenicity</a:t>
            </a:r>
            <a:endParaRPr lang="en-US" sz="2800" b="1" u="sng" dirty="0">
              <a:solidFill>
                <a:srgbClr val="CC000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smtClean="0">
                <a:latin typeface="Garamond" pitchFamily="18" charset="0"/>
              </a:rPr>
              <a:t>    </a:t>
            </a:r>
            <a:r>
              <a:rPr lang="en-US" sz="2800" dirty="0" smtClean="0">
                <a:latin typeface="Garamond" pitchFamily="18" charset="0"/>
              </a:rPr>
              <a:t>ability </a:t>
            </a:r>
            <a:r>
              <a:rPr lang="en-US" sz="2800" dirty="0">
                <a:latin typeface="Garamond" pitchFamily="18" charset="0"/>
              </a:rPr>
              <a:t>of the organism to produce </a:t>
            </a:r>
            <a:r>
              <a:rPr lang="en-US" sz="2800" dirty="0" smtClean="0">
                <a:latin typeface="Garamond" pitchFamily="18" charset="0"/>
              </a:rPr>
              <a:t>specific</a:t>
            </a: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clinical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reaction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after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infection,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(does not 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refer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to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the 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severity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of the reaction).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</a:rPr>
              <a:t>        </a:t>
            </a:r>
            <a:r>
              <a:rPr lang="en-US" sz="28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Virulence</a:t>
            </a: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en-US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en-US" sz="2800" dirty="0" smtClean="0">
                <a:latin typeface="Garamond" pitchFamily="18" charset="0"/>
              </a:rPr>
              <a:t>         ability </a:t>
            </a:r>
            <a:r>
              <a:rPr lang="en-US" sz="2800" dirty="0">
                <a:latin typeface="Garamond" pitchFamily="18" charset="0"/>
              </a:rPr>
              <a:t>of the organism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produce severe </a:t>
            </a:r>
            <a:r>
              <a:rPr lang="en-US" sz="2800" b="1" dirty="0">
                <a:latin typeface="Garamond" pitchFamily="18" charset="0"/>
              </a:rPr>
              <a:t>pathological </a:t>
            </a:r>
            <a:r>
              <a:rPr lang="en-US" sz="2800" b="1" dirty="0" smtClean="0"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latin typeface="Garamond" pitchFamily="18" charset="0"/>
              </a:rPr>
              <a:t>       reaction</a:t>
            </a:r>
            <a:r>
              <a:rPr lang="en-US" sz="2800" dirty="0">
                <a:latin typeface="Garamond" pitchFamily="18" charset="0"/>
              </a:rPr>
              <a:t>, it refers to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severity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o</a:t>
            </a:r>
            <a:r>
              <a:rPr lang="en-US" sz="2800" dirty="0">
                <a:latin typeface="Garamond" pitchFamily="18" charset="0"/>
              </a:rPr>
              <a:t>f the reaction.</a:t>
            </a:r>
          </a:p>
          <a:p>
            <a:pPr marL="514350" indent="-514350">
              <a:defRPr/>
            </a:pPr>
            <a:r>
              <a:rPr lang="en-US" sz="2800" b="1" dirty="0" smtClean="0">
                <a:latin typeface="Garamond" pitchFamily="18" charset="0"/>
              </a:rPr>
              <a:t>    Pathogenicity </a:t>
            </a:r>
            <a:r>
              <a:rPr lang="en-US" sz="2800" b="1" dirty="0">
                <a:latin typeface="Garamond" pitchFamily="18" charset="0"/>
              </a:rPr>
              <a:t>and virulence of micro-organism can be measured by:  </a:t>
            </a:r>
            <a:endParaRPr lang="en-US" sz="2800" b="1" dirty="0" smtClean="0">
              <a:latin typeface="Garamond" pitchFamily="18" charset="0"/>
            </a:endParaRPr>
          </a:p>
          <a:p>
            <a:pPr marL="514350" lvl="1" indent="-514350"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FF0000"/>
                </a:solidFill>
                <a:latin typeface="Garamond" pitchFamily="18" charset="0"/>
              </a:rPr>
              <a:t>Ratio </a:t>
            </a:r>
            <a:r>
              <a:rPr lang="en-US" sz="3200" dirty="0">
                <a:latin typeface="Garamond" pitchFamily="18" charset="0"/>
              </a:rPr>
              <a:t>of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clinical t</a:t>
            </a:r>
            <a:r>
              <a:rPr lang="en-US" sz="3200" b="1" dirty="0">
                <a:latin typeface="Garamond" pitchFamily="18" charset="0"/>
              </a:rPr>
              <a:t>o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sub-clinical</a:t>
            </a:r>
            <a:r>
              <a:rPr lang="en-US" sz="3200" b="1" dirty="0">
                <a:latin typeface="Garamond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cases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Case fatality rate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=</a:t>
            </a:r>
            <a:r>
              <a:rPr lang="en-US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No. of deaths from a certain disease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X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100</a:t>
            </a:r>
          </a:p>
          <a:p>
            <a:pPr marL="514350" lvl="1" indent="-514350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              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No. Of cases from that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disease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0"/>
            <a:ext cx="3312367" cy="1938992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u="sng" dirty="0">
                <a:latin typeface="Garamond" pitchFamily="18" charset="0"/>
              </a:rPr>
              <a:t>Outcome of infection depends on</a:t>
            </a:r>
            <a:r>
              <a:rPr lang="en-US" sz="1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latin typeface="Garamond" pitchFamily="18" charset="0"/>
              </a:rPr>
              <a:t>Pathogenicity and virulence of micro-organism</a:t>
            </a:r>
            <a:r>
              <a:rPr lang="en-US" sz="1200" b="1" dirty="0"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120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200" b="1" dirty="0">
                <a:latin typeface="Garamond" pitchFamily="18" charset="0"/>
              </a:rPr>
              <a:t>Period of  and ease </a:t>
            </a:r>
            <a:r>
              <a:rPr lang="en-US" sz="1200" b="1" dirty="0" smtClean="0">
                <a:latin typeface="Garamond" pitchFamily="18" charset="0"/>
              </a:rPr>
              <a:t>of </a:t>
            </a:r>
            <a:r>
              <a:rPr lang="en-US" sz="1200" b="1" dirty="0">
                <a:latin typeface="Garamond" pitchFamily="18" charset="0"/>
              </a:rPr>
              <a:t>communicability</a:t>
            </a:r>
          </a:p>
          <a:p>
            <a:pPr>
              <a:defRPr/>
            </a:pPr>
            <a:r>
              <a:rPr lang="en-US" sz="1200" b="1" dirty="0">
                <a:latin typeface="Garamond" pitchFamily="18" charset="0"/>
              </a:rPr>
              <a:t>Dose of infection (inoculums</a:t>
            </a:r>
            <a:r>
              <a:rPr lang="en-US" sz="1200" b="1" dirty="0" smtClean="0">
                <a:latin typeface="Garamond" pitchFamily="18" charset="0"/>
              </a:rPr>
              <a:t>)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200" b="1" dirty="0">
                <a:latin typeface="Garamond" pitchFamily="18" charset="0"/>
              </a:rPr>
              <a:t>Susceptibility of the pathogen to chemotherapy</a:t>
            </a:r>
            <a:r>
              <a:rPr lang="en-US" sz="1200" dirty="0" smtClean="0">
                <a:latin typeface="Garamond" pitchFamily="18" charset="0"/>
              </a:rPr>
              <a:t>.</a:t>
            </a:r>
            <a:endParaRPr lang="en-US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557615"/>
            <a:ext cx="892899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+mj-lt"/>
              <a:buAutoNum type="romanLcPeriod" startAt="2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Antigenic power of micro-organism</a:t>
            </a:r>
            <a:r>
              <a:rPr lang="en-US" sz="2800" b="1" dirty="0">
                <a:solidFill>
                  <a:srgbClr val="CC0000"/>
                </a:solidFill>
                <a:latin typeface="Garamond" pitchFamily="18" charset="0"/>
              </a:rPr>
              <a:t>: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latin typeface="Garamond" pitchFamily="18" charset="0"/>
              </a:rPr>
              <a:t>ability t</a:t>
            </a:r>
            <a:r>
              <a:rPr lang="en-US" sz="2800" dirty="0">
                <a:latin typeface="Garamond" pitchFamily="18" charset="0"/>
              </a:rPr>
              <a:t>o initiate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development of 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571500" indent="-571500">
              <a:buSzPct val="100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antibodies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or antitoxin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associated immunity</a:t>
            </a:r>
            <a:r>
              <a:rPr lang="en-US" sz="2800" dirty="0">
                <a:latin typeface="Garamond" pitchFamily="18" charset="0"/>
              </a:rPr>
              <a:t>.</a:t>
            </a:r>
          </a:p>
          <a:p>
            <a:pPr marL="571500" indent="-571500">
              <a:buSzPct val="100000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  It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can measured be: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Second attack frequency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Age specific attack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rate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</a:rPr>
              <a:t>In certain diseases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second attacks </a:t>
            </a:r>
            <a:r>
              <a:rPr lang="en-US" sz="2800" dirty="0">
                <a:latin typeface="Garamond" pitchFamily="18" charset="0"/>
              </a:rPr>
              <a:t>are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rarely recorded </a:t>
            </a:r>
            <a:r>
              <a:rPr lang="en-US" sz="2800" dirty="0">
                <a:latin typeface="Garamond" pitchFamily="18" charset="0"/>
              </a:rPr>
              <a:t>(</a:t>
            </a:r>
            <a:r>
              <a:rPr lang="en-US" sz="2800" b="1" i="1" dirty="0">
                <a:latin typeface="Garamond" pitchFamily="18" charset="0"/>
              </a:rPr>
              <a:t>measles, mumps, chickenpox</a:t>
            </a:r>
            <a:r>
              <a:rPr lang="en-US" sz="2800" dirty="0">
                <a:latin typeface="Garamond" pitchFamily="18" charset="0"/>
              </a:rPr>
              <a:t>)</a:t>
            </a:r>
          </a:p>
          <a:p>
            <a:pPr>
              <a:defRPr/>
            </a:pPr>
            <a:r>
              <a:rPr lang="en-US" sz="2800" dirty="0">
                <a:latin typeface="Garamond" pitchFamily="18" charset="0"/>
              </a:rPr>
              <a:t>In other diseases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re-infection occurs </a:t>
            </a:r>
            <a:r>
              <a:rPr lang="en-US" sz="2800" dirty="0">
                <a:latin typeface="Garamond" pitchFamily="18" charset="0"/>
              </a:rPr>
              <a:t>(</a:t>
            </a:r>
            <a:r>
              <a:rPr lang="en-US" sz="2800" b="1" i="1" dirty="0">
                <a:latin typeface="Garamond" pitchFamily="18" charset="0"/>
              </a:rPr>
              <a:t>common cold, upper respiratory diseases, syphilis and gonorrhea</a:t>
            </a:r>
            <a:r>
              <a:rPr lang="en-US" sz="2800" dirty="0" smtClean="0">
                <a:latin typeface="Garamond" pitchFamily="18" charset="0"/>
              </a:rPr>
              <a:t>)</a:t>
            </a:r>
          </a:p>
          <a:p>
            <a:pPr>
              <a:defRPr/>
            </a:pPr>
            <a:endParaRPr lang="en-US" sz="2800" dirty="0">
              <a:latin typeface="Garamond" pitchFamily="18" charset="0"/>
            </a:endParaRP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In diseases caused by micro-organisms of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high antigenic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power </a:t>
            </a:r>
            <a:r>
              <a:rPr lang="en-US" sz="2800" b="1" dirty="0">
                <a:latin typeface="Garamond" pitchFamily="18" charset="0"/>
              </a:rPr>
              <a:t>(measles), there is a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drop of the attack rate after young age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  <a:endParaRPr lang="ar-EG" sz="28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-27384"/>
            <a:ext cx="2880320" cy="161582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8022948" y="62110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15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181600" y="4191000"/>
            <a:ext cx="3352800" cy="228600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" name="Rounded Rectangle 6"/>
          <p:cNvSpPr/>
          <p:nvPr/>
        </p:nvSpPr>
        <p:spPr>
          <a:xfrm>
            <a:off x="914400" y="4191000"/>
            <a:ext cx="3352800" cy="160020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406400"/>
          <a:ext cx="85344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343400"/>
            <a:ext cx="350520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Infection,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followed by manifestations </a:t>
            </a:r>
          </a:p>
          <a:p>
            <a:pPr algn="ctr" rtl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(signs and symptoms)</a:t>
            </a:r>
            <a:endParaRPr lang="ar-E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67200"/>
            <a:ext cx="3657600" cy="1938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Disease not caused by microbiological agent (nutritional, allergic, endocrinal, psychogenic…etc)</a:t>
            </a:r>
            <a:endParaRPr lang="ar-E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404664"/>
            <a:ext cx="955316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buSzPct val="99000"/>
              <a:buFont typeface="+mj-lt"/>
              <a:buAutoNum type="romanLcPeriod" startAt="3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Period and ease of communicability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Can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 </a:t>
            </a:r>
            <a:r>
              <a:rPr lang="en-US" sz="2800" dirty="0">
                <a:latin typeface="Garamond" pitchFamily="18" charset="0"/>
              </a:rPr>
              <a:t>measured by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the Secondary attack rate </a:t>
            </a:r>
            <a:r>
              <a:rPr lang="en-US" sz="2800" b="1" dirty="0">
                <a:latin typeface="Garamond" pitchFamily="18" charset="0"/>
              </a:rPr>
              <a:t>=</a:t>
            </a:r>
            <a:endParaRPr lang="en-US" sz="2800" dirty="0">
              <a:solidFill>
                <a:srgbClr val="C00000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No. of secondary cases occurring within the accepted </a:t>
            </a:r>
            <a:r>
              <a:rPr lang="en-US" sz="2800" b="1" u="sng" dirty="0">
                <a:solidFill>
                  <a:srgbClr val="002060"/>
                </a:solidFill>
                <a:latin typeface="Garamond" pitchFamily="18" charset="0"/>
              </a:rPr>
              <a:t>incubation period following exposure to a primary </a:t>
            </a:r>
            <a:r>
              <a:rPr lang="en-US" sz="2800" b="1" u="sng" dirty="0" err="1" smtClean="0">
                <a:solidFill>
                  <a:srgbClr val="002060"/>
                </a:solidFill>
                <a:latin typeface="Garamond" pitchFamily="18" charset="0"/>
              </a:rPr>
              <a:t>case</a:t>
            </a:r>
            <a:r>
              <a:rPr lang="en-US" sz="2800" dirty="0" err="1">
                <a:solidFill>
                  <a:srgbClr val="C00000"/>
                </a:solidFill>
                <a:latin typeface="Garamond" pitchFamily="18" charset="0"/>
              </a:rPr>
              <a:t>X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Garamond" pitchFamily="18" charset="0"/>
              </a:rPr>
              <a:t>100 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    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No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. of exposed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susceptible</a:t>
            </a: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78904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SzPct val="100000"/>
              <a:buFont typeface="+mj-lt"/>
              <a:buAutoNum type="romanLcPeriod" startAt="4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Dose of infection (inoculums)</a:t>
            </a:r>
          </a:p>
          <a:p>
            <a:pPr marL="571500" indent="-571500">
              <a:buSzPct val="100000"/>
              <a:defRPr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higher the dose </a:t>
            </a:r>
            <a:r>
              <a:rPr lang="en-US" sz="2800" dirty="0">
                <a:latin typeface="Garamond" pitchFamily="18" charset="0"/>
              </a:rPr>
              <a:t>of infection </a:t>
            </a:r>
            <a:r>
              <a:rPr lang="en-US" sz="2800" b="1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more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liability of </a:t>
            </a:r>
            <a:r>
              <a:rPr lang="en-US" sz="2800" dirty="0">
                <a:latin typeface="Garamond" pitchFamily="18" charset="0"/>
              </a:rPr>
              <a:t>having an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apparent illness </a:t>
            </a:r>
            <a:r>
              <a:rPr lang="en-US" sz="2800" dirty="0">
                <a:latin typeface="Garamond" pitchFamily="18" charset="0"/>
              </a:rPr>
              <a:t>and 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severe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will be the disease.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-27384"/>
            <a:ext cx="2880320" cy="161582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Period of  and ease of communicabilit</a:t>
            </a:r>
            <a:r>
              <a:rPr lang="en-US" sz="1050" b="1" dirty="0">
                <a:latin typeface="Garamond" pitchFamily="18" charset="0"/>
              </a:rPr>
              <a:t>y</a:t>
            </a:r>
          </a:p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33" y="16743"/>
            <a:ext cx="9222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1000"/>
              <a:buFont typeface="+mj-lt"/>
              <a:buAutoNum type="romanLcPeriod" startAt="5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Tissue selectivity (tropism)</a:t>
            </a:r>
          </a:p>
          <a:p>
            <a:pPr marL="571500" indent="-571500">
              <a:buSzPct val="101000"/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</a:rPr>
              <a:t>It is the inherent capacity of </a:t>
            </a:r>
            <a:r>
              <a:rPr lang="en-US" sz="2800" b="1" dirty="0" smtClean="0">
                <a:latin typeface="Garamond" pitchFamily="18" charset="0"/>
              </a:rPr>
              <a:t>the</a:t>
            </a:r>
          </a:p>
          <a:p>
            <a:pPr marL="571500" indent="-571500">
              <a:buSzPct val="101000"/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micro-organisms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invade particular </a:t>
            </a:r>
            <a:endParaRPr lang="en-US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>
              <a:buSzPct val="101000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        type of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tissue</a:t>
            </a:r>
            <a:r>
              <a:rPr lang="en-US" sz="2800" dirty="0">
                <a:latin typeface="Garamond" pitchFamily="18" charset="0"/>
              </a:rPr>
              <a:t>.</a:t>
            </a:r>
          </a:p>
          <a:p>
            <a:pPr marL="571500" indent="-571500">
              <a:buSzPct val="101000"/>
              <a:buFont typeface="Wingdings" pitchFamily="2" charset="2"/>
              <a:buChar char="§"/>
              <a:defRPr/>
            </a:pPr>
            <a:r>
              <a:rPr lang="en-US" sz="2800" b="1" dirty="0">
                <a:latin typeface="Garamond" pitchFamily="18" charset="0"/>
              </a:rPr>
              <a:t>It is the factor that gives each disease its particular signs and symptoms.</a:t>
            </a:r>
            <a:endParaRPr lang="ar-EG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694399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SzPct val="100000"/>
              <a:buFont typeface="+mj-lt"/>
              <a:buAutoNum type="romanLcPeriod" startAt="6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Host specificity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Some pathogens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infect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man only </a:t>
            </a:r>
            <a:r>
              <a:rPr lang="en-US" sz="2800" dirty="0">
                <a:latin typeface="Garamond" pitchFamily="18" charset="0"/>
              </a:rPr>
              <a:t>as in relapsing fever.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Others infect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only animals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Some others </a:t>
            </a:r>
            <a:r>
              <a:rPr lang="en-US" sz="2800" dirty="0">
                <a:solidFill>
                  <a:srgbClr val="002060"/>
                </a:solidFill>
                <a:latin typeface="Garamond" pitchFamily="18" charset="0"/>
              </a:rPr>
              <a:t>infect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both man and animal </a:t>
            </a:r>
            <a:r>
              <a:rPr lang="en-US" sz="2800" dirty="0">
                <a:latin typeface="Garamond" pitchFamily="18" charset="0"/>
              </a:rPr>
              <a:t>as in zoonotic diseases. 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85347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3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vii.  Susceptibility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of the pathogens to chemotherapy</a:t>
            </a:r>
            <a:r>
              <a:rPr lang="en-US" sz="2800" b="1" i="1" dirty="0">
                <a:latin typeface="Garamond" pitchFamily="18" charset="0"/>
              </a:rPr>
              <a:t>:</a:t>
            </a:r>
          </a:p>
          <a:p>
            <a:pPr marL="571500" indent="-571500">
              <a:buSzPct val="103000"/>
              <a:defRPr/>
            </a:pPr>
            <a:r>
              <a:rPr lang="en-US" sz="2800" b="1" dirty="0">
                <a:latin typeface="Garamond" pitchFamily="18" charset="0"/>
              </a:rPr>
              <a:t>The degree of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sensitivity to antibiotics </a:t>
            </a:r>
            <a:r>
              <a:rPr lang="en-US" sz="2800" b="1" dirty="0">
                <a:latin typeface="Garamond" pitchFamily="18" charset="0"/>
              </a:rPr>
              <a:t>differs from one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pathogen</a:t>
            </a:r>
            <a:r>
              <a:rPr lang="en-US" sz="2800" b="1" dirty="0">
                <a:latin typeface="Garamond" pitchFamily="18" charset="0"/>
              </a:rPr>
              <a:t> to the other and even from one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strain o</a:t>
            </a:r>
            <a:r>
              <a:rPr lang="en-US" sz="2800" b="1" dirty="0">
                <a:latin typeface="Garamond" pitchFamily="18" charset="0"/>
              </a:rPr>
              <a:t>f a pathogen to another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-32214"/>
            <a:ext cx="2880320" cy="161582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Dose of infection (inoculums</a:t>
            </a: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Tissue selectivity (tropism</a:t>
            </a:r>
            <a:r>
              <a:rPr lang="en-US" sz="1050" b="1" dirty="0">
                <a:latin typeface="Garamond" pitchFamily="18" charset="0"/>
              </a:rPr>
              <a:t>)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43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252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viii. Spore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formation</a:t>
            </a:r>
          </a:p>
          <a:p>
            <a:pPr marL="571500" indent="-571500">
              <a:buSzPct val="100000"/>
              <a:defRPr/>
            </a:pPr>
            <a:r>
              <a:rPr lang="en-US" sz="2800" b="1" dirty="0">
                <a:latin typeface="Garamond" pitchFamily="18" charset="0"/>
              </a:rPr>
              <a:t>The ability of some bacteria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to change to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a</a:t>
            </a:r>
          </a:p>
          <a:p>
            <a:pPr marL="571500" indent="-571500">
              <a:buSzPct val="10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resistant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form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800" b="1" dirty="0" smtClean="0">
                <a:latin typeface="Garamond" pitchFamily="18" charset="0"/>
              </a:rPr>
              <a:t>under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unsuitable conditions </a:t>
            </a:r>
            <a:endParaRPr lang="en-US" sz="28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571500" indent="-571500">
              <a:buSzPct val="100000"/>
              <a:defRPr/>
            </a:pPr>
            <a:r>
              <a:rPr lang="en-US" sz="2800" dirty="0" smtClean="0">
                <a:latin typeface="Garamond" pitchFamily="18" charset="0"/>
              </a:rPr>
              <a:t>and </a:t>
            </a:r>
            <a:r>
              <a:rPr lang="en-US" sz="2800" dirty="0">
                <a:latin typeface="Garamond" pitchFamily="18" charset="0"/>
              </a:rPr>
              <a:t>these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spores remains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viable </a:t>
            </a:r>
            <a:r>
              <a:rPr lang="en-US" sz="2800" b="1" dirty="0">
                <a:latin typeface="Garamond" pitchFamily="18" charset="0"/>
              </a:rPr>
              <a:t>for long periods.</a:t>
            </a:r>
          </a:p>
          <a:p>
            <a:pPr marL="571500" indent="-571500">
              <a:buSzPct val="100000"/>
              <a:defRPr/>
            </a:pPr>
            <a:r>
              <a:rPr lang="en-US" sz="2800" b="1" dirty="0">
                <a:latin typeface="Garamond" pitchFamily="18" charset="0"/>
              </a:rPr>
              <a:t>When spores get the chance of coming into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contact with a susceptible hos</a:t>
            </a:r>
            <a:r>
              <a:rPr lang="en-US" sz="2800" dirty="0">
                <a:latin typeface="Garamond" pitchFamily="18" charset="0"/>
              </a:rPr>
              <a:t>t </a:t>
            </a:r>
            <a:r>
              <a:rPr lang="en-US" sz="2800" b="1" dirty="0">
                <a:latin typeface="Garamond" pitchFamily="18" charset="0"/>
              </a:rPr>
              <a:t>under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favorable</a:t>
            </a:r>
            <a:r>
              <a:rPr lang="en-US" sz="2800" b="1" dirty="0">
                <a:latin typeface="Garamond" pitchFamily="18" charset="0"/>
              </a:rPr>
              <a:t> conditions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b="1" dirty="0">
                <a:latin typeface="Garamond" pitchFamily="18" charset="0"/>
              </a:rPr>
              <a:t>they </a:t>
            </a:r>
            <a:r>
              <a:rPr lang="en-US" sz="2800" b="1" dirty="0" smtClean="0">
                <a:latin typeface="Garamond" pitchFamily="18" charset="0"/>
              </a:rPr>
              <a:t>change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to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vegetative forms </a:t>
            </a:r>
            <a:r>
              <a:rPr lang="en-US" sz="2800" b="1" dirty="0">
                <a:latin typeface="Garamond" pitchFamily="18" charset="0"/>
              </a:rPr>
              <a:t>and cause the disease </a:t>
            </a:r>
            <a:endParaRPr lang="en-US" sz="2800" b="1" dirty="0" smtClean="0">
              <a:latin typeface="Garamond" pitchFamily="18" charset="0"/>
            </a:endParaRP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                                  (</a:t>
            </a:r>
            <a:r>
              <a:rPr lang="en-US" sz="2800" b="1" i="1" dirty="0">
                <a:solidFill>
                  <a:srgbClr val="002060"/>
                </a:solidFill>
                <a:latin typeface="Garamond" pitchFamily="18" charset="0"/>
              </a:rPr>
              <a:t>e.g. tetanus and anthrax)</a:t>
            </a:r>
            <a:endParaRPr lang="ar-EG" sz="28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4149080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ix. Viability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of the organism (resistance of the organism)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rgbClr val="7030A0"/>
                </a:solidFill>
                <a:latin typeface="Garamond" pitchFamily="18" charset="0"/>
              </a:rPr>
              <a:t>ability to live outside the body</a:t>
            </a:r>
          </a:p>
          <a:p>
            <a:pPr marL="571500" indent="-571500">
              <a:buSzPct val="100000"/>
              <a:defRPr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longer the duration </a:t>
            </a: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more the chance </a:t>
            </a:r>
            <a:r>
              <a:rPr lang="en-US" sz="2800" b="1" dirty="0">
                <a:latin typeface="Garamond" pitchFamily="18" charset="0"/>
              </a:rPr>
              <a:t>to come into </a:t>
            </a:r>
            <a:r>
              <a:rPr lang="en-US" sz="2800" b="1" dirty="0">
                <a:solidFill>
                  <a:schemeClr val="accent1"/>
                </a:solidFill>
                <a:latin typeface="Garamond" pitchFamily="18" charset="0"/>
              </a:rPr>
              <a:t>contact to new hosts</a:t>
            </a:r>
            <a:r>
              <a:rPr lang="en-US" sz="2800" dirty="0">
                <a:latin typeface="Garamond" pitchFamily="18" charset="0"/>
              </a:rPr>
              <a:t> transmitting the disease to them.</a:t>
            </a:r>
            <a:endParaRPr lang="ar-EG" sz="28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232" y="-9012"/>
            <a:ext cx="2880320" cy="1615827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Pathogenicity and virulence of micro-organism.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Antigenic power of micro-organism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Period of  and ease of communicability</a:t>
            </a:r>
          </a:p>
          <a:p>
            <a:pPr>
              <a:defRPr/>
            </a:pPr>
            <a:r>
              <a:rPr lang="en-US" sz="1050" b="1" dirty="0">
                <a:latin typeface="Garamond" pitchFamily="18" charset="0"/>
              </a:rPr>
              <a:t>Dose of infection (inoculums)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Tissue selectivity (tropism)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Host specificity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Spore formation</a:t>
            </a:r>
          </a:p>
          <a:p>
            <a:pPr>
              <a:buSzPct val="100000"/>
              <a:defRPr/>
            </a:pPr>
            <a:r>
              <a:rPr lang="en-US" sz="1050" b="1" dirty="0">
                <a:solidFill>
                  <a:srgbClr val="FF0000"/>
                </a:solidFill>
                <a:latin typeface="Garamond" pitchFamily="18" charset="0"/>
              </a:rPr>
              <a:t>Viability of the organism</a:t>
            </a:r>
          </a:p>
          <a:p>
            <a:pPr>
              <a:buSzPct val="100000"/>
              <a:defRPr/>
            </a:pPr>
            <a:r>
              <a:rPr lang="en-US" sz="1050" b="1" dirty="0">
                <a:latin typeface="Garamond" pitchFamily="18" charset="0"/>
              </a:rPr>
              <a:t>Susceptibility of the pathogen to chemotherapy</a:t>
            </a:r>
            <a:r>
              <a:rPr lang="en-US" sz="11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4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4378393"/>
            <a:ext cx="667997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 </a:t>
            </a:r>
            <a:r>
              <a:rPr lang="en-US" sz="3200" b="1" dirty="0" smtClean="0">
                <a:solidFill>
                  <a:srgbClr val="CC0000"/>
                </a:solidFill>
                <a:latin typeface="Garamond" pitchFamily="18" charset="0"/>
              </a:rPr>
              <a:t>RESERVOIR OF INFECTION</a:t>
            </a:r>
            <a:endParaRPr lang="ar-EG" sz="3200" dirty="0">
              <a:latin typeface="Garamond" pitchFamily="18" charset="0"/>
            </a:endParaRPr>
          </a:p>
        </p:txBody>
      </p:sp>
      <p:pic>
        <p:nvPicPr>
          <p:cNvPr id="3" name="Picture 2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3347864" y="0"/>
            <a:ext cx="5602707" cy="43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78092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i="1" dirty="0"/>
              <a:t>Sources and reservoir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0079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Sources and reservoir</a:t>
            </a:r>
          </a:p>
        </p:txBody>
      </p:sp>
      <p:sp>
        <p:nvSpPr>
          <p:cNvPr id="3" name="Rectangle 2"/>
          <p:cNvSpPr/>
          <p:nvPr/>
        </p:nvSpPr>
        <p:spPr>
          <a:xfrm>
            <a:off x="-119105" y="471387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Existence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of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reservoir or source </a:t>
            </a:r>
            <a:r>
              <a:rPr lang="en-MY" sz="2800" dirty="0">
                <a:latin typeface="Garamond" pitchFamily="18" charset="0"/>
              </a:rPr>
              <a:t>of </a:t>
            </a:r>
            <a:r>
              <a:rPr lang="en-MY" sz="2800" dirty="0" smtClean="0">
                <a:latin typeface="Garamond" pitchFamily="18" charset="0"/>
              </a:rPr>
              <a:t>infection is the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starting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point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for </a:t>
            </a:r>
            <a:r>
              <a:rPr lang="en-MY" sz="2800" dirty="0">
                <a:latin typeface="Garamond" pitchFamily="18" charset="0"/>
              </a:rPr>
              <a:t>the occurrence of a communicable </a:t>
            </a:r>
            <a:r>
              <a:rPr lang="en-MY" sz="2800" dirty="0" smtClean="0">
                <a:latin typeface="Garamond" pitchFamily="18" charset="0"/>
              </a:rPr>
              <a:t>disease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u="sng" dirty="0" smtClean="0">
                <a:solidFill>
                  <a:srgbClr val="FF0000"/>
                </a:solidFill>
                <a:latin typeface="Garamond" pitchFamily="18" charset="0"/>
              </a:rPr>
              <a:t>source</a:t>
            </a:r>
            <a:r>
              <a:rPr lang="en-MY" sz="2800" b="1" u="sng" dirty="0" smtClean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of infection is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defined as </a:t>
            </a:r>
            <a:r>
              <a:rPr lang="en-MY" sz="2800" dirty="0" smtClean="0">
                <a:latin typeface="Garamond" pitchFamily="18" charset="0"/>
              </a:rPr>
              <a:t>“</a:t>
            </a:r>
          </a:p>
          <a:p>
            <a:pPr algn="ctr"/>
            <a:r>
              <a:rPr lang="en-MY" sz="2800" dirty="0" smtClean="0">
                <a:latin typeface="Garamond" pitchFamily="18" charset="0"/>
              </a:rPr>
              <a:t>the </a:t>
            </a:r>
            <a:r>
              <a:rPr lang="en-MY" sz="2800" b="1" dirty="0">
                <a:latin typeface="Garamond" pitchFamily="18" charset="0"/>
              </a:rPr>
              <a:t>person, </a:t>
            </a:r>
            <a:r>
              <a:rPr lang="en-MY" sz="2800" b="1" dirty="0" smtClean="0">
                <a:latin typeface="Garamond" pitchFamily="18" charset="0"/>
              </a:rPr>
              <a:t>animal, object </a:t>
            </a:r>
            <a:r>
              <a:rPr lang="en-MY" sz="2800" b="1" dirty="0">
                <a:latin typeface="Garamond" pitchFamily="18" charset="0"/>
              </a:rPr>
              <a:t>or substance </a:t>
            </a:r>
            <a:r>
              <a:rPr lang="en-MY" sz="2800" dirty="0">
                <a:latin typeface="Garamond" pitchFamily="18" charset="0"/>
              </a:rPr>
              <a:t>from which an </a:t>
            </a:r>
            <a:r>
              <a:rPr lang="en-MY" sz="2800" dirty="0" smtClean="0">
                <a:latin typeface="Garamond" pitchFamily="18" charset="0"/>
              </a:rPr>
              <a:t>   infectious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agent passes </a:t>
            </a:r>
            <a:r>
              <a:rPr lang="en-MY" sz="2800" dirty="0">
                <a:latin typeface="Garamond" pitchFamily="18" charset="0"/>
              </a:rPr>
              <a:t>or is </a:t>
            </a:r>
            <a:r>
              <a:rPr lang="en-MY" sz="2800" b="1" i="1" dirty="0">
                <a:solidFill>
                  <a:srgbClr val="0070C0"/>
                </a:solidFill>
                <a:latin typeface="Garamond" pitchFamily="18" charset="0"/>
              </a:rPr>
              <a:t>disseminated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to the host</a:t>
            </a:r>
            <a:r>
              <a:rPr lang="en-MY" sz="2800" dirty="0">
                <a:latin typeface="Garamond" pitchFamily="18" charset="0"/>
              </a:rPr>
              <a:t>"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u="sng" dirty="0" smtClean="0">
                <a:solidFill>
                  <a:srgbClr val="FF0000"/>
                </a:solidFill>
                <a:latin typeface="Garamond" pitchFamily="18" charset="0"/>
              </a:rPr>
              <a:t>A</a:t>
            </a:r>
            <a:r>
              <a:rPr lang="en-MY" sz="2800" u="sng" dirty="0" smtClean="0">
                <a:latin typeface="Garamond" pitchFamily="18" charset="0"/>
              </a:rPr>
              <a:t>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reservoir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i</a:t>
            </a:r>
            <a:r>
              <a:rPr lang="en-MY" sz="2800" dirty="0">
                <a:latin typeface="Garamond" pitchFamily="18" charset="0"/>
              </a:rPr>
              <a:t>s defined as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“   any </a:t>
            </a:r>
            <a:r>
              <a:rPr lang="en-MY" sz="2800" b="1" dirty="0">
                <a:latin typeface="Garamond" pitchFamily="18" charset="0"/>
              </a:rPr>
              <a:t>person, animal, arthropod, plant, soil or substance </a:t>
            </a:r>
            <a:endParaRPr lang="en-MY" sz="2800" b="1" dirty="0" smtClean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   </a:t>
            </a:r>
            <a:r>
              <a:rPr lang="en-MY" sz="2800" dirty="0" smtClean="0">
                <a:latin typeface="Garamond" pitchFamily="18" charset="0"/>
              </a:rPr>
              <a:t>{or combination </a:t>
            </a:r>
            <a:r>
              <a:rPr lang="en-MY" sz="2800" dirty="0">
                <a:latin typeface="Garamond" pitchFamily="18" charset="0"/>
              </a:rPr>
              <a:t>of these) in which an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infectious agent </a:t>
            </a:r>
            <a:endParaRPr lang="en-MY" sz="28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lives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multiplies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,</a:t>
            </a:r>
            <a:r>
              <a:rPr lang="en-MY" sz="2800" dirty="0">
                <a:latin typeface="Garamond" pitchFamily="18" charset="0"/>
              </a:rPr>
              <a:t>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on </a:t>
            </a:r>
            <a:r>
              <a:rPr lang="en-MY" sz="2800" dirty="0">
                <a:latin typeface="Garamond" pitchFamily="18" charset="0"/>
              </a:rPr>
              <a:t>which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it depends primarily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for survival</a:t>
            </a:r>
            <a:r>
              <a:rPr lang="en-MY" sz="2800" dirty="0">
                <a:latin typeface="Garamond" pitchFamily="18" charset="0"/>
              </a:rPr>
              <a:t>, and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where </a:t>
            </a:r>
            <a:r>
              <a:rPr lang="en-MY" sz="2800" dirty="0">
                <a:latin typeface="Garamond" pitchFamily="18" charset="0"/>
              </a:rPr>
              <a:t>it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reproduces itself </a:t>
            </a:r>
            <a:r>
              <a:rPr lang="en-MY" sz="2800" dirty="0">
                <a:latin typeface="Garamond" pitchFamily="18" charset="0"/>
              </a:rPr>
              <a:t>in </a:t>
            </a:r>
            <a:r>
              <a:rPr lang="en-MY" sz="2800" b="1" dirty="0">
                <a:latin typeface="Garamond" pitchFamily="18" charset="0"/>
              </a:rPr>
              <a:t>such manner that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it can be transmitted to a susceptible host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"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003" y="5734367"/>
            <a:ext cx="8820472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800" dirty="0" smtClean="0">
                <a:latin typeface="Garamond" pitchFamily="18" charset="0"/>
              </a:rPr>
              <a:t>In </a:t>
            </a:r>
            <a:r>
              <a:rPr lang="en-MY" sz="2800" dirty="0">
                <a:latin typeface="Garamond" pitchFamily="18" charset="0"/>
              </a:rPr>
              <a:t>short,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reservoir i</a:t>
            </a:r>
            <a:r>
              <a:rPr lang="en-MY" sz="2800" dirty="0">
                <a:latin typeface="Garamond" pitchFamily="18" charset="0"/>
              </a:rPr>
              <a:t>s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natural habitat </a:t>
            </a:r>
            <a:r>
              <a:rPr lang="en-MY" sz="2800" dirty="0">
                <a:latin typeface="Garamond" pitchFamily="18" charset="0"/>
              </a:rPr>
              <a:t>in which the </a:t>
            </a:r>
            <a:r>
              <a:rPr lang="en-MY" sz="2800" b="1" dirty="0" smtClean="0">
                <a:latin typeface="Garamond" pitchFamily="18" charset="0"/>
              </a:rPr>
              <a:t>organism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metabolizes </a:t>
            </a:r>
            <a:r>
              <a:rPr lang="en-MY" sz="2800" b="1" dirty="0">
                <a:latin typeface="Garamond" pitchFamily="18" charset="0"/>
              </a:rPr>
              <a:t>and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replicates.</a:t>
            </a:r>
          </a:p>
        </p:txBody>
      </p:sp>
    </p:spTree>
    <p:extLst>
      <p:ext uri="{BB962C8B-B14F-4D97-AF65-F5344CB8AC3E}">
        <p14:creationId xmlns:p14="http://schemas.microsoft.com/office/powerpoint/2010/main" val="20030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815246"/>
              </p:ext>
            </p:extLst>
          </p:nvPr>
        </p:nvGraphicFramePr>
        <p:xfrm>
          <a:off x="1403648" y="2060848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192" y="188640"/>
            <a:ext cx="5993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The reservoir may be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three 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ypes </a:t>
            </a:r>
            <a:r>
              <a:rPr lang="en-MY" sz="2800" dirty="0">
                <a:latin typeface="Garamond" pitchFamily="18" charset="0"/>
              </a:rPr>
              <a:t>:</a:t>
            </a:r>
          </a:p>
          <a:p>
            <a:r>
              <a:rPr lang="en-MY" dirty="0">
                <a:latin typeface="Garamond" pitchFamily="18" charset="0"/>
              </a:rPr>
              <a:t>1.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Human reservoir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2. Animal reservoir, and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3. Reservoir in non-living things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5455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</a:rPr>
              <a:t>1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. Human reservoir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most important source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reservoir</a:t>
            </a:r>
            <a:r>
              <a:rPr lang="en-MY" sz="2800" dirty="0">
                <a:latin typeface="Garamond" pitchFamily="18" charset="0"/>
              </a:rPr>
              <a:t> of infection for humans is man himself</a:t>
            </a:r>
            <a:r>
              <a:rPr lang="en-MY" sz="2800" dirty="0" smtClean="0">
                <a:latin typeface="Garamond" pitchFamily="18" charset="0"/>
              </a:rPr>
              <a:t>.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He may be </a:t>
            </a:r>
            <a:r>
              <a:rPr lang="en-MY" sz="2800" b="1" dirty="0"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case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carrier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.</a:t>
            </a:r>
            <a:r>
              <a:rPr lang="en-MY" sz="2800" dirty="0">
                <a:latin typeface="Garamond" pitchFamily="18" charset="0"/>
              </a:rPr>
              <a:t>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Man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is often described as his own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enemy</a:t>
            </a:r>
            <a:endParaRPr lang="en-MY" sz="2800" dirty="0">
              <a:latin typeface="Garamond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50613963"/>
              </p:ext>
            </p:extLst>
          </p:nvPr>
        </p:nvGraphicFramePr>
        <p:xfrm>
          <a:off x="1405948" y="2852936"/>
          <a:ext cx="7714860" cy="385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1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CC0000"/>
                </a:solidFill>
                <a:latin typeface="Garamond" pitchFamily="18" charset="0"/>
              </a:rPr>
              <a:t>Human reservoirs of infection:</a:t>
            </a:r>
            <a:r>
              <a:rPr lang="en-US" sz="2800" b="1" u="sng" dirty="0">
                <a:latin typeface="Garamond" pitchFamily="18" charset="0"/>
              </a:rPr>
              <a:t> </a:t>
            </a:r>
          </a:p>
          <a:p>
            <a:pPr marL="742950" indent="-742950">
              <a:buSzPct val="100000"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Cases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: </a:t>
            </a:r>
            <a:endParaRPr lang="en-US" sz="2800" dirty="0" smtClean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dirty="0" smtClean="0">
                <a:latin typeface="Garamond" pitchFamily="18" charset="0"/>
              </a:rPr>
              <a:t> defined </a:t>
            </a:r>
            <a:r>
              <a:rPr lang="en-MY" sz="2800" dirty="0">
                <a:latin typeface="Garamond" pitchFamily="18" charset="0"/>
              </a:rPr>
              <a:t>as "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 person </a:t>
            </a:r>
            <a:r>
              <a:rPr lang="en-MY" sz="2800" b="1" dirty="0">
                <a:latin typeface="Garamond" pitchFamily="18" charset="0"/>
              </a:rPr>
              <a:t>in the population or study group </a:t>
            </a:r>
            <a:r>
              <a:rPr lang="en-MY" sz="2800" dirty="0">
                <a:latin typeface="Garamond" pitchFamily="18" charset="0"/>
              </a:rPr>
              <a:t>identified as 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having 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particular disease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health disorder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condition under </a:t>
            </a:r>
            <a:r>
              <a:rPr lang="en-MY" sz="2800" b="1" dirty="0">
                <a:latin typeface="Garamond" pitchFamily="18" charset="0"/>
              </a:rPr>
              <a:t>investigation</a:t>
            </a:r>
            <a:r>
              <a:rPr lang="en-MY" sz="2800" dirty="0">
                <a:latin typeface="Garamond" pitchFamily="18" charset="0"/>
              </a:rPr>
              <a:t>"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variety of criteria </a:t>
            </a:r>
            <a:r>
              <a:rPr lang="en-MY" sz="2800" dirty="0">
                <a:latin typeface="Garamond" pitchFamily="18" charset="0"/>
              </a:rPr>
              <a:t>(e.g., </a:t>
            </a:r>
            <a:r>
              <a:rPr lang="en-MY" sz="2800" b="1" dirty="0">
                <a:latin typeface="Garamond" pitchFamily="18" charset="0"/>
              </a:rPr>
              <a:t>clinical, biochemical, laboratory</a:t>
            </a:r>
            <a:r>
              <a:rPr lang="en-MY" sz="2800" dirty="0">
                <a:latin typeface="Garamond" pitchFamily="18" charset="0"/>
              </a:rPr>
              <a:t>) may be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used to identify cases</a:t>
            </a:r>
            <a:r>
              <a:rPr lang="en-MY" sz="2800" dirty="0">
                <a:latin typeface="Garamond" pitchFamily="18" charset="0"/>
              </a:rPr>
              <a:t>. </a:t>
            </a:r>
            <a:endParaRPr lang="en-MY" sz="2800" dirty="0" smtClean="0">
              <a:latin typeface="Garamond" pitchFamily="18" charset="0"/>
            </a:endParaRPr>
          </a:p>
          <a:p>
            <a:endParaRPr lang="en-MY" sz="2800" b="1" dirty="0" smtClean="0">
              <a:latin typeface="Garamond" pitchFamily="18" charset="0"/>
            </a:endParaRPr>
          </a:p>
          <a:p>
            <a:r>
              <a:rPr lang="en-MY" sz="2800" b="1" dirty="0" smtClean="0">
                <a:latin typeface="Garamond" pitchFamily="18" charset="0"/>
              </a:rPr>
              <a:t>Broadly</a:t>
            </a:r>
            <a:r>
              <a:rPr lang="en-MY" sz="2800" b="1" dirty="0">
                <a:latin typeface="Garamond" pitchFamily="18" charset="0"/>
              </a:rPr>
              <a:t>, the presence of infection in a host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may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be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Clinical,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Subclinical or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Latent</a:t>
            </a:r>
            <a:r>
              <a:rPr lang="en-MY" b="1" dirty="0" smtClean="0">
                <a:solidFill>
                  <a:srgbClr val="0070C0"/>
                </a:solidFill>
              </a:rPr>
              <a:t>.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311" y="5805264"/>
            <a:ext cx="885698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400" dirty="0">
                <a:latin typeface="Times New Roman"/>
                <a:ea typeface="Calibri"/>
                <a:cs typeface="Times New Roman"/>
              </a:rPr>
              <a:t>Whatever may be the "gradient of infection", all infected persons, whether clinical or subclinical, </a:t>
            </a:r>
            <a:r>
              <a:rPr lang="en-MY" sz="1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potential sources </a:t>
            </a:r>
            <a:r>
              <a:rPr lang="en-MY" sz="1400" dirty="0">
                <a:latin typeface="Times New Roman"/>
                <a:ea typeface="Calibri"/>
                <a:cs typeface="Times New Roman"/>
              </a:rPr>
              <a:t>of infection, because the disease agent is leaving the body through frequent stools, vomiting, coughing, sneezing or other means and is potentially available for transfer to a new host.</a:t>
            </a:r>
            <a:endParaRPr lang="en-MY" sz="1400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888" y="4022293"/>
            <a:ext cx="3384376" cy="954107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potential sources </a:t>
            </a:r>
            <a:endParaRPr lang="en-MY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MY" sz="2800" b="1" dirty="0" smtClean="0">
                <a:latin typeface="Times New Roman"/>
                <a:ea typeface="Calibri"/>
                <a:cs typeface="Times New Roman"/>
              </a:rPr>
              <a:t>of </a:t>
            </a:r>
            <a:r>
              <a:rPr lang="en-MY" sz="2800" b="1" dirty="0">
                <a:latin typeface="Times New Roman"/>
                <a:ea typeface="Calibri"/>
                <a:cs typeface="Times New Roman"/>
              </a:rPr>
              <a:t>infection</a:t>
            </a:r>
            <a:r>
              <a:rPr lang="en-MY" sz="2800" dirty="0">
                <a:latin typeface="Times New Roman"/>
                <a:ea typeface="Calibri"/>
                <a:cs typeface="Times New Roman"/>
              </a:rPr>
              <a:t>,</a:t>
            </a:r>
            <a:endParaRPr lang="en-MY" sz="2800" dirty="0"/>
          </a:p>
        </p:txBody>
      </p:sp>
      <p:sp>
        <p:nvSpPr>
          <p:cNvPr id="5" name="Right Brace 4"/>
          <p:cNvSpPr/>
          <p:nvPr/>
        </p:nvSpPr>
        <p:spPr>
          <a:xfrm>
            <a:off x="2800311" y="4012913"/>
            <a:ext cx="792088" cy="751981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23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8964488" cy="397031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clinical illness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may </a:t>
            </a:r>
            <a:r>
              <a:rPr lang="en-MY" sz="2800" dirty="0">
                <a:latin typeface="Garamond" pitchFamily="18" charset="0"/>
              </a:rPr>
              <a:t>be </a:t>
            </a:r>
            <a:r>
              <a:rPr lang="en-MY" sz="2800" b="1" dirty="0">
                <a:latin typeface="Garamond" pitchFamily="18" charset="0"/>
              </a:rPr>
              <a:t>mild or moderate,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typical </a:t>
            </a:r>
            <a:r>
              <a:rPr lang="en-MY" sz="2800" b="1" dirty="0">
                <a:latin typeface="Garamond" pitchFamily="18" charset="0"/>
              </a:rPr>
              <a:t>or atypical</a:t>
            </a:r>
            <a:r>
              <a:rPr lang="en-MY" sz="2800" dirty="0">
                <a:latin typeface="Garamond" pitchFamily="18" charset="0"/>
              </a:rPr>
              <a:t>,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severe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 smtClean="0">
                <a:latin typeface="Garamond" pitchFamily="18" charset="0"/>
              </a:rPr>
              <a:t>fatal</a:t>
            </a:r>
            <a:r>
              <a:rPr lang="en-MY" sz="2800" dirty="0" smtClean="0">
                <a:latin typeface="Garamond" pitchFamily="18" charset="0"/>
              </a:rPr>
              <a:t>. </a:t>
            </a:r>
          </a:p>
          <a:p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latin typeface="Garamond" pitchFamily="18" charset="0"/>
              </a:rPr>
              <a:t>Epidemiologically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mild cases </a:t>
            </a:r>
            <a:r>
              <a:rPr lang="en-MY" sz="2800" b="1" dirty="0">
                <a:latin typeface="Garamond" pitchFamily="18" charset="0"/>
              </a:rPr>
              <a:t>may be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more important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sources of infection </a:t>
            </a:r>
            <a:r>
              <a:rPr lang="en-MY" sz="2800" b="1" dirty="0">
                <a:latin typeface="Garamond" pitchFamily="18" charset="0"/>
              </a:rPr>
              <a:t>than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severe cases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because </a:t>
            </a:r>
            <a:r>
              <a:rPr lang="en-MY" sz="2800" b="1" dirty="0">
                <a:latin typeface="Garamond" pitchFamily="18" charset="0"/>
              </a:rPr>
              <a:t>they are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ambulant </a:t>
            </a:r>
            <a:r>
              <a:rPr lang="en-MY" sz="2800" b="1" dirty="0">
                <a:latin typeface="Garamond" pitchFamily="18" charset="0"/>
              </a:rPr>
              <a:t>and spread the infection wherever they go,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MY" sz="2800" b="1" dirty="0" smtClean="0">
                <a:latin typeface="Garamond" pitchFamily="18" charset="0"/>
              </a:rPr>
              <a:t>whereas </a:t>
            </a:r>
            <a:r>
              <a:rPr lang="en-MY" sz="2800" b="1" dirty="0">
                <a:latin typeface="Garamond" pitchFamily="18" charset="0"/>
              </a:rPr>
              <a:t>severe cases are usually confined to bed</a:t>
            </a:r>
            <a:endParaRPr lang="en-MY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16" y="188640"/>
            <a:ext cx="88569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  </a:t>
            </a:r>
            <a:r>
              <a:rPr lang="en-MY" sz="2800" b="1" u="sng" dirty="0" smtClean="0">
                <a:solidFill>
                  <a:srgbClr val="FF0000"/>
                </a:solidFill>
                <a:latin typeface="Garamond" pitchFamily="18" charset="0"/>
              </a:rPr>
              <a:t>The subclinical </a:t>
            </a:r>
            <a:r>
              <a:rPr lang="en-MY" sz="2800" b="1" i="1" u="sng" dirty="0" smtClean="0">
                <a:solidFill>
                  <a:srgbClr val="FF0000"/>
                </a:solidFill>
                <a:latin typeface="Garamond" pitchFamily="18" charset="0"/>
              </a:rPr>
              <a:t>cases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  unapparent,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covert, missed or abortive cases</a:t>
            </a:r>
            <a:r>
              <a:rPr lang="en-MY" sz="2800" dirty="0">
                <a:latin typeface="Garamond" pitchFamily="18" charset="0"/>
              </a:rPr>
              <a:t>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The </a:t>
            </a:r>
            <a:r>
              <a:rPr lang="en-MY" sz="2800" dirty="0">
                <a:latin typeface="Garamond" pitchFamily="18" charset="0"/>
              </a:rPr>
              <a:t>disease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agent may multiply </a:t>
            </a:r>
            <a:r>
              <a:rPr lang="en-MY" sz="2800" b="1" dirty="0">
                <a:latin typeface="Garamond" pitchFamily="18" charset="0"/>
              </a:rPr>
              <a:t>in the host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but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does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not manifest </a:t>
            </a:r>
            <a:r>
              <a:rPr lang="en-MY" sz="2800" b="1" dirty="0">
                <a:latin typeface="Garamond" pitchFamily="18" charset="0"/>
              </a:rPr>
              <a:t>itself by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signs 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symptoms</a:t>
            </a:r>
            <a:r>
              <a:rPr lang="en-MY" sz="2800" dirty="0">
                <a:latin typeface="Garamond" pitchFamily="18" charset="0"/>
              </a:rPr>
              <a:t>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disease agent is,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contaminates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the environment in the same way as clinical cases.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contribute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more </a:t>
            </a:r>
            <a:r>
              <a:rPr lang="en-MY" sz="2800" b="1" dirty="0">
                <a:latin typeface="Garamond" pitchFamily="18" charset="0"/>
              </a:rPr>
              <a:t>than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symptomatic patients </a:t>
            </a:r>
            <a:r>
              <a:rPr lang="en-MY" sz="2800" b="1" dirty="0">
                <a:latin typeface="Garamond" pitchFamily="18" charset="0"/>
              </a:rPr>
              <a:t>to the transmission of infection to </a:t>
            </a:r>
            <a:r>
              <a:rPr lang="en-MY" sz="2800" b="1" dirty="0" smtClean="0">
                <a:latin typeface="Garamond" pitchFamily="18" charset="0"/>
              </a:rPr>
              <a:t>others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The persons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unbeknown to themselves &amp;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others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</a:rPr>
              <a:t>Subclinical </a:t>
            </a:r>
            <a:r>
              <a:rPr lang="en-MY" sz="2800" b="1" dirty="0">
                <a:latin typeface="Garamond" pitchFamily="18" charset="0"/>
              </a:rPr>
              <a:t>cases play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dominant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role in maintaining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chain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infection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in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community (endemicity)</a:t>
            </a:r>
            <a:r>
              <a:rPr lang="en-MY" sz="28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detected </a:t>
            </a:r>
            <a:r>
              <a:rPr lang="en-MY" sz="2800" dirty="0">
                <a:latin typeface="Garamond" pitchFamily="18" charset="0"/>
              </a:rPr>
              <a:t>only by </a:t>
            </a:r>
            <a:r>
              <a:rPr lang="en-MY" sz="2800" b="1" dirty="0" smtClean="0">
                <a:latin typeface="Garamond" pitchFamily="18" charset="0"/>
              </a:rPr>
              <a:t>laboratory tests</a:t>
            </a:r>
            <a:r>
              <a:rPr lang="en-MY" sz="2800" dirty="0">
                <a:latin typeface="Garamond" pitchFamily="18" charset="0"/>
              </a:rPr>
              <a:t>, e.g</a:t>
            </a:r>
            <a:r>
              <a:rPr lang="en-MY" sz="2800" b="1" dirty="0" smtClean="0">
                <a:latin typeface="Garamond" pitchFamily="18" charset="0"/>
              </a:rPr>
              <a:t>., organism</a:t>
            </a:r>
            <a:r>
              <a:rPr lang="en-MY" sz="2800" b="1" dirty="0">
                <a:latin typeface="Garamond" pitchFamily="18" charset="0"/>
              </a:rPr>
              <a:t>, antibody response, </a:t>
            </a:r>
            <a:r>
              <a:rPr lang="en-MY" sz="2800" b="1" dirty="0" smtClean="0">
                <a:latin typeface="Garamond" pitchFamily="18" charset="0"/>
              </a:rPr>
              <a:t>biochemical</a:t>
            </a:r>
            <a:endParaRPr lang="en-MY" sz="2800" dirty="0"/>
          </a:p>
        </p:txBody>
      </p:sp>
      <p:sp>
        <p:nvSpPr>
          <p:cNvPr id="3" name="Right Arrow 2"/>
          <p:cNvSpPr/>
          <p:nvPr/>
        </p:nvSpPr>
        <p:spPr>
          <a:xfrm>
            <a:off x="8100392" y="6453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71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766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7030A0"/>
                </a:solidFill>
                <a:latin typeface="Garamond" pitchFamily="18" charset="0"/>
              </a:rPr>
              <a:t>Infectious disease epidemiology is a fundamental 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</a:rPr>
              <a:t>part</a:t>
            </a:r>
          </a:p>
          <a:p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</a:rPr>
              <a:t>of the whole of epidemiology. </a:t>
            </a:r>
            <a:endParaRPr lang="en-MY" sz="24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1524251"/>
            <a:ext cx="91805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Studying 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of communicable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diseases??</a:t>
            </a:r>
          </a:p>
          <a:p>
            <a:r>
              <a:rPr lang="en-MY" sz="2400" dirty="0" smtClean="0">
                <a:latin typeface="Garamond" pitchFamily="18" charset="0"/>
              </a:rPr>
              <a:t>    (a) </a:t>
            </a:r>
            <a:r>
              <a:rPr lang="en-MY" sz="2400" b="1" dirty="0">
                <a:latin typeface="Garamond" pitchFamily="18" charset="0"/>
              </a:rPr>
              <a:t>by the discovery of "new" infections, and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400" b="1" dirty="0" smtClean="0">
                <a:latin typeface="Garamond" pitchFamily="18" charset="0"/>
              </a:rPr>
              <a:t>    (b) </a:t>
            </a:r>
            <a:r>
              <a:rPr lang="en-MY" sz="2400" b="1" dirty="0">
                <a:latin typeface="Garamond" pitchFamily="18" charset="0"/>
              </a:rPr>
              <a:t>changes in the pattern of communicable diseases</a:t>
            </a:r>
            <a:r>
              <a:rPr lang="en-MY" sz="2400" b="1" dirty="0" smtClean="0">
                <a:latin typeface="Garamond" pitchFamily="18" charset="0"/>
              </a:rPr>
              <a:t>,</a:t>
            </a:r>
          </a:p>
          <a:p>
            <a:r>
              <a:rPr lang="en-MY" sz="2400" b="1" dirty="0" smtClean="0">
                <a:latin typeface="Garamond" pitchFamily="18" charset="0"/>
              </a:rPr>
              <a:t>    ( c) some </a:t>
            </a:r>
            <a:r>
              <a:rPr lang="en-MY" sz="2400" b="1" dirty="0">
                <a:latin typeface="Garamond" pitchFamily="18" charset="0"/>
              </a:rPr>
              <a:t>chronic diseases </a:t>
            </a:r>
            <a:r>
              <a:rPr lang="en-MY" sz="2400" b="1" dirty="0" smtClean="0">
                <a:latin typeface="Garamond" pitchFamily="18" charset="0"/>
              </a:rPr>
              <a:t> may have </a:t>
            </a:r>
            <a:r>
              <a:rPr lang="en-MY" sz="2400" b="1" dirty="0">
                <a:latin typeface="Garamond" pitchFamily="18" charset="0"/>
              </a:rPr>
              <a:t>an infective origin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.??</a:t>
            </a:r>
          </a:p>
          <a:p>
            <a:endParaRPr lang="en-MY" sz="2400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The </a:t>
            </a:r>
            <a:r>
              <a:rPr lang="en-MY" sz="2400" b="1" dirty="0">
                <a:latin typeface="Garamond" pitchFamily="18" charset="0"/>
              </a:rPr>
              <a:t>development of vaccines and </a:t>
            </a:r>
            <a:r>
              <a:rPr lang="en-MY" sz="2400" b="1" dirty="0" smtClean="0">
                <a:latin typeface="Garamond" pitchFamily="18" charset="0"/>
              </a:rPr>
              <a:t>/or antibiotics </a:t>
            </a:r>
            <a:r>
              <a:rPr lang="en-MY" sz="2400" b="1" dirty="0">
                <a:latin typeface="Garamond" pitchFamily="18" charset="0"/>
              </a:rPr>
              <a:t>was </a:t>
            </a:r>
            <a:endParaRPr lang="en-MY" sz="2400" b="1" dirty="0" smtClean="0">
              <a:latin typeface="Garamond" pitchFamily="18" charset="0"/>
            </a:endParaRPr>
          </a:p>
          <a:p>
            <a:pPr algn="ctr"/>
            <a:r>
              <a:rPr lang="en-MY" sz="2400" b="1" dirty="0"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   not followed, by </a:t>
            </a:r>
            <a:r>
              <a:rPr lang="en-MY" sz="2400" b="1" dirty="0">
                <a:latin typeface="Garamond" pitchFamily="18" charset="0"/>
              </a:rPr>
              <a:t>the virtual </a:t>
            </a:r>
            <a:r>
              <a:rPr lang="en-MY" sz="2400" b="1" dirty="0" smtClean="0">
                <a:latin typeface="Garamond" pitchFamily="18" charset="0"/>
              </a:rPr>
              <a:t>(</a:t>
            </a:r>
            <a:r>
              <a:rPr lang="en-MY" sz="2400" dirty="0" smtClean="0">
                <a:latin typeface="Garamond" pitchFamily="18" charset="0"/>
              </a:rPr>
              <a:t>practical</a:t>
            </a:r>
            <a:r>
              <a:rPr lang="en-MY" sz="2400" dirty="0">
                <a:latin typeface="Garamond" pitchFamily="18" charset="0"/>
              </a:rPr>
              <a:t>, </a:t>
            </a:r>
            <a:r>
              <a:rPr lang="en-MY" sz="2400" dirty="0" smtClean="0">
                <a:latin typeface="Garamond" pitchFamily="18" charset="0"/>
              </a:rPr>
              <a:t>functional),</a:t>
            </a:r>
            <a:r>
              <a:rPr lang="en-MY" sz="2400" dirty="0" smtClean="0"/>
              <a:t> </a:t>
            </a:r>
            <a:r>
              <a:rPr lang="en-MY" sz="2400" b="1" dirty="0" smtClean="0">
                <a:latin typeface="Garamond" pitchFamily="18" charset="0"/>
              </a:rPr>
              <a:t>disappearance </a:t>
            </a:r>
            <a:r>
              <a:rPr lang="en-MY" sz="2400" b="1" dirty="0">
                <a:latin typeface="Garamond" pitchFamily="18" charset="0"/>
              </a:rPr>
              <a:t>of </a:t>
            </a:r>
            <a:r>
              <a:rPr lang="en-MY" sz="2400" b="1" dirty="0" smtClean="0">
                <a:latin typeface="Garamond" pitchFamily="18" charset="0"/>
              </a:rPr>
              <a:t>   infectious </a:t>
            </a:r>
            <a:r>
              <a:rPr lang="en-MY" sz="2400" b="1" dirty="0">
                <a:latin typeface="Garamond" pitchFamily="18" charset="0"/>
              </a:rPr>
              <a:t>disease</a:t>
            </a:r>
            <a:r>
              <a:rPr lang="en-MY" sz="2400" b="1" dirty="0" smtClean="0">
                <a:latin typeface="Garamond" pitchFamily="18" charset="0"/>
              </a:rPr>
              <a:t>.</a:t>
            </a:r>
            <a:endParaRPr lang="en-MY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    Therefore it’s prevention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and control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needs </a:t>
            </a:r>
          </a:p>
          <a:p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         epidemiological knowledge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and experience </a:t>
            </a:r>
            <a:r>
              <a:rPr lang="en-MY" sz="2800" b="1" i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90364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i="1" dirty="0" smtClean="0">
                <a:solidFill>
                  <a:srgbClr val="FF0000"/>
                </a:solidFill>
                <a:latin typeface="Garamond" pitchFamily="18" charset="0"/>
              </a:rPr>
              <a:t>latent </a:t>
            </a:r>
            <a:r>
              <a:rPr lang="en-MY" sz="3200" b="1" i="1" dirty="0">
                <a:solidFill>
                  <a:srgbClr val="FF0000"/>
                </a:solidFill>
                <a:latin typeface="Garamond" pitchFamily="18" charset="0"/>
              </a:rPr>
              <a:t>infection </a:t>
            </a:r>
            <a:endParaRPr lang="en-MY" sz="3200" b="1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latin typeface="Garamond" pitchFamily="18" charset="0"/>
              </a:rPr>
              <a:t>must </a:t>
            </a:r>
            <a:r>
              <a:rPr lang="en-MY" sz="2800" b="1" dirty="0">
                <a:latin typeface="Garamond" pitchFamily="18" charset="0"/>
              </a:rPr>
              <a:t>be distinguished from subclinical infection</a:t>
            </a:r>
            <a:r>
              <a:rPr lang="en-MY" sz="2800" b="1" dirty="0" smtClean="0">
                <a:latin typeface="Garamond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In </a:t>
            </a:r>
            <a:r>
              <a:rPr lang="en-MY" sz="2800" b="1" dirty="0">
                <a:latin typeface="Garamond" pitchFamily="18" charset="0"/>
              </a:rPr>
              <a:t>latent</a:t>
            </a:r>
            <a:r>
              <a:rPr lang="en-MY" sz="2800" dirty="0">
                <a:latin typeface="Garamond" pitchFamily="18" charset="0"/>
              </a:rPr>
              <a:t> infection, the host does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not shed </a:t>
            </a:r>
            <a:r>
              <a:rPr lang="en-MY" sz="2800" b="1" dirty="0">
                <a:latin typeface="Garamond" pitchFamily="18" charset="0"/>
              </a:rPr>
              <a:t>the infectious </a:t>
            </a:r>
            <a:r>
              <a:rPr lang="en-MY" sz="2800" dirty="0">
                <a:latin typeface="Garamond" pitchFamily="18" charset="0"/>
              </a:rPr>
              <a:t>agent which lies </a:t>
            </a:r>
            <a:r>
              <a:rPr lang="en-MY" sz="2800" b="1" dirty="0">
                <a:latin typeface="Garamond" pitchFamily="18" charset="0"/>
              </a:rPr>
              <a:t>dormant </a:t>
            </a:r>
            <a:r>
              <a:rPr lang="en-MY" sz="2800" dirty="0">
                <a:latin typeface="Garamond" pitchFamily="18" charset="0"/>
              </a:rPr>
              <a:t>within the host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without symptoms </a:t>
            </a:r>
            <a:r>
              <a:rPr lang="en-MY" sz="2800" dirty="0">
                <a:latin typeface="Garamond" pitchFamily="18" charset="0"/>
              </a:rPr>
              <a:t>(and often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without</a:t>
            </a:r>
            <a:r>
              <a:rPr lang="en-MY" sz="2800" dirty="0">
                <a:latin typeface="Garamond" pitchFamily="18" charset="0"/>
              </a:rPr>
              <a:t> demonstrable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presence i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blood, tissues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bodily secretions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of the host). </a:t>
            </a:r>
            <a:r>
              <a:rPr lang="en-MY" sz="2400" b="1" i="1" dirty="0">
                <a:latin typeface="Garamond" pitchFamily="18" charset="0"/>
              </a:rPr>
              <a:t>For example, latent infection occurs in herpes simplex, </a:t>
            </a:r>
            <a:endParaRPr lang="en-MY" sz="2400" b="1" i="1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dirty="0" smtClean="0">
                <a:latin typeface="Garamond" pitchFamily="18" charset="0"/>
              </a:rPr>
              <a:t>latent </a:t>
            </a:r>
            <a:r>
              <a:rPr lang="en-MY" sz="2800" dirty="0">
                <a:latin typeface="Garamond" pitchFamily="18" charset="0"/>
              </a:rPr>
              <a:t>infection </a:t>
            </a:r>
            <a:r>
              <a:rPr lang="en-MY" sz="2800" dirty="0" smtClean="0">
                <a:latin typeface="Garamond" pitchFamily="18" charset="0"/>
              </a:rPr>
              <a:t> play </a:t>
            </a:r>
            <a:r>
              <a:rPr lang="en-MY" sz="2800" b="1" dirty="0">
                <a:latin typeface="Garamond" pitchFamily="18" charset="0"/>
              </a:rPr>
              <a:t>great role </a:t>
            </a:r>
            <a:r>
              <a:rPr lang="en-MY" sz="2800" dirty="0" smtClean="0">
                <a:latin typeface="Garamond" pitchFamily="18" charset="0"/>
              </a:rPr>
              <a:t>in </a:t>
            </a:r>
            <a:r>
              <a:rPr lang="en-MY" sz="2800" dirty="0">
                <a:latin typeface="Garamond" pitchFamily="18" charset="0"/>
              </a:rPr>
              <a:t>the </a:t>
            </a:r>
            <a:r>
              <a:rPr lang="en-MY" sz="2800" b="1" dirty="0">
                <a:latin typeface="Garamond" pitchFamily="18" charset="0"/>
              </a:rPr>
              <a:t>perpetuation</a:t>
            </a:r>
            <a:r>
              <a:rPr lang="en-MY" sz="2800" dirty="0">
                <a:latin typeface="Garamond" pitchFamily="18" charset="0"/>
              </a:rPr>
              <a:t> of </a:t>
            </a:r>
            <a:r>
              <a:rPr lang="en-MY" sz="2800" b="1" dirty="0">
                <a:latin typeface="Garamond" pitchFamily="18" charset="0"/>
              </a:rPr>
              <a:t>certain </a:t>
            </a:r>
            <a:r>
              <a:rPr lang="en-MY" sz="2800" b="1" dirty="0" smtClean="0">
                <a:latin typeface="Garamond" pitchFamily="18" charset="0"/>
              </a:rPr>
              <a:t>infectious</a:t>
            </a:r>
            <a:endParaRPr lang="en-MY" sz="28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178"/>
            <a:ext cx="90730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 epidemiological terminology</a:t>
            </a:r>
            <a:r>
              <a:rPr lang="en-MY" sz="2800" dirty="0">
                <a:latin typeface="Garamond" pitchFamily="18" charset="0"/>
              </a:rPr>
              <a:t>,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Primary case</a:t>
            </a:r>
            <a:r>
              <a:rPr lang="en-MY" sz="2800" dirty="0">
                <a:latin typeface="Garamond" pitchFamily="18" charset="0"/>
              </a:rPr>
              <a:t> </a:t>
            </a:r>
            <a:endParaRPr lang="en-MY" sz="2800" dirty="0" smtClean="0"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dirty="0" smtClean="0">
                <a:latin typeface="Garamond" pitchFamily="18" charset="0"/>
              </a:rPr>
              <a:t> 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first case </a:t>
            </a:r>
            <a:r>
              <a:rPr lang="en-MY" sz="2800" dirty="0">
                <a:latin typeface="Garamond" pitchFamily="18" charset="0"/>
              </a:rPr>
              <a:t>of 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communicable disease introduced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                                                              into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population unit </a:t>
            </a:r>
            <a:r>
              <a:rPr lang="en-MY" sz="2800" dirty="0">
                <a:latin typeface="Garamond" pitchFamily="18" charset="0"/>
              </a:rPr>
              <a:t>being studied.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index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case </a:t>
            </a:r>
          </a:p>
          <a:p>
            <a:pPr algn="ctr"/>
            <a:r>
              <a:rPr lang="en-MY" sz="2800" dirty="0" smtClean="0">
                <a:latin typeface="Garamond" pitchFamily="18" charset="0"/>
              </a:rPr>
              <a:t>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first case </a:t>
            </a:r>
            <a:r>
              <a:rPr lang="en-MY" sz="2800" dirty="0">
                <a:latin typeface="Garamond" pitchFamily="18" charset="0"/>
              </a:rPr>
              <a:t>to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come to the attention of the investigator; </a:t>
            </a:r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   </a:t>
            </a:r>
            <a:r>
              <a:rPr lang="en-MY" sz="2800" dirty="0" smtClean="0">
                <a:latin typeface="Garamond" pitchFamily="18" charset="0"/>
              </a:rPr>
              <a:t>it </a:t>
            </a:r>
            <a:r>
              <a:rPr lang="en-MY" sz="2800" dirty="0">
                <a:latin typeface="Garamond" pitchFamily="18" charset="0"/>
              </a:rPr>
              <a:t>is not always the primary case.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Secondary cases</a:t>
            </a:r>
          </a:p>
          <a:p>
            <a:r>
              <a:rPr lang="en-MY" sz="2800" b="1" dirty="0" smtClean="0">
                <a:latin typeface="Garamond" pitchFamily="18" charset="0"/>
              </a:rPr>
              <a:t>      </a:t>
            </a:r>
            <a:r>
              <a:rPr lang="en-MY" sz="2800" dirty="0" smtClean="0">
                <a:latin typeface="Garamond" pitchFamily="18" charset="0"/>
              </a:rPr>
              <a:t>are </a:t>
            </a:r>
            <a:r>
              <a:rPr lang="en-MY" sz="2800" dirty="0">
                <a:latin typeface="Garamond" pitchFamily="18" charset="0"/>
              </a:rPr>
              <a:t>those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developing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from contact </a:t>
            </a:r>
            <a:r>
              <a:rPr lang="en-MY" sz="2800" b="1" dirty="0">
                <a:latin typeface="Garamond" pitchFamily="18" charset="0"/>
              </a:rPr>
              <a:t>with primary case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suspect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case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 smtClean="0">
                <a:latin typeface="Garamond" pitchFamily="18" charset="0"/>
              </a:rPr>
              <a:t>is </a:t>
            </a:r>
            <a:r>
              <a:rPr lang="en-MY" sz="2800" dirty="0">
                <a:latin typeface="Garamond" pitchFamily="18" charset="0"/>
              </a:rPr>
              <a:t>an </a:t>
            </a:r>
            <a:r>
              <a:rPr lang="en-MY" sz="2800" b="1" dirty="0">
                <a:latin typeface="Garamond" pitchFamily="18" charset="0"/>
              </a:rPr>
              <a:t>individual</a:t>
            </a:r>
            <a:r>
              <a:rPr lang="en-MY" sz="2800" dirty="0">
                <a:latin typeface="Garamond" pitchFamily="18" charset="0"/>
              </a:rPr>
              <a:t> (or a group of individuals) who </a:t>
            </a:r>
            <a:r>
              <a:rPr lang="en-MY" sz="2800" b="1" dirty="0">
                <a:latin typeface="Garamond" pitchFamily="18" charset="0"/>
              </a:rPr>
              <a:t>has</a:t>
            </a:r>
            <a:r>
              <a:rPr lang="en-MY" sz="2800" dirty="0">
                <a:latin typeface="Garamond" pitchFamily="18" charset="0"/>
              </a:rPr>
              <a:t> all </a:t>
            </a:r>
            <a:r>
              <a:rPr lang="en-MY" sz="2800" dirty="0" smtClean="0">
                <a:latin typeface="Garamond" pitchFamily="18" charset="0"/>
              </a:rPr>
              <a:t>of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the </a:t>
            </a:r>
            <a:r>
              <a:rPr lang="en-MY" sz="2800" b="1" dirty="0">
                <a:latin typeface="Garamond" pitchFamily="18" charset="0"/>
              </a:rPr>
              <a:t>signs and symptoms </a:t>
            </a:r>
            <a:r>
              <a:rPr lang="en-MY" sz="2800" dirty="0">
                <a:latin typeface="Garamond" pitchFamily="18" charset="0"/>
              </a:rPr>
              <a:t>of a disease </a:t>
            </a:r>
            <a:r>
              <a:rPr lang="en-MY" sz="2800" dirty="0" smtClean="0">
                <a:latin typeface="Garamond" pitchFamily="18" charset="0"/>
              </a:rPr>
              <a:t>,yet </a:t>
            </a:r>
            <a:r>
              <a:rPr lang="en-MY" sz="2800" dirty="0">
                <a:latin typeface="Garamond" pitchFamily="18" charset="0"/>
              </a:rPr>
              <a:t>has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 smtClean="0">
                <a:latin typeface="Garamond" pitchFamily="18" charset="0"/>
              </a:rPr>
              <a:t>not </a:t>
            </a:r>
            <a:r>
              <a:rPr lang="en-MY" sz="2800" b="1" dirty="0">
                <a:latin typeface="Garamond" pitchFamily="18" charset="0"/>
              </a:rPr>
              <a:t>been diagnosed</a:t>
            </a:r>
            <a:r>
              <a:rPr lang="en-MY" sz="2800" dirty="0">
                <a:latin typeface="Garamond" pitchFamily="18" charset="0"/>
              </a:rPr>
              <a:t> as having the disease or had the cause of the symptoms connected to the suspected pathogen</a:t>
            </a:r>
          </a:p>
        </p:txBody>
      </p:sp>
    </p:spTree>
    <p:extLst>
      <p:ext uri="{BB962C8B-B14F-4D97-AF65-F5344CB8AC3E}">
        <p14:creationId xmlns:p14="http://schemas.microsoft.com/office/powerpoint/2010/main" val="22978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0929" y="-99392"/>
            <a:ext cx="1375889" cy="923330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MY" dirty="0">
                <a:latin typeface="Garamond" pitchFamily="18" charset="0"/>
              </a:rPr>
              <a:t>He may be </a:t>
            </a:r>
            <a:r>
              <a:rPr lang="en-MY" b="1" dirty="0">
                <a:latin typeface="Garamond" pitchFamily="18" charset="0"/>
              </a:rPr>
              <a:t>a </a:t>
            </a:r>
            <a:endParaRPr lang="en-MY" b="1" dirty="0" smtClean="0">
              <a:latin typeface="Garamond" pitchFamily="18" charset="0"/>
            </a:endParaRPr>
          </a:p>
          <a:p>
            <a:r>
              <a:rPr lang="en-MY" b="1" dirty="0" smtClean="0">
                <a:solidFill>
                  <a:srgbClr val="FF0000"/>
                </a:solidFill>
                <a:latin typeface="Garamond" pitchFamily="18" charset="0"/>
              </a:rPr>
              <a:t>case </a:t>
            </a:r>
            <a:r>
              <a:rPr lang="en-MY" b="1" dirty="0" smtClean="0">
                <a:latin typeface="Garamond" pitchFamily="18" charset="0"/>
              </a:rPr>
              <a:t>or</a:t>
            </a:r>
          </a:p>
          <a:p>
            <a:r>
              <a:rPr lang="en-MY" b="1" dirty="0" smtClean="0">
                <a:latin typeface="Garamond" pitchFamily="18" charset="0"/>
              </a:rPr>
              <a:t> </a:t>
            </a:r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carrier</a:t>
            </a:r>
            <a:endParaRPr lang="en-MY" dirty="0"/>
          </a:p>
        </p:txBody>
      </p:sp>
      <p:sp>
        <p:nvSpPr>
          <p:cNvPr id="3" name="Rectangle 2"/>
          <p:cNvSpPr/>
          <p:nvPr/>
        </p:nvSpPr>
        <p:spPr>
          <a:xfrm>
            <a:off x="0" y="231839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b. </a:t>
            </a:r>
            <a:r>
              <a:rPr lang="en-MY" sz="3200" b="1" dirty="0" smtClean="0">
                <a:solidFill>
                  <a:srgbClr val="C00000"/>
                </a:solidFill>
                <a:latin typeface="Garamond" pitchFamily="18" charset="0"/>
              </a:rPr>
              <a:t>Carriers</a:t>
            </a:r>
          </a:p>
          <a:p>
            <a:pPr algn="ctr"/>
            <a:r>
              <a:rPr lang="en-MY" sz="2400" dirty="0" smtClean="0">
                <a:latin typeface="Garamond" pitchFamily="18" charset="0"/>
              </a:rPr>
              <a:t>   "</a:t>
            </a:r>
            <a:r>
              <a:rPr lang="en-MY" sz="2800" b="1" dirty="0">
                <a:latin typeface="Garamond" pitchFamily="18" charset="0"/>
              </a:rPr>
              <a:t>an infected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person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animal </a:t>
            </a:r>
            <a:r>
              <a:rPr lang="en-MY" sz="2800" b="1" dirty="0">
                <a:latin typeface="Garamond" pitchFamily="18" charset="0"/>
              </a:rPr>
              <a:t>that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harbours</a:t>
            </a:r>
            <a:r>
              <a:rPr lang="en-MY" sz="2800" b="1" dirty="0">
                <a:latin typeface="Garamond" pitchFamily="18" charset="0"/>
              </a:rPr>
              <a:t> a specific infectious agent in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absence </a:t>
            </a:r>
            <a:r>
              <a:rPr lang="en-MY" sz="2800" b="1" dirty="0">
                <a:latin typeface="Garamond" pitchFamily="18" charset="0"/>
              </a:rPr>
              <a:t>of </a:t>
            </a:r>
            <a:r>
              <a:rPr lang="en-MY" sz="2600" b="1" dirty="0">
                <a:latin typeface="Garamond" pitchFamily="18" charset="0"/>
              </a:rPr>
              <a:t>discernible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clinical disease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serves as a potential source </a:t>
            </a:r>
            <a:r>
              <a:rPr lang="en-MY" sz="2800" b="1" dirty="0">
                <a:latin typeface="Garamond" pitchFamily="18" charset="0"/>
              </a:rPr>
              <a:t>of infection for others"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As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 rule carriers are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less infectious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than cases, but </a:t>
            </a:r>
            <a:endParaRPr lang="en-MY" sz="2800" b="1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800" b="1" dirty="0" smtClean="0">
                <a:latin typeface="Garamond" pitchFamily="18" charset="0"/>
              </a:rPr>
              <a:t>epidemiologically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dirty="0">
                <a:latin typeface="Garamond" pitchFamily="18" charset="0"/>
              </a:rPr>
              <a:t>they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are more dangerous </a:t>
            </a:r>
            <a:r>
              <a:rPr lang="en-MY" sz="2800" b="1" dirty="0">
                <a:latin typeface="Garamond" pitchFamily="18" charset="0"/>
              </a:rPr>
              <a:t>than cases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because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they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escape recognition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, and </a:t>
            </a:r>
            <a:endParaRPr lang="en-MY" sz="28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continuing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as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they do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to live a normal life among </a:t>
            </a:r>
            <a:r>
              <a:rPr lang="en-MY" sz="2800" b="1" dirty="0">
                <a:latin typeface="Garamond" pitchFamily="18" charset="0"/>
              </a:rPr>
              <a:t>the population or </a:t>
            </a:r>
            <a:r>
              <a:rPr lang="en-MY" sz="2800" b="1" dirty="0" smtClean="0">
                <a:latin typeface="Garamond" pitchFamily="18" charset="0"/>
              </a:rPr>
              <a:t>community</a:t>
            </a:r>
            <a:r>
              <a:rPr lang="en-MY" sz="2800" dirty="0" smtClean="0">
                <a:latin typeface="Garamond" pitchFamily="18" charset="0"/>
              </a:rPr>
              <a:t>, </a:t>
            </a:r>
            <a:r>
              <a:rPr lang="en-MY" sz="2800" b="1" dirty="0" smtClean="0">
                <a:latin typeface="Garamond" pitchFamily="18" charset="0"/>
              </a:rPr>
              <a:t>and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infect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the susceptible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individuals over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wider area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longer period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of time, under favourable conditions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884368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33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052" y="3441199"/>
            <a:ext cx="8778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In some diseases</a:t>
            </a:r>
            <a:r>
              <a:rPr lang="en-MY" sz="2800" dirty="0">
                <a:latin typeface="Garamond" pitchFamily="18" charset="0"/>
              </a:rPr>
              <a:t>, either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due to 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b="1" dirty="0" smtClean="0">
                <a:solidFill>
                  <a:srgbClr val="0070C0"/>
                </a:solidFill>
                <a:latin typeface="Garamond" pitchFamily="18" charset="0"/>
              </a:rPr>
              <a:t>inadequate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treatment </a:t>
            </a:r>
            <a:r>
              <a:rPr lang="en-MY" sz="2800" dirty="0" smtClean="0">
                <a:latin typeface="Garamond" pitchFamily="18" charset="0"/>
              </a:rPr>
              <a:t>or</a:t>
            </a:r>
          </a:p>
          <a:p>
            <a:r>
              <a:rPr lang="en-MY" sz="2800" dirty="0" smtClean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immune response</a:t>
            </a:r>
            <a:r>
              <a:rPr lang="en-MY" sz="2800" dirty="0">
                <a:latin typeface="Garamond" pitchFamily="18" charset="0"/>
              </a:rPr>
              <a:t>, </a:t>
            </a:r>
            <a:endParaRPr lang="en-MY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elements in a carrier state are : </a:t>
            </a:r>
          </a:p>
          <a:p>
            <a:r>
              <a:rPr lang="en-MY" sz="2800" dirty="0">
                <a:latin typeface="Garamond" pitchFamily="18" charset="0"/>
              </a:rPr>
              <a:t>(a} </a:t>
            </a: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presence </a:t>
            </a:r>
            <a:r>
              <a:rPr lang="en-MY" sz="2800" b="1" dirty="0">
                <a:latin typeface="Garamond" pitchFamily="18" charset="0"/>
              </a:rPr>
              <a:t>in the body of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disease agent </a:t>
            </a:r>
          </a:p>
          <a:p>
            <a:r>
              <a:rPr lang="en-MY" sz="2800" dirty="0">
                <a:latin typeface="Garamond" pitchFamily="18" charset="0"/>
              </a:rPr>
              <a:t>{b) </a:t>
            </a: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absence of </a:t>
            </a:r>
            <a:r>
              <a:rPr lang="en-MY" sz="2800" b="1" dirty="0">
                <a:latin typeface="Garamond" pitchFamily="18" charset="0"/>
              </a:rPr>
              <a:t>recognizable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symptoms </a:t>
            </a:r>
            <a:r>
              <a:rPr lang="en-MY" sz="2800" b="1" dirty="0">
                <a:latin typeface="Garamond" pitchFamily="18" charset="0"/>
              </a:rPr>
              <a:t>and signs of disease, and </a:t>
            </a:r>
          </a:p>
          <a:p>
            <a:r>
              <a:rPr lang="en-MY" sz="2800" dirty="0">
                <a:latin typeface="Garamond" pitchFamily="18" charset="0"/>
              </a:rPr>
              <a:t>(c</a:t>
            </a:r>
            <a:r>
              <a:rPr lang="en-MY" sz="2800" b="1" dirty="0">
                <a:latin typeface="Garamond" pitchFamily="18" charset="0"/>
              </a:rPr>
              <a:t>)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shedding </a:t>
            </a:r>
            <a:r>
              <a:rPr lang="en-MY" sz="2800" b="1" dirty="0">
                <a:latin typeface="Garamond" pitchFamily="18" charset="0"/>
              </a:rPr>
              <a:t>of the disease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agent </a:t>
            </a:r>
            <a:r>
              <a:rPr lang="en-MY" sz="2800" b="1" dirty="0">
                <a:latin typeface="Garamond" pitchFamily="18" charset="0"/>
              </a:rPr>
              <a:t>in the discharges or excretions,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thus acting as a source of infection </a:t>
            </a:r>
            <a:r>
              <a:rPr lang="en-MY" sz="2800" b="1" dirty="0">
                <a:latin typeface="Garamond" pitchFamily="18" charset="0"/>
              </a:rPr>
              <a:t>for </a:t>
            </a:r>
            <a:r>
              <a:rPr lang="en-MY" sz="2800" b="1" dirty="0" smtClean="0">
                <a:latin typeface="Garamond" pitchFamily="18" charset="0"/>
              </a:rPr>
              <a:t>other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041" y="3933056"/>
            <a:ext cx="4023350" cy="138499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the disease agent is not completely eliminated, leading to a carrier state</a:t>
            </a:r>
            <a:endParaRPr lang="en-MY" sz="2800" b="1" dirty="0"/>
          </a:p>
        </p:txBody>
      </p:sp>
      <p:sp>
        <p:nvSpPr>
          <p:cNvPr id="5" name="Right Brace 4"/>
          <p:cNvSpPr/>
          <p:nvPr/>
        </p:nvSpPr>
        <p:spPr>
          <a:xfrm>
            <a:off x="3958709" y="4133696"/>
            <a:ext cx="1233122" cy="692498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13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558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Carriers may be classified as below 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08720"/>
            <a:ext cx="4104456" cy="1815882"/>
          </a:xfrm>
          <a:prstGeom prst="rect">
            <a:avLst/>
          </a:prstGeom>
          <a:ln w="22225" cmpd="tri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800" b="1" dirty="0">
                <a:latin typeface="Garamond" pitchFamily="18" charset="0"/>
              </a:rPr>
              <a:t>A.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Type </a:t>
            </a:r>
            <a:r>
              <a:rPr lang="en-US" sz="2800" b="1" dirty="0" smtClean="0">
                <a:solidFill>
                  <a:srgbClr val="FF0000"/>
                </a:solidFill>
              </a:rPr>
              <a:t>Chronologically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(a)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incubatory</a:t>
            </a:r>
            <a:endParaRPr lang="en-MY" sz="2800" b="1" dirty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(b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Convalescent</a:t>
            </a:r>
          </a:p>
          <a:p>
            <a:r>
              <a:rPr lang="en-MY" sz="2800" b="1" dirty="0">
                <a:latin typeface="Garamond" pitchFamily="18" charset="0"/>
              </a:rPr>
              <a:t>(c) </a:t>
            </a:r>
            <a:r>
              <a:rPr lang="en-MY" sz="2800" b="1" dirty="0" smtClean="0">
                <a:latin typeface="Garamond" pitchFamily="18" charset="0"/>
              </a:rPr>
              <a:t>Healthy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3645024"/>
            <a:ext cx="2390119" cy="1384995"/>
          </a:xfrm>
          <a:prstGeom prst="rect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B.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Duration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(a) </a:t>
            </a:r>
            <a:r>
              <a:rPr lang="en-MY" sz="2800" b="1" dirty="0">
                <a:latin typeface="Garamond" pitchFamily="18" charset="0"/>
              </a:rPr>
              <a:t>Temporary</a:t>
            </a:r>
          </a:p>
          <a:p>
            <a:r>
              <a:rPr lang="en-MY" sz="2800" dirty="0">
                <a:latin typeface="Garamond" pitchFamily="18" charset="0"/>
              </a:rPr>
              <a:t>(b</a:t>
            </a:r>
            <a:r>
              <a:rPr lang="en-MY" sz="2800" b="1" dirty="0">
                <a:latin typeface="Garamond" pitchFamily="18" charset="0"/>
              </a:rPr>
              <a:t>) </a:t>
            </a:r>
            <a:r>
              <a:rPr lang="en-MY" sz="2800" b="1" dirty="0" smtClean="0">
                <a:latin typeface="Garamond" pitchFamily="18" charset="0"/>
              </a:rPr>
              <a:t>Chronic</a:t>
            </a:r>
            <a:endParaRPr lang="en-MY" sz="28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417424"/>
            <a:ext cx="2952328" cy="2246769"/>
          </a:xfrm>
          <a:prstGeom prst="rect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C.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Portal of exit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(a) </a:t>
            </a:r>
            <a:r>
              <a:rPr lang="en-MY" sz="2800" b="1" dirty="0">
                <a:latin typeface="Garamond" pitchFamily="18" charset="0"/>
              </a:rPr>
              <a:t>Urinary</a:t>
            </a:r>
          </a:p>
          <a:p>
            <a:r>
              <a:rPr lang="en-MY" sz="2800" b="1" dirty="0">
                <a:latin typeface="Garamond" pitchFamily="18" charset="0"/>
              </a:rPr>
              <a:t>(b) Intestinal</a:t>
            </a:r>
          </a:p>
          <a:p>
            <a:r>
              <a:rPr lang="en-MY" sz="2800" b="1" dirty="0">
                <a:latin typeface="Garamond" pitchFamily="18" charset="0"/>
              </a:rPr>
              <a:t>(c) Respiratory</a:t>
            </a:r>
          </a:p>
          <a:p>
            <a:r>
              <a:rPr lang="en-MY" sz="2800" b="1" dirty="0">
                <a:latin typeface="Garamond" pitchFamily="18" charset="0"/>
              </a:rPr>
              <a:t>(d) Others</a:t>
            </a:r>
          </a:p>
        </p:txBody>
      </p:sp>
    </p:spTree>
    <p:extLst>
      <p:ext uri="{BB962C8B-B14F-4D97-AF65-F5344CB8AC3E}">
        <p14:creationId xmlns:p14="http://schemas.microsoft.com/office/powerpoint/2010/main" val="26724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58" y="446312"/>
            <a:ext cx="914875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kern="0" dirty="0">
                <a:solidFill>
                  <a:srgbClr val="FF0000"/>
                </a:solidFill>
                <a:latin typeface="Garamond" pitchFamily="18" charset="0"/>
                <a:cs typeface="Arial"/>
              </a:rPr>
              <a:t>Definitions  related to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infectious disease epidemiology </a:t>
            </a:r>
            <a:endParaRPr lang="en-US" sz="2800" b="1" kern="0" dirty="0">
              <a:solidFill>
                <a:srgbClr val="FF0000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00215"/>
            <a:ext cx="4868772" cy="3785652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Health </a:t>
            </a: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</a:rPr>
              <a:t>Infection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altLang="zh-CN" sz="2400" b="1" dirty="0" smtClean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Pathogenesis:</a:t>
            </a: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Communicable Disease: (CD)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 Non- Communicable Disease       (NCD)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</a:rPr>
              <a:t>Host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1628800"/>
            <a:ext cx="3484156" cy="3416320"/>
          </a:xfrm>
          <a:prstGeom prst="rect">
            <a:avLst/>
          </a:prstGeom>
          <a:ln w="190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Epidemic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"Outbreak </a:t>
            </a:r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Sporadic</a:t>
            </a:r>
            <a:endParaRPr lang="en-US" sz="24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Endemic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 Pandemic</a:t>
            </a:r>
            <a:endParaRPr lang="en-MY" sz="2400" b="1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Nosocomial  Infection</a:t>
            </a: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Opportunistic  Infection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Iatrogenic (Physician-induced) Disease</a:t>
            </a:r>
            <a:endParaRPr lang="en-MY" sz="2400" dirty="0" smtClean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  <a:p>
            <a:r>
              <a:rPr lang="en-MY" sz="2400" b="1" i="1" dirty="0" smtClean="0">
                <a:solidFill>
                  <a:srgbClr val="002060"/>
                </a:solidFill>
                <a:latin typeface="Garamond" pitchFamily="18" charset="0"/>
                <a:ea typeface="GulimChe" pitchFamily="49" charset="-127"/>
              </a:rPr>
              <a:t>Eradication</a:t>
            </a:r>
            <a:endParaRPr lang="en-MY" sz="2400" b="1" dirty="0">
              <a:solidFill>
                <a:srgbClr val="002060"/>
              </a:solidFill>
              <a:latin typeface="Garamond" pitchFamily="18" charset="0"/>
              <a:ea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78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Health</a:t>
            </a:r>
            <a:r>
              <a:rPr lang="en-US" sz="3200" b="1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br>
              <a:rPr lang="en-US" sz="3200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(WHO definition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It is the state of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complete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physical, mental and social well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being,</a:t>
            </a:r>
            <a:r>
              <a:rPr lang="en-US" sz="2800" b="1" dirty="0" smtClean="0"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not merely the absence of disease or infirmity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2800" b="1" dirty="0">
                <a:latin typeface="Garamond" pitchFamily="18" charset="0"/>
              </a:rPr>
              <a:t>Any deviation from normal health is called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Disease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0528" y="2537427"/>
            <a:ext cx="92170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i="1" dirty="0" smtClean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MY" sz="3200" b="1" dirty="0" smtClean="0">
                <a:solidFill>
                  <a:srgbClr val="FF0000"/>
                </a:solidFill>
                <a:latin typeface="Garamond" pitchFamily="18" charset="0"/>
              </a:rPr>
              <a:t>Infection</a:t>
            </a:r>
            <a:endParaRPr lang="en-MY" sz="32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entry</a:t>
            </a:r>
            <a:r>
              <a:rPr lang="en-MY" sz="2400" b="1" dirty="0">
                <a:latin typeface="Garamond" pitchFamily="18" charset="0"/>
              </a:rPr>
              <a:t> and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development </a:t>
            </a:r>
            <a:r>
              <a:rPr lang="en-MY" sz="2400" b="1" dirty="0" smtClean="0">
                <a:latin typeface="Garamond" pitchFamily="18" charset="0"/>
              </a:rPr>
              <a:t>and/or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multiplication</a:t>
            </a:r>
            <a:r>
              <a:rPr lang="en-MY" sz="2400" b="1" dirty="0">
                <a:latin typeface="Garamond" pitchFamily="18" charset="0"/>
              </a:rPr>
              <a:t> of an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infectious agent </a:t>
            </a:r>
            <a:r>
              <a:rPr lang="en-MY" sz="2400" b="1" dirty="0">
                <a:latin typeface="Garamond" pitchFamily="18" charset="0"/>
              </a:rPr>
              <a:t>in the body of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 man or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</a:rPr>
              <a:t>animals</a:t>
            </a:r>
            <a:r>
              <a:rPr lang="en-MY" sz="2400" dirty="0" smtClean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 smtClean="0">
                <a:latin typeface="Garamond" pitchFamily="18" charset="0"/>
              </a:rPr>
              <a:t>Also </a:t>
            </a:r>
            <a:r>
              <a:rPr lang="en-MY" sz="2400" dirty="0">
                <a:latin typeface="Garamond" pitchFamily="18" charset="0"/>
              </a:rPr>
              <a:t>It </a:t>
            </a:r>
            <a:r>
              <a:rPr lang="en-MY" sz="2400" dirty="0" smtClean="0">
                <a:latin typeface="Garamond" pitchFamily="18" charset="0"/>
              </a:rPr>
              <a:t>is 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body responds </a:t>
            </a:r>
            <a:r>
              <a:rPr lang="en-MY" sz="2400" dirty="0" smtClean="0">
                <a:latin typeface="Garamond" pitchFamily="18" charset="0"/>
              </a:rPr>
              <a:t>to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defend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itself against the invader</a:t>
            </a:r>
            <a:r>
              <a:rPr lang="en-MY" sz="2400" dirty="0">
                <a:latin typeface="Garamond" pitchFamily="18" charset="0"/>
              </a:rPr>
              <a:t>, </a:t>
            </a:r>
            <a:r>
              <a:rPr lang="en-MY" sz="2400" b="1" dirty="0">
                <a:latin typeface="Garamond" pitchFamily="18" charset="0"/>
              </a:rPr>
              <a:t>either in the form of an</a:t>
            </a:r>
            <a:endParaRPr lang="en-MY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immune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response </a:t>
            </a:r>
            <a:r>
              <a:rPr lang="en-MY" sz="2400" dirty="0" smtClean="0">
                <a:latin typeface="Garamond" pitchFamily="18" charset="0"/>
              </a:rPr>
              <a:t>or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disease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. </a:t>
            </a:r>
            <a:endParaRPr lang="en-MY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solidFill>
                  <a:srgbClr val="002060"/>
                </a:solidFill>
                <a:latin typeface="Garamond" pitchFamily="18" charset="0"/>
              </a:rPr>
              <a:t>An </a:t>
            </a: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infection does not always cause illness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08304" y="4797152"/>
            <a:ext cx="1512168" cy="175432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Garamond" pitchFamily="18" charset="0"/>
              </a:rPr>
              <a:t>Health </a:t>
            </a:r>
          </a:p>
          <a:p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</a:rPr>
              <a:t>Infection</a:t>
            </a:r>
            <a:endParaRPr lang="en-MY" sz="12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altLang="zh-CN" sz="1200" b="1" dirty="0" smtClean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Pathogenesis: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1200" b="1" u="sng" dirty="0" smtClean="0">
                <a:solidFill>
                  <a:srgbClr val="002060"/>
                </a:solidFill>
                <a:latin typeface="Garamond" pitchFamily="18" charset="0"/>
              </a:rPr>
              <a:t>CD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Host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868144" y="63091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39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578" y="1700808"/>
            <a:ext cx="92085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MY" sz="2800" b="1" u="sng" dirty="0" smtClean="0">
                <a:solidFill>
                  <a:srgbClr val="FF0000"/>
                </a:solidFill>
                <a:latin typeface="Garamond" pitchFamily="18" charset="0"/>
              </a:rPr>
              <a:t>There are several levels of infection</a:t>
            </a:r>
            <a:r>
              <a:rPr lang="en-MY" sz="2800" b="1" u="sng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Colonization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dirty="0" smtClean="0">
                <a:latin typeface="Garamond" pitchFamily="18" charset="0"/>
              </a:rPr>
              <a:t>(e.g., </a:t>
            </a:r>
            <a:r>
              <a:rPr lang="en-MY" sz="2400" i="1" dirty="0" smtClean="0">
                <a:latin typeface="Garamond" pitchFamily="18" charset="0"/>
              </a:rPr>
              <a:t>S. </a:t>
            </a:r>
            <a:r>
              <a:rPr lang="en-MY" sz="2400" i="1" dirty="0" err="1" smtClean="0">
                <a:latin typeface="Garamond" pitchFamily="18" charset="0"/>
              </a:rPr>
              <a:t>aureus</a:t>
            </a:r>
            <a:r>
              <a:rPr lang="en-MY" sz="2400" i="1" dirty="0" smtClean="0">
                <a:latin typeface="Garamond" pitchFamily="18" charset="0"/>
              </a:rPr>
              <a:t> </a:t>
            </a:r>
            <a:r>
              <a:rPr lang="en-MY" sz="2400" dirty="0" smtClean="0">
                <a:latin typeface="Garamond" pitchFamily="18" charset="0"/>
              </a:rPr>
              <a:t>in skin and normal </a:t>
            </a:r>
            <a:r>
              <a:rPr lang="en-MY" sz="2400" dirty="0" err="1" smtClean="0">
                <a:latin typeface="Garamond" pitchFamily="18" charset="0"/>
              </a:rPr>
              <a:t>nasopharynx</a:t>
            </a:r>
            <a:r>
              <a:rPr lang="en-MY" sz="2400" dirty="0" smtClean="0">
                <a:latin typeface="Garamond" pitchFamily="18" charset="0"/>
              </a:rPr>
              <a:t>)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chemeClr val="tx2"/>
                </a:solidFill>
              </a:rPr>
              <a:t>Subclinical  </a:t>
            </a:r>
            <a:r>
              <a:rPr lang="en-MY" sz="2400" dirty="0" smtClean="0"/>
              <a:t>or </a:t>
            </a:r>
            <a:r>
              <a:rPr lang="en-MY" sz="2400" dirty="0" smtClean="0"/>
              <a:t>clinically</a:t>
            </a:r>
            <a:r>
              <a:rPr lang="en-MY" sz="2400" dirty="0"/>
              <a:t> </a:t>
            </a:r>
            <a:r>
              <a:rPr lang="en-MY" sz="2400" b="1" dirty="0" err="1" smtClean="0"/>
              <a:t>inapparent</a:t>
            </a:r>
            <a:r>
              <a:rPr lang="en-MY" sz="2400" dirty="0"/>
              <a:t> </a:t>
            </a:r>
            <a:r>
              <a:rPr lang="en-MY" sz="2400" b="1" i="1" dirty="0" smtClean="0"/>
              <a:t> infection   </a:t>
            </a:r>
            <a:r>
              <a:rPr lang="en-MY" sz="2400" dirty="0" smtClean="0"/>
              <a:t>(</a:t>
            </a:r>
            <a:r>
              <a:rPr lang="en-MY" sz="2400" dirty="0" smtClean="0"/>
              <a:t>e.g., polio); </a:t>
            </a:r>
          </a:p>
          <a:p>
            <a:pPr indent="-457200">
              <a:buFont typeface="Wingdings" pitchFamily="2" charset="2"/>
              <a:buChar char="§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Latent infection </a:t>
            </a:r>
            <a:r>
              <a:rPr lang="en-MY" sz="2800" dirty="0" smtClean="0">
                <a:latin typeface="Garamond" pitchFamily="18" charset="0"/>
              </a:rPr>
              <a:t>(e.g</a:t>
            </a:r>
            <a:r>
              <a:rPr lang="en-MY" sz="2800" dirty="0" smtClean="0">
                <a:latin typeface="Garamond" pitchFamily="18" charset="0"/>
              </a:rPr>
              <a:t>. TB)</a:t>
            </a:r>
            <a:endParaRPr lang="en-MY" sz="2800" dirty="0" smtClean="0">
              <a:latin typeface="Garamond" pitchFamily="18" charset="0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MY" sz="2800" b="1" dirty="0" smtClean="0">
                <a:solidFill>
                  <a:schemeClr val="tx2"/>
                </a:solidFill>
                <a:latin typeface="Garamond" pitchFamily="18" charset="0"/>
              </a:rPr>
              <a:t>Clinical infection</a:t>
            </a:r>
            <a:r>
              <a:rPr lang="en-MY" sz="2800" dirty="0" smtClean="0">
                <a:solidFill>
                  <a:schemeClr val="tx2"/>
                </a:solidFill>
                <a:latin typeface="Garamond" pitchFamily="18" charset="0"/>
              </a:rPr>
              <a:t>   </a:t>
            </a:r>
            <a:r>
              <a:rPr lang="en-MY" sz="2800" dirty="0" smtClean="0">
                <a:latin typeface="Garamond" pitchFamily="18" charset="0"/>
              </a:rPr>
              <a:t>or manifest</a:t>
            </a:r>
            <a:endParaRPr lang="en-MY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94757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Garamond" pitchFamily="18" charset="0"/>
                <a:ea typeface="SimSun" pitchFamily="2" charset="-122"/>
              </a:rPr>
              <a:t>Pathogenesis: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08" y="4470797"/>
            <a:ext cx="87843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altLang="zh-CN" sz="2800" b="1" dirty="0">
                <a:solidFill>
                  <a:schemeClr val="tx2"/>
                </a:solidFill>
                <a:latin typeface="Garamond" pitchFamily="18" charset="0"/>
                <a:ea typeface="SimSun" pitchFamily="2" charset="-122"/>
              </a:rPr>
              <a:t>End result of </a:t>
            </a:r>
            <a:r>
              <a:rPr lang="en-US" altLang="zh-CN" sz="2800" b="1" dirty="0">
                <a:solidFill>
                  <a:schemeClr val="tx2"/>
                </a:solidFill>
                <a:ea typeface="SimSun" pitchFamily="2" charset="-122"/>
              </a:rPr>
              <a:t>agent host interaction</a:t>
            </a:r>
            <a:r>
              <a:rPr lang="en-US" altLang="zh-CN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Agent </a:t>
            </a:r>
            <a:r>
              <a:rPr lang="en-US" altLang="zh-CN" sz="2800" b="1" dirty="0">
                <a:solidFill>
                  <a:srgbClr val="0070C0"/>
                </a:solidFill>
                <a:ea typeface="SimSun" pitchFamily="2" charset="-122"/>
              </a:rPr>
              <a:t>fails to </a:t>
            </a:r>
            <a:r>
              <a:rPr lang="en-US" altLang="zh-CN" sz="2800" b="1" dirty="0" smtClean="0">
                <a:solidFill>
                  <a:srgbClr val="0070C0"/>
                </a:solidFill>
                <a:ea typeface="SimSun" pitchFamily="2" charset="-122"/>
              </a:rPr>
              <a:t>lodge(</a:t>
            </a:r>
            <a:r>
              <a:rPr lang="en-MY" sz="2800" dirty="0" smtClean="0"/>
              <a:t>inhabit</a:t>
            </a:r>
            <a:r>
              <a:rPr lang="en-US" altLang="zh-CN" sz="2800" b="1" dirty="0" smtClean="0">
                <a:solidFill>
                  <a:srgbClr val="0070C0"/>
                </a:solidFill>
                <a:ea typeface="SimSun" pitchFamily="2" charset="-122"/>
              </a:rPr>
              <a:t> )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</a:rPr>
              <a:t>resulting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in    </a:t>
            </a:r>
            <a:r>
              <a:rPr lang="en-US" altLang="zh-CN" sz="2800" b="1" dirty="0" smtClean="0">
                <a:solidFill>
                  <a:srgbClr val="FF0000"/>
                </a:solidFill>
                <a:latin typeface="Garamond" pitchFamily="18" charset="0"/>
                <a:ea typeface="SimSun" pitchFamily="2" charset="-122"/>
              </a:rPr>
              <a:t>No Infection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Agent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lodges 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without causing illness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resulting in 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subclinical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 infection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(silent or latent)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Agent lodges with </a:t>
            </a:r>
            <a:r>
              <a:rPr lang="en-US" altLang="zh-CN" sz="2800" b="1" dirty="0">
                <a:solidFill>
                  <a:srgbClr val="0070C0"/>
                </a:solidFill>
                <a:latin typeface="Garamond" pitchFamily="18" charset="0"/>
                <a:ea typeface="SimSun" pitchFamily="2" charset="-122"/>
              </a:rPr>
              <a:t>frank illness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resulting in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SimSun" pitchFamily="2" charset="-122"/>
              </a:rPr>
              <a:t>Disease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SimSun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4578" y="74934"/>
            <a:ext cx="9208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outcome of infection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depends on</a:t>
            </a: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Garamond" pitchFamily="18" charset="0"/>
            </a:endParaRPr>
          </a:p>
          <a:p>
            <a:pPr>
              <a:buClr>
                <a:srgbClr val="CC0000"/>
              </a:buClr>
              <a:buSzPct val="100000"/>
            </a:pP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smtClean="0">
                <a:latin typeface="Garamond" pitchFamily="18" charset="0"/>
              </a:rPr>
              <a:t>    1. Host </a:t>
            </a:r>
            <a:r>
              <a:rPr lang="en-US" sz="2800" b="1" dirty="0">
                <a:latin typeface="Garamond" pitchFamily="18" charset="0"/>
              </a:rPr>
              <a:t>resistance (immunity)</a:t>
            </a:r>
          </a:p>
          <a:p>
            <a:pPr algn="ctr">
              <a:buClr>
                <a:srgbClr val="CC0000"/>
              </a:buClr>
              <a:buSzPct val="100000"/>
            </a:pPr>
            <a:r>
              <a:rPr lang="en-US" sz="2800" b="1" dirty="0" smtClean="0">
                <a:latin typeface="Garamond" pitchFamily="18" charset="0"/>
              </a:rPr>
              <a:t>    2. Microbiological </a:t>
            </a:r>
            <a:r>
              <a:rPr lang="en-US" sz="2800" b="1" dirty="0">
                <a:latin typeface="Garamond" pitchFamily="18" charset="0"/>
              </a:rPr>
              <a:t>agent characters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invasiveness, toxicity 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             &amp;   Virulence)</a:t>
            </a:r>
            <a:endParaRPr lang="en-MY" sz="28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2319" y="2762637"/>
            <a:ext cx="1512168" cy="175432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Health 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Infection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Garamond" pitchFamily="18" charset="0"/>
                <a:ea typeface="SimSun" pitchFamily="2" charset="-122"/>
              </a:rPr>
              <a:t>Pathogenesis: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1200" b="1" u="sng" dirty="0" smtClean="0">
                <a:solidFill>
                  <a:srgbClr val="002060"/>
                </a:solidFill>
                <a:latin typeface="Garamond" pitchFamily="18" charset="0"/>
              </a:rPr>
              <a:t>CD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Host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624809" y="5259833"/>
            <a:ext cx="371582" cy="60579"/>
          </a:xfrm>
          <a:prstGeom prst="rightArrow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ight Arrow 7"/>
          <p:cNvSpPr/>
          <p:nvPr/>
        </p:nvSpPr>
        <p:spPr>
          <a:xfrm>
            <a:off x="7809474" y="5594181"/>
            <a:ext cx="797859" cy="1390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ight Arrow 8"/>
          <p:cNvSpPr/>
          <p:nvPr/>
        </p:nvSpPr>
        <p:spPr>
          <a:xfrm>
            <a:off x="6810599" y="6452182"/>
            <a:ext cx="797859" cy="1390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30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40" y="404664"/>
            <a:ext cx="903649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  Contamination</a:t>
            </a:r>
            <a:endParaRPr lang="en-MY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The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presence,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multiplication </a:t>
            </a:r>
            <a:r>
              <a:rPr lang="en-US" sz="2600" b="1" dirty="0" smtClean="0">
                <a:latin typeface="Garamond" pitchFamily="18" charset="0"/>
              </a:rPr>
              <a:t>and 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development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of an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infectious</a:t>
            </a: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agen</a:t>
            </a:r>
            <a:r>
              <a:rPr lang="en-MY" sz="2600" b="1" dirty="0" smtClean="0">
                <a:latin typeface="Garamond" pitchFamily="18" charset="0"/>
              </a:rPr>
              <a:t>t on a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body surface</a:t>
            </a:r>
            <a:r>
              <a:rPr lang="en-MY" sz="2600" dirty="0" smtClean="0">
                <a:latin typeface="Garamond" pitchFamily="18" charset="0"/>
              </a:rPr>
              <a:t>; </a:t>
            </a:r>
            <a:r>
              <a:rPr lang="en-US" sz="2600" dirty="0" smtClean="0">
                <a:latin typeface="Garamond" pitchFamily="18" charset="0"/>
              </a:rPr>
              <a:t>or an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inanimate article</a:t>
            </a:r>
            <a:r>
              <a:rPr lang="en-US" sz="2600" dirty="0" smtClean="0">
                <a:latin typeface="Garamond" pitchFamily="18" charset="0"/>
              </a:rPr>
              <a:t>. </a:t>
            </a:r>
            <a:r>
              <a:rPr lang="en-MY" sz="2600" b="1" dirty="0" smtClean="0">
                <a:latin typeface="Garamond" pitchFamily="18" charset="0"/>
              </a:rPr>
              <a:t>clothes, beddings, toys, surgical instruments </a:t>
            </a:r>
            <a:r>
              <a:rPr lang="en-MY" sz="2600" dirty="0" smtClean="0">
                <a:latin typeface="Garamond" pitchFamily="18" charset="0"/>
              </a:rPr>
              <a:t>or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water, milk and food</a:t>
            </a:r>
            <a:r>
              <a:rPr lang="en-MY" sz="2800" dirty="0" smtClean="0">
                <a:solidFill>
                  <a:srgbClr val="0070C0"/>
                </a:solidFill>
                <a:latin typeface="Garamond" pitchFamily="18" charset="0"/>
              </a:rPr>
              <a:t>.    </a:t>
            </a:r>
            <a:endParaRPr lang="en-MY" sz="2800" dirty="0" smtClean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80559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Infestation</a:t>
            </a:r>
            <a:endParaRPr lang="en-MY" sz="2800" dirty="0"/>
          </a:p>
        </p:txBody>
      </p:sp>
      <p:sp>
        <p:nvSpPr>
          <p:cNvPr id="4" name="Rectangle 3"/>
          <p:cNvSpPr/>
          <p:nvPr/>
        </p:nvSpPr>
        <p:spPr>
          <a:xfrm>
            <a:off x="-108520" y="3212976"/>
            <a:ext cx="91232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</a:rPr>
              <a:t>L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odgement</a:t>
            </a:r>
            <a:r>
              <a:rPr lang="en-MY" sz="2600" dirty="0">
                <a:latin typeface="Garamond" pitchFamily="18" charset="0"/>
              </a:rPr>
              <a:t>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development </a:t>
            </a:r>
            <a:r>
              <a:rPr lang="en-MY" sz="2600" dirty="0">
                <a:latin typeface="Garamond" pitchFamily="18" charset="0"/>
              </a:rPr>
              <a:t>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reproduction </a:t>
            </a:r>
            <a:r>
              <a:rPr lang="en-MY" sz="2600" dirty="0">
                <a:latin typeface="Garamond" pitchFamily="18" charset="0"/>
              </a:rPr>
              <a:t>of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arthropods</a:t>
            </a:r>
            <a:r>
              <a:rPr lang="en-MY" sz="26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on the surface of the body </a:t>
            </a:r>
            <a:r>
              <a:rPr lang="en-MY" sz="2600" dirty="0" smtClean="0">
                <a:latin typeface="Garamond" pitchFamily="18" charset="0"/>
              </a:rPr>
              <a:t>of 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persons</a:t>
            </a:r>
            <a:r>
              <a:rPr lang="en-MY" sz="2600" dirty="0" smtClean="0">
                <a:latin typeface="Garamond" pitchFamily="18" charset="0"/>
              </a:rPr>
              <a:t> or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animals</a:t>
            </a:r>
            <a:r>
              <a:rPr lang="en-MY" sz="2600" dirty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</a:rPr>
              <a:t>or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in the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clothing</a:t>
            </a:r>
            <a:r>
              <a:rPr lang="en-MY" sz="2600" dirty="0">
                <a:latin typeface="Garamond" pitchFamily="18" charset="0"/>
              </a:rPr>
              <a:t>, e.g., lice, itch mite. </a:t>
            </a:r>
            <a:endParaRPr lang="en-MY" sz="26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</a:rPr>
              <a:t>Also </a:t>
            </a:r>
            <a:r>
              <a:rPr lang="en-MY" sz="2600" b="1" dirty="0">
                <a:latin typeface="Garamond" pitchFamily="18" charset="0"/>
              </a:rPr>
              <a:t>to describe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invasion of the gut by parasitic worms,</a:t>
            </a:r>
            <a:r>
              <a:rPr lang="en-MY" sz="2600" dirty="0">
                <a:latin typeface="Garamond" pitchFamily="18" charset="0"/>
              </a:rPr>
              <a:t> e.g., </a:t>
            </a:r>
            <a:r>
              <a:rPr lang="en-MY" sz="2600" dirty="0" err="1">
                <a:latin typeface="Garamond" pitchFamily="18" charset="0"/>
              </a:rPr>
              <a:t>ascariasis</a:t>
            </a:r>
            <a:r>
              <a:rPr lang="en-MY" sz="2600" dirty="0">
                <a:latin typeface="Garamond" pitchFamily="18" charset="0"/>
              </a:rPr>
              <a:t>. </a:t>
            </a:r>
          </a:p>
          <a:p>
            <a:endParaRPr lang="en-MY" sz="2800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5102" y="0"/>
            <a:ext cx="1512168" cy="175432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Health </a:t>
            </a:r>
          </a:p>
          <a:p>
            <a:r>
              <a:rPr lang="en-MY" sz="1200" b="1" i="1" dirty="0" smtClean="0">
                <a:latin typeface="Garamond" pitchFamily="18" charset="0"/>
              </a:rPr>
              <a:t>Infection</a:t>
            </a:r>
            <a:endParaRPr lang="en-MY" sz="1200" dirty="0" smtClean="0">
              <a:latin typeface="Garamond" pitchFamily="18" charset="0"/>
            </a:endParaRPr>
          </a:p>
          <a:p>
            <a:r>
              <a:rPr lang="en-US" altLang="zh-CN" sz="1200" b="1" dirty="0" smtClean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Pathogenesis:</a:t>
            </a:r>
          </a:p>
          <a:p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</a:rPr>
              <a:t>Contamination</a:t>
            </a:r>
            <a:r>
              <a:rPr lang="en-MY" sz="12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MY" sz="1200" b="1" dirty="0" smtClean="0">
                <a:solidFill>
                  <a:srgbClr val="FF0000"/>
                </a:solidFill>
                <a:latin typeface="Garamond" pitchFamily="18" charset="0"/>
              </a:rPr>
              <a:t>Infestation</a:t>
            </a:r>
            <a:endParaRPr lang="en-MY" sz="1200" dirty="0" smtClean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US" sz="1200" b="1" u="sng" dirty="0" smtClean="0">
                <a:solidFill>
                  <a:srgbClr val="002060"/>
                </a:solidFill>
                <a:latin typeface="Garamond" pitchFamily="18" charset="0"/>
              </a:rPr>
              <a:t>CD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35267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374" y="-72784"/>
            <a:ext cx="917837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i="1" dirty="0" smtClean="0">
                <a:latin typeface="Garamond" pitchFamily="18" charset="0"/>
              </a:rPr>
              <a:t>         </a:t>
            </a:r>
            <a:r>
              <a:rPr lang="en-MY" sz="3200" b="1" i="1" dirty="0" smtClean="0">
                <a:solidFill>
                  <a:srgbClr val="FF0000"/>
                </a:solidFill>
                <a:latin typeface="Garamond" pitchFamily="18" charset="0"/>
              </a:rPr>
              <a:t>Host</a:t>
            </a:r>
            <a:endParaRPr lang="en-MY" sz="32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</a:rPr>
              <a:t>A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person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or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</a:rPr>
              <a:t>animal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,</a:t>
            </a:r>
            <a:r>
              <a:rPr lang="en-MY" sz="2600" b="1" dirty="0">
                <a:latin typeface="Garamond" pitchFamily="18" charset="0"/>
              </a:rPr>
              <a:t> including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</a:rPr>
              <a:t>birds</a:t>
            </a:r>
            <a:r>
              <a:rPr lang="en-MY" sz="2600" b="1" dirty="0">
                <a:latin typeface="Garamond" pitchFamily="18" charset="0"/>
              </a:rPr>
              <a:t> 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</a:rPr>
              <a:t>arthropods</a:t>
            </a:r>
            <a:r>
              <a:rPr lang="en-MY" sz="2600" b="1" dirty="0" smtClean="0"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</a:rPr>
              <a:t> </a:t>
            </a:r>
            <a:r>
              <a:rPr lang="en-MY" sz="2600" b="1" dirty="0">
                <a:latin typeface="Garamond" pitchFamily="18" charset="0"/>
              </a:rPr>
              <a:t>that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</a:rPr>
              <a:t>affords</a:t>
            </a:r>
            <a:r>
              <a:rPr lang="en-MY" sz="2600" b="1" dirty="0">
                <a:latin typeface="Garamond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living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</a:rPr>
              <a:t>or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lodgement</a:t>
            </a:r>
            <a:r>
              <a:rPr lang="en-MY" sz="2600" b="1" dirty="0">
                <a:latin typeface="Garamond" pitchFamily="18" charset="0"/>
              </a:rPr>
              <a:t> to </a:t>
            </a:r>
            <a:r>
              <a:rPr lang="en-MY" sz="2800" b="1" dirty="0" smtClean="0">
                <a:latin typeface="Garamond" pitchFamily="18" charset="0"/>
              </a:rPr>
              <a:t>an infectious</a:t>
            </a:r>
          </a:p>
          <a:p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       </a:t>
            </a:r>
            <a:r>
              <a:rPr lang="en-MY" sz="2800" b="1" dirty="0" smtClean="0"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agent under natural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</a:rPr>
              <a:t>conditions</a:t>
            </a:r>
            <a:r>
              <a:rPr lang="en-MY" sz="2800" dirty="0">
                <a:latin typeface="Garamond" pitchFamily="18" charset="0"/>
              </a:rPr>
              <a:t>. </a:t>
            </a:r>
            <a:endParaRPr lang="en-MY" sz="28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Obligate</a:t>
            </a:r>
            <a:r>
              <a:rPr lang="en-MY" sz="2800" dirty="0" smtClean="0">
                <a:latin typeface="Garamond" pitchFamily="18" charset="0"/>
              </a:rPr>
              <a:t>  </a:t>
            </a:r>
            <a:r>
              <a:rPr lang="en-MY" sz="2800" b="1" dirty="0" smtClean="0">
                <a:latin typeface="Garamond" pitchFamily="18" charset="0"/>
              </a:rPr>
              <a:t> host </a:t>
            </a:r>
            <a:r>
              <a:rPr lang="en-MY" sz="2800" dirty="0" smtClean="0">
                <a:latin typeface="Garamond" pitchFamily="18" charset="0"/>
              </a:rPr>
              <a:t>,</a:t>
            </a:r>
            <a:r>
              <a:rPr lang="en-MY" sz="2800" b="1" dirty="0" smtClean="0">
                <a:latin typeface="Garamond" pitchFamily="18" charset="0"/>
              </a:rPr>
              <a:t>means </a:t>
            </a: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only host</a:t>
            </a:r>
            <a:r>
              <a:rPr lang="en-MY" sz="2800" b="1" dirty="0">
                <a:latin typeface="Garamond" pitchFamily="18" charset="0"/>
              </a:rPr>
              <a:t>, e.g.,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man </a:t>
            </a:r>
            <a:r>
              <a:rPr lang="en-MY" sz="2400" b="1" dirty="0">
                <a:latin typeface="Garamond" pitchFamily="18" charset="0"/>
              </a:rPr>
              <a:t>in measles</a:t>
            </a:r>
            <a:r>
              <a:rPr lang="en-MY" sz="2800" b="1" dirty="0">
                <a:latin typeface="Garamond" pitchFamily="18" charset="0"/>
              </a:rPr>
              <a:t> and typhoid fever. </a:t>
            </a:r>
            <a:endParaRPr lang="en-MY" sz="28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Definitive </a:t>
            </a:r>
            <a:r>
              <a:rPr lang="en-MY" sz="2800" b="1" dirty="0" smtClean="0">
                <a:latin typeface="Garamond" pitchFamily="18" charset="0"/>
              </a:rPr>
              <a:t>(</a:t>
            </a:r>
            <a:r>
              <a:rPr lang="en-MY" sz="2800" b="1" dirty="0" smtClean="0">
                <a:latin typeface="Garamond" pitchFamily="18" charset="0"/>
              </a:rPr>
              <a:t>primary)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hosts; </a:t>
            </a:r>
            <a:r>
              <a:rPr lang="en-MY" sz="2800" b="1" dirty="0" smtClean="0">
                <a:latin typeface="Garamond" pitchFamily="18" charset="0"/>
              </a:rPr>
              <a:t>Hosts </a:t>
            </a:r>
            <a:r>
              <a:rPr lang="en-MY" sz="2800" b="1" dirty="0">
                <a:latin typeface="Garamond" pitchFamily="18" charset="0"/>
              </a:rPr>
              <a:t>in which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parasite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</a:rPr>
              <a:t>attains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</a:rPr>
              <a:t>(achieves, accomplishes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) maturity </a:t>
            </a:r>
            <a:r>
              <a:rPr lang="en-MY" sz="2800" b="1" dirty="0">
                <a:latin typeface="Garamond" pitchFamily="18" charset="0"/>
              </a:rPr>
              <a:t>or passes its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sexual </a:t>
            </a:r>
            <a:r>
              <a:rPr lang="en-MY" sz="2800" b="1" dirty="0" smtClean="0">
                <a:latin typeface="Garamond" pitchFamily="18" charset="0"/>
              </a:rPr>
              <a:t>stage </a:t>
            </a:r>
            <a:r>
              <a:rPr lang="en-MY" sz="1200" dirty="0"/>
              <a:t>For </a:t>
            </a:r>
            <a:r>
              <a:rPr lang="en-MY" sz="1400" dirty="0"/>
              <a:t>example, human </a:t>
            </a:r>
            <a:r>
              <a:rPr lang="en-MY" sz="1400" dirty="0">
                <a:hlinkClick r:id="rId2"/>
              </a:rPr>
              <a:t>tapeworm</a:t>
            </a:r>
            <a:r>
              <a:rPr lang="en-MY" sz="1400" dirty="0"/>
              <a:t> makes use of human as its definitive host</a:t>
            </a:r>
            <a:r>
              <a:rPr lang="en-MY" sz="1200" dirty="0"/>
              <a:t>.</a:t>
            </a:r>
            <a:endParaRPr lang="en-MY" sz="12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Intermediate </a:t>
            </a:r>
            <a:r>
              <a:rPr lang="en-MY" sz="2800" b="1" dirty="0" smtClean="0">
                <a:latin typeface="Garamond" pitchFamily="18" charset="0"/>
              </a:rPr>
              <a:t>(secondary) hosts:  those </a:t>
            </a:r>
            <a:r>
              <a:rPr lang="en-MY" sz="2800" b="1" dirty="0">
                <a:latin typeface="Garamond" pitchFamily="18" charset="0"/>
              </a:rPr>
              <a:t>in which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parasite</a:t>
            </a:r>
            <a:r>
              <a:rPr lang="en-MY" sz="2800" b="1" dirty="0">
                <a:latin typeface="Garamond" pitchFamily="18" charset="0"/>
              </a:rPr>
              <a:t> is in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larval</a:t>
            </a:r>
            <a:r>
              <a:rPr lang="en-MY" sz="2800" b="1" dirty="0">
                <a:latin typeface="Garamond" pitchFamily="18" charset="0"/>
              </a:rPr>
              <a:t> or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asexual</a:t>
            </a:r>
            <a:r>
              <a:rPr lang="en-MY" sz="2800" b="1" dirty="0">
                <a:latin typeface="Garamond" pitchFamily="18" charset="0"/>
              </a:rPr>
              <a:t> state</a:t>
            </a:r>
            <a:r>
              <a:rPr lang="en-MY" sz="2800" b="1" dirty="0" smtClean="0">
                <a:latin typeface="Garamond" pitchFamily="18" charset="0"/>
              </a:rPr>
              <a:t> s</a:t>
            </a:r>
            <a:r>
              <a:rPr lang="en-MY" sz="2800" dirty="0" smtClean="0"/>
              <a:t> </a:t>
            </a:r>
            <a:r>
              <a:rPr lang="en-MY" sz="2800" dirty="0"/>
              <a:t> </a:t>
            </a:r>
            <a:r>
              <a:rPr lang="en-MY" sz="1200" dirty="0"/>
              <a:t>a host in which a parasite passes one or more of its asexual stages; usually designated first and second, if there is more than one.</a:t>
            </a:r>
            <a:endParaRPr lang="en-MY" sz="12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</a:rPr>
              <a:t>Transport </a:t>
            </a:r>
            <a:r>
              <a:rPr lang="en-MY" sz="2400" b="1" dirty="0" smtClean="0">
                <a:latin typeface="Garamond" pitchFamily="18" charset="0"/>
              </a:rPr>
              <a:t>host </a:t>
            </a:r>
            <a:r>
              <a:rPr lang="en-MY" sz="2400" dirty="0"/>
              <a:t> </a:t>
            </a:r>
            <a:r>
              <a:rPr lang="en-MY" sz="2400" dirty="0" smtClean="0"/>
              <a:t>is</a:t>
            </a:r>
            <a:r>
              <a:rPr lang="en-MY" sz="2400" dirty="0"/>
              <a:t> </a:t>
            </a:r>
            <a:r>
              <a:rPr lang="en-MY" sz="2400" dirty="0">
                <a:solidFill>
                  <a:prstClr val="black"/>
                </a:solidFill>
              </a:rPr>
              <a:t>one that is </a:t>
            </a:r>
            <a:r>
              <a:rPr lang="en-MY" sz="2400" u="sng" dirty="0" smtClean="0">
                <a:solidFill>
                  <a:prstClr val="black"/>
                </a:solidFill>
              </a:rPr>
              <a:t>used </a:t>
            </a:r>
            <a:r>
              <a:rPr lang="en-MY" sz="2400" dirty="0" smtClean="0"/>
              <a:t>until</a:t>
            </a:r>
            <a:r>
              <a:rPr lang="en-MY" sz="2400" dirty="0"/>
              <a:t> the appropriate </a:t>
            </a:r>
            <a:r>
              <a:rPr lang="en-MY" sz="2400" dirty="0" smtClean="0"/>
              <a:t>one </a:t>
            </a:r>
            <a:r>
              <a:rPr lang="en-MY" sz="2400" dirty="0"/>
              <a:t> definitive host  reached, but is not necessary to completion </a:t>
            </a:r>
            <a:r>
              <a:rPr lang="en-MY" sz="2400" dirty="0" smtClean="0"/>
              <a:t>of.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dirty="0"/>
              <a:t> </a:t>
            </a:r>
            <a:r>
              <a:rPr lang="en-MY" sz="2400" dirty="0" smtClean="0"/>
              <a:t>the</a:t>
            </a:r>
            <a:r>
              <a:rPr lang="en-MY" sz="2400" dirty="0"/>
              <a:t> life cycle of the </a:t>
            </a:r>
            <a:r>
              <a:rPr lang="en-MY" sz="2400" dirty="0" smtClean="0"/>
              <a:t>parasite,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not undergo development</a:t>
            </a:r>
            <a:r>
              <a:rPr lang="en-MY" sz="2800" dirty="0" smtClean="0"/>
              <a:t>.</a:t>
            </a:r>
            <a:endParaRPr lang="en-US" sz="2800" i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MY" sz="1600" dirty="0" smtClean="0"/>
              <a:t>.</a:t>
            </a:r>
            <a:endParaRPr lang="en-US" sz="1600" i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2360" y="63062"/>
            <a:ext cx="1512168" cy="1754326"/>
          </a:xfrm>
          <a:prstGeom prst="rect">
            <a:avLst/>
          </a:prstGeom>
          <a:ln w="222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Garamond" pitchFamily="18" charset="0"/>
              </a:rPr>
              <a:t>Health </a:t>
            </a:r>
          </a:p>
          <a:p>
            <a:r>
              <a:rPr lang="en-MY" sz="1200" b="1" i="1" dirty="0" smtClean="0">
                <a:latin typeface="Garamond" pitchFamily="18" charset="0"/>
              </a:rPr>
              <a:t>Infection</a:t>
            </a:r>
            <a:endParaRPr lang="en-MY" sz="1200" dirty="0" smtClean="0">
              <a:latin typeface="Garamond" pitchFamily="18" charset="0"/>
            </a:endParaRPr>
          </a:p>
          <a:p>
            <a:r>
              <a:rPr lang="en-US" altLang="zh-CN" sz="1200" b="1" dirty="0" smtClean="0">
                <a:latin typeface="Garamond" pitchFamily="18" charset="0"/>
                <a:ea typeface="SimSun" pitchFamily="2" charset="-122"/>
              </a:rPr>
              <a:t>Pathogenesis</a:t>
            </a:r>
            <a:r>
              <a:rPr lang="en-US" altLang="zh-CN" sz="1200" b="1" dirty="0" smtClean="0">
                <a:solidFill>
                  <a:srgbClr val="002060"/>
                </a:solidFill>
                <a:latin typeface="Garamond" pitchFamily="18" charset="0"/>
                <a:ea typeface="SimSun" pitchFamily="2" charset="-122"/>
              </a:rPr>
              <a:t>:</a:t>
            </a:r>
          </a:p>
          <a:p>
            <a:r>
              <a:rPr lang="en-MY" sz="1200" b="1" i="1" dirty="0" smtClean="0">
                <a:solidFill>
                  <a:srgbClr val="002060"/>
                </a:solidFill>
                <a:latin typeface="Garamond" pitchFamily="18" charset="0"/>
              </a:rPr>
              <a:t>Contamination</a:t>
            </a:r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r>
              <a:rPr lang="en-MY" sz="1200" b="1" dirty="0" smtClean="0">
                <a:solidFill>
                  <a:srgbClr val="002060"/>
                </a:solidFill>
                <a:latin typeface="Garamond" pitchFamily="18" charset="0"/>
              </a:rPr>
              <a:t>Infestation</a:t>
            </a:r>
            <a:endParaRPr lang="en-MY" sz="12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en-US" sz="1200" b="1" u="sng" dirty="0" smtClean="0">
                <a:solidFill>
                  <a:srgbClr val="002060"/>
                </a:solidFill>
                <a:latin typeface="Garamond" pitchFamily="18" charset="0"/>
              </a:rPr>
              <a:t>CD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NCD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Garamond" pitchFamily="18" charset="0"/>
              </a:rPr>
              <a:t>Contagious Disease</a:t>
            </a:r>
          </a:p>
          <a:p>
            <a:pPr>
              <a:defRPr/>
            </a:pPr>
            <a:r>
              <a:rPr lang="en-MY" sz="1200" b="1" i="1" dirty="0" smtClean="0">
                <a:solidFill>
                  <a:srgbClr val="FF0000"/>
                </a:solidFill>
                <a:latin typeface="Garamond" pitchFamily="18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36106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32ACC886DB2468481C09BE227C1CB" ma:contentTypeVersion="3" ma:contentTypeDescription="Create a new document." ma:contentTypeScope="" ma:versionID="4cdfdff6030a6fae65470cf250f1618e">
  <xsd:schema xmlns:xsd="http://www.w3.org/2001/XMLSchema" xmlns:xs="http://www.w3.org/2001/XMLSchema" xmlns:p="http://schemas.microsoft.com/office/2006/metadata/properties" xmlns:ns2="015a186d-d9bb-4c7d-ae2d-91123e3458e9" targetNamespace="http://schemas.microsoft.com/office/2006/metadata/properties" ma:root="true" ma:fieldsID="b80b48d0a992fe10cfd3e8bb2b5faf0f" ns2:_="">
    <xsd:import namespace="015a186d-d9bb-4c7d-ae2d-91123e3458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a186d-d9bb-4c7d-ae2d-91123e345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CEB1D4-24F8-448B-B90E-A3246F201DD1}"/>
</file>

<file path=customXml/itemProps2.xml><?xml version="1.0" encoding="utf-8"?>
<ds:datastoreItem xmlns:ds="http://schemas.openxmlformats.org/officeDocument/2006/customXml" ds:itemID="{F95C3923-BFFF-4BE2-B961-8E3595A78ACF}"/>
</file>

<file path=customXml/itemProps3.xml><?xml version="1.0" encoding="utf-8"?>
<ds:datastoreItem xmlns:ds="http://schemas.openxmlformats.org/officeDocument/2006/customXml" ds:itemID="{0B1FDD3F-8291-4BE1-984E-5038A57CF495}"/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3566</Words>
  <Application>Microsoft Office PowerPoint</Application>
  <PresentationFormat>On-screen Show (4:3)</PresentationFormat>
  <Paragraphs>529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2019-11-05T16:44:44Z</dcterms:created>
  <dcterms:modified xsi:type="dcterms:W3CDTF">2020-10-21T20:03:55Z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0x01010074E32ACC886DB2468481C09BE227C1CB</vt:lpwstr>
  </property>
</Properties>
</file>