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3.xml"/>
  <Override ContentType="application/vnd.openxmlformats-officedocument.theme+xml" PartName="/ppt/theme/theme1.xml"/>
  <Override ContentType="application/vnd.openxmlformats-officedocument.presentationml.viewProps+xml" PartName="/ppt/viewProps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3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3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viewProps" Target="viewProps3.xml"/><Relationship Id="rId3" Type="http://schemas.openxmlformats.org/officeDocument/2006/relationships/presProps" Target="presProps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9FBFA28-8126-4167-81B0-A1A92B370C4F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6EE7D26-E070-4FD4-9376-B51FE2DF63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7543800" cy="1524000"/>
          </a:xfrm>
        </p:spPr>
        <p:txBody>
          <a:bodyPr/>
          <a:lstStyle/>
          <a:p>
            <a:r>
              <a:rPr lang="en-US" dirty="0" smtClean="0"/>
              <a:t>Complications of myocardial infarction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6858000" cy="990600"/>
          </a:xfrm>
        </p:spPr>
        <p:txBody>
          <a:bodyPr>
            <a:noAutofit/>
          </a:bodyPr>
          <a:lstStyle/>
          <a:p>
            <a:pPr algn="l"/>
            <a:r>
              <a:rPr lang="en-US" b="1" i="1" u="sng" dirty="0"/>
              <a:t>P</a:t>
            </a:r>
            <a:r>
              <a:rPr lang="en-US" b="1" i="1" u="sng" dirty="0" smtClean="0"/>
              <a:t>resented by:</a:t>
            </a:r>
          </a:p>
          <a:p>
            <a:pPr algn="l"/>
            <a:r>
              <a:rPr lang="en-US" sz="2000" b="1" dirty="0" smtClean="0"/>
              <a:t>Mouniah Nawaiseh</a:t>
            </a:r>
          </a:p>
          <a:p>
            <a:pPr algn="l"/>
            <a:r>
              <a:rPr lang="en-US" sz="2000" b="1" dirty="0" smtClean="0"/>
              <a:t>Mai Al-</a:t>
            </a:r>
            <a:r>
              <a:rPr lang="en-US" sz="2000" b="1" dirty="0" err="1" smtClean="0"/>
              <a:t>Blawnah</a:t>
            </a:r>
            <a:endParaRPr lang="en-US" sz="2000" b="1" dirty="0" smtClean="0"/>
          </a:p>
          <a:p>
            <a:pPr algn="l"/>
            <a:r>
              <a:rPr lang="en-US" sz="2000" b="1" dirty="0" smtClean="0"/>
              <a:t>Shams Arman</a:t>
            </a:r>
            <a:endParaRPr lang="en-US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13" y="3276600"/>
            <a:ext cx="4228885" cy="28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Myocardial infarction</a:t>
            </a:r>
            <a:br>
              <a:rPr lang="en-US" dirty="0" smtClean="0"/>
            </a:br>
            <a:r>
              <a:rPr lang="en-US" dirty="0" smtClean="0"/>
              <a:t>(complications)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9812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~Cardiogenic </a:t>
            </a:r>
            <a:r>
              <a:rPr lang="en-US" sz="2800" b="1" i="1" dirty="0">
                <a:solidFill>
                  <a:srgbClr val="FF0000"/>
                </a:solidFill>
              </a:rPr>
              <a:t>Shock </a:t>
            </a:r>
          </a:p>
          <a:p>
            <a:r>
              <a:rPr lang="en-US" dirty="0"/>
              <a:t>If there is a significant infarct in a major vessel (</a:t>
            </a:r>
            <a:r>
              <a:rPr lang="en-US" dirty="0" err="1"/>
              <a:t>e.g</a:t>
            </a:r>
            <a:r>
              <a:rPr lang="en-US" dirty="0"/>
              <a:t> LAD </a:t>
            </a:r>
          </a:p>
          <a:p>
            <a:pPr marL="0" indent="0">
              <a:buNone/>
            </a:pPr>
            <a:r>
              <a:rPr lang="en-US" dirty="0"/>
              <a:t>occlusion) especially in the left ventricle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The heart would not be able to push blood into systemic circulation resulting in </a:t>
            </a:r>
            <a:r>
              <a:rPr lang="en-US" b="1" dirty="0" smtClean="0"/>
              <a:t>hypotension </a:t>
            </a:r>
            <a:endParaRPr lang="en-US" b="1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Hypotension causes cold extremities due </a:t>
            </a: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err="1" smtClean="0"/>
              <a:t>hypoperfusion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This can progress to </a:t>
            </a:r>
            <a:r>
              <a:rPr lang="en-US" b="1" dirty="0"/>
              <a:t>cardiogenic shock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762000" y="3810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6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7526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~Flash </a:t>
            </a:r>
            <a:r>
              <a:rPr lang="en-US" sz="2800" b="1" i="1" dirty="0">
                <a:solidFill>
                  <a:srgbClr val="FF0000"/>
                </a:solidFill>
              </a:rPr>
              <a:t>Pulmonary Edema </a:t>
            </a:r>
          </a:p>
          <a:p>
            <a:r>
              <a:rPr lang="en-US" dirty="0"/>
              <a:t>Blood backs up into the pulmonary circulation leading to </a:t>
            </a:r>
          </a:p>
          <a:p>
            <a:pPr marL="0" indent="0">
              <a:buNone/>
            </a:pPr>
            <a:r>
              <a:rPr lang="en-US" b="1" dirty="0"/>
              <a:t>flash pulmonary edema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Shortness of breath, hypoxia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reflex tachycardia to maintain a decent cardiac output </a:t>
            </a:r>
          </a:p>
        </p:txBody>
      </p:sp>
    </p:spTree>
    <p:extLst>
      <p:ext uri="{BB962C8B-B14F-4D97-AF65-F5344CB8AC3E}">
        <p14:creationId xmlns:p14="http://schemas.microsoft.com/office/powerpoint/2010/main" val="64978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2057400"/>
            <a:ext cx="7543800" cy="3886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~Rupture syndrome (Mechanical):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1. IN </a:t>
            </a:r>
            <a:r>
              <a:rPr lang="en-US" sz="2800" b="1" dirty="0">
                <a:solidFill>
                  <a:schemeClr val="tx1"/>
                </a:solidFill>
              </a:rPr>
              <a:t>SEPTUM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When there is an infarction in the septum, the tissue </a:t>
            </a:r>
            <a:r>
              <a:rPr lang="en-US" sz="3400" dirty="0" smtClean="0">
                <a:solidFill>
                  <a:schemeClr val="tx1"/>
                </a:solidFill>
              </a:rPr>
              <a:t>can </a:t>
            </a:r>
            <a:r>
              <a:rPr lang="en-US" sz="3400" dirty="0">
                <a:solidFill>
                  <a:schemeClr val="tx1"/>
                </a:solidFill>
              </a:rPr>
              <a:t>becomes weak and susceptible to </a:t>
            </a:r>
            <a:r>
              <a:rPr lang="en-US" sz="3400" dirty="0" smtClean="0">
                <a:solidFill>
                  <a:schemeClr val="tx1"/>
                </a:solidFill>
              </a:rPr>
              <a:t>rupture </a:t>
            </a:r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Since the left ventricle pumps blood at a higher </a:t>
            </a:r>
            <a:r>
              <a:rPr lang="en-US" sz="3400" dirty="0" smtClean="0">
                <a:solidFill>
                  <a:schemeClr val="tx1"/>
                </a:solidFill>
              </a:rPr>
              <a:t>pressure</a:t>
            </a:r>
            <a:r>
              <a:rPr lang="en-US" sz="3400" dirty="0">
                <a:solidFill>
                  <a:schemeClr val="tx1"/>
                </a:solidFill>
              </a:rPr>
              <a:t>, with a weak septum it would be able to </a:t>
            </a:r>
            <a:r>
              <a:rPr lang="en-US" sz="3400" dirty="0" smtClean="0">
                <a:solidFill>
                  <a:schemeClr val="tx1"/>
                </a:solidFill>
              </a:rPr>
              <a:t>push </a:t>
            </a:r>
            <a:r>
              <a:rPr lang="en-US" sz="3400" dirty="0">
                <a:solidFill>
                  <a:schemeClr val="tx1"/>
                </a:solidFill>
              </a:rPr>
              <a:t>blood into the right ventricle</a:t>
            </a:r>
          </a:p>
          <a:p>
            <a:r>
              <a:rPr lang="en-US" sz="3400" dirty="0" smtClean="0">
                <a:solidFill>
                  <a:schemeClr val="tx1"/>
                </a:solidFill>
              </a:rPr>
              <a:t>This </a:t>
            </a:r>
            <a:r>
              <a:rPr lang="en-US" sz="3400" dirty="0">
                <a:solidFill>
                  <a:schemeClr val="tx1"/>
                </a:solidFill>
              </a:rPr>
              <a:t>is called a </a:t>
            </a:r>
            <a:r>
              <a:rPr lang="en-US" sz="3400" b="1" dirty="0">
                <a:solidFill>
                  <a:srgbClr val="FF0000"/>
                </a:solidFill>
              </a:rPr>
              <a:t>Ventricular </a:t>
            </a:r>
            <a:r>
              <a:rPr lang="en-US" sz="3400" b="1" dirty="0" err="1">
                <a:solidFill>
                  <a:srgbClr val="FF0000"/>
                </a:solidFill>
              </a:rPr>
              <a:t>Septal</a:t>
            </a:r>
            <a:r>
              <a:rPr lang="en-US" sz="3400" b="1" dirty="0">
                <a:solidFill>
                  <a:srgbClr val="FF0000"/>
                </a:solidFill>
              </a:rPr>
              <a:t> Defect </a:t>
            </a:r>
            <a:r>
              <a:rPr lang="en-US" sz="3400" dirty="0">
                <a:solidFill>
                  <a:schemeClr val="tx1"/>
                </a:solidFill>
              </a:rPr>
              <a:t>due </a:t>
            </a:r>
            <a:r>
              <a:rPr lang="en-US" sz="3400" dirty="0" smtClean="0">
                <a:solidFill>
                  <a:schemeClr val="tx1"/>
                </a:solidFill>
              </a:rPr>
              <a:t>to </a:t>
            </a:r>
            <a:r>
              <a:rPr lang="en-US" sz="3400" dirty="0">
                <a:solidFill>
                  <a:schemeClr val="tx1"/>
                </a:solidFill>
              </a:rPr>
              <a:t>an inter-ventricular </a:t>
            </a:r>
            <a:r>
              <a:rPr lang="en-US" sz="3400" dirty="0" err="1">
                <a:solidFill>
                  <a:schemeClr val="tx1"/>
                </a:solidFill>
              </a:rPr>
              <a:t>septal</a:t>
            </a:r>
            <a:r>
              <a:rPr lang="en-US" sz="3400" dirty="0">
                <a:solidFill>
                  <a:schemeClr val="tx1"/>
                </a:solidFill>
              </a:rPr>
              <a:t> rupture </a:t>
            </a:r>
          </a:p>
          <a:p>
            <a:pPr>
              <a:buFont typeface="Courier New" pitchFamily="49" charset="0"/>
              <a:buChar char="o"/>
            </a:pP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May </a:t>
            </a:r>
            <a:r>
              <a:rPr lang="en-US" sz="3400" dirty="0" smtClean="0">
                <a:solidFill>
                  <a:schemeClr val="tx1"/>
                </a:solidFill>
              </a:rPr>
              <a:t>cause: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        Murmur ( hollow systolic murmur )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        Mixed venous oxygenation </a:t>
            </a:r>
            <a:endParaRPr lang="en-US" sz="3400" dirty="0">
              <a:solidFill>
                <a:schemeClr val="tx1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838200" y="5334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838200" y="5638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84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562600" cy="424148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828800" y="5486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Interventricular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septal</a:t>
            </a:r>
            <a:r>
              <a:rPr lang="en-US" sz="2800" b="1" i="1" dirty="0" smtClean="0"/>
              <a:t>  rupture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970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220980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2. IN </a:t>
            </a:r>
            <a:r>
              <a:rPr lang="en-US" sz="2600" b="1" dirty="0">
                <a:solidFill>
                  <a:schemeClr val="tx1"/>
                </a:solidFill>
              </a:rPr>
              <a:t>LEFT VENTRICLE: </a:t>
            </a:r>
          </a:p>
          <a:p>
            <a:r>
              <a:rPr lang="en-US" dirty="0" smtClean="0"/>
              <a:t> Infarct in the left ventricle can render it weak and if it ruptures</a:t>
            </a:r>
            <a:r>
              <a:rPr lang="en-US" dirty="0"/>
              <a:t>, blood can get into the pericardial cavity, this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r>
              <a:rPr lang="en-US" dirty="0" smtClean="0"/>
              <a:t>   called </a:t>
            </a:r>
            <a:r>
              <a:rPr lang="en-US" b="1" dirty="0" smtClean="0">
                <a:solidFill>
                  <a:srgbClr val="FF0000"/>
                </a:solidFill>
              </a:rPr>
              <a:t>a free wall rupture. </a:t>
            </a:r>
          </a:p>
          <a:p>
            <a:r>
              <a:rPr lang="en-US" dirty="0" smtClean="0"/>
              <a:t> </a:t>
            </a:r>
            <a:r>
              <a:rPr lang="en-US" dirty="0"/>
              <a:t>Blood in the pericardial cavity can lead to </a:t>
            </a:r>
            <a:r>
              <a:rPr lang="en-US" dirty="0" err="1" smtClean="0"/>
              <a:t>hemopericardium</a:t>
            </a:r>
            <a:r>
              <a:rPr lang="en-US" dirty="0" smtClean="0"/>
              <a:t> </a:t>
            </a:r>
            <a:r>
              <a:rPr lang="en-US" dirty="0"/>
              <a:t>resulting in </a:t>
            </a:r>
            <a:r>
              <a:rPr lang="en-US" b="1" dirty="0">
                <a:solidFill>
                  <a:srgbClr val="FF0000"/>
                </a:solidFill>
              </a:rPr>
              <a:t>Cardiac </a:t>
            </a:r>
            <a:r>
              <a:rPr lang="en-US" b="1" dirty="0" err="1" smtClean="0">
                <a:solidFill>
                  <a:srgbClr val="FF0000"/>
                </a:solidFill>
              </a:rPr>
              <a:t>Tamponade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r>
              <a:rPr lang="en-US" b="1" i="1" u="sng" dirty="0" smtClean="0"/>
              <a:t>Recall</a:t>
            </a:r>
            <a:r>
              <a:rPr lang="en-US" dirty="0"/>
              <a:t>: Beck’s Triad occurs with cardiac </a:t>
            </a:r>
            <a:r>
              <a:rPr lang="en-US" dirty="0" err="1" smtClean="0"/>
              <a:t>tamponade</a:t>
            </a:r>
            <a:r>
              <a:rPr lang="en-US" dirty="0"/>
              <a:t>, this consists of hypotension, JVD, </a:t>
            </a:r>
            <a:r>
              <a:rPr lang="en-US" dirty="0" smtClean="0"/>
              <a:t>and </a:t>
            </a:r>
            <a:r>
              <a:rPr lang="en-US" dirty="0"/>
              <a:t>muffled heart sounds. </a:t>
            </a:r>
          </a:p>
        </p:txBody>
      </p:sp>
    </p:spTree>
    <p:extLst>
      <p:ext uri="{BB962C8B-B14F-4D97-AF65-F5344CB8AC3E}">
        <p14:creationId xmlns:p14="http://schemas.microsoft.com/office/powerpoint/2010/main" val="363849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54" y="914400"/>
            <a:ext cx="6083300" cy="4445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828800" y="5562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Left ventricular free wall rupture.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22740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2362200"/>
            <a:ext cx="75438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i="1" dirty="0" smtClean="0">
                <a:solidFill>
                  <a:schemeClr val="tx1"/>
                </a:solidFill>
              </a:rPr>
              <a:t>3.</a:t>
            </a:r>
            <a:r>
              <a:rPr lang="en-US" sz="3000" b="1" dirty="0" smtClean="0">
                <a:solidFill>
                  <a:schemeClr val="tx1"/>
                </a:solidFill>
              </a:rPr>
              <a:t>IN PAPILLARY MUSCLES:</a:t>
            </a:r>
            <a:endParaRPr lang="en-US" sz="3000" b="1" dirty="0">
              <a:solidFill>
                <a:schemeClr val="tx1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Papillary </a:t>
            </a:r>
            <a:r>
              <a:rPr lang="en-US" dirty="0"/>
              <a:t>muscles are found in the inner walls of the </a:t>
            </a:r>
            <a:r>
              <a:rPr lang="en-US" dirty="0" smtClean="0"/>
              <a:t>heart</a:t>
            </a:r>
            <a:r>
              <a:rPr lang="en-US" dirty="0"/>
              <a:t>, </a:t>
            </a:r>
            <a:r>
              <a:rPr lang="en-US" dirty="0" smtClean="0"/>
              <a:t>and they </a:t>
            </a:r>
            <a:r>
              <a:rPr lang="en-US" dirty="0"/>
              <a:t>attach to the valves via the chordate </a:t>
            </a:r>
            <a:r>
              <a:rPr lang="en-US" dirty="0" err="1" smtClean="0"/>
              <a:t>tendineae</a:t>
            </a:r>
            <a:r>
              <a:rPr lang="en-US" dirty="0" smtClean="0"/>
              <a:t> </a:t>
            </a:r>
            <a:r>
              <a:rPr lang="en-US" dirty="0"/>
              <a:t>to anchor the valves. </a:t>
            </a:r>
            <a:endParaRPr lang="en-US" dirty="0" smtClean="0"/>
          </a:p>
          <a:p>
            <a:r>
              <a:rPr lang="en-US" dirty="0" smtClean="0"/>
              <a:t> If an infarct develops in the papillary muscles, the </a:t>
            </a:r>
          </a:p>
          <a:p>
            <a:pPr marL="0" indent="0">
              <a:buNone/>
            </a:pPr>
            <a:r>
              <a:rPr lang="en-US" dirty="0" smtClean="0"/>
              <a:t>   tissue </a:t>
            </a:r>
            <a:r>
              <a:rPr lang="en-US" dirty="0"/>
              <a:t>can get weak and rupture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Valves would no longer be anchored and become flail                  causing regurgitation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If this occurs in the left heart, it </a:t>
            </a:r>
            <a:r>
              <a:rPr lang="en-US" dirty="0" smtClean="0"/>
              <a:t>causes </a:t>
            </a:r>
            <a:r>
              <a:rPr lang="en-US" b="1" dirty="0" smtClean="0">
                <a:solidFill>
                  <a:srgbClr val="FF0000"/>
                </a:solidFill>
              </a:rPr>
              <a:t>Mitral </a:t>
            </a:r>
            <a:r>
              <a:rPr lang="en-US" b="1" dirty="0">
                <a:solidFill>
                  <a:srgbClr val="FF0000"/>
                </a:solidFill>
              </a:rPr>
              <a:t>Valve Regurgitation.</a:t>
            </a:r>
          </a:p>
          <a:p>
            <a:r>
              <a:rPr lang="en-US" dirty="0" smtClean="0"/>
              <a:t> </a:t>
            </a:r>
            <a:r>
              <a:rPr lang="en-US" dirty="0"/>
              <a:t>Presentation: mitral valve murmur, </a:t>
            </a:r>
            <a:r>
              <a:rPr lang="en-US" dirty="0" smtClean="0"/>
              <a:t>hypotension</a:t>
            </a:r>
            <a:r>
              <a:rPr lang="en-US" dirty="0"/>
              <a:t>, pulmonary edema, etc.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762000" y="4495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06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8" y="838200"/>
            <a:ext cx="6982024" cy="4652865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209800" y="5638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Papillary muscles rupture.  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15491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9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8288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~Left </a:t>
            </a:r>
            <a:r>
              <a:rPr lang="en-US" sz="2800" b="1" i="1" dirty="0">
                <a:solidFill>
                  <a:srgbClr val="FF0000"/>
                </a:solidFill>
              </a:rPr>
              <a:t>Ventricular Pseudo Aneurysm (Mechanical):</a:t>
            </a:r>
          </a:p>
          <a:p>
            <a:r>
              <a:rPr lang="en-US" dirty="0"/>
              <a:t>In free wall ruptures, blood can accumulate in the </a:t>
            </a:r>
          </a:p>
          <a:p>
            <a:pPr marL="0" indent="0">
              <a:buNone/>
            </a:pPr>
            <a:r>
              <a:rPr lang="en-US" dirty="0" smtClean="0"/>
              <a:t>  pericardium </a:t>
            </a:r>
            <a:r>
              <a:rPr lang="en-US" dirty="0"/>
              <a:t>and this can form a </a:t>
            </a:r>
            <a:r>
              <a:rPr lang="en-US" dirty="0" err="1"/>
              <a:t>pseudoaneurysm</a:t>
            </a:r>
            <a:r>
              <a:rPr lang="en-US" dirty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Due to blood stasis, clots can form in these areas and </a:t>
            </a:r>
          </a:p>
          <a:p>
            <a:pPr marL="0" indent="0">
              <a:buNone/>
            </a:pPr>
            <a:r>
              <a:rPr lang="en-US" dirty="0" smtClean="0"/>
              <a:t>  increase </a:t>
            </a:r>
            <a:r>
              <a:rPr lang="en-US" dirty="0"/>
              <a:t>the </a:t>
            </a:r>
            <a:r>
              <a:rPr lang="en-US" b="1" dirty="0"/>
              <a:t>risk of thrombi (mural thrombus)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81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4953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Myocardial infarction</a:t>
            </a:r>
            <a:br>
              <a:rPr lang="en-US" dirty="0" smtClean="0"/>
            </a:br>
            <a:r>
              <a:rPr lang="en-US" dirty="0" smtClean="0"/>
              <a:t>(definition)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 myocardial infarction (MI), also known as a heart attack ,happens  when one or more areas of the heart muscle  don't get enough oxygen. This happens when blood flow to the heart muscle is  blocked</a:t>
            </a:r>
            <a:endParaRPr lang="en-US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91" y="533400"/>
            <a:ext cx="230257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5347" y="205740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~</a:t>
            </a:r>
            <a:r>
              <a:rPr lang="en-US" sz="2800" b="1" i="1" dirty="0">
                <a:solidFill>
                  <a:srgbClr val="FF0000"/>
                </a:solidFill>
              </a:rPr>
              <a:t>Pericarditis (inflammatory</a:t>
            </a:r>
            <a:r>
              <a:rPr lang="en-US" sz="2800" b="1" i="1" dirty="0" smtClean="0">
                <a:solidFill>
                  <a:srgbClr val="FF0000"/>
                </a:solidFill>
              </a:rPr>
              <a:t>):</a:t>
            </a:r>
            <a:endParaRPr lang="en-US" sz="2800" b="1" i="1" dirty="0">
              <a:solidFill>
                <a:srgbClr val="FF0000"/>
              </a:solidFill>
            </a:endParaRPr>
          </a:p>
          <a:p>
            <a:r>
              <a:rPr lang="en-US" dirty="0"/>
              <a:t>If there is an infarct in the left ventricle, an inflammatory </a:t>
            </a:r>
          </a:p>
          <a:p>
            <a:pPr marL="0" indent="0">
              <a:buNone/>
            </a:pPr>
            <a:r>
              <a:rPr lang="en-US" dirty="0"/>
              <a:t>reaction can occur to clean up the debris</a:t>
            </a:r>
          </a:p>
          <a:p>
            <a:r>
              <a:rPr lang="en-US" dirty="0" smtClean="0"/>
              <a:t>This </a:t>
            </a:r>
            <a:r>
              <a:rPr lang="en-US" dirty="0"/>
              <a:t>local inflammatory reaction is called </a:t>
            </a:r>
            <a:r>
              <a:rPr lang="en-US" b="1" dirty="0"/>
              <a:t>pericarditis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 </a:t>
            </a:r>
            <a:r>
              <a:rPr lang="en-US" sz="2000" i="1" dirty="0"/>
              <a:t>Presentation: sharp and positional chest pain, </a:t>
            </a:r>
            <a:r>
              <a:rPr lang="en-US" sz="2000" i="1" dirty="0" smtClean="0"/>
              <a:t>friction </a:t>
            </a:r>
            <a:r>
              <a:rPr lang="en-US" sz="2000" i="1" dirty="0"/>
              <a:t>rub (via lung sounds)</a:t>
            </a:r>
          </a:p>
          <a:p>
            <a:r>
              <a:rPr lang="en-US" dirty="0" smtClean="0"/>
              <a:t>The </a:t>
            </a:r>
            <a:r>
              <a:rPr lang="en-US" dirty="0"/>
              <a:t>inflammation can increase the formation of fluid, </a:t>
            </a:r>
          </a:p>
          <a:p>
            <a:pPr marL="0" indent="0">
              <a:buNone/>
            </a:pPr>
            <a:r>
              <a:rPr lang="en-US" dirty="0"/>
              <a:t>leading to </a:t>
            </a:r>
            <a:r>
              <a:rPr lang="en-US" b="1" dirty="0"/>
              <a:t>pericardial effusion</a:t>
            </a:r>
          </a:p>
        </p:txBody>
      </p:sp>
    </p:spTree>
    <p:extLst>
      <p:ext uri="{BB962C8B-B14F-4D97-AF65-F5344CB8AC3E}">
        <p14:creationId xmlns:p14="http://schemas.microsoft.com/office/powerpoint/2010/main" val="371601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2209800"/>
            <a:ext cx="75438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~Left </a:t>
            </a:r>
            <a:r>
              <a:rPr lang="en-US" sz="3800" b="1" i="1" dirty="0">
                <a:solidFill>
                  <a:srgbClr val="FF0000"/>
                </a:solidFill>
              </a:rPr>
              <a:t>Ventricular Aneurysm (Mechanical):</a:t>
            </a:r>
          </a:p>
          <a:p>
            <a:r>
              <a:rPr lang="en-US" dirty="0"/>
              <a:t>In an infarction, first there is a soft granulation tissue → </a:t>
            </a:r>
            <a:r>
              <a:rPr lang="en-US" dirty="0" smtClean="0"/>
              <a:t>fibrous </a:t>
            </a:r>
            <a:r>
              <a:rPr lang="en-US" dirty="0"/>
              <a:t>tissue.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Fibrous tissue can “bulge out” creating a </a:t>
            </a:r>
            <a:r>
              <a:rPr lang="en-US" b="1" dirty="0"/>
              <a:t>left </a:t>
            </a:r>
            <a:r>
              <a:rPr lang="en-US" b="1" dirty="0" smtClean="0"/>
              <a:t>ventricular aneurysm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C00000"/>
                </a:solidFill>
              </a:rPr>
              <a:t>  </a:t>
            </a:r>
            <a:r>
              <a:rPr lang="en-US" dirty="0" smtClean="0"/>
              <a:t>There is a low risk of rupture since the fibrous tissue is stronger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Since the affected area of the ventricle is not </a:t>
            </a:r>
            <a:r>
              <a:rPr lang="en-US" dirty="0" smtClean="0"/>
              <a:t>contracting</a:t>
            </a:r>
            <a:r>
              <a:rPr lang="en-US" dirty="0"/>
              <a:t>, this creates blood stasis which increases </a:t>
            </a:r>
            <a:r>
              <a:rPr lang="en-US" dirty="0" smtClean="0"/>
              <a:t>the </a:t>
            </a:r>
            <a:r>
              <a:rPr lang="en-US" dirty="0"/>
              <a:t>risk of clot formation and mural thrombi. </a:t>
            </a:r>
          </a:p>
          <a:p>
            <a:r>
              <a:rPr lang="en-US" dirty="0" smtClean="0"/>
              <a:t> </a:t>
            </a:r>
            <a:r>
              <a:rPr lang="en-US" b="1" dirty="0"/>
              <a:t>Recall</a:t>
            </a:r>
            <a:r>
              <a:rPr lang="en-US" dirty="0"/>
              <a:t>: Virchow’s triad; if there is stasis, </a:t>
            </a:r>
            <a:r>
              <a:rPr lang="en-US" dirty="0" smtClean="0"/>
              <a:t>hypercoagulability </a:t>
            </a:r>
            <a:r>
              <a:rPr lang="en-US" dirty="0"/>
              <a:t>or endothelial injury then </a:t>
            </a:r>
            <a:r>
              <a:rPr lang="en-US" dirty="0" smtClean="0"/>
              <a:t>there </a:t>
            </a:r>
            <a:r>
              <a:rPr lang="en-US" dirty="0"/>
              <a:t>is a higher risk of clot formation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Thrombi also increases the </a:t>
            </a:r>
            <a:r>
              <a:rPr lang="en-US" b="1" dirty="0"/>
              <a:t>risk of emboli formation </a:t>
            </a:r>
            <a:r>
              <a:rPr lang="en-US" dirty="0" smtClean="0"/>
              <a:t>which </a:t>
            </a:r>
            <a:r>
              <a:rPr lang="en-US" dirty="0"/>
              <a:t>can occlude different organs (e.g. brain, </a:t>
            </a:r>
            <a:r>
              <a:rPr lang="en-US" dirty="0" smtClean="0"/>
              <a:t>spleen</a:t>
            </a:r>
            <a:r>
              <a:rPr lang="en-US" dirty="0"/>
              <a:t>, kidney, etc.)</a:t>
            </a:r>
          </a:p>
        </p:txBody>
      </p:sp>
    </p:spTree>
    <p:extLst>
      <p:ext uri="{BB962C8B-B14F-4D97-AF65-F5344CB8AC3E}">
        <p14:creationId xmlns:p14="http://schemas.microsoft.com/office/powerpoint/2010/main" val="179290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4224"/>
            <a:ext cx="6961595" cy="45720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981200" y="5486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Left Ventricular Aneurysm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5181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2209800"/>
            <a:ext cx="75438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~Dressler’s </a:t>
            </a:r>
            <a:r>
              <a:rPr lang="en-US" sz="3200" b="1" i="1" dirty="0">
                <a:solidFill>
                  <a:srgbClr val="FF0000"/>
                </a:solidFill>
              </a:rPr>
              <a:t>Syndrome (inflammatory</a:t>
            </a:r>
            <a:r>
              <a:rPr lang="en-US" sz="3200" b="1" i="1" dirty="0" smtClean="0">
                <a:solidFill>
                  <a:srgbClr val="FF0000"/>
                </a:solidFill>
              </a:rPr>
              <a:t>)</a:t>
            </a:r>
            <a:endParaRPr lang="en-US" sz="3200" b="1" i="1" dirty="0">
              <a:solidFill>
                <a:srgbClr val="FF0000"/>
              </a:solidFill>
            </a:endParaRPr>
          </a:p>
          <a:p>
            <a:r>
              <a:rPr lang="en-US" dirty="0"/>
              <a:t>Infarct in the ventricle can create an underlying immune </a:t>
            </a:r>
          </a:p>
          <a:p>
            <a:pPr marL="0" indent="0">
              <a:buNone/>
            </a:pPr>
            <a:r>
              <a:rPr lang="en-US" dirty="0"/>
              <a:t>reaction, however the etiology is unknown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/>
              <a:t>The immune system develops antibodies against the </a:t>
            </a:r>
          </a:p>
          <a:p>
            <a:pPr marL="0" indent="0">
              <a:buNone/>
            </a:pPr>
            <a:r>
              <a:rPr lang="en-US" dirty="0"/>
              <a:t>pericardium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</a:t>
            </a:r>
            <a:r>
              <a:rPr lang="en-US" dirty="0" smtClean="0"/>
              <a:t> </a:t>
            </a:r>
            <a:r>
              <a:rPr lang="en-US" dirty="0"/>
              <a:t>This leads to the inflammation of the pericardium </a:t>
            </a:r>
          </a:p>
          <a:p>
            <a:pPr marL="0" indent="0">
              <a:buNone/>
            </a:pPr>
            <a:r>
              <a:rPr lang="en-US" dirty="0"/>
              <a:t>(This occurs later, unlike the pericarditis that occurs in the </a:t>
            </a:r>
          </a:p>
          <a:p>
            <a:pPr marL="0" indent="0">
              <a:buNone/>
            </a:pPr>
            <a:r>
              <a:rPr lang="en-US" dirty="0"/>
              <a:t>3-14 days time period)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8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06082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066800"/>
            <a:ext cx="4256087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981200" y="5638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Dressler’s Syndrome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41583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22098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~Recurrent </a:t>
            </a:r>
            <a:r>
              <a:rPr lang="en-US" sz="2800" b="1" i="1" dirty="0">
                <a:solidFill>
                  <a:srgbClr val="C00000"/>
                </a:solidFill>
              </a:rPr>
              <a:t>infarction </a:t>
            </a:r>
            <a:r>
              <a:rPr lang="en-US" dirty="0"/>
              <a:t>(extension of existing infarction or </a:t>
            </a:r>
            <a:r>
              <a:rPr lang="en-US" dirty="0" err="1"/>
              <a:t>reinfarction</a:t>
            </a:r>
            <a:r>
              <a:rPr lang="en-US" dirty="0"/>
              <a:t> of a </a:t>
            </a:r>
            <a:r>
              <a:rPr lang="en-US" dirty="0" smtClean="0"/>
              <a:t>new area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~Acute </a:t>
            </a:r>
            <a:r>
              <a:rPr lang="en-US" sz="2800" b="1" i="1" dirty="0">
                <a:solidFill>
                  <a:srgbClr val="C00000"/>
                </a:solidFill>
              </a:rPr>
              <a:t>heart failure </a:t>
            </a:r>
            <a:r>
              <a:rPr lang="en-US" dirty="0"/>
              <a:t>due to extensive myocardial necrosis and ischemia, arrhythmias/conduction disturbances, or mechanical complications of </a:t>
            </a:r>
            <a:r>
              <a:rPr lang="en-US" dirty="0" smtClean="0"/>
              <a:t>MI.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Most common cause of in-hospital mortality</a:t>
            </a:r>
          </a:p>
        </p:txBody>
      </p:sp>
    </p:spTree>
    <p:extLst>
      <p:ext uri="{BB962C8B-B14F-4D97-AF65-F5344CB8AC3E}">
        <p14:creationId xmlns:p14="http://schemas.microsoft.com/office/powerpoint/2010/main" val="322794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2057400"/>
            <a:ext cx="8458200" cy="3429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i="1" dirty="0">
                <a:solidFill>
                  <a:srgbClr val="FF0000"/>
                </a:solidFill>
              </a:rPr>
              <a:t>~</a:t>
            </a:r>
            <a:r>
              <a:rPr lang="en-US" sz="3300" b="1" i="1" dirty="0" smtClean="0">
                <a:solidFill>
                  <a:srgbClr val="FF0000"/>
                </a:solidFill>
              </a:rPr>
              <a:t>Arrhythmia (</a:t>
            </a:r>
            <a:r>
              <a:rPr lang="en-US" sz="3300" b="1" i="1" dirty="0">
                <a:solidFill>
                  <a:srgbClr val="FF0000"/>
                </a:solidFill>
              </a:rPr>
              <a:t>Electrical) </a:t>
            </a:r>
            <a:r>
              <a:rPr lang="en-US" sz="3300" b="1" i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Arrhythmia is a problem with the rate or rhythm of heart beats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Arrhythmia is the most common complication of acute MI and the risk of arrhythmia can be </a:t>
            </a:r>
            <a:r>
              <a:rPr lang="en-US" sz="3200" dirty="0" err="1">
                <a:solidFill>
                  <a:schemeClr val="tx1"/>
                </a:solidFill>
              </a:rPr>
              <a:t>minimised</a:t>
            </a:r>
            <a:r>
              <a:rPr lang="en-US" sz="3200" dirty="0">
                <a:solidFill>
                  <a:schemeClr val="tx1"/>
                </a:solidFill>
              </a:rPr>
              <a:t> by adequate pain relief ,rest and correction of hypokalemia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Arrhythmia occur when cardiac cell lack of oxygen they become depolarize which lead to altered impulse formation and altered impulse conduction 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230813"/>
            <a:ext cx="8915401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3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2133600"/>
            <a:ext cx="7543800" cy="3886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Most serious types of arrhythmia: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Ventricular </a:t>
            </a:r>
            <a:r>
              <a:rPr lang="en-US" dirty="0" smtClean="0">
                <a:solidFill>
                  <a:srgbClr val="C00000"/>
                </a:solidFill>
              </a:rPr>
              <a:t>arrhythmia</a:t>
            </a:r>
            <a:r>
              <a:rPr lang="en-US" dirty="0" smtClean="0"/>
              <a:t>:( </a:t>
            </a:r>
            <a:r>
              <a:rPr lang="en-US" dirty="0"/>
              <a:t>premature ventricular contraction /ventricular tachycardia / ventricular fibrillation).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 Supraventricular </a:t>
            </a:r>
            <a:r>
              <a:rPr lang="en-US" dirty="0" smtClean="0">
                <a:solidFill>
                  <a:srgbClr val="C00000"/>
                </a:solidFill>
              </a:rPr>
              <a:t>arrhythmias: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sinus tachycardia /sinus bradycardia /paroxysmal SVT /AF/premature atrial beat 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AV block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Intraventricular </a:t>
            </a:r>
            <a:r>
              <a:rPr lang="en-US" dirty="0" smtClean="0">
                <a:solidFill>
                  <a:srgbClr val="C00000"/>
                </a:solidFill>
              </a:rPr>
              <a:t>block: </a:t>
            </a:r>
            <a:r>
              <a:rPr lang="en-US" dirty="0"/>
              <a:t>( hemi blocks {left anterior, left posterior} /Bundle Branch block /third degree AV block 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0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4191000"/>
            <a:ext cx="6781800" cy="1600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END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715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Myocardial Infarction</a:t>
            </a:r>
            <a:br>
              <a:rPr lang="en-US" dirty="0" smtClean="0"/>
            </a:br>
            <a:r>
              <a:rPr lang="en-US" dirty="0" smtClean="0"/>
              <a:t>(definition)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frequency rises progressively with aging &amp; with increasing risk factors for atherosclerosis.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But approximately 10% of MIs occur before 40 years of age.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Men are at greater risk than women, but the gap narrows with age; women are protected against MI during reproductive years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4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8661" y="1371600"/>
            <a:ext cx="5257800" cy="5181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most common cause of a myocardial infarction is the rupture of an atherosclerotic plaque on an artery supplying heart muscle (coronary artery). </a:t>
            </a:r>
          </a:p>
          <a:p>
            <a:r>
              <a:rPr lang="en-US" dirty="0" smtClean="0"/>
              <a:t>Plaques can become unstable, rupture, and additionally promote the formation of a blood clot that blocks the artery; this can occur in minutes. </a:t>
            </a:r>
          </a:p>
          <a:p>
            <a:r>
              <a:rPr lang="en-US" dirty="0" smtClean="0"/>
              <a:t>Blockage of an artery can lead to tissue death in tissue being supplied by that artery. Atherosclerotic plaques are often present for decades before they result in symptoms.</a:t>
            </a:r>
          </a:p>
          <a:p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905000" y="228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Myocardial infarction</a:t>
            </a:r>
          </a:p>
          <a:p>
            <a:pPr algn="ctr"/>
            <a:r>
              <a:rPr lang="en-US" sz="3600" b="1" dirty="0" smtClean="0"/>
              <a:t>Mechanism</a:t>
            </a:r>
            <a:endParaRPr lang="en-US" sz="36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60031"/>
            <a:ext cx="3701058" cy="47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1"/>
          <p:cNvSpPr txBox="1"/>
          <p:nvPr>
            <p:ph type="title"/>
          </p:nvPr>
        </p:nvSpPr>
        <p:spPr>
          <a:xfrm>
            <a:off x="762000" y="52873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Impact"/>
              <a:buNone/>
            </a:pPr>
            <a:r>
              <a:rPr lang="en-US"/>
              <a:t>Myocardial infarction</a:t>
            </a:r>
            <a:br>
              <a:rPr lang="en-US"/>
            </a:br>
            <a:r>
              <a:rPr lang="en-US"/>
              <a:t>(risk factors)</a:t>
            </a:r>
            <a:endParaRPr/>
          </a:p>
        </p:txBody>
      </p:sp>
      <p:sp>
        <p:nvSpPr>
          <p:cNvPr id="2055" name="Google Shape;2055;p1"/>
          <p:cNvSpPr txBox="1"/>
          <p:nvPr>
            <p:ph idx="1" type="body"/>
          </p:nvPr>
        </p:nvSpPr>
        <p:spPr>
          <a:xfrm>
            <a:off x="381000" y="2756581"/>
            <a:ext cx="4038600" cy="36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An abnormally high level of blood cholesterol (hypercholesterolemia).</a:t>
            </a:r>
            <a:endParaRPr/>
          </a:p>
          <a:p>
            <a:pPr indent="-274320" lvl="0" marL="274320" rtl="0" algn="l">
              <a:spcBef>
                <a:spcPts val="518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An abnormally low level of HDL, commonly called "good cholesterol“.</a:t>
            </a:r>
            <a:endParaRPr/>
          </a:p>
          <a:p>
            <a:pPr indent="-274320" lvl="0" marL="274320" rtl="0" algn="l">
              <a:spcBef>
                <a:spcPts val="518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High blood pressure(hypertension).</a:t>
            </a:r>
            <a:endParaRPr/>
          </a:p>
          <a:p>
            <a:pPr indent="-274320" lvl="0" marL="274320" rtl="0" algn="l">
              <a:spcBef>
                <a:spcPts val="518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    Diabetes.</a:t>
            </a:r>
            <a:endParaRPr/>
          </a:p>
          <a:p>
            <a:pPr indent="-109855" lvl="0" marL="274320" rtl="0" algn="l">
              <a:spcBef>
                <a:spcPts val="51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056" name="Google Shape;2056;p1"/>
          <p:cNvSpPr txBox="1"/>
          <p:nvPr>
            <p:ph idx="2" type="body"/>
          </p:nvPr>
        </p:nvSpPr>
        <p:spPr>
          <a:xfrm>
            <a:off x="4648200" y="2362200"/>
            <a:ext cx="4038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7655" lvl="0" marL="27432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     Family history of coronary  artery disease at an early age.</a:t>
            </a:r>
            <a:endParaRPr/>
          </a:p>
          <a:p>
            <a:pPr indent="-287655" lvl="0" marL="274320" rtl="0" algn="l">
              <a:spcBef>
                <a:spcPts val="518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Cigarette Smoking.</a:t>
            </a:r>
            <a:endParaRPr/>
          </a:p>
          <a:p>
            <a:pPr indent="-287655" lvl="0" marL="274320" rtl="0" algn="l">
              <a:spcBef>
                <a:spcPts val="518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Obesity.</a:t>
            </a:r>
            <a:endParaRPr/>
          </a:p>
          <a:p>
            <a:pPr indent="-287655" lvl="0" marL="274320" rtl="0" algn="l">
              <a:spcBef>
                <a:spcPts val="518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  Physical inactivity </a:t>
            </a:r>
            <a:endParaRPr/>
          </a:p>
          <a:p>
            <a:pPr indent="-287655" lvl="0" marL="274320" rtl="0" algn="l">
              <a:spcBef>
                <a:spcPts val="518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  Stress </a:t>
            </a:r>
            <a:endParaRPr/>
          </a:p>
          <a:p>
            <a:pPr indent="-109855" lvl="0" marL="274320" rtl="0" algn="l">
              <a:spcBef>
                <a:spcPts val="518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57" name="Google Shape;2057;p1"/>
          <p:cNvSpPr txBox="1"/>
          <p:nvPr/>
        </p:nvSpPr>
        <p:spPr>
          <a:xfrm>
            <a:off x="685800" y="1634412"/>
            <a:ext cx="8077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risk factors for MI and atherosclerosis are basically the same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1100" y="2286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Myocardial infarction</a:t>
            </a:r>
            <a:br>
              <a:rPr lang="en-US" dirty="0" smtClean="0"/>
            </a:br>
            <a:r>
              <a:rPr lang="en-US" dirty="0" smtClean="0"/>
              <a:t>(Clinical features)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981200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04800" y="2057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chest pain, usually described as Intense substernal pressure sensation; often described as “crushing” and “an elephant standing on your chest.” squeezing , and it can radiates to neck, jaw, arms, or back, commonly to the left side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Similar to angina pectoris in character and distribution but much more severe and lasts longer. Unlike in angina, pain may not respond to nitroglycerin. Some patients may have epigastric discomfort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be asymptomatic in up to one-third of patients; painless infarcts or atypical presentations more likely in postoperative patients, the elderly, diabetic patients, and women</a:t>
            </a:r>
            <a:r>
              <a:rPr lang="en-US" sz="2200" dirty="0" smtClean="0"/>
              <a:t>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013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(Clinical features)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81200"/>
            <a:ext cx="7543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Other </a:t>
            </a:r>
            <a:r>
              <a:rPr lang="en-US" sz="3000" b="1" dirty="0" smtClean="0"/>
              <a:t>symptoms:</a:t>
            </a:r>
            <a:endParaRPr lang="en-US" sz="3000" b="1" dirty="0"/>
          </a:p>
          <a:p>
            <a:pPr marL="0" indent="0">
              <a:buNone/>
            </a:pPr>
            <a:r>
              <a:rPr lang="en-US" dirty="0" smtClean="0"/>
              <a:t>          a</a:t>
            </a:r>
            <a:r>
              <a:rPr lang="en-US" dirty="0"/>
              <a:t>. Dyspnea</a:t>
            </a:r>
          </a:p>
          <a:p>
            <a:pPr marL="0" indent="0">
              <a:buNone/>
            </a:pPr>
            <a:r>
              <a:rPr lang="en-US" dirty="0" smtClean="0"/>
              <a:t>          b</a:t>
            </a:r>
            <a:r>
              <a:rPr lang="en-US" dirty="0"/>
              <a:t>. Diaphoresis</a:t>
            </a:r>
          </a:p>
          <a:p>
            <a:pPr marL="0" indent="0">
              <a:buNone/>
            </a:pPr>
            <a:r>
              <a:rPr lang="en-US" dirty="0" smtClean="0"/>
              <a:t>          c</a:t>
            </a:r>
            <a:r>
              <a:rPr lang="en-US" dirty="0"/>
              <a:t>. Weakness, fatigue</a:t>
            </a:r>
          </a:p>
          <a:p>
            <a:pPr marL="0" indent="0">
              <a:buNone/>
            </a:pPr>
            <a:r>
              <a:rPr lang="en-US" dirty="0" smtClean="0"/>
              <a:t>          d</a:t>
            </a:r>
            <a:r>
              <a:rPr lang="en-US" dirty="0"/>
              <a:t>. Nausea and vomiting</a:t>
            </a:r>
          </a:p>
          <a:p>
            <a:pPr marL="0" indent="0">
              <a:buNone/>
            </a:pPr>
            <a:r>
              <a:rPr lang="en-US" dirty="0" smtClean="0"/>
              <a:t>          e</a:t>
            </a:r>
            <a:r>
              <a:rPr lang="en-US" dirty="0"/>
              <a:t>. Sense of impending doom</a:t>
            </a:r>
          </a:p>
          <a:p>
            <a:pPr marL="0" indent="0">
              <a:buNone/>
            </a:pPr>
            <a:r>
              <a:rPr lang="en-US" dirty="0" smtClean="0"/>
              <a:t>          f</a:t>
            </a:r>
            <a:r>
              <a:rPr lang="en-US" dirty="0"/>
              <a:t>. </a:t>
            </a:r>
            <a:r>
              <a:rPr lang="en-US" dirty="0" smtClean="0"/>
              <a:t>Syncope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N.B :The </a:t>
            </a:r>
            <a:r>
              <a:rPr lang="en-US" b="1" i="1" u="sng" dirty="0">
                <a:solidFill>
                  <a:srgbClr val="FF0000"/>
                </a:solidFill>
              </a:rPr>
              <a:t>combination of substernal chest pain persisting for longer than 30 minutes and diaphoresis strongly suggests</a:t>
            </a:r>
          </a:p>
          <a:p>
            <a:pPr marL="0" indent="0">
              <a:buNone/>
            </a:pPr>
            <a:r>
              <a:rPr lang="en-US" b="1" i="1" u="sng" dirty="0">
                <a:solidFill>
                  <a:srgbClr val="FF0000"/>
                </a:solidFill>
              </a:rPr>
              <a:t>acute </a:t>
            </a:r>
            <a:r>
              <a:rPr lang="en-US" b="1" i="1" u="sng" dirty="0" smtClean="0">
                <a:solidFill>
                  <a:srgbClr val="FF0000"/>
                </a:solidFill>
              </a:rPr>
              <a:t>MI.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"/>
            <a:ext cx="1752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4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65760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i="1" u="sng" dirty="0" smtClean="0">
                <a:solidFill>
                  <a:srgbClr val="FF0000"/>
                </a:solidFill>
              </a:rPr>
              <a:t>1- THE </a:t>
            </a:r>
            <a:r>
              <a:rPr lang="en-US" sz="2200" b="1" i="1" u="sng" dirty="0">
                <a:solidFill>
                  <a:srgbClr val="FF0000"/>
                </a:solidFill>
              </a:rPr>
              <a:t>FIRST 24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HOURS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Sudden </a:t>
            </a:r>
            <a:r>
              <a:rPr lang="en-US" sz="2400" dirty="0"/>
              <a:t>cardiac </a:t>
            </a:r>
            <a:r>
              <a:rPr lang="en-US" sz="2400" dirty="0" smtClean="0"/>
              <a:t>death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Cardiogenic </a:t>
            </a:r>
            <a:r>
              <a:rPr lang="en-US" sz="2400" dirty="0"/>
              <a:t>Shock </a:t>
            </a: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/>
              <a:t>Flash Pulmonary </a:t>
            </a:r>
            <a:r>
              <a:rPr lang="en-US" sz="2400" dirty="0" smtClean="0"/>
              <a:t>Edema</a:t>
            </a:r>
          </a:p>
          <a:p>
            <a:pPr marL="0" indent="0">
              <a:buNone/>
            </a:pPr>
            <a:r>
              <a:rPr lang="en-US" sz="2400" b="1" i="1" u="sng" dirty="0">
                <a:solidFill>
                  <a:srgbClr val="FF0000"/>
                </a:solidFill>
              </a:rPr>
              <a:t>3- 3 DAYS TO 14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DAYS</a:t>
            </a:r>
            <a:r>
              <a:rPr lang="en-US" sz="2400" dirty="0" smtClean="0"/>
              <a:t>: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/>
              <a:t>pericarditis 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65760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>
                <a:solidFill>
                  <a:srgbClr val="FF0000"/>
                </a:solidFill>
              </a:rPr>
              <a:t>2- 24 HOURS -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3DAYS</a:t>
            </a:r>
            <a:r>
              <a:rPr lang="en-US" sz="2400" dirty="0" smtClean="0"/>
              <a:t>: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Rupture </a:t>
            </a:r>
            <a:r>
              <a:rPr lang="en-US" sz="2400" dirty="0" smtClean="0"/>
              <a:t>syndrome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/>
              <a:t>Left Ventricular Pseudo </a:t>
            </a:r>
            <a:r>
              <a:rPr lang="en-US" sz="2000" dirty="0" smtClean="0"/>
              <a:t>Aneurysm</a:t>
            </a:r>
          </a:p>
          <a:p>
            <a:pPr marL="0" indent="0">
              <a:buNone/>
            </a:pPr>
            <a:r>
              <a:rPr lang="en-US" sz="2400" b="1" i="1" u="sng" dirty="0">
                <a:solidFill>
                  <a:srgbClr val="FF0000"/>
                </a:solidFill>
              </a:rPr>
              <a:t>3- </a:t>
            </a:r>
            <a:r>
              <a:rPr lang="en-US" sz="2200" b="1" i="1" u="sng" dirty="0">
                <a:solidFill>
                  <a:srgbClr val="FF0000"/>
                </a:solidFill>
              </a:rPr>
              <a:t>14 DAYS TO 1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MONTH: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200" dirty="0" smtClean="0"/>
              <a:t>left </a:t>
            </a:r>
            <a:r>
              <a:rPr lang="en-US" sz="2200" dirty="0"/>
              <a:t>Ventricular </a:t>
            </a:r>
            <a:r>
              <a:rPr lang="en-US" sz="2200" dirty="0" smtClean="0"/>
              <a:t>Aneurysm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200" dirty="0"/>
              <a:t>Dressler’s Syndrome</a:t>
            </a:r>
            <a:endParaRPr lang="en-US" sz="2200" dirty="0" smtClean="0"/>
          </a:p>
          <a:p>
            <a:pPr marL="457200" indent="-457200">
              <a:buFont typeface="+mj-lt"/>
              <a:buAutoNum type="alphaL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541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Myocardial infarction</a:t>
            </a:r>
            <a:br>
              <a:rPr lang="en-US" dirty="0"/>
            </a:br>
            <a:r>
              <a:rPr lang="en-US" dirty="0"/>
              <a:t>(complications)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981200"/>
            <a:ext cx="75438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i="1" dirty="0">
                <a:solidFill>
                  <a:srgbClr val="FF0000"/>
                </a:solidFill>
              </a:rPr>
              <a:t>~</a:t>
            </a:r>
            <a:r>
              <a:rPr lang="en-US" sz="2600" b="1" i="1" dirty="0" smtClean="0">
                <a:solidFill>
                  <a:srgbClr val="FF0000"/>
                </a:solidFill>
              </a:rPr>
              <a:t>Sudden </a:t>
            </a:r>
            <a:r>
              <a:rPr lang="en-US" sz="2600" b="1" i="1" dirty="0">
                <a:solidFill>
                  <a:srgbClr val="FF0000"/>
                </a:solidFill>
              </a:rPr>
              <a:t>cardiac death </a:t>
            </a:r>
          </a:p>
          <a:p>
            <a:r>
              <a:rPr lang="en-US" dirty="0"/>
              <a:t>If there is an MI, the cell permeability ↑ in the area of </a:t>
            </a:r>
          </a:p>
          <a:p>
            <a:pPr marL="0" indent="0">
              <a:buNone/>
            </a:pPr>
            <a:r>
              <a:rPr lang="en-US" dirty="0"/>
              <a:t>infarction. </a:t>
            </a:r>
          </a:p>
          <a:p>
            <a:r>
              <a:rPr lang="en-US" dirty="0" smtClean="0"/>
              <a:t> </a:t>
            </a:r>
            <a:r>
              <a:rPr lang="en-US" dirty="0"/>
              <a:t>high permeability: ↑ </a:t>
            </a:r>
            <a:r>
              <a:rPr lang="en-US" dirty="0" err="1"/>
              <a:t>cations</a:t>
            </a:r>
            <a:r>
              <a:rPr lang="en-US" dirty="0"/>
              <a:t> (calcium, sodium) load </a:t>
            </a:r>
          </a:p>
          <a:p>
            <a:pPr marL="0" indent="0">
              <a:buNone/>
            </a:pPr>
            <a:r>
              <a:rPr lang="en-US" dirty="0"/>
              <a:t>into the cells, this depolarizes the cells abnormally, </a:t>
            </a:r>
            <a:r>
              <a:rPr lang="en-US" dirty="0" smtClean="0"/>
              <a:t>and </a:t>
            </a:r>
            <a:r>
              <a:rPr lang="en-US" dirty="0"/>
              <a:t>generates electric potentials causing the </a:t>
            </a:r>
            <a:r>
              <a:rPr lang="en-US" dirty="0" smtClean="0"/>
              <a:t>ventricles </a:t>
            </a:r>
            <a:r>
              <a:rPr lang="en-US" dirty="0"/>
              <a:t>to contract abnormally</a:t>
            </a:r>
          </a:p>
          <a:p>
            <a:r>
              <a:rPr lang="en-US" dirty="0" smtClean="0"/>
              <a:t> </a:t>
            </a:r>
            <a:r>
              <a:rPr lang="en-US" dirty="0"/>
              <a:t>This can lead to PVC and progress into VT then </a:t>
            </a:r>
            <a:r>
              <a:rPr lang="en-US" dirty="0" smtClean="0"/>
              <a:t>VF</a:t>
            </a:r>
          </a:p>
          <a:p>
            <a:pPr marL="0" indent="0">
              <a:buNone/>
            </a:pPr>
            <a:r>
              <a:rPr lang="en-US" dirty="0" smtClean="0"/>
              <a:t>       ventricular fibrillation can result in </a:t>
            </a:r>
            <a:r>
              <a:rPr lang="en-US" b="1" dirty="0" smtClean="0"/>
              <a:t>sudden cardiac death</a:t>
            </a:r>
            <a:endParaRPr lang="en-US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812540" y="5334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58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