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83" r:id="rId6"/>
    <p:sldId id="256" r:id="rId7"/>
    <p:sldId id="257" r:id="rId8"/>
    <p:sldId id="259" r:id="rId9"/>
    <p:sldId id="260" r:id="rId10"/>
    <p:sldId id="280" r:id="rId11"/>
    <p:sldId id="282" r:id="rId12"/>
    <p:sldId id="264" r:id="rId13"/>
    <p:sldId id="266" r:id="rId14"/>
    <p:sldId id="287" r:id="rId15"/>
    <p:sldId id="294" r:id="rId16"/>
    <p:sldId id="288" r:id="rId17"/>
    <p:sldId id="268" r:id="rId18"/>
    <p:sldId id="273" r:id="rId19"/>
    <p:sldId id="293" r:id="rId20"/>
    <p:sldId id="275" r:id="rId21"/>
    <p:sldId id="295" r:id="rId22"/>
    <p:sldId id="285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3656" autoAdjust="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37232-CE1D-489D-990E-C4B1F7828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697ED-05A3-4A43-B766-8FA0E8425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C6081-C574-456B-A8DF-F8F07B1FA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06349-2432-4BFA-9600-5393D4074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E5065-116D-42F2-9CA6-8D71416DC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C41D8-611F-4EC7-BFE8-78FA62610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D1AF1-69F8-4758-AB5C-36A374723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99B75-8D41-4E62-81CD-CABBA5DA9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CC564-8BA0-48C6-B9F6-F659A558A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A0898-2CF5-4B25-9075-97B363717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435CD-1BFA-4483-81FE-F92BAEA54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F70FAC-157C-4E25-89F8-486CF0463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0" y="1046163"/>
            <a:ext cx="9144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Gluconeogenesis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/>
          <a:srcRect r="1758" b="4718"/>
          <a:stretch>
            <a:fillRect/>
          </a:stretch>
        </p:blipFill>
        <p:spPr bwMode="auto">
          <a:xfrm>
            <a:off x="611188" y="17463"/>
            <a:ext cx="7489825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0"/>
            <a:ext cx="9144000" cy="60690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u="sng" dirty="0">
                <a:latin typeface="Times New Roman" pitchFamily="18" charset="0"/>
                <a:ea typeface="SimSun" pitchFamily="2" charset="-122"/>
                <a:cs typeface="Arial" charset="0"/>
              </a:rPr>
              <a:t>Regulation of gluconeogenesis</a:t>
            </a:r>
          </a:p>
          <a:p>
            <a:pPr>
              <a:buFontTx/>
              <a:buChar char="-"/>
              <a:defRPr/>
            </a:pPr>
            <a:r>
              <a:rPr lang="en-US" altLang="zh-CN" sz="24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To prevent the waste of a futile cycle, glycolysis and gluconeogenesis </a:t>
            </a:r>
          </a:p>
          <a:p>
            <a:pPr>
              <a:defRPr/>
            </a:pPr>
            <a:r>
              <a:rPr lang="en-US" altLang="zh-CN" sz="24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are reciprocally regulated.</a:t>
            </a:r>
            <a:endParaRPr lang="en-US" altLang="zh-CN" sz="2400" dirty="0">
              <a:latin typeface="Times New Roman" pitchFamily="18" charset="0"/>
              <a:ea typeface="SimSun" pitchFamily="2" charset="-122"/>
              <a:cs typeface="Arial" charset="0"/>
            </a:endParaRPr>
          </a:p>
          <a:p>
            <a:pPr>
              <a:buFontTx/>
              <a:buChar char="-"/>
              <a:defRPr/>
            </a:pPr>
            <a:r>
              <a:rPr lang="en-US" altLang="zh-CN" sz="2400" dirty="0">
                <a:latin typeface="Times New Roman" pitchFamily="18" charset="0"/>
                <a:ea typeface="SimSun" pitchFamily="2" charset="-122"/>
                <a:cs typeface="Arial" charset="0"/>
              </a:rPr>
              <a:t> F-1,6-bisphosphatase is the most important control site in </a:t>
            </a:r>
          </a:p>
          <a:p>
            <a:pPr>
              <a:defRPr/>
            </a:pPr>
            <a:r>
              <a:rPr lang="en-US" altLang="zh-CN" sz="2400" dirty="0">
                <a:latin typeface="Times New Roman" pitchFamily="18" charset="0"/>
                <a:ea typeface="SimSun" pitchFamily="2" charset="-122"/>
                <a:cs typeface="Arial" charset="0"/>
              </a:rPr>
              <a:t>  gluconeogenesis.</a:t>
            </a:r>
            <a:endParaRPr lang="en-US" altLang="zh-CN" sz="2800" b="1" u="sng" dirty="0">
              <a:latin typeface="Times New Roman" pitchFamily="18" charset="0"/>
              <a:ea typeface="SimSun" pitchFamily="2" charset="-122"/>
              <a:cs typeface="Arial" charset="0"/>
            </a:endParaRPr>
          </a:p>
          <a:p>
            <a:pPr>
              <a:lnSpc>
                <a:spcPct val="95000"/>
              </a:lnSpc>
              <a:spcAft>
                <a:spcPct val="20000"/>
              </a:spcAft>
              <a:defRPr/>
            </a:pPr>
            <a:endParaRPr lang="en-US" altLang="zh-CN" sz="2800" b="1" u="sng" dirty="0">
              <a:latin typeface="Times New Roman" pitchFamily="18" charset="0"/>
              <a:ea typeface="SimSun" pitchFamily="2" charset="-122"/>
              <a:cs typeface="Arial" charset="0"/>
            </a:endParaRPr>
          </a:p>
          <a:p>
            <a:pPr>
              <a:lnSpc>
                <a:spcPct val="95000"/>
              </a:lnSpc>
              <a:spcAft>
                <a:spcPct val="20000"/>
              </a:spcAft>
              <a:defRPr/>
            </a:pPr>
            <a:r>
              <a:rPr lang="en-US" altLang="zh-CN" sz="2800" b="1" u="sng" dirty="0">
                <a:latin typeface="Times New Roman" pitchFamily="18" charset="0"/>
                <a:ea typeface="SimSun" pitchFamily="2" charset="-122"/>
                <a:cs typeface="Arial" charset="0"/>
              </a:rPr>
              <a:t>Reciprocal regulation by ATP/AMP</a:t>
            </a:r>
            <a:endParaRPr lang="en-US" altLang="zh-CN" sz="2400" b="1" u="sng" dirty="0">
              <a:latin typeface="Times New Roman" pitchFamily="18" charset="0"/>
              <a:ea typeface="SimSun" pitchFamily="2" charset="-122"/>
              <a:cs typeface="Arial" charset="0"/>
            </a:endParaRPr>
          </a:p>
          <a:p>
            <a:pPr>
              <a:lnSpc>
                <a:spcPct val="95000"/>
              </a:lnSpc>
              <a:spcAft>
                <a:spcPct val="20000"/>
              </a:spcAft>
              <a:buFontTx/>
              <a:buChar char="-"/>
              <a:defRPr/>
            </a:pPr>
            <a:r>
              <a:rPr lang="en-US" altLang="zh-CN" sz="2000" dirty="0">
                <a:latin typeface="Times New Roman" pitchFamily="18" charset="0"/>
                <a:ea typeface="SimSun" pitchFamily="2" charset="-122"/>
                <a:cs typeface="Arial" charset="0"/>
              </a:rPr>
              <a:t> </a:t>
            </a:r>
            <a:r>
              <a:rPr lang="en-US" altLang="zh-CN" sz="2400" dirty="0">
                <a:latin typeface="Times New Roman" pitchFamily="18" charset="0"/>
                <a:ea typeface="SimSun" pitchFamily="2" charset="-122"/>
                <a:cs typeface="Arial" charset="0"/>
              </a:rPr>
              <a:t>AMP inhibits fructose-1,6-bisphosphatase but activates PFK-1 </a:t>
            </a:r>
          </a:p>
          <a:p>
            <a:pPr>
              <a:lnSpc>
                <a:spcPct val="95000"/>
              </a:lnSpc>
              <a:spcAft>
                <a:spcPct val="20000"/>
              </a:spcAft>
              <a:buFontTx/>
              <a:buChar char="-"/>
              <a:defRPr/>
            </a:pPr>
            <a:r>
              <a:rPr lang="en-US" altLang="zh-CN" sz="2400" dirty="0">
                <a:latin typeface="Times New Roman" pitchFamily="18" charset="0"/>
                <a:ea typeface="SimSun" pitchFamily="2" charset="-122"/>
                <a:cs typeface="Arial" charset="0"/>
              </a:rPr>
              <a:t> ATP and citrate inhibit PFK-1 but  activate fructose-1,6-biphosphatase </a:t>
            </a:r>
          </a:p>
          <a:p>
            <a:pPr lvl="1" indent="-342900">
              <a:lnSpc>
                <a:spcPct val="95000"/>
              </a:lnSpc>
              <a:spcAft>
                <a:spcPct val="10000"/>
              </a:spcAft>
              <a:defRPr/>
            </a:pPr>
            <a:r>
              <a:rPr lang="en-US" altLang="zh-CN" sz="2400" dirty="0">
                <a:latin typeface="Times New Roman" pitchFamily="18" charset="0"/>
                <a:ea typeface="SimSun" pitchFamily="2" charset="-122"/>
                <a:cs typeface="Arial" charset="0"/>
              </a:rPr>
              <a:t>    - In high ATP/AMP ratio: stimulate gluconeogenesis</a:t>
            </a:r>
          </a:p>
          <a:p>
            <a:pPr lvl="1" indent="-342900">
              <a:lnSpc>
                <a:spcPct val="95000"/>
              </a:lnSpc>
              <a:spcAft>
                <a:spcPct val="10000"/>
              </a:spcAft>
              <a:defRPr/>
            </a:pPr>
            <a:r>
              <a:rPr lang="en-US" altLang="zh-CN" sz="2400" dirty="0">
                <a:latin typeface="Times New Roman" pitchFamily="18" charset="0"/>
                <a:ea typeface="SimSun" pitchFamily="2" charset="-122"/>
                <a:cs typeface="Arial" charset="0"/>
              </a:rPr>
              <a:t>    - In low ATP/AMP ratio: stimulate glycolysis</a:t>
            </a:r>
          </a:p>
          <a:p>
            <a:pPr indent="-342900">
              <a:lnSpc>
                <a:spcPct val="95000"/>
              </a:lnSpc>
              <a:spcAft>
                <a:spcPct val="10000"/>
              </a:spcAft>
              <a:defRPr/>
            </a:pPr>
            <a:r>
              <a:rPr lang="en-US" altLang="zh-CN" sz="2400" dirty="0">
                <a:latin typeface="Times New Roman" pitchFamily="18" charset="0"/>
                <a:ea typeface="SimSun" pitchFamily="2" charset="-122"/>
                <a:cs typeface="Arial" charset="0"/>
              </a:rPr>
              <a:t>- High levels of </a:t>
            </a:r>
            <a:r>
              <a:rPr lang="en-US" altLang="zh-CN" sz="2400" b="1" dirty="0">
                <a:latin typeface="Times New Roman" pitchFamily="18" charset="0"/>
                <a:ea typeface="SimSun" pitchFamily="2" charset="-122"/>
                <a:cs typeface="Arial" charset="0"/>
              </a:rPr>
              <a:t>ATP and alanine</a:t>
            </a:r>
            <a:r>
              <a:rPr lang="en-US" altLang="zh-CN" sz="2400" dirty="0">
                <a:latin typeface="Times New Roman" pitchFamily="18" charset="0"/>
                <a:ea typeface="SimSun" pitchFamily="2" charset="-122"/>
                <a:cs typeface="Arial" charset="0"/>
              </a:rPr>
              <a:t>, which signal that the energy charge is </a:t>
            </a:r>
          </a:p>
          <a:p>
            <a:pPr lvl="1" indent="-342900">
              <a:lnSpc>
                <a:spcPct val="95000"/>
              </a:lnSpc>
              <a:spcAft>
                <a:spcPct val="10000"/>
              </a:spcAft>
              <a:defRPr/>
            </a:pPr>
            <a:r>
              <a:rPr lang="en-US" altLang="zh-CN" sz="2400" dirty="0">
                <a:latin typeface="Times New Roman" pitchFamily="18" charset="0"/>
                <a:ea typeface="SimSun" pitchFamily="2" charset="-122"/>
                <a:cs typeface="Arial" charset="0"/>
              </a:rPr>
              <a:t> high and that building blocks are abundant, inhibit </a:t>
            </a:r>
            <a:r>
              <a:rPr lang="en-US" altLang="zh-CN" sz="2400" b="1" dirty="0">
                <a:latin typeface="Times New Roman" pitchFamily="18" charset="0"/>
                <a:ea typeface="SimSun" pitchFamily="2" charset="-122"/>
                <a:cs typeface="Arial" charset="0"/>
              </a:rPr>
              <a:t>pyruvate kinase</a:t>
            </a:r>
            <a:r>
              <a:rPr lang="en-US" altLang="zh-CN" sz="2400" dirty="0">
                <a:latin typeface="Times New Roman" pitchFamily="18" charset="0"/>
                <a:ea typeface="SimSun" pitchFamily="2" charset="-122"/>
                <a:cs typeface="Arial" charset="0"/>
              </a:rPr>
              <a:t>. </a:t>
            </a:r>
          </a:p>
          <a:p>
            <a:pPr>
              <a:lnSpc>
                <a:spcPct val="95000"/>
              </a:lnSpc>
              <a:spcAft>
                <a:spcPct val="10000"/>
              </a:spcAft>
              <a:defRPr/>
            </a:pPr>
            <a:r>
              <a:rPr lang="en-US" altLang="zh-CN" sz="2400" dirty="0">
                <a:latin typeface="Times New Roman" pitchFamily="18" charset="0"/>
                <a:ea typeface="SimSun" pitchFamily="2" charset="-122"/>
                <a:cs typeface="Arial" charset="0"/>
              </a:rPr>
              <a:t>- </a:t>
            </a:r>
            <a:r>
              <a:rPr lang="en-US" altLang="zh-CN" sz="2400" b="1" dirty="0">
                <a:latin typeface="Times New Roman" pitchFamily="18" charset="0"/>
                <a:ea typeface="SimSun" pitchFamily="2" charset="-122"/>
                <a:cs typeface="Arial" charset="0"/>
              </a:rPr>
              <a:t>Pyruvate carboxylase </a:t>
            </a:r>
            <a:r>
              <a:rPr lang="en-US" altLang="zh-CN" sz="2400" dirty="0">
                <a:latin typeface="Times New Roman" pitchFamily="18" charset="0"/>
                <a:ea typeface="SimSun" pitchFamily="2" charset="-122"/>
                <a:cs typeface="Arial" charset="0"/>
              </a:rPr>
              <a:t>is activated by </a:t>
            </a:r>
            <a:r>
              <a:rPr lang="en-US" altLang="zh-CN" sz="2400" b="1" dirty="0">
                <a:latin typeface="Times New Roman" pitchFamily="18" charset="0"/>
                <a:ea typeface="SimSun" pitchFamily="2" charset="-122"/>
                <a:cs typeface="Arial" charset="0"/>
              </a:rPr>
              <a:t>acetyl CoA</a:t>
            </a:r>
            <a:r>
              <a:rPr lang="en-US" altLang="zh-CN" sz="2400" dirty="0">
                <a:latin typeface="Times New Roman" pitchFamily="18" charset="0"/>
                <a:ea typeface="SimSun" pitchFamily="2" charset="-122"/>
                <a:cs typeface="Arial" charset="0"/>
              </a:rPr>
              <a:t>. </a:t>
            </a:r>
          </a:p>
          <a:p>
            <a:pPr>
              <a:lnSpc>
                <a:spcPct val="95000"/>
              </a:lnSpc>
              <a:spcAft>
                <a:spcPct val="10000"/>
              </a:spcAft>
              <a:defRPr/>
            </a:pPr>
            <a:r>
              <a:rPr lang="en-US" altLang="zh-CN" sz="2400" dirty="0">
                <a:latin typeface="Times New Roman" pitchFamily="18" charset="0"/>
                <a:ea typeface="SimSun" pitchFamily="2" charset="-122"/>
                <a:cs typeface="Arial" charset="0"/>
              </a:rPr>
              <a:t>- </a:t>
            </a:r>
            <a:r>
              <a:rPr lang="en-US" altLang="zh-CN" sz="2400" b="1" dirty="0">
                <a:latin typeface="Times New Roman" pitchFamily="18" charset="0"/>
                <a:ea typeface="SimSun" pitchFamily="2" charset="-122"/>
                <a:cs typeface="Arial" charset="0"/>
              </a:rPr>
              <a:t>ADP</a:t>
            </a:r>
            <a:r>
              <a:rPr lang="en-US" altLang="zh-CN" sz="2400" dirty="0">
                <a:latin typeface="Times New Roman" pitchFamily="18" charset="0"/>
                <a:ea typeface="SimSun" pitchFamily="2" charset="-122"/>
                <a:cs typeface="Arial" charset="0"/>
              </a:rPr>
              <a:t> inhibits </a:t>
            </a:r>
            <a:r>
              <a:rPr lang="en-US" altLang="zh-CN" sz="2400" b="1" dirty="0">
                <a:latin typeface="Times New Roman" pitchFamily="18" charset="0"/>
                <a:ea typeface="SimSun" pitchFamily="2" charset="-122"/>
                <a:cs typeface="Arial" charset="0"/>
              </a:rPr>
              <a:t>PEP carboxykinase </a:t>
            </a:r>
            <a:r>
              <a:rPr lang="en-US" altLang="zh-CN" sz="2400" dirty="0">
                <a:latin typeface="Times New Roman" pitchFamily="18" charset="0"/>
                <a:ea typeface="SimSun" pitchFamily="2" charset="-122"/>
                <a:cs typeface="Arial" charset="0"/>
              </a:rPr>
              <a:t>and </a:t>
            </a:r>
            <a:r>
              <a:rPr lang="en-US" altLang="zh-CN" sz="2400" b="1" dirty="0">
                <a:latin typeface="Times New Roman" pitchFamily="18" charset="0"/>
                <a:ea typeface="SimSun" pitchFamily="2" charset="-122"/>
                <a:cs typeface="Arial" charset="0"/>
              </a:rPr>
              <a:t>pyruvate carboxylase</a:t>
            </a:r>
            <a:r>
              <a:rPr lang="en-US" altLang="zh-CN" sz="2400" dirty="0">
                <a:latin typeface="Times New Roman" pitchFamily="18" charset="0"/>
                <a:ea typeface="SimSun" pitchFamily="2" charset="-122"/>
                <a:cs typeface="Arial" charset="0"/>
              </a:rPr>
              <a:t>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-26988"/>
            <a:ext cx="9144000" cy="674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Gluconeogenesis is favored when the cell is rich in biosynthetic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precursors and ATP. 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Reciprocal regulation by fructose-2,6-biphosphate: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Fructose-2,6-biphosphate stimulates glycolysis by activating PFK-1  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and inhibits gluconeogenesis through the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inhibition of fructose-1,6-biphosphatase.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During starvation, gluconeogenesis predominates because the level of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F-2,6-BP is very low.</a:t>
            </a:r>
          </a:p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Reciprocal regulation by hormones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PFK-1: induced in feeding by insulin and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 repressed in starvation by glucagon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Fructose-1,6-bisphosphase: repressed in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 feeding by insulin and induced in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 starvation by glucagon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So: Insulin activates glycolysis but inhibits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 gluconeogenesis; Glucagon activates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 gluconeogenesis but  inhibits glycolysis.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2973388"/>
            <a:ext cx="3600450" cy="38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0" y="-4763"/>
            <a:ext cx="9144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en-US" altLang="zh-CN" sz="2400" b="1" u="sng">
                <a:latin typeface="Times New Roman" pitchFamily="18" charset="0"/>
                <a:ea typeface="SimSun" pitchFamily="2" charset="-122"/>
              </a:rPr>
              <a:t>Acetyl-CoA regulates pyruvate carboxylase</a:t>
            </a:r>
          </a:p>
          <a:p>
            <a:pPr marL="0" lvl="1"/>
            <a:r>
              <a:rPr lang="en-US" altLang="zh-CN" sz="2400">
                <a:latin typeface="Times New Roman" pitchFamily="18" charset="0"/>
                <a:ea typeface="SimSun" pitchFamily="2" charset="-122"/>
              </a:rPr>
              <a:t>- The increase in oxaloacetate concentration </a:t>
            </a:r>
          </a:p>
          <a:p>
            <a:pPr marL="0" lvl="1"/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 → the activity of the TCA cycle. </a:t>
            </a:r>
          </a:p>
          <a:p>
            <a:pPr marL="0" lvl="1"/>
            <a:r>
              <a:rPr lang="en-US" altLang="zh-CN" sz="2400">
                <a:latin typeface="Times New Roman" pitchFamily="18" charset="0"/>
                <a:ea typeface="SimSun" pitchFamily="2" charset="-122"/>
              </a:rPr>
              <a:t>- Acetyl-CoA is an allosteric </a:t>
            </a:r>
          </a:p>
          <a:p>
            <a:pPr marL="0" lvl="1"/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 activator of pyruvate carboxylase.</a:t>
            </a:r>
          </a:p>
          <a:p>
            <a:pPr marL="0" lvl="1"/>
            <a:r>
              <a:rPr lang="en-US" altLang="zh-CN" sz="2400">
                <a:latin typeface="Times New Roman" pitchFamily="18" charset="0"/>
                <a:ea typeface="SimSun" pitchFamily="2" charset="-122"/>
              </a:rPr>
              <a:t>- At low levels of acetyl-CoA, pyruvate </a:t>
            </a:r>
          </a:p>
          <a:p>
            <a:pPr marL="0" lvl="1"/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 carboxylase is largely inactive and </a:t>
            </a:r>
          </a:p>
          <a:p>
            <a:pPr marL="0" lvl="1"/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 pyruvate is oxidized in TCA cycle. </a:t>
            </a:r>
          </a:p>
          <a:p>
            <a:pPr marL="0" lvl="1"/>
            <a:r>
              <a:rPr lang="en-US" altLang="zh-CN" sz="2400">
                <a:latin typeface="Times New Roman" pitchFamily="18" charset="0"/>
                <a:ea typeface="SimSun" pitchFamily="2" charset="-122"/>
              </a:rPr>
              <a:t>- However, when ATP and NADH concentrations are high, TCA cycle is </a:t>
            </a:r>
          </a:p>
          <a:p>
            <a:pPr marL="0" lvl="1"/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 increased, oxaloacetate goes to glucose. </a:t>
            </a:r>
          </a:p>
          <a:p>
            <a:pPr marL="0" lvl="1"/>
            <a:endParaRPr lang="en-US" altLang="zh-CN" sz="2400">
              <a:latin typeface="Times New Roman" pitchFamily="18" charset="0"/>
              <a:ea typeface="SimSun" pitchFamily="2" charset="-122"/>
            </a:endParaRPr>
          </a:p>
          <a:p>
            <a:pPr marL="0" lvl="1"/>
            <a:r>
              <a:rPr lang="en-US" altLang="zh-CN" sz="2400" b="1">
                <a:latin typeface="Times New Roman" pitchFamily="18" charset="0"/>
                <a:ea typeface="SimSun" pitchFamily="2" charset="-122"/>
              </a:rPr>
              <a:t>Allosteric activation by acetyl CoA </a:t>
            </a:r>
          </a:p>
          <a:p>
            <a:pPr marL="0" lvl="1"/>
            <a:r>
              <a:rPr lang="en-US" altLang="zh-CN" sz="2400">
                <a:latin typeface="Times New Roman" pitchFamily="18" charset="0"/>
                <a:ea typeface="SimSun" pitchFamily="2" charset="-122"/>
              </a:rPr>
              <a:t>- During starvation → excessive lipolysis → excessive  oxidation of </a:t>
            </a:r>
          </a:p>
          <a:p>
            <a:pPr marL="0" lvl="1"/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 fatty acid into acetyl CoA → accumulation of acetyl CoA → activation </a:t>
            </a:r>
          </a:p>
          <a:p>
            <a:pPr marL="0" lvl="1"/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 of pyruvate carboxylase → activation of gluconeogenesis.</a:t>
            </a:r>
          </a:p>
          <a:p>
            <a:pPr marL="0" lvl="1"/>
            <a:endParaRPr lang="en-US" altLang="zh-CN" sz="2400">
              <a:latin typeface="Times New Roman" pitchFamily="18" charset="0"/>
              <a:ea typeface="SimSun" pitchFamily="2" charset="-122"/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-26988"/>
            <a:ext cx="2921000" cy="410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Substrate availability:  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- The availability of gluconeogenic precursors like glucogenic amino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acids → ↑ the hepatic gluconeogenesis.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- ↓ Insulin / glucagon ratio favor the mobilization of amino acids from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 muscle protein to provide their skeletons for gluconeogenesis.</a:t>
            </a:r>
          </a:p>
          <a:p>
            <a:pPr eaLnBrk="0" hangingPunct="0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6300" y="1916113"/>
            <a:ext cx="42068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8763" y="3141663"/>
            <a:ext cx="489585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916113"/>
            <a:ext cx="3163888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gure 16-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692150"/>
            <a:ext cx="813752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6732588" y="476250"/>
            <a:ext cx="2087562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TW" sz="1600">
                <a:latin typeface="Times New Roman" pitchFamily="18" charset="0"/>
                <a:ea typeface="PMingLiU" pitchFamily="18" charset="-120"/>
              </a:rPr>
              <a:t>PEP carboxykinase </a:t>
            </a:r>
            <a:r>
              <a:rPr lang="en-US" altLang="zh-TW" sz="1600">
                <a:latin typeface="Times New Roman" pitchFamily="18" charset="0"/>
                <a:ea typeface="PMingLiU" pitchFamily="18" charset="-120"/>
                <a:sym typeface="Symbol" pitchFamily="18" charset="2"/>
              </a:rPr>
              <a:t>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TW" sz="1600">
                <a:latin typeface="Times New Roman" pitchFamily="18" charset="0"/>
                <a:ea typeface="PMingLiU" pitchFamily="18" charset="-120"/>
              </a:rPr>
              <a:t>F 1,6-bisphosphatase </a:t>
            </a:r>
            <a:r>
              <a:rPr lang="en-US" altLang="zh-TW" sz="1600">
                <a:latin typeface="Times New Roman" pitchFamily="18" charset="0"/>
                <a:ea typeface="PMingLiU" pitchFamily="18" charset="-120"/>
                <a:sym typeface="Symbol" pitchFamily="18" charset="2"/>
              </a:rPr>
              <a:t>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zh-TW" sz="1600">
                <a:latin typeface="Times New Roman" pitchFamily="18" charset="0"/>
                <a:ea typeface="PMingLiU" pitchFamily="18" charset="-120"/>
                <a:sym typeface="Symbol" pitchFamily="18" charset="2"/>
              </a:rPr>
              <a:t>Glycolytic enzymes 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zh-TW" sz="1600">
                <a:latin typeface="Times New Roman" pitchFamily="18" charset="0"/>
                <a:ea typeface="PMingLiU" pitchFamily="18" charset="-120"/>
                <a:sym typeface="Symbol" pitchFamily="18" charset="2"/>
              </a:rPr>
              <a:t>(pyruvate kinase)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0" y="0"/>
            <a:ext cx="9144000" cy="596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400" b="1" u="sng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Hormones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- Affect the expression of the gene of the essential enzymes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   – Change the rate of transcription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   – Regulate the degradation of mRNA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altLang="zh-TW" sz="240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Phosphorylation control (~ s); allosteric control (~ms); transcription 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 control (~ h to d)</a:t>
            </a:r>
          </a:p>
          <a:p>
            <a:pPr>
              <a:lnSpc>
                <a:spcPct val="90000"/>
              </a:lnSpc>
            </a:pPr>
            <a:endParaRPr lang="en-US" altLang="zh-TW" sz="2400"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altLang="zh-TW" sz="2400"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altLang="zh-TW" sz="2400"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altLang="zh-TW" sz="2400"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r>
              <a:rPr lang="en-US" altLang="zh-TW" sz="240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The promoter of the PEP carboxykinase (OAA</a:t>
            </a:r>
            <a:r>
              <a:rPr lang="en-US" altLang="zh-TW" sz="2400">
                <a:latin typeface="Times New Roman" pitchFamily="18" charset="0"/>
                <a:ea typeface="PMingLiU" pitchFamily="18" charset="-120"/>
                <a:cs typeface="Times New Roman" pitchFamily="18" charset="0"/>
                <a:sym typeface="Symbol" pitchFamily="18" charset="2"/>
              </a:rPr>
              <a:t>PEP) </a:t>
            </a:r>
            <a:r>
              <a:rPr lang="en-US" altLang="zh-TW" sz="240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gene:</a:t>
            </a:r>
          </a:p>
          <a:p>
            <a:r>
              <a:rPr lang="en-US" altLang="zh-TW" sz="240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IRE: insulin response element;</a:t>
            </a:r>
          </a:p>
          <a:p>
            <a:r>
              <a:rPr lang="en-US" altLang="zh-TW" sz="240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GRE: glucocorticoid response element</a:t>
            </a:r>
          </a:p>
          <a:p>
            <a:r>
              <a:rPr lang="en-US" altLang="zh-TW" sz="240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TRE: thyroid response element</a:t>
            </a:r>
          </a:p>
          <a:p>
            <a:r>
              <a:rPr lang="en-US" altLang="zh-TW" sz="240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CREI and II: cAMP response elements</a:t>
            </a:r>
          </a:p>
          <a:p>
            <a:pPr>
              <a:lnSpc>
                <a:spcPct val="90000"/>
              </a:lnSpc>
            </a:pPr>
            <a:endParaRPr lang="en-US" altLang="zh-TW" sz="2400"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altLang="zh-TW" sz="2400"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63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0" y="0"/>
            <a:ext cx="91440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Substrates for gluconeogenesis</a:t>
            </a:r>
            <a:r>
              <a:rPr lang="en-US" sz="2400" u="sng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Include all intermediates of glycolysis and TCA cycle, glycerol, lactate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and the 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-keto acids obtained from deamination of glucogenic A.A.s. </a:t>
            </a:r>
          </a:p>
          <a:p>
            <a:pPr>
              <a:buFontTx/>
              <a:buChar char="-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Glycerol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obtained from the hydrolysis of the triglycerides in adipose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tissue, travels to liver which is phosphorylated and metabolized.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DHAP is converted into glyceraldehyde 3-P by triose isomerase.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- Lactate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released from the RBC and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exercising muscle, carried to the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liver by the blood and converted to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glucose and released again to blood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through Cori cycle. 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863" y="2160588"/>
            <a:ext cx="8802687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4508500"/>
            <a:ext cx="425291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6613"/>
            <a:ext cx="82296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-36513" y="44450"/>
            <a:ext cx="9180513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Odd chain fatty acids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upon oxidation → propionyl CoA to be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converted into succinyl CoA to join TCA cycle.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l-GR" sz="2400" b="1">
                <a:latin typeface="Times New Roman" pitchFamily="18" charset="0"/>
                <a:cs typeface="Times New Roman" pitchFamily="18" charset="0"/>
              </a:rPr>
              <a:t>α-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keto acids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like pyruvate and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sz="2300">
                <a:latin typeface="Times New Roman" pitchFamily="18" charset="0"/>
                <a:cs typeface="Times New Roman" pitchFamily="18" charset="0"/>
              </a:rPr>
              <a:t>α-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ketoglutarate derived from amino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acids alanine and glutamate.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These substances enter TCA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cycle to provide the oxaloacetate.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All amino acids can feed into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gluconeogenesis except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leucine and lysine.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573463"/>
            <a:ext cx="4625975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0" y="-26988"/>
            <a:ext cx="91440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Acetyl CoA cannot give rise to a net synthesis of glucose because of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the irreversible nature of PDH that converts pyruvate to acetyl CoA.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The Alanine cycle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The liver can also use the amino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acid alanine similarly to lactate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Following transamination to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pyruvate, gluconeogenesis allows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the liver  to convert it to glucose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for secretion into the blood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endParaRPr lang="en-US" sz="2400" b="1" u="sng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908050"/>
            <a:ext cx="4643437" cy="593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15F01"/>
          <p:cNvPicPr>
            <a:picLocks noChangeAspect="1" noChangeArrowheads="1"/>
          </p:cNvPicPr>
          <p:nvPr/>
        </p:nvPicPr>
        <p:blipFill>
          <a:blip r:embed="rId2"/>
          <a:srcRect b="5646"/>
          <a:stretch>
            <a:fillRect/>
          </a:stretch>
        </p:blipFill>
        <p:spPr bwMode="auto">
          <a:xfrm>
            <a:off x="0" y="765175"/>
            <a:ext cx="9144000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58738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Overview of Glucose Metabolism</a:t>
            </a:r>
            <a:endParaRPr lang="en-US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333375"/>
            <a:ext cx="50419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4925" y="71438"/>
            <a:ext cx="5184775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Gluconeogenesis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It is formation of glucose from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non-carbohydrates  precursors.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Occurs in all animals, plants and 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microorganisms (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universal pathway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Essential in mammals because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nerve cells, testes, medulla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and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RBCs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require glucose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from blood as their major fuel source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Important precursors of the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glucose: lactate, pyruvate,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glycerol and back bone of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certain amino acids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Fasting requires all the glucose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to be synthesized from these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non-carbohydrate precursors.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0" y="0"/>
            <a:ext cx="9144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Gluconeogenesis occurs largely in the liver, kidney, to little extent in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renal cortex and intestine under certain condition.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It occurs mostly in the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cytosol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some reactions in the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mitochondria 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and the last step occurs within the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endoplasmic reticulum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cisternae. 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It dose not occur by simple reversal of glycolysis.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Most precursors must enter the TCA cycle at some point to be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converted to oxaloacetate.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Oxaloacetate is the starting material for gluconeogenesis.</a:t>
            </a:r>
          </a:p>
          <a:p>
            <a:pPr eaLnBrk="0" hangingPunct="0"/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Seven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of the of the glycolytic reactions are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reversible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and used in the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gluconeogenesis but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of them are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irreversible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and should be  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bypassed by other four reactions.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0"/>
            <a:ext cx="91440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 three steps which should be bypassed in gluconeogenic pathway:  </a:t>
            </a:r>
          </a:p>
          <a:p>
            <a:pPr eaLnBrk="0" hangingPunct="0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1- Pyruvate to PEP</a:t>
            </a:r>
          </a:p>
          <a:p>
            <a:pPr eaLnBrk="0" hangingPunct="0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2- Fructose 1,6- bisphosphate to fructose-6-phosphate</a:t>
            </a:r>
          </a:p>
          <a:p>
            <a:pPr eaLnBrk="0" hangingPunct="0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3- Glucose-6-Phosphate to glucose</a:t>
            </a:r>
          </a:p>
          <a:p>
            <a:pPr>
              <a:buFontTx/>
              <a:buChar char="-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Conversion of pyruvate to PEP requires two exergonic reactions 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mediated by the formation of oxaloacetate.</a:t>
            </a:r>
          </a:p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1- Pyruvate carboxylase requiring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biotin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as a cofactor, catalyses the    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irreversible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ATP-driven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formation of oxaloacetate from pyruvate and 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CO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This enzyme found in the mitochondria of 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liver and kidney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but 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not of  muscle.</a:t>
            </a:r>
          </a:p>
          <a:p>
            <a:pPr marL="342900" indent="-342900" eaLnBrk="0" hangingPunct="0">
              <a:spcBef>
                <a:spcPts val="0"/>
              </a:spcBef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2- PEP carboxykinase converts oxaloacetate to PEP that uses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GTP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as a </a:t>
            </a:r>
          </a:p>
          <a:p>
            <a:pPr marL="342900" indent="-342900" eaLnBrk="0" hangingPunct="0">
              <a:spcBef>
                <a:spcPts val="0"/>
              </a:spcBef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phosphorylating agent.</a:t>
            </a:r>
          </a:p>
        </p:txBody>
      </p:sp>
      <p:pic>
        <p:nvPicPr>
          <p:cNvPr id="2" name="Picture 5" descr="21_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349500"/>
            <a:ext cx="86772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0" y="-26988"/>
            <a:ext cx="9144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ts val="0"/>
              </a:spcBef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ts val="0"/>
              </a:spcBef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ts val="0"/>
              </a:spcBef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ts val="0"/>
              </a:spcBef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ts val="0"/>
              </a:spcBef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ts val="0"/>
              </a:spcBef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3- Hydrolysis of fructose-1,6-phosphate by fructose1,6-bisphosphatase  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bypasses the irreversible PFK-1 reaction.</a:t>
            </a:r>
          </a:p>
          <a:p>
            <a:pPr>
              <a:buFontTx/>
              <a:buChar char="-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This reaction is an important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regulatory step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gluconeogenesis and it 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occurs only in 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liver and kidney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This enzyme is inhibited by high level of AMP which is a signal of an 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energy-poor state in the cell, while high ATP stimulates 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gluconeogenesis.</a:t>
            </a:r>
          </a:p>
          <a:p>
            <a:pPr>
              <a:buFontTx/>
              <a:buChar char="-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It is inhibited also by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fructose 2,6-bisphosphate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which is an    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allosteric modulator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its level is affected by the circulating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glucagon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1" name="Picture 5" descr="21_003"/>
          <p:cNvPicPr>
            <a:picLocks noChangeAspect="1" noChangeArrowheads="1"/>
          </p:cNvPicPr>
          <p:nvPr/>
        </p:nvPicPr>
        <p:blipFill>
          <a:blip r:embed="rId2"/>
          <a:srcRect t="4750" r="1445"/>
          <a:stretch>
            <a:fillRect/>
          </a:stretch>
        </p:blipFill>
        <p:spPr bwMode="auto">
          <a:xfrm>
            <a:off x="34925" y="46038"/>
            <a:ext cx="5267325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44450"/>
            <a:ext cx="38449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3963" y="5876925"/>
            <a:ext cx="66611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4- Hydrolysis of glucose-6-phosphate by glucose-6-phosphatase  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bypasses the irreversible hexokinase reaction. </a:t>
            </a:r>
          </a:p>
          <a:p>
            <a:pPr>
              <a:buFontTx/>
              <a:buChar char="-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Glucose-6-phosphatase is only found in 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liver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to buffer blood </a:t>
            </a:r>
          </a:p>
          <a:p>
            <a:pPr>
              <a:defRPr/>
            </a:pPr>
            <a:r>
              <a:rPr lang="en-US" altLang="zh-CN" sz="24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glucose levels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kidney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but not in 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muscle and brain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Ca</a:t>
            </a:r>
            <a:r>
              <a:rPr lang="en-US" sz="2400" baseline="30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-binding stabilizing protein is essential for phosphatase activity. </a:t>
            </a:r>
          </a:p>
          <a:p>
            <a:pPr eaLnBrk="0" hangingPunct="0">
              <a:buFontTx/>
              <a:buChar char="-"/>
              <a:defRPr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Glucose and P</a:t>
            </a:r>
            <a:r>
              <a:rPr lang="en-US" sz="2400" baseline="-25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are then shuttled back to the cytosol by transporters.</a:t>
            </a:r>
          </a:p>
          <a:p>
            <a:pPr eaLnBrk="0" hangingPunct="0">
              <a:buFontTx/>
              <a:buChar char="-"/>
              <a:defRPr/>
            </a:pPr>
            <a:endParaRPr lang="en-US" sz="24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  <a:defRPr/>
            </a:pPr>
            <a:endParaRPr lang="en-US" sz="24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  <a:defRPr/>
            </a:pPr>
            <a:endParaRPr lang="en-US" sz="24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en-US" sz="24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  <a:defRPr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Generation of glucose from glucose 6-phosphate is involving several 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proteins: SP – Ca-binding protein. 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T1 transports G-6-P into the lumen of the ER </a:t>
            </a:r>
          </a:p>
          <a:p>
            <a:pPr eaLnBrk="0" hangingPunct="0">
              <a:defRPr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T2 and T3 transport Pi and glucose, respectively back into the cytosol.  </a:t>
            </a:r>
          </a:p>
        </p:txBody>
      </p:sp>
      <p:pic>
        <p:nvPicPr>
          <p:cNvPr id="819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628775"/>
            <a:ext cx="61928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3716338"/>
            <a:ext cx="684053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1_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44450"/>
            <a:ext cx="5689600" cy="662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Gluconeogenesis</a:t>
            </a:r>
          </a:p>
          <a:p>
            <a:pPr>
              <a:lnSpc>
                <a:spcPct val="130000"/>
              </a:lnSpc>
            </a:pPr>
            <a:r>
              <a:rPr lang="en-US" sz="2400" b="1">
                <a:latin typeface="Comic Sans MS" pitchFamily="66" charset="0"/>
              </a:rPr>
              <a:t> 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4925" y="836613"/>
            <a:ext cx="41052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The overall reactions of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gluconeogenesis are: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2 Pyruvate +2 NAD + 4 H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+ 4 ATP + 2 GTP + 6 H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algn="ctr"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0" hangingPunct="0"/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Glucose + 2 NAD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+ 4 ADP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+ 2 GDP + 4 Pi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35150" y="2349500"/>
            <a:ext cx="0" cy="7207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142875"/>
            <a:ext cx="4751387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71438" y="44450"/>
            <a:ext cx="4500562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Transport between the mitochondria and the cytosol</a:t>
            </a:r>
          </a:p>
          <a:p>
            <a:pPr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Generation of oxaloacetate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occurs in the mitochondria only,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but, gluconeogenesis occurs in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the cytosol. </a:t>
            </a:r>
          </a:p>
          <a:p>
            <a:pPr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PEPCK is distributed between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both compartments in humans, </a:t>
            </a:r>
          </a:p>
          <a:p>
            <a:pPr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Either PEP must be transported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across the membranes or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oxaloacetate has to be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transported.  </a:t>
            </a:r>
          </a:p>
          <a:p>
            <a:pPr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PEP transport systems are seen in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the mitochondria but oxaloacetate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can not be transported directly in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or out of the mitochondria.  </a:t>
            </a:r>
          </a:p>
          <a:p>
            <a:pPr eaLnBrk="0" hangingPunct="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It can transported out of the </a:t>
            </a:r>
          </a:p>
          <a:p>
            <a:pPr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  mitochondria in form of Malate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279c20c3caf3300dae6b438536eb8c56">
  <xsd:schema xmlns:xsd="http://www.w3.org/2001/XMLSchema" xmlns:p="http://schemas.microsoft.com/office/2006/metadata/properties" targetNamespace="http://schemas.microsoft.com/office/2006/metadata/properties" ma:root="true" ma:fieldsID="0d2e1ca116041f9e11471c52c4c9d6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B9A2DA-6E00-4356-A2D9-90401F008912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365804C-217C-41F1-A96D-1F554D489E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F81CD66F-F410-4808-AB85-1A0DCD1507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1339</Words>
  <Application>Microsoft Office PowerPoint</Application>
  <PresentationFormat>عرض على الشاشة (3:4)‏</PresentationFormat>
  <Paragraphs>233</Paragraphs>
  <Slides>19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Default Design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</vt:vector>
  </TitlesOfParts>
  <Company>Faculty of Medicine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ياسر لبستنجي</dc:creator>
  <cp:lastModifiedBy>mutah</cp:lastModifiedBy>
  <cp:revision>221</cp:revision>
  <dcterms:created xsi:type="dcterms:W3CDTF">2003-05-23T12:53:33Z</dcterms:created>
  <dcterms:modified xsi:type="dcterms:W3CDTF">2020-03-15T09:58:24Z</dcterms:modified>
</cp:coreProperties>
</file>